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0" r:id="rId2"/>
  </p:sldMasterIdLst>
  <p:notesMasterIdLst>
    <p:notesMasterId r:id="rId352"/>
  </p:notesMasterIdLst>
  <p:handoutMasterIdLst>
    <p:handoutMasterId r:id="rId353"/>
  </p:handoutMasterIdLst>
  <p:sldIdLst>
    <p:sldId id="271" r:id="rId3"/>
    <p:sldId id="1074" r:id="rId4"/>
    <p:sldId id="1075" r:id="rId5"/>
    <p:sldId id="363" r:id="rId6"/>
    <p:sldId id="1076" r:id="rId7"/>
    <p:sldId id="366" r:id="rId8"/>
    <p:sldId id="367" r:id="rId9"/>
    <p:sldId id="1077" r:id="rId10"/>
    <p:sldId id="1078" r:id="rId11"/>
    <p:sldId id="1079" r:id="rId12"/>
    <p:sldId id="385" r:id="rId13"/>
    <p:sldId id="368" r:id="rId14"/>
    <p:sldId id="1072" r:id="rId15"/>
    <p:sldId id="1073" r:id="rId16"/>
    <p:sldId id="759" r:id="rId17"/>
    <p:sldId id="912" r:id="rId18"/>
    <p:sldId id="913" r:id="rId19"/>
    <p:sldId id="914" r:id="rId20"/>
    <p:sldId id="915" r:id="rId21"/>
    <p:sldId id="1084" r:id="rId22"/>
    <p:sldId id="1085" r:id="rId23"/>
    <p:sldId id="1086" r:id="rId24"/>
    <p:sldId id="767" r:id="rId25"/>
    <p:sldId id="545" r:id="rId26"/>
    <p:sldId id="1087" r:id="rId27"/>
    <p:sldId id="918" r:id="rId28"/>
    <p:sldId id="919" r:id="rId29"/>
    <p:sldId id="916" r:id="rId30"/>
    <p:sldId id="1091" r:id="rId31"/>
    <p:sldId id="1088" r:id="rId32"/>
    <p:sldId id="1092" r:id="rId33"/>
    <p:sldId id="1093" r:id="rId34"/>
    <p:sldId id="1094" r:id="rId35"/>
    <p:sldId id="1095" r:id="rId36"/>
    <p:sldId id="1096" r:id="rId37"/>
    <p:sldId id="486" r:id="rId38"/>
    <p:sldId id="1098" r:id="rId39"/>
    <p:sldId id="922" r:id="rId40"/>
    <p:sldId id="1099" r:id="rId41"/>
    <p:sldId id="1100" r:id="rId42"/>
    <p:sldId id="1101" r:id="rId43"/>
    <p:sldId id="487" r:id="rId44"/>
    <p:sldId id="923" r:id="rId45"/>
    <p:sldId id="1102" r:id="rId46"/>
    <p:sldId id="1115" r:id="rId47"/>
    <p:sldId id="1222" r:id="rId48"/>
    <p:sldId id="1103" r:id="rId49"/>
    <p:sldId id="1105" r:id="rId50"/>
    <p:sldId id="1104" r:id="rId51"/>
    <p:sldId id="1106" r:id="rId52"/>
    <p:sldId id="1107" r:id="rId53"/>
    <p:sldId id="1108" r:id="rId54"/>
    <p:sldId id="1109" r:id="rId55"/>
    <p:sldId id="1110" r:id="rId56"/>
    <p:sldId id="1111" r:id="rId57"/>
    <p:sldId id="924" r:id="rId58"/>
    <p:sldId id="291" r:id="rId59"/>
    <p:sldId id="1112" r:id="rId60"/>
    <p:sldId id="292" r:id="rId61"/>
    <p:sldId id="926" r:id="rId62"/>
    <p:sldId id="1113" r:id="rId63"/>
    <p:sldId id="780" r:id="rId64"/>
    <p:sldId id="937" r:id="rId65"/>
    <p:sldId id="1261" r:id="rId66"/>
    <p:sldId id="1114" r:id="rId67"/>
    <p:sldId id="776" r:id="rId68"/>
    <p:sldId id="927" r:id="rId69"/>
    <p:sldId id="1009" r:id="rId70"/>
    <p:sldId id="936" r:id="rId71"/>
    <p:sldId id="931" r:id="rId72"/>
    <p:sldId id="1119" r:id="rId73"/>
    <p:sldId id="1120" r:id="rId74"/>
    <p:sldId id="1121" r:id="rId75"/>
    <p:sldId id="1122" r:id="rId76"/>
    <p:sldId id="1123" r:id="rId77"/>
    <p:sldId id="484" r:id="rId78"/>
    <p:sldId id="1124" r:id="rId79"/>
    <p:sldId id="1125" r:id="rId80"/>
    <p:sldId id="1126" r:id="rId81"/>
    <p:sldId id="1127" r:id="rId82"/>
    <p:sldId id="1128" r:id="rId83"/>
    <p:sldId id="1129" r:id="rId84"/>
    <p:sldId id="1131" r:id="rId85"/>
    <p:sldId id="1130" r:id="rId86"/>
    <p:sldId id="1132" r:id="rId87"/>
    <p:sldId id="1133" r:id="rId88"/>
    <p:sldId id="1134" r:id="rId89"/>
    <p:sldId id="1135" r:id="rId90"/>
    <p:sldId id="929" r:id="rId91"/>
    <p:sldId id="935" r:id="rId92"/>
    <p:sldId id="1010" r:id="rId93"/>
    <p:sldId id="1011" r:id="rId94"/>
    <p:sldId id="1012" r:id="rId95"/>
    <p:sldId id="1013" r:id="rId96"/>
    <p:sldId id="1136" r:id="rId97"/>
    <p:sldId id="1137" r:id="rId98"/>
    <p:sldId id="1138" r:id="rId99"/>
    <p:sldId id="798" r:id="rId100"/>
    <p:sldId id="799" r:id="rId101"/>
    <p:sldId id="801" r:id="rId102"/>
    <p:sldId id="800" r:id="rId103"/>
    <p:sldId id="802" r:id="rId104"/>
    <p:sldId id="803" r:id="rId105"/>
    <p:sldId id="1016" r:id="rId106"/>
    <p:sldId id="1139" r:id="rId107"/>
    <p:sldId id="1140" r:id="rId108"/>
    <p:sldId id="1141" r:id="rId109"/>
    <p:sldId id="1142" r:id="rId110"/>
    <p:sldId id="890" r:id="rId111"/>
    <p:sldId id="1017" r:id="rId112"/>
    <p:sldId id="1018" r:id="rId113"/>
    <p:sldId id="1143" r:id="rId114"/>
    <p:sldId id="1144" r:id="rId115"/>
    <p:sldId id="1145" r:id="rId116"/>
    <p:sldId id="1146" r:id="rId117"/>
    <p:sldId id="1147" r:id="rId118"/>
    <p:sldId id="1148" r:id="rId119"/>
    <p:sldId id="1149" r:id="rId120"/>
    <p:sldId id="1026" r:id="rId121"/>
    <p:sldId id="390" r:id="rId122"/>
    <p:sldId id="1150" r:id="rId123"/>
    <p:sldId id="1151" r:id="rId124"/>
    <p:sldId id="1152" r:id="rId125"/>
    <p:sldId id="816" r:id="rId126"/>
    <p:sldId id="1032" r:id="rId127"/>
    <p:sldId id="1035" r:id="rId128"/>
    <p:sldId id="807" r:id="rId129"/>
    <p:sldId id="1156" r:id="rId130"/>
    <p:sldId id="1157" r:id="rId131"/>
    <p:sldId id="1158" r:id="rId132"/>
    <p:sldId id="1159" r:id="rId133"/>
    <p:sldId id="1160" r:id="rId134"/>
    <p:sldId id="1161" r:id="rId135"/>
    <p:sldId id="1162" r:id="rId136"/>
    <p:sldId id="1163" r:id="rId137"/>
    <p:sldId id="822" r:id="rId138"/>
    <p:sldId id="1164" r:id="rId139"/>
    <p:sldId id="1165" r:id="rId140"/>
    <p:sldId id="881" r:id="rId141"/>
    <p:sldId id="810" r:id="rId142"/>
    <p:sldId id="942" r:id="rId143"/>
    <p:sldId id="943" r:id="rId144"/>
    <p:sldId id="1037" r:id="rId145"/>
    <p:sldId id="1038" r:id="rId146"/>
    <p:sldId id="813" r:id="rId147"/>
    <p:sldId id="944" r:id="rId148"/>
    <p:sldId id="1166" r:id="rId149"/>
    <p:sldId id="946" r:id="rId150"/>
    <p:sldId id="1039" r:id="rId151"/>
    <p:sldId id="447" r:id="rId152"/>
    <p:sldId id="833" r:id="rId153"/>
    <p:sldId id="834" r:id="rId154"/>
    <p:sldId id="1040" r:id="rId155"/>
    <p:sldId id="948" r:id="rId156"/>
    <p:sldId id="1041" r:id="rId157"/>
    <p:sldId id="938" r:id="rId158"/>
    <p:sldId id="939" r:id="rId159"/>
    <p:sldId id="1057" r:id="rId160"/>
    <p:sldId id="1059" r:id="rId161"/>
    <p:sldId id="940" r:id="rId162"/>
    <p:sldId id="941" r:id="rId163"/>
    <p:sldId id="832" r:id="rId164"/>
    <p:sldId id="1232" r:id="rId165"/>
    <p:sldId id="760" r:id="rId166"/>
    <p:sldId id="762" r:id="rId167"/>
    <p:sldId id="763" r:id="rId168"/>
    <p:sldId id="1223" r:id="rId169"/>
    <p:sldId id="1224" r:id="rId170"/>
    <p:sldId id="1225" r:id="rId171"/>
    <p:sldId id="1226" r:id="rId172"/>
    <p:sldId id="1227" r:id="rId173"/>
    <p:sldId id="1228" r:id="rId174"/>
    <p:sldId id="1229" r:id="rId175"/>
    <p:sldId id="1230" r:id="rId176"/>
    <p:sldId id="1231" r:id="rId177"/>
    <p:sldId id="1233" r:id="rId178"/>
    <p:sldId id="1234" r:id="rId179"/>
    <p:sldId id="1235" r:id="rId180"/>
    <p:sldId id="1236" r:id="rId181"/>
    <p:sldId id="1237" r:id="rId182"/>
    <p:sldId id="1238" r:id="rId183"/>
    <p:sldId id="1239" r:id="rId184"/>
    <p:sldId id="1181" r:id="rId185"/>
    <p:sldId id="1182" r:id="rId186"/>
    <p:sldId id="1183" r:id="rId187"/>
    <p:sldId id="1184" r:id="rId188"/>
    <p:sldId id="1185" r:id="rId189"/>
    <p:sldId id="1186" r:id="rId190"/>
    <p:sldId id="1187" r:id="rId191"/>
    <p:sldId id="1188" r:id="rId192"/>
    <p:sldId id="1189" r:id="rId193"/>
    <p:sldId id="1190" r:id="rId194"/>
    <p:sldId id="1240" r:id="rId195"/>
    <p:sldId id="1241" r:id="rId196"/>
    <p:sldId id="1242" r:id="rId197"/>
    <p:sldId id="1243" r:id="rId198"/>
    <p:sldId id="1244" r:id="rId199"/>
    <p:sldId id="1245" r:id="rId200"/>
    <p:sldId id="1246" r:id="rId201"/>
    <p:sldId id="1247" r:id="rId202"/>
    <p:sldId id="1248" r:id="rId203"/>
    <p:sldId id="1249" r:id="rId204"/>
    <p:sldId id="1250" r:id="rId205"/>
    <p:sldId id="1251" r:id="rId206"/>
    <p:sldId id="1252" r:id="rId207"/>
    <p:sldId id="1253" r:id="rId208"/>
    <p:sldId id="1254" r:id="rId209"/>
    <p:sldId id="1255" r:id="rId210"/>
    <p:sldId id="1256" r:id="rId211"/>
    <p:sldId id="1257" r:id="rId212"/>
    <p:sldId id="1258" r:id="rId213"/>
    <p:sldId id="1259" r:id="rId214"/>
    <p:sldId id="1260" r:id="rId215"/>
    <p:sldId id="1215" r:id="rId216"/>
    <p:sldId id="1216" r:id="rId217"/>
    <p:sldId id="657" r:id="rId218"/>
    <p:sldId id="847" r:id="rId219"/>
    <p:sldId id="659" r:id="rId220"/>
    <p:sldId id="660" r:id="rId221"/>
    <p:sldId id="848" r:id="rId222"/>
    <p:sldId id="713" r:id="rId223"/>
    <p:sldId id="962" r:id="rId224"/>
    <p:sldId id="963" r:id="rId225"/>
    <p:sldId id="964" r:id="rId226"/>
    <p:sldId id="965" r:id="rId227"/>
    <p:sldId id="966" r:id="rId228"/>
    <p:sldId id="967" r:id="rId229"/>
    <p:sldId id="1218" r:id="rId230"/>
    <p:sldId id="975" r:id="rId231"/>
    <p:sldId id="1219" r:id="rId232"/>
    <p:sldId id="977" r:id="rId233"/>
    <p:sldId id="1221" r:id="rId234"/>
    <p:sldId id="981" r:id="rId235"/>
    <p:sldId id="979" r:id="rId236"/>
    <p:sldId id="980" r:id="rId237"/>
    <p:sldId id="982" r:id="rId238"/>
    <p:sldId id="983" r:id="rId239"/>
    <p:sldId id="984" r:id="rId240"/>
    <p:sldId id="985" r:id="rId241"/>
    <p:sldId id="986" r:id="rId242"/>
    <p:sldId id="987" r:id="rId243"/>
    <p:sldId id="968" r:id="rId244"/>
    <p:sldId id="992" r:id="rId245"/>
    <p:sldId id="969" r:id="rId246"/>
    <p:sldId id="970" r:id="rId247"/>
    <p:sldId id="971" r:id="rId248"/>
    <p:sldId id="1217" r:id="rId249"/>
    <p:sldId id="972" r:id="rId250"/>
    <p:sldId id="973" r:id="rId251"/>
    <p:sldId id="988" r:id="rId252"/>
    <p:sldId id="989" r:id="rId253"/>
    <p:sldId id="995" r:id="rId254"/>
    <p:sldId id="996" r:id="rId255"/>
    <p:sldId id="998" r:id="rId256"/>
    <p:sldId id="997" r:id="rId257"/>
    <p:sldId id="1003" r:id="rId258"/>
    <p:sldId id="1004" r:id="rId259"/>
    <p:sldId id="999" r:id="rId260"/>
    <p:sldId id="1000" r:id="rId261"/>
    <p:sldId id="1001" r:id="rId262"/>
    <p:sldId id="1002" r:id="rId263"/>
    <p:sldId id="990" r:id="rId264"/>
    <p:sldId id="991" r:id="rId265"/>
    <p:sldId id="536" r:id="rId266"/>
    <p:sldId id="851" r:id="rId267"/>
    <p:sldId id="1263" r:id="rId268"/>
    <p:sldId id="1264" r:id="rId269"/>
    <p:sldId id="394" r:id="rId270"/>
    <p:sldId id="381" r:id="rId271"/>
    <p:sldId id="1265" r:id="rId272"/>
    <p:sldId id="1266" r:id="rId273"/>
    <p:sldId id="1267" r:id="rId274"/>
    <p:sldId id="1268" r:id="rId275"/>
    <p:sldId id="853" r:id="rId276"/>
    <p:sldId id="1269" r:id="rId277"/>
    <p:sldId id="854" r:id="rId278"/>
    <p:sldId id="855" r:id="rId279"/>
    <p:sldId id="856" r:id="rId280"/>
    <p:sldId id="857" r:id="rId281"/>
    <p:sldId id="852" r:id="rId282"/>
    <p:sldId id="1067" r:id="rId283"/>
    <p:sldId id="1270" r:id="rId284"/>
    <p:sldId id="1006" r:id="rId285"/>
    <p:sldId id="1066" r:id="rId286"/>
    <p:sldId id="889" r:id="rId287"/>
    <p:sldId id="1271" r:id="rId288"/>
    <p:sldId id="1272" r:id="rId289"/>
    <p:sldId id="1273" r:id="rId290"/>
    <p:sldId id="1274" r:id="rId291"/>
    <p:sldId id="1275" r:id="rId292"/>
    <p:sldId id="1276" r:id="rId293"/>
    <p:sldId id="1277" r:id="rId294"/>
    <p:sldId id="873" r:id="rId295"/>
    <p:sldId id="396" r:id="rId296"/>
    <p:sldId id="1278" r:id="rId297"/>
    <p:sldId id="1279" r:id="rId298"/>
    <p:sldId id="874" r:id="rId299"/>
    <p:sldId id="1280" r:id="rId300"/>
    <p:sldId id="1281" r:id="rId301"/>
    <p:sldId id="1282" r:id="rId302"/>
    <p:sldId id="1283" r:id="rId303"/>
    <p:sldId id="1284" r:id="rId304"/>
    <p:sldId id="1285" r:id="rId305"/>
    <p:sldId id="1286" r:id="rId306"/>
    <p:sldId id="1287" r:id="rId307"/>
    <p:sldId id="1288" r:id="rId308"/>
    <p:sldId id="1289" r:id="rId309"/>
    <p:sldId id="1290" r:id="rId310"/>
    <p:sldId id="1291" r:id="rId311"/>
    <p:sldId id="1292" r:id="rId312"/>
    <p:sldId id="1293" r:id="rId313"/>
    <p:sldId id="1294" r:id="rId314"/>
    <p:sldId id="1295" r:id="rId315"/>
    <p:sldId id="1296" r:id="rId316"/>
    <p:sldId id="1297" r:id="rId317"/>
    <p:sldId id="1298" r:id="rId318"/>
    <p:sldId id="1299" r:id="rId319"/>
    <p:sldId id="1300" r:id="rId320"/>
    <p:sldId id="904" r:id="rId321"/>
    <p:sldId id="1301" r:id="rId322"/>
    <p:sldId id="1302" r:id="rId323"/>
    <p:sldId id="875" r:id="rId324"/>
    <p:sldId id="1303" r:id="rId325"/>
    <p:sldId id="1304" r:id="rId326"/>
    <p:sldId id="876" r:id="rId327"/>
    <p:sldId id="1305" r:id="rId328"/>
    <p:sldId id="1306" r:id="rId329"/>
    <p:sldId id="1307" r:id="rId330"/>
    <p:sldId id="906" r:id="rId331"/>
    <p:sldId id="1007" r:id="rId332"/>
    <p:sldId id="413" r:id="rId333"/>
    <p:sldId id="1308" r:id="rId334"/>
    <p:sldId id="905" r:id="rId335"/>
    <p:sldId id="1309" r:id="rId336"/>
    <p:sldId id="878" r:id="rId337"/>
    <p:sldId id="416" r:id="rId338"/>
    <p:sldId id="386" r:id="rId339"/>
    <p:sldId id="1008" r:id="rId340"/>
    <p:sldId id="1310" r:id="rId341"/>
    <p:sldId id="415" r:id="rId342"/>
    <p:sldId id="907" r:id="rId343"/>
    <p:sldId id="908" r:id="rId344"/>
    <p:sldId id="909" r:id="rId345"/>
    <p:sldId id="911" r:id="rId346"/>
    <p:sldId id="910" r:id="rId347"/>
    <p:sldId id="387" r:id="rId348"/>
    <p:sldId id="1311" r:id="rId349"/>
    <p:sldId id="389" r:id="rId350"/>
    <p:sldId id="877" r:id="rId351"/>
  </p:sldIdLst>
  <p:sldSz cx="9144000" cy="6858000" type="screen4x3"/>
  <p:notesSz cx="6858000" cy="9144000"/>
  <p:custDataLst>
    <p:tags r:id="rId354"/>
  </p:custDataLst>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7" userDrawn="1">
          <p15:clr>
            <a:srgbClr val="A4A3A4"/>
          </p15:clr>
        </p15:guide>
        <p15:guide id="2" pos="5443" userDrawn="1">
          <p15:clr>
            <a:srgbClr val="A4A3A4"/>
          </p15:clr>
        </p15:guide>
        <p15:guide id="3" orient="horz" pos="414" userDrawn="1">
          <p15:clr>
            <a:srgbClr val="A4A3A4"/>
          </p15:clr>
        </p15:guide>
        <p15:guide id="6" orient="horz" pos="390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14" autoAdjust="0"/>
    <p:restoredTop sz="82953" autoAdjust="0"/>
  </p:normalViewPr>
  <p:slideViewPr>
    <p:cSldViewPr snapToGrid="0">
      <p:cViewPr varScale="1">
        <p:scale>
          <a:sx n="82" d="100"/>
          <a:sy n="82" d="100"/>
        </p:scale>
        <p:origin x="1679" y="92"/>
      </p:cViewPr>
      <p:guideLst>
        <p:guide pos="317"/>
        <p:guide pos="5443"/>
        <p:guide orient="horz" pos="414"/>
        <p:guide orient="horz" pos="3906"/>
      </p:guideLst>
    </p:cSldViewPr>
  </p:slideViewPr>
  <p:outlineViewPr>
    <p:cViewPr>
      <p:scale>
        <a:sx n="33" d="100"/>
        <a:sy n="33" d="100"/>
      </p:scale>
      <p:origin x="0" y="0"/>
    </p:cViewPr>
    <p:sldLst>
      <p:sld r:id="rId1" collapse="1"/>
      <p:sld r:id="rId2" collapse="1"/>
    </p:sldLst>
  </p:outlineViewPr>
  <p:notesTextViewPr>
    <p:cViewPr>
      <p:scale>
        <a:sx n="3" d="2"/>
        <a:sy n="3" d="2"/>
      </p:scale>
      <p:origin x="0" y="0"/>
    </p:cViewPr>
  </p:notesTextViewPr>
  <p:sorterViewPr>
    <p:cViewPr varScale="1">
      <p:scale>
        <a:sx n="100" d="100"/>
        <a:sy n="100" d="100"/>
      </p:scale>
      <p:origin x="0" y="-51288"/>
    </p:cViewPr>
  </p:sorterViewPr>
  <p:notesViewPr>
    <p:cSldViewPr snapToGrid="0">
      <p:cViewPr varScale="1">
        <p:scale>
          <a:sx n="99" d="100"/>
          <a:sy n="99"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theme" Target="theme/theme1.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230" Type="http://schemas.openxmlformats.org/officeDocument/2006/relationships/slide" Target="slides/slide228.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slide" Target="slides/slide337.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notesMaster" Target="notesMasters/notesMaster1.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handoutMaster" Target="handoutMasters/handoutMaster1.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tags" Target="tags/tag1.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presProps" Target="presProps.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viewProps" Target="viewProps.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tableStyles" Target="tableStyles.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173" Type="http://schemas.openxmlformats.org/officeDocument/2006/relationships/slide" Target="slides/slide171.xml"/><Relationship Id="rId229" Type="http://schemas.openxmlformats.org/officeDocument/2006/relationships/slide" Target="slides/slide227.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251" Type="http://schemas.openxmlformats.org/officeDocument/2006/relationships/slide" Target="slides/slide249.xml"/></Relationships>
</file>

<file path=ppt/_rels/viewProps.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slide" Target="slides/slide6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0176C01-2996-41EA-87C6-D94E8BA12DB2}" type="datetime2">
              <a:rPr lang="zh-CN" altLang="en-US" smtClean="0">
                <a:latin typeface="微软雅黑" panose="020B0503020204020204" pitchFamily="34" charset="-122"/>
                <a:ea typeface="微软雅黑" panose="020B0503020204020204" pitchFamily="34" charset="-122"/>
              </a:rPr>
              <a:t>2024年4月15日</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en-US" altLang="zh-CN"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EA50F75F-AD11-4973-BAED-59A0098129E9}" type="datetime2">
              <a:rPr lang="zh-CN" altLang="en-US" smtClean="0"/>
              <a:pPr/>
              <a:t>2024年4月15日</a:t>
            </a:fld>
            <a:endParaRPr lang="zh-CN" altLang="en-US" dirty="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82869989-EB00-4EE7-BCB5-25BDC5BB29F8}" type="slidenum">
              <a:rPr lang="en-US" altLang="zh-CN" smtClean="0"/>
              <a:pPr/>
              <a:t>‹#›</a:t>
            </a:fld>
            <a:endParaRPr lang="zh-CN" altLang="en-US"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lib.csdn.net/base/operatingsystem"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baidu.com/s?wd=%E4%B8%AD%E6%96%AD%E6%9C%8D%E5%8A%A1%E7%A8%8B%E5%BA%8F&amp;tn=44039180_cpr&amp;fenlei=mv6quAkxTZn0IZRqIHckPjm4nH00T1d9ryu-uHFBnjbsP16smWn10ZwV5Hcvrjm3rH6sPfKWUMw85HfYnjn4nH6sgvPsT6KdThsqpZwYTjCEQLGCpyw9Uz4Bmy-bIi4WUvYETgN-TLwGUv3ErHm4PjmYnWT"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9pPr>
          </a:lstStyle>
          <a:p>
            <a:pPr algn="r" eaLnBrk="1" hangingPunct="1">
              <a:lnSpc>
                <a:spcPct val="100000"/>
              </a:lnSpc>
              <a:spcBef>
                <a:spcPct val="0"/>
              </a:spcBef>
              <a:buClrTx/>
              <a:buFontTx/>
              <a:buNone/>
              <a:defRPr/>
            </a:pPr>
            <a:fld id="{49CD1C7F-0836-45EF-B0D5-C8289C26A76C}" type="slidenum">
              <a:rPr kumimoji="0" lang="zh-CN" altLang="en-US" sz="1200" b="0" smtClean="0">
                <a:latin typeface="Arial" charset="0"/>
                <a:ea typeface="宋体" pitchFamily="2" charset="-122"/>
              </a:rPr>
              <a:pPr algn="r" eaLnBrk="1" hangingPunct="1">
                <a:lnSpc>
                  <a:spcPct val="100000"/>
                </a:lnSpc>
                <a:spcBef>
                  <a:spcPct val="0"/>
                </a:spcBef>
                <a:buClrTx/>
                <a:buFontTx/>
                <a:buNone/>
                <a:defRPr/>
              </a:pPr>
              <a:t>1</a:t>
            </a:fld>
            <a:endParaRPr kumimoji="0" lang="en-US" altLang="zh-CN" sz="1200" b="0" dirty="0">
              <a:latin typeface="Arial" charset="0"/>
              <a:ea typeface="宋体" pitchFamily="2" charset="-122"/>
            </a:endParaRPr>
          </a:p>
        </p:txBody>
      </p:sp>
      <p:sp>
        <p:nvSpPr>
          <p:cNvPr id="52227" name="Rectangle 2"/>
          <p:cNvSpPr>
            <a:spLocks noGrp="1" noRot="1" noChangeAspect="1" noChangeArrowheads="1" noTextEdit="1"/>
          </p:cNvSpPr>
          <p:nvPr>
            <p:ph type="sldImg"/>
          </p:nvPr>
        </p:nvSpPr>
        <p:spPr>
          <a:xfrm>
            <a:off x="1143000" y="685800"/>
            <a:ext cx="4572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前面我们学习到，为了提高资源的利用率和系统吞吐量，</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OS</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采用了多道程序技术，将多个程序同时装入内存，使之并发执行。传统的程序概念这里不够用了需要引入进程的概念。进程是程序独立运行的基本单位，同时也是资源分配的基本单位。在本章中，我们将专门学习进程这个重要的知识点。</a:t>
            </a:r>
          </a:p>
          <a:p>
            <a:endParaRPr lang="zh-CN" altLang="en-US" sz="1200" kern="1200" dirty="0">
              <a:solidFill>
                <a:schemeClr val="tx1"/>
              </a:solidFill>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27761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Arial" panose="020B0604020202020204" pitchFamily="34" charset="0"/>
              </a:rPr>
              <a:t>比如在进行计算时，需要用到三个操作</a:t>
            </a:r>
            <a:endParaRPr lang="en-US" altLang="zh-CN" dirty="0">
              <a:latin typeface="Arial" panose="020B0604020202020204" pitchFamily="34" charset="0"/>
            </a:endParaRPr>
          </a:p>
          <a:p>
            <a:r>
              <a:rPr lang="en-US" altLang="zh-CN" dirty="0">
                <a:latin typeface="Arial" panose="020B0604020202020204" pitchFamily="34" charset="0"/>
              </a:rPr>
              <a:t>I  </a:t>
            </a:r>
            <a:r>
              <a:rPr lang="zh-CN" altLang="en-US" dirty="0">
                <a:latin typeface="Arial" panose="020B0604020202020204" pitchFamily="34" charset="0"/>
              </a:rPr>
              <a:t>输入操作</a:t>
            </a:r>
            <a:endParaRPr lang="en-US" altLang="zh-CN" dirty="0">
              <a:latin typeface="Arial" panose="020B0604020202020204" pitchFamily="34" charset="0"/>
            </a:endParaRPr>
          </a:p>
          <a:p>
            <a:r>
              <a:rPr lang="en-US" altLang="zh-CN" dirty="0">
                <a:latin typeface="Arial" panose="020B0604020202020204" pitchFamily="34" charset="0"/>
              </a:rPr>
              <a:t>C </a:t>
            </a:r>
            <a:r>
              <a:rPr lang="zh-CN" altLang="en-US" dirty="0">
                <a:latin typeface="Arial" panose="020B0604020202020204" pitchFamily="34" charset="0"/>
              </a:rPr>
              <a:t>计算操作</a:t>
            </a:r>
            <a:endParaRPr lang="en-US" altLang="zh-CN" dirty="0">
              <a:latin typeface="Arial" panose="020B0604020202020204" pitchFamily="34" charset="0"/>
            </a:endParaRPr>
          </a:p>
          <a:p>
            <a:r>
              <a:rPr lang="en-US" altLang="zh-CN" dirty="0">
                <a:latin typeface="Arial" panose="020B0604020202020204" pitchFamily="34" charset="0"/>
              </a:rPr>
              <a:t>P </a:t>
            </a:r>
            <a:r>
              <a:rPr lang="zh-CN" altLang="en-US" dirty="0">
                <a:latin typeface="Arial" panose="020B0604020202020204" pitchFamily="34" charset="0"/>
              </a:rPr>
              <a:t>打印操作</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19</a:t>
            </a:fld>
            <a:endParaRPr lang="zh-CN" altLang="en-US" dirty="0"/>
          </a:p>
        </p:txBody>
      </p:sp>
    </p:spTree>
    <p:extLst>
      <p:ext uri="{BB962C8B-B14F-4D97-AF65-F5344CB8AC3E}">
        <p14:creationId xmlns:p14="http://schemas.microsoft.com/office/powerpoint/2010/main" val="16426201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幻灯片图像占位符 1">
            <a:extLst>
              <a:ext uri="{FF2B5EF4-FFF2-40B4-BE49-F238E27FC236}">
                <a16:creationId xmlns:a16="http://schemas.microsoft.com/office/drawing/2014/main" id="{BE679067-880E-45E3-A8EB-F1BD9E632A0F}"/>
              </a:ext>
            </a:extLst>
          </p:cNvPr>
          <p:cNvSpPr>
            <a:spLocks noGrp="1" noRot="1" noChangeAspect="1" noTextEdit="1"/>
          </p:cNvSpPr>
          <p:nvPr>
            <p:ph type="sldImg"/>
          </p:nvPr>
        </p:nvSpPr>
        <p:spPr>
          <a:xfrm>
            <a:off x="917575" y="744538"/>
            <a:ext cx="4962525" cy="3722687"/>
          </a:xfrm>
          <a:ln/>
        </p:spPr>
      </p:sp>
      <p:sp>
        <p:nvSpPr>
          <p:cNvPr id="310275" name="备注占位符 2">
            <a:extLst>
              <a:ext uri="{FF2B5EF4-FFF2-40B4-BE49-F238E27FC236}">
                <a16:creationId xmlns:a16="http://schemas.microsoft.com/office/drawing/2014/main" id="{A69BCCAA-2FF8-4F8E-8E20-492F5BBA4AC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SMP</a:t>
            </a:r>
            <a:r>
              <a:rPr lang="zh-CN" altLang="en-US" dirty="0">
                <a:latin typeface="Arial" panose="020B0604020202020204" pitchFamily="34" charset="0"/>
              </a:rPr>
              <a:t>（</a:t>
            </a:r>
            <a:r>
              <a:rPr lang="en-US" altLang="zh-CN" dirty="0">
                <a:latin typeface="Arial" panose="020B0604020202020204" pitchFamily="34" charset="0"/>
              </a:rPr>
              <a:t>Symmetrical Multi-Processing</a:t>
            </a:r>
            <a:r>
              <a:rPr lang="zh-CN" altLang="en-US" dirty="0">
                <a:latin typeface="Arial" panose="020B0604020202020204" pitchFamily="34" charset="0"/>
              </a:rPr>
              <a:t>）对称多处理机系统</a:t>
            </a:r>
            <a:endParaRPr lang="en-US" altLang="zh-CN" dirty="0">
              <a:latin typeface="Arial" panose="020B0604020202020204" pitchFamily="34" charset="0"/>
            </a:endParaRPr>
          </a:p>
          <a:p>
            <a:r>
              <a:rPr lang="zh-CN" altLang="en-US" dirty="0">
                <a:latin typeface="Arial" panose="020B0604020202020204" pitchFamily="34" charset="0"/>
              </a:rPr>
              <a:t>在中国国内市场上这类机型的处理器一般以</a:t>
            </a:r>
            <a:r>
              <a:rPr lang="en-US" altLang="zh-CN" dirty="0">
                <a:latin typeface="Arial" panose="020B0604020202020204" pitchFamily="34" charset="0"/>
              </a:rPr>
              <a:t>4</a:t>
            </a:r>
            <a:r>
              <a:rPr lang="zh-CN" altLang="en-US" dirty="0">
                <a:latin typeface="Arial" panose="020B0604020202020204" pitchFamily="34" charset="0"/>
              </a:rPr>
              <a:t>个或</a:t>
            </a:r>
            <a:r>
              <a:rPr lang="en-US" altLang="zh-CN" dirty="0">
                <a:latin typeface="Arial" panose="020B0604020202020204" pitchFamily="34" charset="0"/>
              </a:rPr>
              <a:t>8</a:t>
            </a:r>
            <a:r>
              <a:rPr lang="zh-CN" altLang="en-US" dirty="0">
                <a:latin typeface="Arial" panose="020B0604020202020204" pitchFamily="34" charset="0"/>
              </a:rPr>
              <a:t>个为主，有少数是</a:t>
            </a:r>
            <a:r>
              <a:rPr lang="en-US" altLang="zh-CN" dirty="0">
                <a:latin typeface="Arial" panose="020B0604020202020204" pitchFamily="34" charset="0"/>
              </a:rPr>
              <a:t>16</a:t>
            </a:r>
            <a:r>
              <a:rPr lang="zh-CN" altLang="en-US" dirty="0">
                <a:latin typeface="Arial" panose="020B0604020202020204" pitchFamily="34" charset="0"/>
              </a:rPr>
              <a:t>个处理器。</a:t>
            </a:r>
          </a:p>
        </p:txBody>
      </p:sp>
      <p:sp>
        <p:nvSpPr>
          <p:cNvPr id="310276" name="灯片编号占位符 3">
            <a:extLst>
              <a:ext uri="{FF2B5EF4-FFF2-40B4-BE49-F238E27FC236}">
                <a16:creationId xmlns:a16="http://schemas.microsoft.com/office/drawing/2014/main" id="{0AE62DF7-4ABD-48B8-9176-9D351331A6B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3B00AA4C-2B5A-49DA-B1D9-C3163EEA62C7}" type="slidenum">
              <a:rPr kumimoji="0" lang="en-US" altLang="zh-CN" sz="1200" b="0" i="0" u="none" strike="noStrike" kern="1200" cap="none" spc="0" normalizeH="0" baseline="0" noProof="0">
                <a:ln>
                  <a:noFill/>
                </a:ln>
                <a:solidFill>
                  <a:srgbClr val="2D2E2D"/>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281</a:t>
            </a:fld>
            <a:endParaRPr kumimoji="0" lang="en-US" altLang="zh-CN" sz="1200" b="0" i="0" u="none" strike="noStrike" kern="1200" cap="none" spc="0" normalizeH="0" baseline="0" noProof="0" dirty="0">
              <a:ln>
                <a:noFill/>
              </a:ln>
              <a:solidFill>
                <a:srgbClr val="2D2E2D"/>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282</a:t>
            </a:fld>
            <a:endParaRPr kumimoji="0" lang="zh-CN" altLang="en-US"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696730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不一样。线程只有</a:t>
            </a:r>
            <a:r>
              <a:rPr lang="en-US" altLang="zh-CN" dirty="0"/>
              <a:t>CPU</a:t>
            </a:r>
            <a:r>
              <a:rPr lang="zh-CN" altLang="en-US" dirty="0"/>
              <a:t>资源，不会申请如</a:t>
            </a:r>
            <a:r>
              <a:rPr lang="en-US" altLang="zh-CN" dirty="0"/>
              <a:t>I/O</a:t>
            </a:r>
            <a:r>
              <a:rPr lang="zh-CN" altLang="en-US" dirty="0"/>
              <a:t>设备这样的的其他资源，所以挂起线程就是剥夺它的</a:t>
            </a:r>
            <a:r>
              <a:rPr lang="en-US" altLang="zh-CN" dirty="0"/>
              <a:t>CPU,</a:t>
            </a:r>
            <a:r>
              <a:rPr lang="zh-CN" altLang="en-US" dirty="0"/>
              <a:t>使其进入阻塞状态</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284</a:t>
            </a:fld>
            <a:endParaRPr lang="zh-CN" altLang="en-US" dirty="0"/>
          </a:p>
        </p:txBody>
      </p:sp>
    </p:spTree>
    <p:extLst>
      <p:ext uri="{BB962C8B-B14F-4D97-AF65-F5344CB8AC3E}">
        <p14:creationId xmlns:p14="http://schemas.microsoft.com/office/powerpoint/2010/main" val="40559333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487423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如进程一样，线程也有生命期。由创建而产生，由调度而执行，由终止而消亡。</a:t>
            </a:r>
            <a:endParaRPr lang="en-US" altLang="zh-CN" dirty="0"/>
          </a:p>
          <a:p>
            <a:r>
              <a:rPr kumimoji="1" lang="zh-CN" altLang="en-US" dirty="0">
                <a:solidFill>
                  <a:srgbClr val="FF0000"/>
                </a:solidFill>
                <a:latin typeface="Times New Roman" panose="02020603050405020304" pitchFamily="18" charset="0"/>
              </a:rPr>
              <a:t>终止线程</a:t>
            </a:r>
            <a:r>
              <a:rPr kumimoji="1" lang="zh-CN" altLang="en-US" dirty="0">
                <a:latin typeface="Times New Roman" panose="02020603050405020304" pitchFamily="18" charset="0"/>
              </a:rPr>
              <a:t>的方式有两种：</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258552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幻灯片图像占位符 1">
            <a:extLst>
              <a:ext uri="{FF2B5EF4-FFF2-40B4-BE49-F238E27FC236}">
                <a16:creationId xmlns:a16="http://schemas.microsoft.com/office/drawing/2014/main" id="{EAE39ABA-EAB7-441D-8FBC-7662A293F839}"/>
              </a:ext>
            </a:extLst>
          </p:cNvPr>
          <p:cNvSpPr>
            <a:spLocks noGrp="1" noRot="1" noChangeAspect="1" noTextEdit="1"/>
          </p:cNvSpPr>
          <p:nvPr>
            <p:ph type="sldImg"/>
          </p:nvPr>
        </p:nvSpPr>
        <p:spPr>
          <a:xfrm>
            <a:off x="917575" y="744538"/>
            <a:ext cx="4962525" cy="3722687"/>
          </a:xfrm>
          <a:ln/>
        </p:spPr>
      </p:sp>
      <p:sp>
        <p:nvSpPr>
          <p:cNvPr id="317443" name="备注占位符 2">
            <a:extLst>
              <a:ext uri="{FF2B5EF4-FFF2-40B4-BE49-F238E27FC236}">
                <a16:creationId xmlns:a16="http://schemas.microsoft.com/office/drawing/2014/main" id="{62AE634E-7687-4342-A4EE-6F2CCA48B8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Restrict</a:t>
            </a:r>
            <a:r>
              <a:rPr lang="zh-CN" altLang="en-US" dirty="0">
                <a:latin typeface="Arial" panose="020B0604020202020204" pitchFamily="34" charset="0"/>
              </a:rPr>
              <a:t>用于限定和约束指针，表明指针是访问一个数据对象的唯一且初始的方式，所有修改该指针所指向的内存的操作都必须且只能通过该指针来修改。</a:t>
            </a:r>
            <a:endParaRPr lang="en-US" altLang="zh-CN" dirty="0">
              <a:latin typeface="Arial" panose="020B0604020202020204" pitchFamily="34" charset="0"/>
            </a:endParaRPr>
          </a:p>
          <a:p>
            <a:r>
              <a:rPr lang="en-US" altLang="zh-CN" dirty="0">
                <a:latin typeface="Arial" panose="020B0604020202020204" pitchFamily="34" charset="0"/>
              </a:rPr>
              <a:t>int *restrict </a:t>
            </a:r>
            <a:r>
              <a:rPr lang="en-US" altLang="zh-CN" dirty="0" err="1">
                <a:latin typeface="Arial" panose="020B0604020202020204" pitchFamily="34" charset="0"/>
              </a:rPr>
              <a:t>ptr</a:t>
            </a:r>
            <a:r>
              <a:rPr lang="en-US" altLang="zh-CN" dirty="0">
                <a:latin typeface="Arial" panose="020B0604020202020204" pitchFamily="34" charset="0"/>
              </a:rPr>
              <a:t>  //</a:t>
            </a:r>
            <a:r>
              <a:rPr lang="en-US" altLang="zh-CN" dirty="0" err="1">
                <a:latin typeface="Arial" panose="020B0604020202020204" pitchFamily="34" charset="0"/>
              </a:rPr>
              <a:t>ptr</a:t>
            </a:r>
            <a:r>
              <a:rPr lang="zh-CN" altLang="en-US" dirty="0">
                <a:latin typeface="Arial" panose="020B0604020202020204" pitchFamily="34" charset="0"/>
              </a:rPr>
              <a:t>指向的内存单元只能被</a:t>
            </a:r>
            <a:r>
              <a:rPr lang="en-US" altLang="zh-CN" dirty="0" err="1">
                <a:latin typeface="Arial" panose="020B0604020202020204" pitchFamily="34" charset="0"/>
              </a:rPr>
              <a:t>ptr</a:t>
            </a:r>
            <a:r>
              <a:rPr lang="zh-CN" altLang="en-US" dirty="0">
                <a:latin typeface="Arial" panose="020B0604020202020204" pitchFamily="34" charset="0"/>
              </a:rPr>
              <a:t>访问到，任何同样指向该内存单元的指针都是无效的。</a:t>
            </a:r>
          </a:p>
        </p:txBody>
      </p:sp>
      <p:sp>
        <p:nvSpPr>
          <p:cNvPr id="317444" name="灯片编号占位符 3">
            <a:extLst>
              <a:ext uri="{FF2B5EF4-FFF2-40B4-BE49-F238E27FC236}">
                <a16:creationId xmlns:a16="http://schemas.microsoft.com/office/drawing/2014/main" id="{55D4FB3C-CF62-4EBB-A41F-C4729E5988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E4C4FF66-01AA-40B6-9A14-49B208D3FEF6}" type="slidenum">
              <a:rPr kumimoji="0" lang="en-US" altLang="zh-CN" sz="1200" b="0" i="0" u="none" strike="noStrike" kern="1200" cap="none" spc="0" normalizeH="0" baseline="0" noProof="0">
                <a:ln>
                  <a:noFill/>
                </a:ln>
                <a:solidFill>
                  <a:srgbClr val="2D2E2D"/>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293</a:t>
            </a:fld>
            <a:endParaRPr kumimoji="0" lang="en-US" altLang="zh-CN" sz="1200" b="0" i="0" u="none" strike="noStrike" kern="1200" cap="none" spc="0" normalizeH="0" baseline="0" noProof="0">
              <a:ln>
                <a:noFill/>
              </a:ln>
              <a:solidFill>
                <a:srgbClr val="2D2E2D"/>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thread_attr_init</a:t>
            </a:r>
            <a:r>
              <a:rPr lang="zh-CN" altLang="en-US" sz="1200" b="0" i="0" kern="1200" dirty="0">
                <a:solidFill>
                  <a:schemeClr val="tx1"/>
                </a:solidFill>
                <a:effectLst/>
                <a:latin typeface="+mn-lt"/>
                <a:ea typeface="+mn-ea"/>
                <a:cs typeface="+mn-cs"/>
              </a:rPr>
              <a:t>，函数，作用是初始化一个线程对象的属性</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pPr algn="l" fontAlgn="base">
              <a:buFont typeface="Arial" panose="020B0604020202020204" pitchFamily="34" charset="0"/>
              <a:buChar char="•"/>
            </a:pPr>
            <a:r>
              <a:rPr lang="en-US" altLang="zh-CN" b="0" i="0" dirty="0">
                <a:solidFill>
                  <a:srgbClr val="1D2129"/>
                </a:solidFill>
                <a:effectLst/>
                <a:latin typeface="UbuntuMono"/>
              </a:rPr>
              <a:t>Yield </a:t>
            </a:r>
            <a:r>
              <a:rPr lang="zh-CN" altLang="en-US" b="0" i="0" dirty="0">
                <a:solidFill>
                  <a:srgbClr val="1D2129"/>
                </a:solidFill>
                <a:effectLst/>
                <a:latin typeface="UbuntuMono"/>
              </a:rPr>
              <a:t>函数</a:t>
            </a:r>
          </a:p>
          <a:p>
            <a:pPr algn="l" fontAlgn="base">
              <a:buFont typeface="Arial" panose="020B0604020202020204" pitchFamily="34" charset="0"/>
              <a:buChar char="•"/>
            </a:pPr>
            <a:r>
              <a:rPr lang="zh-CN" altLang="en-US" b="0" i="0" dirty="0">
                <a:solidFill>
                  <a:srgbClr val="1D2129"/>
                </a:solidFill>
                <a:effectLst/>
                <a:latin typeface="UbuntuMono"/>
              </a:rPr>
              <a:t>释放</a:t>
            </a:r>
            <a:r>
              <a:rPr lang="en-US" altLang="zh-CN" b="0" i="0" dirty="0">
                <a:solidFill>
                  <a:srgbClr val="1D2129"/>
                </a:solidFill>
                <a:effectLst/>
                <a:latin typeface="UbuntuMono"/>
              </a:rPr>
              <a:t>CPU</a:t>
            </a:r>
            <a:r>
              <a:rPr lang="zh-CN" altLang="en-US" b="0" i="0" dirty="0">
                <a:solidFill>
                  <a:srgbClr val="1D2129"/>
                </a:solidFill>
                <a:effectLst/>
                <a:latin typeface="UbuntuMono"/>
              </a:rPr>
              <a:t>控制权，进行进程间的切换</a:t>
            </a:r>
          </a:p>
          <a:p>
            <a:pPr algn="l" fontAlgn="base">
              <a:buFont typeface="Arial" panose="020B0604020202020204" pitchFamily="34" charset="0"/>
              <a:buChar char="•"/>
            </a:pPr>
            <a:r>
              <a:rPr lang="en-US" altLang="zh-CN" b="0" i="0" dirty="0">
                <a:solidFill>
                  <a:srgbClr val="1D2129"/>
                </a:solidFill>
                <a:effectLst/>
                <a:latin typeface="UbuntuMono"/>
              </a:rPr>
              <a:t>Create</a:t>
            </a:r>
            <a:r>
              <a:rPr lang="zh-CN" altLang="en-US" b="0" i="0" dirty="0">
                <a:solidFill>
                  <a:srgbClr val="1D2129"/>
                </a:solidFill>
                <a:effectLst/>
                <a:latin typeface="UbuntuMono"/>
              </a:rPr>
              <a:t>函数</a:t>
            </a:r>
          </a:p>
          <a:p>
            <a:pPr algn="l" fontAlgn="base">
              <a:buFont typeface="Arial" panose="020B0604020202020204" pitchFamily="34" charset="0"/>
              <a:buChar char="•"/>
            </a:pPr>
            <a:r>
              <a:rPr lang="zh-CN" altLang="en-US" b="0" i="0" dirty="0">
                <a:solidFill>
                  <a:srgbClr val="1D2129"/>
                </a:solidFill>
                <a:effectLst/>
                <a:latin typeface="UbuntuMono"/>
              </a:rPr>
              <a:t>创建线程</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C3443E-9951-4543-B801-6C48E6FDBAD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520359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在一个进程启动时会有一个主线程，这个主线程即是运行 </a:t>
            </a:r>
            <a:r>
              <a:rPr lang="en-US" altLang="zh-CN" dirty="0"/>
              <a:t>main </a:t>
            </a:r>
            <a:r>
              <a:rPr lang="zh-CN" altLang="en-US" dirty="0"/>
              <a:t>函数的线程。主线程通过调用</a:t>
            </a:r>
            <a:r>
              <a:rPr lang="en-US" altLang="zh-CN" dirty="0" err="1"/>
              <a:t>pthread_create</a:t>
            </a:r>
            <a:r>
              <a:rPr lang="zh-CN" altLang="en-US" dirty="0"/>
              <a:t>创建其他线程。这里子线程只执行了一次，如何让它循环执行</a:t>
            </a:r>
            <a:r>
              <a:rPr lang="en-US" altLang="zh-CN" dirty="0"/>
              <a:t>10</a:t>
            </a:r>
            <a:r>
              <a:rPr lang="zh-CN" altLang="en-US" dirty="0"/>
              <a:t>次，在后面会讲到。</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295</a:t>
            </a:fld>
            <a:endParaRPr lang="zh-CN" altLang="en-US" dirty="0"/>
          </a:p>
        </p:txBody>
      </p:sp>
    </p:spTree>
    <p:extLst>
      <p:ext uri="{BB962C8B-B14F-4D97-AF65-F5344CB8AC3E}">
        <p14:creationId xmlns:p14="http://schemas.microsoft.com/office/powerpoint/2010/main" val="42009558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297</a:t>
            </a:fld>
            <a:endParaRPr lang="zh-CN" altLang="en-US" dirty="0"/>
          </a:p>
        </p:txBody>
      </p:sp>
    </p:spTree>
    <p:extLst>
      <p:ext uri="{BB962C8B-B14F-4D97-AF65-F5344CB8AC3E}">
        <p14:creationId xmlns:p14="http://schemas.microsoft.com/office/powerpoint/2010/main" val="37492173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301</a:t>
            </a:fld>
            <a:endParaRPr lang="zh-CN" altLang="en-US" dirty="0"/>
          </a:p>
        </p:txBody>
      </p:sp>
    </p:spTree>
    <p:extLst>
      <p:ext uri="{BB962C8B-B14F-4D97-AF65-F5344CB8AC3E}">
        <p14:creationId xmlns:p14="http://schemas.microsoft.com/office/powerpoint/2010/main" val="1210508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Arial" panose="020B0604020202020204" pitchFamily="34" charset="0"/>
              </a:rPr>
              <a:t>一个程序段可以由多条语句构成，也存在语句的执行顺序问题。</a:t>
            </a:r>
            <a:endParaRPr lang="en-US" altLang="zh-CN" dirty="0">
              <a:latin typeface="Arial" panose="020B0604020202020204" pitchFamily="34" charset="0"/>
            </a:endParaRPr>
          </a:p>
          <a:p>
            <a:r>
              <a:rPr lang="zh-CN" altLang="en-US" dirty="0"/>
              <a:t>图</a:t>
            </a:r>
            <a:r>
              <a:rPr lang="en-US" altLang="zh-CN" dirty="0"/>
              <a:t>a</a:t>
            </a:r>
            <a:r>
              <a:rPr lang="zh-CN" altLang="en-US" dirty="0"/>
              <a:t>中是多个程序段顺序执行</a:t>
            </a:r>
            <a:endParaRPr lang="en-US" altLang="zh-CN" dirty="0"/>
          </a:p>
          <a:p>
            <a:r>
              <a:rPr lang="zh-CN" altLang="en-US" dirty="0"/>
              <a:t>图</a:t>
            </a:r>
            <a:r>
              <a:rPr lang="en-US" altLang="zh-CN" dirty="0"/>
              <a:t>b</a:t>
            </a:r>
            <a:r>
              <a:rPr lang="zh-CN" altLang="en-US" dirty="0"/>
              <a:t>中是一个程序段中的语句顺序执行</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20</a:t>
            </a:fld>
            <a:endParaRPr lang="zh-CN" altLang="en-US" dirty="0"/>
          </a:p>
        </p:txBody>
      </p:sp>
    </p:spTree>
    <p:extLst>
      <p:ext uri="{BB962C8B-B14F-4D97-AF65-F5344CB8AC3E}">
        <p14:creationId xmlns:p14="http://schemas.microsoft.com/office/powerpoint/2010/main" val="36767307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一般来说，</a:t>
            </a:r>
            <a:r>
              <a:rPr lang="en-US" altLang="zh-CN" dirty="0" err="1"/>
              <a:t>Posix</a:t>
            </a:r>
            <a:r>
              <a:rPr lang="zh-CN" altLang="en-US" dirty="0"/>
              <a:t>的线程终止有两种情况：正常终止和非正常终止。线程主动调用</a:t>
            </a:r>
            <a:r>
              <a:rPr lang="en-US" altLang="zh-CN" dirty="0" err="1"/>
              <a:t>pthread_exit</a:t>
            </a:r>
            <a:r>
              <a:rPr lang="en-US" altLang="zh-CN" dirty="0"/>
              <a:t>()</a:t>
            </a:r>
            <a:r>
              <a:rPr lang="zh-CN" altLang="en-US" dirty="0"/>
              <a:t>或者从例程函数中</a:t>
            </a:r>
            <a:r>
              <a:rPr lang="en-US" altLang="zh-CN" dirty="0"/>
              <a:t>return</a:t>
            </a:r>
            <a:r>
              <a:rPr lang="zh-CN" altLang="en-US" dirty="0"/>
              <a:t>都将使线程正常退出，这是可预见的退出方式；非正常终止是线程在其他线程的干预下，或者由于自身运行出错（比如访问非法地址）而退出，这种退出方式是不可预见的。</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302</a:t>
            </a:fld>
            <a:endParaRPr lang="zh-CN" altLang="en-US" dirty="0"/>
          </a:p>
        </p:txBody>
      </p:sp>
    </p:spTree>
    <p:extLst>
      <p:ext uri="{BB962C8B-B14F-4D97-AF65-F5344CB8AC3E}">
        <p14:creationId xmlns:p14="http://schemas.microsoft.com/office/powerpoint/2010/main" val="24675704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不论是可预见的线程终止还是异常终止，都会存在资源释放的问题，在不考虑因运行出错而退出的前提下，如何保证线程终止时能顺利的释放掉自己所占用的资源，特别是锁资源，就是一个必须考虑解决的问题。</a:t>
            </a:r>
          </a:p>
          <a:p>
            <a:endParaRPr lang="zh-CN" altLang="en-US" dirty="0"/>
          </a:p>
          <a:p>
            <a:r>
              <a:rPr lang="zh-CN" altLang="en-US" dirty="0"/>
              <a:t>在</a:t>
            </a:r>
            <a:r>
              <a:rPr lang="en-US" altLang="zh-CN" dirty="0"/>
              <a:t>POSIX</a:t>
            </a:r>
            <a:r>
              <a:rPr lang="zh-CN" altLang="en-US" dirty="0"/>
              <a:t>线程</a:t>
            </a:r>
            <a:r>
              <a:rPr lang="en-US" altLang="zh-CN" dirty="0"/>
              <a:t>API</a:t>
            </a:r>
            <a:r>
              <a:rPr lang="zh-CN" altLang="en-US" dirty="0"/>
              <a:t>中提供了一个</a:t>
            </a:r>
            <a:r>
              <a:rPr lang="en-US" altLang="zh-CN" dirty="0" err="1"/>
              <a:t>pthread_cleanup_push</a:t>
            </a:r>
            <a:r>
              <a:rPr lang="en-US" altLang="zh-CN" dirty="0"/>
              <a:t>()/</a:t>
            </a:r>
            <a:r>
              <a:rPr lang="en-US" altLang="zh-CN" dirty="0" err="1"/>
              <a:t>pthread_cleanup_pop</a:t>
            </a:r>
            <a:r>
              <a:rPr lang="en-US" altLang="zh-CN" dirty="0"/>
              <a:t>()</a:t>
            </a:r>
            <a:r>
              <a:rPr lang="zh-CN" altLang="en-US" dirty="0"/>
              <a:t>函数对用于自动释放资源 </a:t>
            </a:r>
            <a:r>
              <a:rPr lang="en-US" altLang="zh-CN" dirty="0"/>
              <a:t>--</a:t>
            </a:r>
            <a:r>
              <a:rPr lang="zh-CN" altLang="en-US" dirty="0"/>
              <a:t>从</a:t>
            </a:r>
            <a:r>
              <a:rPr lang="en-US" altLang="zh-CN" dirty="0" err="1"/>
              <a:t>pthread_cleanup_push</a:t>
            </a:r>
            <a:r>
              <a:rPr lang="en-US" altLang="zh-CN" dirty="0"/>
              <a:t>()</a:t>
            </a:r>
            <a:r>
              <a:rPr lang="zh-CN" altLang="en-US" dirty="0"/>
              <a:t>的调用点到</a:t>
            </a:r>
            <a:r>
              <a:rPr lang="en-US" altLang="zh-CN" dirty="0" err="1"/>
              <a:t>pthread_cleanup_pop</a:t>
            </a:r>
            <a:r>
              <a:rPr lang="en-US" altLang="zh-CN" dirty="0"/>
              <a:t>()</a:t>
            </a:r>
            <a:r>
              <a:rPr lang="zh-CN" altLang="en-US" dirty="0"/>
              <a:t>之间的程序段中的终止动作（包括调用 </a:t>
            </a:r>
            <a:r>
              <a:rPr lang="en-US" altLang="zh-CN" dirty="0" err="1"/>
              <a:t>pthread_exit</a:t>
            </a:r>
            <a:r>
              <a:rPr lang="en-US" altLang="zh-CN" dirty="0"/>
              <a:t>()</a:t>
            </a:r>
            <a:r>
              <a:rPr lang="zh-CN" altLang="en-US" dirty="0"/>
              <a:t>和取消点终止）都将执行</a:t>
            </a:r>
            <a:r>
              <a:rPr lang="en-US" altLang="zh-CN" dirty="0" err="1"/>
              <a:t>pthread_cleanup_push</a:t>
            </a:r>
            <a:r>
              <a:rPr lang="en-US" altLang="zh-CN" dirty="0"/>
              <a:t>()</a:t>
            </a:r>
            <a:r>
              <a:rPr lang="zh-CN" altLang="en-US" dirty="0"/>
              <a:t>所指定的清理函数</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303</a:t>
            </a:fld>
            <a:endParaRPr lang="zh-CN" altLang="en-US" dirty="0"/>
          </a:p>
        </p:txBody>
      </p:sp>
    </p:spTree>
    <p:extLst>
      <p:ext uri="{BB962C8B-B14F-4D97-AF65-F5344CB8AC3E}">
        <p14:creationId xmlns:p14="http://schemas.microsoft.com/office/powerpoint/2010/main" val="39183623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solidFill>
                <a:srgbClr val="CCCCCC"/>
              </a:solidFill>
              <a:effectLst/>
            </a:endParaRP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306</a:t>
            </a:fld>
            <a:endParaRPr lang="zh-CN" altLang="en-US" dirty="0"/>
          </a:p>
        </p:txBody>
      </p:sp>
    </p:spTree>
    <p:extLst>
      <p:ext uri="{BB962C8B-B14F-4D97-AF65-F5344CB8AC3E}">
        <p14:creationId xmlns:p14="http://schemas.microsoft.com/office/powerpoint/2010/main" val="27421629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CC99CD"/>
                </a:solidFill>
                <a:effectLst/>
              </a:rPr>
              <a:t>当</a:t>
            </a:r>
            <a:r>
              <a:rPr lang="en-US" altLang="zh-CN" dirty="0" err="1">
                <a:solidFill>
                  <a:srgbClr val="CC99CD"/>
                </a:solidFill>
                <a:effectLst/>
              </a:rPr>
              <a:t>pthread_cleanup_pop</a:t>
            </a:r>
            <a:r>
              <a:rPr lang="en-US" altLang="zh-CN" dirty="0">
                <a:solidFill>
                  <a:srgbClr val="CC99CD"/>
                </a:solidFill>
                <a:effectLst/>
              </a:rPr>
              <a:t>()</a:t>
            </a:r>
            <a:r>
              <a:rPr lang="zh-CN" altLang="en-US" dirty="0">
                <a:solidFill>
                  <a:srgbClr val="CC99CD"/>
                </a:solidFill>
                <a:effectLst/>
              </a:rPr>
              <a:t>函数的参数为</a:t>
            </a:r>
            <a:r>
              <a:rPr lang="en-US" altLang="zh-CN" dirty="0">
                <a:solidFill>
                  <a:srgbClr val="CC99CD"/>
                </a:solidFill>
                <a:effectLst/>
              </a:rPr>
              <a:t>0</a:t>
            </a:r>
            <a:r>
              <a:rPr lang="zh-CN" altLang="en-US" dirty="0">
                <a:solidFill>
                  <a:srgbClr val="CC99CD"/>
                </a:solidFill>
                <a:effectLst/>
              </a:rPr>
              <a:t>时，仅仅在线程调用</a:t>
            </a:r>
            <a:r>
              <a:rPr lang="en-US" altLang="zh-CN" dirty="0" err="1">
                <a:solidFill>
                  <a:srgbClr val="CC99CD"/>
                </a:solidFill>
                <a:effectLst/>
              </a:rPr>
              <a:t>pthread_exit</a:t>
            </a:r>
            <a:r>
              <a:rPr lang="zh-CN" altLang="en-US" dirty="0">
                <a:solidFill>
                  <a:srgbClr val="CC99CD"/>
                </a:solidFill>
                <a:effectLst/>
              </a:rPr>
              <a:t>函数或者其它线程对本线程调用 </a:t>
            </a:r>
            <a:r>
              <a:rPr lang="en-US" altLang="zh-CN" dirty="0" err="1">
                <a:solidFill>
                  <a:srgbClr val="CC99CD"/>
                </a:solidFill>
                <a:effectLst/>
              </a:rPr>
              <a:t>pthread_cancel</a:t>
            </a:r>
            <a:r>
              <a:rPr lang="zh-CN" altLang="en-US" dirty="0">
                <a:solidFill>
                  <a:srgbClr val="CC99CD"/>
                </a:solidFill>
                <a:effectLst/>
              </a:rPr>
              <a:t>函数时，才在弹出“清理函数”的同时执行该“清理函数”。</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307</a:t>
            </a:fld>
            <a:endParaRPr lang="zh-CN" altLang="en-US" dirty="0"/>
          </a:p>
        </p:txBody>
      </p:sp>
    </p:spTree>
    <p:extLst>
      <p:ext uri="{BB962C8B-B14F-4D97-AF65-F5344CB8AC3E}">
        <p14:creationId xmlns:p14="http://schemas.microsoft.com/office/powerpoint/2010/main" val="427358106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一个属性对象可以代表多个属性，属性对象对应用程序来说是不透明的。这意味着应用程序并不需要了解有关属性对象内部结构的详细细节，这样可以增强应用程序的可移植性。</a:t>
            </a:r>
          </a:p>
          <a:p>
            <a:endParaRPr lang="zh-CN" altLang="en-US" dirty="0"/>
          </a:p>
        </p:txBody>
      </p:sp>
      <p:sp>
        <p:nvSpPr>
          <p:cNvPr id="4" name="灯片编号占位符 3"/>
          <p:cNvSpPr>
            <a:spLocks noGrp="1"/>
          </p:cNvSpPr>
          <p:nvPr>
            <p:ph type="sldNum" sz="quarter" idx="5"/>
          </p:nvPr>
        </p:nvSpPr>
        <p:spPr/>
        <p:txBody>
          <a:bodyPr/>
          <a:lstStyle/>
          <a:p>
            <a:fld id="{700872D2-800E-4B26-8066-71DD70CF3C95}" type="slidenum">
              <a:rPr lang="zh-CN" altLang="en-US" smtClean="0"/>
              <a:t>311</a:t>
            </a:fld>
            <a:endParaRPr lang="zh-CN" altLang="en-US"/>
          </a:p>
        </p:txBody>
      </p:sp>
    </p:spTree>
    <p:extLst>
      <p:ext uri="{BB962C8B-B14F-4D97-AF65-F5344CB8AC3E}">
        <p14:creationId xmlns:p14="http://schemas.microsoft.com/office/powerpoint/2010/main" val="7267833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信号量</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进程间或线程间</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err="1">
                <a:solidFill>
                  <a:schemeClr val="tx1"/>
                </a:solidFill>
                <a:effectLst/>
                <a:latin typeface="微软雅黑" panose="020B0503020204020204" pitchFamily="34" charset="-122"/>
                <a:ea typeface="微软雅黑" panose="020B0503020204020204" pitchFamily="34" charset="-122"/>
                <a:cs typeface="+mn-cs"/>
              </a:rPr>
              <a:t>linux</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仅线程间的无名信号量</a:t>
            </a:r>
            <a:r>
              <a:rPr lang="en-US" altLang="zh-CN" sz="1200" b="0" i="0" u="none" strike="noStrike" kern="1200" dirty="0" err="1">
                <a:solidFill>
                  <a:schemeClr val="tx1"/>
                </a:solidFill>
                <a:effectLst/>
                <a:latin typeface="微软雅黑" panose="020B0503020204020204" pitchFamily="34" charset="-122"/>
                <a:ea typeface="微软雅黑" panose="020B0503020204020204" pitchFamily="34" charset="-122"/>
                <a:cs typeface="+mn-cs"/>
              </a:rPr>
              <a:t>pthread</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semaphore)</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。信号量既可以实现互斥也可以实现同步。</a:t>
            </a:r>
            <a:br>
              <a:rPr lang="zh-CN" altLang="en-US" dirty="0"/>
            </a:b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互斥锁</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线程间。互斥锁只能实现互斥</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320</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2870461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dirty="0" err="1">
                <a:solidFill>
                  <a:schemeClr val="tx1"/>
                </a:solidFill>
                <a:effectLst/>
                <a:latin typeface="微软雅黑" panose="020B0503020204020204" pitchFamily="34" charset="-122"/>
                <a:ea typeface="微软雅黑" panose="020B0503020204020204" pitchFamily="34" charset="-122"/>
                <a:cs typeface="+mn-cs"/>
              </a:rPr>
              <a:t>trylock</a:t>
            </a:r>
            <a:r>
              <a:rPr lang="en-US" altLang="zh-CN" sz="1200" b="1"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1" i="0" u="none" strike="noStrike" kern="1200" dirty="0">
                <a:solidFill>
                  <a:schemeClr val="tx1"/>
                </a:solidFill>
                <a:effectLst/>
                <a:latin typeface="微软雅黑" panose="020B0503020204020204" pitchFamily="34" charset="-122"/>
                <a:ea typeface="微软雅黑" panose="020B0503020204020204" pitchFamily="34" charset="-122"/>
                <a:cs typeface="+mn-cs"/>
              </a:rPr>
              <a:t>尝试加锁，失败返回不阻塞</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321</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9683946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t> 每一个条件变量通常都与一个互斥锁一起使用，亦即，在创建一个互斥锁时便联系着一个条件变量。</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323</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78236808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327</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6959667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0000"/>
                </a:solidFill>
                <a:latin typeface="楷体_GB2312" pitchFamily="49" charset="-122"/>
                <a:ea typeface="楷体_GB2312" pitchFamily="49" charset="-122"/>
              </a:rPr>
              <a:t>缺点：</a:t>
            </a:r>
            <a:endParaRPr lang="en-US" altLang="zh-CN" sz="1200" b="1" dirty="0">
              <a:solidFill>
                <a:srgbClr val="000000"/>
              </a:solidFill>
              <a:latin typeface="楷体_GB2312" pitchFamily="49" charset="-122"/>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0000"/>
                </a:solidFill>
                <a:latin typeface="楷体_GB2312" pitchFamily="49" charset="-122"/>
                <a:ea typeface="楷体_GB2312" pitchFamily="49" charset="-122"/>
              </a:rPr>
              <a:t>1.</a:t>
            </a:r>
            <a:r>
              <a:rPr lang="zh-CN" altLang="en-US" sz="1200" b="1" dirty="0">
                <a:solidFill>
                  <a:srgbClr val="000000"/>
                </a:solidFill>
                <a:latin typeface="楷体_GB2312" pitchFamily="49" charset="-122"/>
                <a:ea typeface="楷体_GB2312" pitchFamily="49" charset="-122"/>
              </a:rPr>
              <a:t>大多数系统调用会引起进程阻塞，并且是进程中所有线程将被阻塞。因此，当线程执行一个系统调用时，不仅该线程会被阻塞，其所属进程内的所有线程都会被阻塞。</a:t>
            </a:r>
            <a:endParaRPr lang="en-US" altLang="zh-CN" sz="1200" b="1" dirty="0">
              <a:solidFill>
                <a:srgbClr val="000000"/>
              </a:solidFill>
              <a:latin typeface="楷体_GB2312" pitchFamily="49" charset="-122"/>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0000"/>
                </a:solidFill>
                <a:latin typeface="楷体_GB2312" pitchFamily="49" charset="-122"/>
                <a:ea typeface="楷体_GB2312" pitchFamily="49" charset="-122"/>
              </a:rPr>
              <a:t>2. </a:t>
            </a:r>
            <a:r>
              <a:rPr lang="zh-CN" altLang="en-US" sz="1200" b="1" dirty="0">
                <a:solidFill>
                  <a:srgbClr val="000000"/>
                </a:solidFill>
                <a:latin typeface="楷体_GB2312" pitchFamily="49" charset="-122"/>
                <a:ea typeface="楷体_GB2312" pitchFamily="49" charset="-122"/>
              </a:rPr>
              <a:t>纯用户级的多线程应用不能利用多处理机进行多重处理。因为内核只将处理器分配给进程，一个进程只能占有一个</a:t>
            </a:r>
            <a:r>
              <a:rPr lang="en-US" altLang="zh-CN" sz="1200" b="1" dirty="0">
                <a:solidFill>
                  <a:srgbClr val="000000"/>
                </a:solidFill>
                <a:latin typeface="楷体_GB2312" pitchFamily="49" charset="-122"/>
                <a:ea typeface="楷体_GB2312" pitchFamily="49" charset="-122"/>
              </a:rPr>
              <a:t>CPU</a:t>
            </a:r>
            <a:r>
              <a:rPr lang="zh-CN" altLang="en-US" sz="1200" b="1" dirty="0">
                <a:solidFill>
                  <a:srgbClr val="000000"/>
                </a:solidFill>
                <a:latin typeface="楷体_GB2312" pitchFamily="49" charset="-122"/>
                <a:ea typeface="楷体_GB2312" pitchFamily="49" charset="-122"/>
              </a:rPr>
              <a:t>，同一进程中的两个线程不能同时运行于两个处理器上</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000000"/>
              </a:solidFill>
              <a:latin typeface="楷体_GB2312" pitchFamily="49" charset="-122"/>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solidFill>
                <a:srgbClr val="000000"/>
              </a:solidFill>
              <a:latin typeface="楷体_GB2312" pitchFamily="49" charset="-122"/>
              <a:ea typeface="楷体_GB2312" pitchFamily="49" charset="-122"/>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330</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77476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CCA3D9A1-15CD-2A4C-A13F-E61D3329FCF6}"/>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defRPr/>
            </a:pPr>
            <a:fld id="{E7B0425A-BDC7-2E4C-934B-48D115923016}" type="slidenum">
              <a:rPr lang="en-US" altLang="zh-CN"/>
              <a:pPr>
                <a:defRPr/>
              </a:pPr>
              <a:t>24</a:t>
            </a:fld>
            <a:endParaRPr lang="en-US" altLang="zh-CN"/>
          </a:p>
        </p:txBody>
      </p:sp>
      <p:sp>
        <p:nvSpPr>
          <p:cNvPr id="24579" name="Rectangle 2">
            <a:extLst>
              <a:ext uri="{FF2B5EF4-FFF2-40B4-BE49-F238E27FC236}">
                <a16:creationId xmlns:a16="http://schemas.microsoft.com/office/drawing/2014/main" id="{5E70B9CE-A726-9A4F-9153-46CF2AA6652F}"/>
              </a:ext>
            </a:extLst>
          </p:cNvPr>
          <p:cNvSpPr>
            <a:spLocks noGrp="1" noRot="1" noChangeAspect="1" noChangeArrowheads="1" noTextEdit="1"/>
          </p:cNvSpPr>
          <p:nvPr>
            <p:ph type="sldImg"/>
          </p:nvPr>
        </p:nvSpPr>
        <p:spPr>
          <a:xfrm>
            <a:off x="1141413" y="685800"/>
            <a:ext cx="4573587" cy="3430588"/>
          </a:xfrm>
          <a:ln/>
        </p:spPr>
      </p:sp>
      <p:sp>
        <p:nvSpPr>
          <p:cNvPr id="24580" name="Rectangle 3">
            <a:extLst>
              <a:ext uri="{FF2B5EF4-FFF2-40B4-BE49-F238E27FC236}">
                <a16:creationId xmlns:a16="http://schemas.microsoft.com/office/drawing/2014/main" id="{2B1FFF90-2677-C642-8F85-4F1A7A3FB7E4}"/>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387993149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a:t>
            </a:r>
            <a:r>
              <a:rPr lang="en-US" altLang="zh-CN" dirty="0"/>
              <a:t>P</a:t>
            </a:r>
            <a:r>
              <a:rPr lang="zh-CN" altLang="en-US" dirty="0"/>
              <a:t>代表</a:t>
            </a:r>
            <a:r>
              <a:rPr lang="en-US" altLang="zh-CN" dirty="0"/>
              <a:t>CPU</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C3443E-9951-4543-B801-6C48E6FDBAD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58168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D2129"/>
                </a:solidFill>
                <a:effectLst/>
                <a:latin typeface="UbuntuMono"/>
              </a:rPr>
              <a:t>当前</a:t>
            </a:r>
            <a:r>
              <a:rPr lang="en-US" altLang="zh-CN" b="0" i="0" dirty="0">
                <a:solidFill>
                  <a:srgbClr val="1D2129"/>
                </a:solidFill>
                <a:effectLst/>
                <a:latin typeface="UbuntuMono"/>
              </a:rPr>
              <a:t>PC</a:t>
            </a:r>
            <a:r>
              <a:rPr lang="zh-CN" altLang="en-US" b="0" i="0" dirty="0">
                <a:solidFill>
                  <a:srgbClr val="1D2129"/>
                </a:solidFill>
                <a:effectLst/>
                <a:latin typeface="UbuntuMono"/>
              </a:rPr>
              <a:t>机多核居多，如果操作系统不支持核心级线程，那么计算机多核的设计是无效的。</a:t>
            </a:r>
          </a:p>
          <a:p>
            <a:r>
              <a:rPr lang="zh-CN" altLang="en-US" sz="1200" b="0" i="0" u="none" strike="noStrike" kern="1200" baseline="0" dirty="0">
                <a:solidFill>
                  <a:schemeClr val="tx1"/>
                </a:solidFill>
                <a:latin typeface="+mn-lt"/>
                <a:ea typeface="+mn-ea"/>
                <a:cs typeface="+mn-cs"/>
              </a:rPr>
              <a:t>两者的区别是多处理器的每个</a:t>
            </a:r>
            <a:r>
              <a:rPr lang="en-US" altLang="zh-CN" sz="1200" b="0" i="0" u="none" strike="noStrike" kern="1200" baseline="0" dirty="0">
                <a:solidFill>
                  <a:schemeClr val="tx1"/>
                </a:solidFill>
                <a:latin typeface="+mn-lt"/>
                <a:ea typeface="+mn-ea"/>
                <a:cs typeface="+mn-cs"/>
              </a:rPr>
              <a:t>CPU</a:t>
            </a:r>
            <a:r>
              <a:rPr lang="zh-CN" altLang="en-US" sz="1200" b="0" i="0" u="none" strike="noStrike" kern="1200" baseline="0" dirty="0">
                <a:solidFill>
                  <a:schemeClr val="tx1"/>
                </a:solidFill>
                <a:latin typeface="+mn-lt"/>
                <a:ea typeface="+mn-ea"/>
                <a:cs typeface="+mn-cs"/>
              </a:rPr>
              <a:t>都有自己的一套缓存和</a:t>
            </a:r>
            <a:r>
              <a:rPr lang="en-US" altLang="zh-CN" sz="1200" b="0" i="0" u="none" strike="noStrike" kern="1200" baseline="0" dirty="0">
                <a:solidFill>
                  <a:schemeClr val="tx1"/>
                </a:solidFill>
                <a:latin typeface="+mn-lt"/>
                <a:ea typeface="+mn-ea"/>
                <a:cs typeface="+mn-cs"/>
              </a:rPr>
              <a:t>MMU</a:t>
            </a:r>
            <a:r>
              <a:rPr lang="zh-CN" altLang="en-US" sz="1200" b="0" i="0" u="none" strike="noStrike" kern="1200" baseline="0" dirty="0">
                <a:solidFill>
                  <a:schemeClr val="tx1"/>
                </a:solidFill>
                <a:latin typeface="+mn-lt"/>
                <a:ea typeface="+mn-ea"/>
                <a:cs typeface="+mn-cs"/>
              </a:rPr>
              <a:t>（内存映射，</a:t>
            </a:r>
            <a:r>
              <a:rPr lang="en-US" altLang="zh-CN" sz="1200" b="0" i="0" u="none" strike="noStrike" kern="1200" baseline="0" dirty="0">
                <a:solidFill>
                  <a:schemeClr val="tx1"/>
                </a:solidFill>
                <a:latin typeface="+mn-lt"/>
                <a:ea typeface="+mn-ea"/>
                <a:cs typeface="+mn-cs"/>
              </a:rPr>
              <a:t>Memory Management Unit</a:t>
            </a:r>
            <a:r>
              <a:rPr lang="zh-CN" altLang="en-US" sz="1200" b="0" i="0" u="none" strike="noStrike" kern="1200" baseline="0" dirty="0">
                <a:solidFill>
                  <a:schemeClr val="tx1"/>
                </a:solidFill>
                <a:latin typeface="+mn-lt"/>
                <a:ea typeface="+mn-ea"/>
                <a:cs typeface="+mn-cs"/>
              </a:rPr>
              <a:t>）；后者多核中多个</a:t>
            </a:r>
            <a:r>
              <a:rPr lang="en-US" altLang="zh-CN" sz="1200" b="0" i="0" u="none" strike="noStrike" kern="1200" baseline="0" dirty="0">
                <a:solidFill>
                  <a:schemeClr val="tx1"/>
                </a:solidFill>
                <a:latin typeface="+mn-lt"/>
                <a:ea typeface="+mn-ea"/>
                <a:cs typeface="+mn-cs"/>
              </a:rPr>
              <a:t>CPU</a:t>
            </a:r>
            <a:r>
              <a:rPr lang="zh-CN" altLang="en-US" sz="1200" b="0" i="0" u="none" strike="noStrike" kern="1200" baseline="0" dirty="0">
                <a:solidFill>
                  <a:schemeClr val="tx1"/>
                </a:solidFill>
                <a:latin typeface="+mn-lt"/>
                <a:ea typeface="+mn-ea"/>
                <a:cs typeface="+mn-cs"/>
              </a:rPr>
              <a:t>使用同一套缓存和映射，多个执行序列使用同一套资源和映射，所以多核实际上就是多线程。每核执行一个线程。</a:t>
            </a:r>
            <a:endParaRPr lang="en-US" altLang="zh-CN" sz="1200" b="0" i="0" u="none" strike="noStrike" kern="1200" baseline="0" dirty="0">
              <a:solidFill>
                <a:schemeClr val="tx1"/>
              </a:solidFill>
              <a:latin typeface="+mn-lt"/>
              <a:ea typeface="+mn-ea"/>
              <a:cs typeface="+mn-cs"/>
            </a:endParaRPr>
          </a:p>
          <a:p>
            <a:r>
              <a:rPr lang="zh-CN" altLang="en-US" b="1" i="0" dirty="0">
                <a:solidFill>
                  <a:srgbClr val="1D2129"/>
                </a:solidFill>
                <a:effectLst/>
                <a:latin typeface="UbuntuMono"/>
              </a:rPr>
              <a:t>如果我们要使用多核</a:t>
            </a:r>
            <a:r>
              <a:rPr lang="zh-CN" altLang="en-US" b="0" i="0" dirty="0">
                <a:solidFill>
                  <a:srgbClr val="1D2129"/>
                </a:solidFill>
                <a:effectLst/>
                <a:latin typeface="UbuntuMono"/>
              </a:rPr>
              <a:t>，也即我们要将多个程序分配到多核架构的多个</a:t>
            </a:r>
            <a:r>
              <a:rPr lang="en-US" altLang="zh-CN" b="0" i="0" dirty="0">
                <a:solidFill>
                  <a:srgbClr val="1D2129"/>
                </a:solidFill>
                <a:effectLst/>
                <a:latin typeface="UbuntuMono"/>
              </a:rPr>
              <a:t>CPU</a:t>
            </a:r>
            <a:r>
              <a:rPr lang="zh-CN" altLang="en-US" b="0" i="0" dirty="0">
                <a:solidFill>
                  <a:srgbClr val="1D2129"/>
                </a:solidFill>
                <a:effectLst/>
                <a:latin typeface="UbuntuMono"/>
              </a:rPr>
              <a:t>上，这时我们的操作需要面向硬件、分配到物理设备</a:t>
            </a:r>
            <a:r>
              <a:rPr lang="en-US" altLang="zh-CN" b="0" i="0" dirty="0">
                <a:solidFill>
                  <a:srgbClr val="1D2129"/>
                </a:solidFill>
                <a:effectLst/>
                <a:latin typeface="UbuntuMono"/>
              </a:rPr>
              <a:t>CPU</a:t>
            </a:r>
            <a:r>
              <a:rPr lang="zh-CN" altLang="en-US" b="0" i="0" dirty="0">
                <a:solidFill>
                  <a:srgbClr val="1D2129"/>
                </a:solidFill>
                <a:effectLst/>
                <a:latin typeface="UbuntuMono"/>
              </a:rPr>
              <a:t>上；需要穿过内核，</a:t>
            </a:r>
            <a:r>
              <a:rPr lang="zh-CN" altLang="en-US" b="1" i="0" dirty="0">
                <a:solidFill>
                  <a:srgbClr val="1D2129"/>
                </a:solidFill>
                <a:effectLst/>
                <a:latin typeface="UbuntuMono"/>
              </a:rPr>
              <a:t>所以这时线程需要是内核级线程</a:t>
            </a:r>
            <a:r>
              <a:rPr lang="zh-CN" altLang="en-US" b="0" i="0" dirty="0">
                <a:solidFill>
                  <a:srgbClr val="1D2129"/>
                </a:solidFill>
                <a:effectLst/>
                <a:latin typeface="UbuntuMono"/>
              </a:rPr>
              <a:t>。</a:t>
            </a:r>
            <a:endParaRPr lang="en-US" altLang="zh-CN" b="0" i="0" dirty="0">
              <a:solidFill>
                <a:srgbClr val="1D2129"/>
              </a:solidFill>
              <a:effectLst/>
              <a:latin typeface="UbuntuMono"/>
            </a:endParaRPr>
          </a:p>
          <a:p>
            <a:r>
              <a:rPr lang="zh-CN" altLang="en-US" b="0" i="0" dirty="0">
                <a:solidFill>
                  <a:srgbClr val="1D2129"/>
                </a:solidFill>
                <a:effectLst/>
                <a:latin typeface="UbuntuMono"/>
              </a:rPr>
              <a:t>如果没有线程，只有多进程，那么 </a:t>
            </a:r>
            <a:r>
              <a:rPr lang="en-US" altLang="zh-CN" b="0" i="0" dirty="0">
                <a:solidFill>
                  <a:srgbClr val="1D2129"/>
                </a:solidFill>
                <a:effectLst/>
                <a:latin typeface="UbuntuMono"/>
              </a:rPr>
              <a:t>MMU </a:t>
            </a:r>
            <a:r>
              <a:rPr lang="zh-CN" altLang="en-US" b="0" i="0" dirty="0">
                <a:solidFill>
                  <a:srgbClr val="1D2129"/>
                </a:solidFill>
                <a:effectLst/>
                <a:latin typeface="UbuntuMono"/>
              </a:rPr>
              <a:t>内存映射在多进程切换的时候就必须跟着切换，共享的</a:t>
            </a:r>
            <a:r>
              <a:rPr lang="en-US" altLang="zh-CN" b="0" i="0" dirty="0">
                <a:solidFill>
                  <a:srgbClr val="1D2129"/>
                </a:solidFill>
                <a:effectLst/>
                <a:latin typeface="UbuntuMono"/>
              </a:rPr>
              <a:t>Cache</a:t>
            </a:r>
            <a:r>
              <a:rPr lang="zh-CN" altLang="en-US" b="0" i="0" dirty="0">
                <a:solidFill>
                  <a:srgbClr val="1D2129"/>
                </a:solidFill>
                <a:effectLst/>
                <a:latin typeface="UbuntuMono"/>
              </a:rPr>
              <a:t>、</a:t>
            </a:r>
            <a:r>
              <a:rPr lang="en-US" altLang="zh-CN" b="0" i="0" dirty="0">
                <a:solidFill>
                  <a:srgbClr val="1D2129"/>
                </a:solidFill>
                <a:effectLst/>
                <a:latin typeface="UbuntuMono"/>
              </a:rPr>
              <a:t>MMU </a:t>
            </a:r>
            <a:r>
              <a:rPr lang="zh-CN" altLang="en-US" b="0" i="0" dirty="0">
                <a:solidFill>
                  <a:srgbClr val="1D2129"/>
                </a:solidFill>
                <a:effectLst/>
                <a:latin typeface="UbuntuMono"/>
              </a:rPr>
              <a:t>就会失去意义，变得很麻烦；</a:t>
            </a:r>
            <a:endParaRPr lang="en-US" altLang="zh-CN" b="0" i="0" dirty="0">
              <a:solidFill>
                <a:srgbClr val="1D2129"/>
              </a:solidFill>
              <a:effectLst/>
              <a:latin typeface="UbuntuMono"/>
            </a:endParaRPr>
          </a:p>
          <a:p>
            <a:r>
              <a:rPr lang="zh-CN" altLang="en-US" b="0" i="0">
                <a:solidFill>
                  <a:srgbClr val="1D2129"/>
                </a:solidFill>
                <a:effectLst/>
                <a:latin typeface="UbuntuMono"/>
              </a:rPr>
              <a:t>如果没有内核级线程，只有用户级线程，那么操作系统内核就无法感知这些线程，也就无法把这些线程分配到多个核上，多核就失去了意义</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C3443E-9951-4543-B801-6C48E6FDBAD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93266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dirty="0" err="1">
                <a:solidFill>
                  <a:schemeClr val="tx1"/>
                </a:solidFill>
                <a:latin typeface="+mn-lt"/>
                <a:ea typeface="+mn-ea"/>
                <a:cs typeface="+mn-cs"/>
              </a:rPr>
              <a:t>ThreadCreate</a:t>
            </a:r>
            <a:r>
              <a:rPr lang="zh-CN" altLang="en-US" sz="1200" b="0" i="0" u="none" strike="noStrike" kern="1200" baseline="0" dirty="0">
                <a:solidFill>
                  <a:schemeClr val="tx1"/>
                </a:solidFill>
                <a:latin typeface="+mn-lt"/>
                <a:ea typeface="+mn-ea"/>
                <a:cs typeface="+mn-cs"/>
              </a:rPr>
              <a:t>是系统调用，内核管理</a:t>
            </a:r>
            <a:r>
              <a:rPr lang="en-US" altLang="zh-CN" sz="1200" b="1" i="0" u="none" strike="noStrike" kern="1200" baseline="0" dirty="0">
                <a:solidFill>
                  <a:schemeClr val="tx1"/>
                </a:solidFill>
                <a:latin typeface="+mn-lt"/>
                <a:ea typeface="+mn-ea"/>
                <a:cs typeface="+mn-cs"/>
              </a:rPr>
              <a:t>TCB</a:t>
            </a:r>
            <a:r>
              <a:rPr lang="zh-CN" altLang="en-US" sz="1200" b="0" i="0" u="none" strike="noStrike" kern="1200" baseline="0" dirty="0">
                <a:solidFill>
                  <a:schemeClr val="tx1"/>
                </a:solidFill>
                <a:latin typeface="+mn-lt"/>
                <a:ea typeface="+mn-ea"/>
                <a:cs typeface="+mn-cs"/>
              </a:rPr>
              <a:t>，内核负责切换线程</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C3443E-9951-4543-B801-6C48E6FDBAD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4497665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a:t>
            </a:r>
            <a:r>
              <a:rPr lang="en-US" altLang="zh-CN" dirty="0"/>
              <a:t>P</a:t>
            </a:r>
            <a:r>
              <a:rPr lang="zh-CN" altLang="en-US" dirty="0"/>
              <a:t>是</a:t>
            </a:r>
            <a:r>
              <a:rPr lang="en-US" altLang="zh-CN" dirty="0"/>
              <a:t>CPU</a:t>
            </a:r>
          </a:p>
          <a:p>
            <a:pPr marL="171450" indent="-171450">
              <a:buFont typeface="Arial" panose="020B0604020202020204" pitchFamily="34" charset="0"/>
              <a:buChar char="•"/>
            </a:pPr>
            <a:r>
              <a:rPr lang="zh-CN" altLang="en-US" dirty="0"/>
              <a:t>在组合方式中，内核支持多个内核支持线程的建立、调度和管理。同时，也允许用户程序建立、调度和管理用户级线程。一些内核支持线程对应多个用户级线程，这是用户级线程通过时分多路复用内核支持线程来实现。</a:t>
            </a:r>
            <a:endParaRPr lang="en-US" altLang="zh-CN" dirty="0"/>
          </a:p>
          <a:p>
            <a:pPr marL="171450" indent="-171450">
              <a:buFont typeface="Arial" panose="020B0604020202020204" pitchFamily="34" charset="0"/>
              <a:buChar char="•"/>
            </a:pPr>
            <a:r>
              <a:rPr lang="zh-CN" altLang="en-US" dirty="0"/>
              <a:t>在组合方式中，同一个进程内的多个线程可以同时在多处理器上并行执行，阻塞一个线程时不会导致整个进程阻塞。</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339</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2397464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轻型进程，又称核心进程</a:t>
            </a:r>
            <a:r>
              <a:rPr lang="en-US" altLang="zh-CN" dirty="0"/>
              <a:t>LWP</a:t>
            </a:r>
          </a:p>
          <a:p>
            <a:r>
              <a:rPr lang="zh-CN" altLang="en-US" dirty="0"/>
              <a:t>用户级线程 </a:t>
            </a:r>
            <a:r>
              <a:rPr lang="en-US" altLang="zh-CN" dirty="0"/>
              <a:t>ULT</a:t>
            </a:r>
          </a:p>
          <a:p>
            <a:r>
              <a:rPr lang="zh-CN" altLang="en-US" dirty="0"/>
              <a:t>内核支持线程 </a:t>
            </a:r>
            <a:r>
              <a:rPr lang="en-US" altLang="zh-CN" dirty="0"/>
              <a:t>KST</a:t>
            </a:r>
          </a:p>
          <a:p>
            <a:r>
              <a:rPr lang="en-US" altLang="zh-CN" dirty="0"/>
              <a:t>LWP</a:t>
            </a:r>
            <a:r>
              <a:rPr lang="zh-CN" altLang="en-US" dirty="0"/>
              <a:t>实现了</a:t>
            </a:r>
            <a:r>
              <a:rPr lang="en-US" altLang="zh-CN" dirty="0"/>
              <a:t>ULT</a:t>
            </a:r>
            <a:r>
              <a:rPr lang="zh-CN" altLang="en-US" dirty="0"/>
              <a:t>和内核之间的隔离</a:t>
            </a:r>
            <a:endParaRPr lang="en-US" altLang="zh-CN"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340</a:t>
            </a:fld>
            <a:endParaRPr lang="zh-CN" altLang="en-US" dirty="0"/>
          </a:p>
        </p:txBody>
      </p:sp>
    </p:spTree>
    <p:extLst>
      <p:ext uri="{BB962C8B-B14F-4D97-AF65-F5344CB8AC3E}">
        <p14:creationId xmlns:p14="http://schemas.microsoft.com/office/powerpoint/2010/main" val="170321081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“运行时系统”中的所有函数都驻留在用户空间，并作为用户级线程与内核之间的接口。</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342</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570984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 </a:t>
            </a:r>
            <a:r>
              <a:rPr lang="en-US" altLang="zh-CN" dirty="0"/>
              <a:t>LWP</a:t>
            </a:r>
            <a:r>
              <a:rPr lang="zh-CN" altLang="en-US" dirty="0"/>
              <a:t>一直捆绑在一个内核支持线程上</a:t>
            </a:r>
            <a:endParaRPr lang="en-US" altLang="zh-CN" dirty="0"/>
          </a:p>
          <a:p>
            <a:r>
              <a:rPr lang="zh-CN" altLang="en-US" dirty="0"/>
              <a:t>这里的</a:t>
            </a:r>
            <a:r>
              <a:rPr lang="en-US" altLang="zh-CN" dirty="0"/>
              <a:t>P</a:t>
            </a:r>
            <a:r>
              <a:rPr lang="zh-CN" altLang="en-US" dirty="0"/>
              <a:t>是</a:t>
            </a:r>
            <a:r>
              <a:rPr lang="en-US" altLang="zh-CN" dirty="0"/>
              <a:t>CPU</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344</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72358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分析思路：画出程序执行的前趋图，根据该程序或运算在前趋图中的位置关系，可以判断其能否并发执行。即在程序或运算的先后顺序上，只有前后相邻的程序或运算不能并发执行，其余程序和运算都可以并发执行</a:t>
            </a:r>
            <a:r>
              <a:rPr lang="zh-CN" altLang="en-US" dirty="0"/>
              <a:t>。</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26</a:t>
            </a:fld>
            <a:endParaRPr lang="zh-CN" altLang="en-US" dirty="0"/>
          </a:p>
        </p:txBody>
      </p:sp>
    </p:spTree>
    <p:extLst>
      <p:ext uri="{BB962C8B-B14F-4D97-AF65-F5344CB8AC3E}">
        <p14:creationId xmlns:p14="http://schemas.microsoft.com/office/powerpoint/2010/main" val="4291232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0D0FD83A-6E6F-411F-85E9-18E362A368FF}"/>
              </a:ext>
            </a:extLst>
          </p:cNvPr>
          <p:cNvSpPr>
            <a:spLocks noGrp="1" noRot="1" noChangeAspect="1" noTextEdit="1"/>
          </p:cNvSpPr>
          <p:nvPr>
            <p:ph type="sldImg"/>
          </p:nvPr>
        </p:nvSpPr>
        <p:spPr>
          <a:xfrm>
            <a:off x="917575" y="744538"/>
            <a:ext cx="4962525" cy="3722687"/>
          </a:xfrm>
          <a:ln/>
        </p:spPr>
      </p:sp>
      <p:sp>
        <p:nvSpPr>
          <p:cNvPr id="22531" name="备注占位符 2">
            <a:extLst>
              <a:ext uri="{FF2B5EF4-FFF2-40B4-BE49-F238E27FC236}">
                <a16:creationId xmlns:a16="http://schemas.microsoft.com/office/drawing/2014/main" id="{B5AF9FA3-176F-47D4-86BA-7DD55D52F5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22532" name="灯片编号占位符 3">
            <a:extLst>
              <a:ext uri="{FF2B5EF4-FFF2-40B4-BE49-F238E27FC236}">
                <a16:creationId xmlns:a16="http://schemas.microsoft.com/office/drawing/2014/main" id="{2E195DFA-4A13-44B7-BB4E-49A4887F071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555154D-9431-40A2-B15F-B562FEAC1CE2}" type="slidenum">
              <a:rPr lang="en-US" altLang="zh-CN"/>
              <a:pPr>
                <a:spcBef>
                  <a:spcPct val="0"/>
                </a:spcBef>
              </a:pPr>
              <a:t>27</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65E609E4-6331-4C94-9DEC-F3437F790AEF}"/>
              </a:ext>
            </a:extLst>
          </p:cNvPr>
          <p:cNvSpPr>
            <a:spLocks noGrp="1" noRot="1" noChangeAspect="1" noTextEdit="1"/>
          </p:cNvSpPr>
          <p:nvPr>
            <p:ph type="sldImg"/>
          </p:nvPr>
        </p:nvSpPr>
        <p:spPr>
          <a:xfrm>
            <a:off x="917575" y="744538"/>
            <a:ext cx="4962525" cy="3722687"/>
          </a:xfrm>
          <a:ln/>
        </p:spPr>
      </p:sp>
      <p:sp>
        <p:nvSpPr>
          <p:cNvPr id="24579" name="备注占位符 2">
            <a:extLst>
              <a:ext uri="{FF2B5EF4-FFF2-40B4-BE49-F238E27FC236}">
                <a16:creationId xmlns:a16="http://schemas.microsoft.com/office/drawing/2014/main" id="{50CB0F6E-FBFB-48E9-B892-8B27580B44B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Windows tasklist</a:t>
            </a:r>
          </a:p>
          <a:p>
            <a:r>
              <a:rPr lang="en-US" altLang="zh-CN">
                <a:latin typeface="Arial" panose="020B0604020202020204" pitchFamily="34" charset="0"/>
              </a:rPr>
              <a:t>Unix    ps pstree</a:t>
            </a:r>
            <a:endParaRPr lang="zh-CN" altLang="en-US">
              <a:latin typeface="Arial" panose="020B0604020202020204" pitchFamily="34" charset="0"/>
            </a:endParaRPr>
          </a:p>
        </p:txBody>
      </p:sp>
      <p:sp>
        <p:nvSpPr>
          <p:cNvPr id="24580" name="灯片编号占位符 3">
            <a:extLst>
              <a:ext uri="{FF2B5EF4-FFF2-40B4-BE49-F238E27FC236}">
                <a16:creationId xmlns:a16="http://schemas.microsoft.com/office/drawing/2014/main" id="{A27DF78D-19CE-46C1-96CE-DB6E565A260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60CA168-9587-40E3-AF7E-F9856D103D52}" type="slidenum">
              <a:rPr lang="en-US" altLang="zh-CN"/>
              <a:pPr>
                <a:spcBef>
                  <a:spcPct val="0"/>
                </a:spcBef>
              </a:pPr>
              <a:t>28</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Dispatcher</a:t>
            </a:r>
            <a:r>
              <a:rPr lang="zh-CN" altLang="en-US" dirty="0"/>
              <a:t>：调度程序</a:t>
            </a:r>
          </a:p>
          <a:p>
            <a:r>
              <a:rPr lang="en-US" altLang="zh-CN" dirty="0"/>
              <a:t>IP(EIP)</a:t>
            </a:r>
            <a:r>
              <a:rPr lang="zh-CN" altLang="en-US" dirty="0"/>
              <a:t>：</a:t>
            </a:r>
            <a:r>
              <a:rPr lang="en-US" altLang="zh-CN" dirty="0"/>
              <a:t>CPU</a:t>
            </a:r>
            <a:r>
              <a:rPr lang="zh-CN" altLang="en-US" dirty="0"/>
              <a:t>中的指令计数器，用于存放下一条执行语句的地址</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31</a:t>
            </a:fld>
            <a:endParaRPr lang="zh-CN" altLang="en-US" dirty="0"/>
          </a:p>
        </p:txBody>
      </p:sp>
    </p:spTree>
    <p:extLst>
      <p:ext uri="{BB962C8B-B14F-4D97-AF65-F5344CB8AC3E}">
        <p14:creationId xmlns:p14="http://schemas.microsoft.com/office/powerpoint/2010/main" val="3625685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不一定</a:t>
            </a:r>
            <a:endParaRPr lang="en-US" altLang="zh-CN" dirty="0"/>
          </a:p>
          <a:p>
            <a:pPr marL="228600" indent="-228600">
              <a:buAutoNum type="arabicPeriod"/>
            </a:pPr>
            <a:r>
              <a:rPr lang="zh-CN" altLang="en-US" dirty="0"/>
              <a:t>唯一</a:t>
            </a:r>
            <a:endParaRPr lang="en-US" altLang="zh-CN" dirty="0"/>
          </a:p>
          <a:p>
            <a:pPr marL="228600" indent="-228600">
              <a:buAutoNum type="arabicPeriod"/>
            </a:pPr>
            <a:r>
              <a:rPr lang="zh-CN" altLang="en-US" dirty="0"/>
              <a:t>不是，还可以被抢占</a:t>
            </a:r>
            <a:endParaRPr lang="en-US" altLang="zh-CN" dirty="0"/>
          </a:p>
          <a:p>
            <a:pPr marL="228600" indent="-228600">
              <a:buAutoNum type="arabicPeriod"/>
            </a:pPr>
            <a:r>
              <a:rPr lang="zh-CN" altLang="en-US" dirty="0"/>
              <a:t>不能</a:t>
            </a:r>
            <a:endParaRPr lang="en-US" altLang="zh-CN" dirty="0"/>
          </a:p>
          <a:p>
            <a:pPr marL="228600" indent="-228600">
              <a:buAutoNum type="arabicPeriod"/>
            </a:pPr>
            <a:r>
              <a:rPr lang="zh-CN" altLang="en-US" dirty="0"/>
              <a:t>可以</a:t>
            </a:r>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37</a:t>
            </a:fld>
            <a:endParaRPr lang="zh-CN" altLang="en-US" dirty="0"/>
          </a:p>
        </p:txBody>
      </p:sp>
    </p:spTree>
    <p:extLst>
      <p:ext uri="{BB962C8B-B14F-4D97-AF65-F5344CB8AC3E}">
        <p14:creationId xmlns:p14="http://schemas.microsoft.com/office/powerpoint/2010/main" val="1849818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New</a:t>
            </a:r>
            <a:r>
              <a:rPr lang="zh-CN" altLang="en-US" dirty="0"/>
              <a:t>：进程已经创建，但未被</a:t>
            </a:r>
            <a:r>
              <a:rPr lang="en-US" altLang="zh-CN" dirty="0"/>
              <a:t>OS</a:t>
            </a:r>
            <a:r>
              <a:rPr lang="zh-CN" altLang="en-US" dirty="0"/>
              <a:t>接纳为可执行进程，并且程序还在辅存，</a:t>
            </a:r>
            <a:r>
              <a:rPr lang="en-US" altLang="zh-CN" dirty="0"/>
              <a:t>PCB</a:t>
            </a:r>
            <a:r>
              <a:rPr lang="zh-CN" altLang="en-US" dirty="0"/>
              <a:t>在内存</a:t>
            </a:r>
          </a:p>
          <a:p>
            <a:r>
              <a:rPr lang="en-US" altLang="zh-CN" dirty="0"/>
              <a:t>Exit</a:t>
            </a:r>
            <a:r>
              <a:rPr lang="zh-CN" altLang="en-US" dirty="0"/>
              <a:t>：因停止或取消，被</a:t>
            </a:r>
            <a:r>
              <a:rPr lang="en-US" altLang="zh-CN" dirty="0"/>
              <a:t>OS</a:t>
            </a:r>
            <a:r>
              <a:rPr lang="zh-CN" altLang="en-US" dirty="0"/>
              <a:t>从执行状态释放 </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38</a:t>
            </a:fld>
            <a:endParaRPr lang="zh-CN" altLang="en-US" dirty="0"/>
          </a:p>
        </p:txBody>
      </p:sp>
    </p:spTree>
    <p:extLst>
      <p:ext uri="{BB962C8B-B14F-4D97-AF65-F5344CB8AC3E}">
        <p14:creationId xmlns:p14="http://schemas.microsoft.com/office/powerpoint/2010/main" val="4024090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区分挂起和阻塞两个概念：</a:t>
            </a:r>
            <a:br>
              <a:rPr lang="zh-CN" altLang="en-US" dirty="0"/>
            </a:br>
            <a:r>
              <a:rPr lang="en-US" altLang="zh-CN" dirty="0"/>
              <a:t>?  </a:t>
            </a:r>
            <a:r>
              <a:rPr lang="zh-CN" altLang="en-US" dirty="0"/>
              <a:t>进程是否等待事件，阻塞与否</a:t>
            </a:r>
            <a:br>
              <a:rPr lang="zh-CN" altLang="en-US" dirty="0"/>
            </a:br>
            <a:r>
              <a:rPr lang="en-US" altLang="zh-CN" dirty="0"/>
              <a:t>?  </a:t>
            </a:r>
            <a:r>
              <a:rPr lang="zh-CN" altLang="en-US" dirty="0"/>
              <a:t>进程是否被换出内存，挂起与否</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39</a:t>
            </a:fld>
            <a:endParaRPr lang="zh-CN" altLang="en-US" dirty="0"/>
          </a:p>
        </p:txBody>
      </p:sp>
    </p:spTree>
    <p:extLst>
      <p:ext uri="{BB962C8B-B14F-4D97-AF65-F5344CB8AC3E}">
        <p14:creationId xmlns:p14="http://schemas.microsoft.com/office/powerpoint/2010/main" val="1653019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微软雅黑" panose="020B0503020204020204" pitchFamily="34" charset="-122"/>
                <a:ea typeface="微软雅黑" panose="020B0503020204020204" pitchFamily="34" charset="-122"/>
                <a:cs typeface="+mn-cs"/>
              </a:rPr>
              <a:t>atoi</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表示 </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ascii to integer)</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是把字符串转换成整型数的一个函数</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a:t>
            </a:fld>
            <a:endParaRPr lang="zh-CN" altLang="en-US" dirty="0"/>
          </a:p>
        </p:txBody>
      </p:sp>
    </p:spTree>
    <p:extLst>
      <p:ext uri="{BB962C8B-B14F-4D97-AF65-F5344CB8AC3E}">
        <p14:creationId xmlns:p14="http://schemas.microsoft.com/office/powerpoint/2010/main" val="3153984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４种状态组合：</a:t>
            </a:r>
            <a:br>
              <a:rPr lang="zh-CN" altLang="en-US" dirty="0"/>
            </a:br>
            <a:r>
              <a:rPr lang="zh-CN" altLang="en-US" dirty="0"/>
              <a:t>就绪：进程在内存，准备执行</a:t>
            </a:r>
            <a:br>
              <a:rPr lang="zh-CN" altLang="en-US" dirty="0"/>
            </a:br>
            <a:r>
              <a:rPr lang="zh-CN" altLang="en-US" dirty="0"/>
              <a:t>阻塞：进程在内存，等待事件</a:t>
            </a:r>
          </a:p>
          <a:p>
            <a:r>
              <a:rPr lang="zh-CN" altLang="en-US" dirty="0"/>
              <a:t>就绪</a:t>
            </a:r>
            <a:r>
              <a:rPr lang="en-US" altLang="zh-CN" dirty="0"/>
              <a:t>/</a:t>
            </a:r>
            <a:r>
              <a:rPr lang="zh-CN" altLang="en-US" dirty="0"/>
              <a:t>挂起：进程在外存，只要调入内存即可执行</a:t>
            </a:r>
          </a:p>
          <a:p>
            <a:r>
              <a:rPr lang="zh-CN" altLang="en-US" dirty="0"/>
              <a:t>阻塞</a:t>
            </a:r>
            <a:r>
              <a:rPr lang="en-US" altLang="zh-CN" dirty="0"/>
              <a:t>/</a:t>
            </a:r>
            <a:r>
              <a:rPr lang="zh-CN" altLang="en-US" dirty="0"/>
              <a:t>挂起：进程在外存，等待事件</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43</a:t>
            </a:fld>
            <a:endParaRPr lang="zh-CN" altLang="en-US" dirty="0"/>
          </a:p>
        </p:txBody>
      </p:sp>
    </p:spTree>
    <p:extLst>
      <p:ext uri="{BB962C8B-B14F-4D97-AF65-F5344CB8AC3E}">
        <p14:creationId xmlns:p14="http://schemas.microsoft.com/office/powerpoint/2010/main" val="688384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静止就绪在外存，就绪在内存</a:t>
            </a:r>
            <a:endParaRPr lang="en-US" altLang="zh-CN" dirty="0"/>
          </a:p>
          <a:p>
            <a:pPr marL="228600" indent="-228600">
              <a:buAutoNum type="arabicPeriod"/>
            </a:pPr>
            <a:r>
              <a:rPr lang="zh-CN" altLang="en-US" dirty="0"/>
              <a:t>静止就绪不能进入执行状态，要先进入活动就绪才能进入执行状态</a:t>
            </a:r>
            <a:endParaRPr lang="en-US" altLang="zh-CN" dirty="0"/>
          </a:p>
          <a:p>
            <a:pPr marL="228600" indent="-228600">
              <a:buAutoNum type="arabicPeriod"/>
            </a:pPr>
            <a:r>
              <a:rPr lang="zh-CN" altLang="en-US" dirty="0"/>
              <a:t>静止阻塞状态不能进入执行状态</a:t>
            </a:r>
            <a:endParaRPr lang="en-US" altLang="zh-CN" dirty="0"/>
          </a:p>
          <a:p>
            <a:pPr marL="228600" indent="-228600">
              <a:buAutoNum type="arabicPeriod"/>
            </a:pPr>
            <a:r>
              <a:rPr lang="zh-CN" altLang="en-US" dirty="0"/>
              <a:t>挂起状态不可以自我激活</a:t>
            </a:r>
            <a:r>
              <a:rPr lang="en-US" altLang="zh-CN" dirty="0"/>
              <a:t>(</a:t>
            </a:r>
            <a:r>
              <a:rPr lang="zh-CN" altLang="en-US" dirty="0"/>
              <a:t>挂起可以主动，激活是被动的）</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44</a:t>
            </a:fld>
            <a:endParaRPr lang="zh-CN" altLang="en-US" dirty="0"/>
          </a:p>
        </p:txBody>
      </p:sp>
    </p:spTree>
    <p:extLst>
      <p:ext uri="{BB962C8B-B14F-4D97-AF65-F5344CB8AC3E}">
        <p14:creationId xmlns:p14="http://schemas.microsoft.com/office/powerpoint/2010/main" val="337241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45</a:t>
            </a:fld>
            <a:endParaRPr lang="zh-CN" altLang="en-US" dirty="0"/>
          </a:p>
        </p:txBody>
      </p:sp>
    </p:spTree>
    <p:extLst>
      <p:ext uri="{BB962C8B-B14F-4D97-AF65-F5344CB8AC3E}">
        <p14:creationId xmlns:p14="http://schemas.microsoft.com/office/powerpoint/2010/main" val="4101418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PEB</a:t>
            </a:r>
            <a:r>
              <a:rPr lang="zh-CN" altLang="en-US" dirty="0"/>
              <a:t>（</a:t>
            </a:r>
            <a:r>
              <a:rPr lang="en-US" altLang="zh-CN" dirty="0"/>
              <a:t>Process Environment Block</a:t>
            </a:r>
            <a:r>
              <a:rPr lang="zh-CN" altLang="en-US" dirty="0"/>
              <a:t>，进程环境块）存放进程信息，每个进程都有自己的</a:t>
            </a:r>
            <a:r>
              <a:rPr lang="en-US" altLang="zh-CN" dirty="0"/>
              <a:t>PEB</a:t>
            </a:r>
            <a:r>
              <a:rPr lang="zh-CN" altLang="en-US" dirty="0"/>
              <a:t>信息。位于用户地址空间。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TEB</a:t>
            </a:r>
            <a:r>
              <a:rPr lang="zh-CN" altLang="en-US" dirty="0"/>
              <a:t>（</a:t>
            </a:r>
            <a:r>
              <a:rPr lang="en-US" altLang="zh-CN" dirty="0"/>
              <a:t>Thread Environment Block</a:t>
            </a:r>
            <a:r>
              <a:rPr lang="zh-CN" altLang="en-US" dirty="0"/>
              <a:t>，线程环境块）系统在此</a:t>
            </a:r>
            <a:r>
              <a:rPr lang="en-US" altLang="zh-CN" dirty="0"/>
              <a:t>TEB</a:t>
            </a:r>
            <a:r>
              <a:rPr lang="zh-CN" altLang="en-US" dirty="0"/>
              <a:t>中保存频繁使用的线程相关的数据。位于用户地址空间，在比 </a:t>
            </a:r>
            <a:r>
              <a:rPr lang="en-US" altLang="zh-CN" dirty="0"/>
              <a:t>PEB </a:t>
            </a:r>
            <a:r>
              <a:rPr lang="zh-CN" altLang="en-US" dirty="0"/>
              <a:t>所在地址低的地方。</a:t>
            </a:r>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46</a:t>
            </a:fld>
            <a:endParaRPr lang="zh-CN" altLang="en-US" dirty="0"/>
          </a:p>
        </p:txBody>
      </p:sp>
    </p:spTree>
    <p:extLst>
      <p:ext uri="{BB962C8B-B14F-4D97-AF65-F5344CB8AC3E}">
        <p14:creationId xmlns:p14="http://schemas.microsoft.com/office/powerpoint/2010/main" val="1902513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47</a:t>
            </a:fld>
            <a:endParaRPr lang="zh-CN" altLang="en-US" dirty="0"/>
          </a:p>
        </p:txBody>
      </p:sp>
    </p:spTree>
    <p:extLst>
      <p:ext uri="{BB962C8B-B14F-4D97-AF65-F5344CB8AC3E}">
        <p14:creationId xmlns:p14="http://schemas.microsoft.com/office/powerpoint/2010/main" val="2899592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rPr>
              <a:t>PC</a:t>
            </a:r>
            <a:r>
              <a:rPr lang="zh-CN" altLang="en-US" dirty="0">
                <a:latin typeface="Arial" panose="020B0604020202020204" pitchFamily="34" charset="0"/>
              </a:rPr>
              <a:t>名称为程序计数器，</a:t>
            </a:r>
            <a:r>
              <a:rPr lang="en-US" altLang="zh-CN" dirty="0">
                <a:latin typeface="Arial" panose="020B0604020202020204" pitchFamily="34" charset="0"/>
              </a:rPr>
              <a:t>IP</a:t>
            </a:r>
            <a:r>
              <a:rPr lang="zh-CN" altLang="en-US" dirty="0">
                <a:latin typeface="Arial" panose="020B0604020202020204" pitchFamily="34" charset="0"/>
              </a:rPr>
              <a:t>寄存器的名称为指令指针</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52</a:t>
            </a:fld>
            <a:endParaRPr lang="zh-CN" altLang="en-US" dirty="0"/>
          </a:p>
        </p:txBody>
      </p:sp>
    </p:spTree>
    <p:extLst>
      <p:ext uri="{BB962C8B-B14F-4D97-AF65-F5344CB8AC3E}">
        <p14:creationId xmlns:p14="http://schemas.microsoft.com/office/powerpoint/2010/main" val="3403204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latin typeface="Arial" panose="020B0604020202020204" pitchFamily="34" charset="0"/>
              </a:rPr>
              <a:t>R (TASK_RUNNING)</a:t>
            </a:r>
            <a:r>
              <a:rPr lang="zh-CN" altLang="en-US" b="1" dirty="0">
                <a:latin typeface="Arial" panose="020B0604020202020204" pitchFamily="34" charset="0"/>
              </a:rPr>
              <a:t>，可执行状态。</a:t>
            </a:r>
            <a:endParaRPr lang="en-US" altLang="zh-CN" dirty="0">
              <a:latin typeface="Arial" panose="020B0604020202020204" pitchFamily="34" charset="0"/>
            </a:endParaRPr>
          </a:p>
          <a:p>
            <a:r>
              <a:rPr lang="zh-CN" altLang="en-US" dirty="0">
                <a:latin typeface="Arial" panose="020B0604020202020204" pitchFamily="34" charset="0"/>
              </a:rPr>
              <a:t> 很多</a:t>
            </a:r>
            <a:r>
              <a:rPr lang="zh-CN" altLang="en-US" b="1" dirty="0">
                <a:latin typeface="Arial" panose="020B0604020202020204" pitchFamily="34" charset="0"/>
                <a:hlinkClick r:id="rId3" tooltip="操作系统知识库"/>
              </a:rPr>
              <a:t>操作系统</a:t>
            </a:r>
            <a:r>
              <a:rPr lang="zh-CN" altLang="en-US" dirty="0">
                <a:latin typeface="Arial" panose="020B0604020202020204" pitchFamily="34" charset="0"/>
              </a:rPr>
              <a:t>教科书将正在</a:t>
            </a:r>
            <a:r>
              <a:rPr lang="en-US" altLang="zh-CN" dirty="0">
                <a:latin typeface="Arial" panose="020B0604020202020204" pitchFamily="34" charset="0"/>
              </a:rPr>
              <a:t>CPU</a:t>
            </a:r>
            <a:r>
              <a:rPr lang="zh-CN" altLang="en-US" dirty="0">
                <a:latin typeface="Arial" panose="020B0604020202020204" pitchFamily="34" charset="0"/>
              </a:rPr>
              <a:t>上执行的进程定义为</a:t>
            </a:r>
            <a:r>
              <a:rPr lang="en-US" altLang="zh-CN" dirty="0">
                <a:latin typeface="Arial" panose="020B0604020202020204" pitchFamily="34" charset="0"/>
              </a:rPr>
              <a:t>RUNNING</a:t>
            </a:r>
            <a:r>
              <a:rPr lang="zh-CN" altLang="en-US" dirty="0">
                <a:latin typeface="Arial" panose="020B0604020202020204" pitchFamily="34" charset="0"/>
              </a:rPr>
              <a:t>状态、而将可执行但是尚未被调度执行的进程定义为</a:t>
            </a:r>
            <a:r>
              <a:rPr lang="en-US" altLang="zh-CN" dirty="0">
                <a:latin typeface="Arial" panose="020B0604020202020204" pitchFamily="34" charset="0"/>
              </a:rPr>
              <a:t>READY</a:t>
            </a:r>
            <a:r>
              <a:rPr lang="zh-CN" altLang="en-US" dirty="0">
                <a:latin typeface="Arial" panose="020B0604020202020204" pitchFamily="34" charset="0"/>
              </a:rPr>
              <a:t>状态，这两种状态在</a:t>
            </a:r>
            <a:r>
              <a:rPr lang="en-US" altLang="zh-CN" dirty="0" err="1">
                <a:latin typeface="Arial" panose="020B0604020202020204" pitchFamily="34" charset="0"/>
              </a:rPr>
              <a:t>linux</a:t>
            </a:r>
            <a:r>
              <a:rPr lang="zh-CN" altLang="en-US" dirty="0">
                <a:latin typeface="Arial" panose="020B0604020202020204" pitchFamily="34" charset="0"/>
              </a:rPr>
              <a:t>下统一为 </a:t>
            </a:r>
            <a:r>
              <a:rPr lang="en-US" altLang="zh-CN" dirty="0">
                <a:latin typeface="Arial" panose="020B0604020202020204" pitchFamily="34" charset="0"/>
              </a:rPr>
              <a:t>TASK_RUNNING</a:t>
            </a:r>
            <a:r>
              <a:rPr lang="zh-CN" altLang="en-US" dirty="0">
                <a:latin typeface="Arial" panose="020B0604020202020204" pitchFamily="34" charset="0"/>
              </a:rPr>
              <a:t>状态。</a:t>
            </a:r>
            <a:endParaRPr lang="en-US" altLang="zh-CN" dirty="0">
              <a:latin typeface="Arial" panose="020B0604020202020204" pitchFamily="34" charset="0"/>
            </a:endParaRPr>
          </a:p>
          <a:p>
            <a:r>
              <a:rPr lang="en-US" altLang="zh-CN" b="1" dirty="0">
                <a:latin typeface="Arial" panose="020B0604020202020204" pitchFamily="34" charset="0"/>
              </a:rPr>
              <a:t>S (TASK_INTERRUPTIBLE)</a:t>
            </a:r>
            <a:r>
              <a:rPr lang="zh-CN" altLang="en-US" b="1" dirty="0">
                <a:latin typeface="Arial" panose="020B0604020202020204" pitchFamily="34" charset="0"/>
              </a:rPr>
              <a:t>，可中断的睡眠状态。</a:t>
            </a:r>
            <a:endParaRPr lang="en-US" altLang="zh-CN" b="1" dirty="0">
              <a:latin typeface="Arial" panose="020B0604020202020204" pitchFamily="34" charset="0"/>
            </a:endParaRPr>
          </a:p>
          <a:p>
            <a:r>
              <a:rPr lang="zh-CN" altLang="en-US" dirty="0">
                <a:latin typeface="Arial" panose="020B0604020202020204" pitchFamily="34" charset="0"/>
              </a:rPr>
              <a:t>处于这个状态的进程因为等待某某事件的发生（比如等待</a:t>
            </a:r>
            <a:r>
              <a:rPr lang="en-US" altLang="zh-CN" dirty="0">
                <a:latin typeface="Arial" panose="020B0604020202020204" pitchFamily="34" charset="0"/>
              </a:rPr>
              <a:t>socket</a:t>
            </a:r>
            <a:r>
              <a:rPr lang="zh-CN" altLang="en-US" dirty="0">
                <a:latin typeface="Arial" panose="020B0604020202020204" pitchFamily="34" charset="0"/>
              </a:rPr>
              <a:t>连接、等待信号量），而被挂起。这些进程的</a:t>
            </a:r>
            <a:r>
              <a:rPr lang="en-US" altLang="zh-CN" dirty="0" err="1">
                <a:latin typeface="Arial" panose="020B0604020202020204" pitchFamily="34" charset="0"/>
              </a:rPr>
              <a:t>task_struct</a:t>
            </a:r>
            <a:r>
              <a:rPr lang="zh-CN" altLang="en-US" dirty="0">
                <a:latin typeface="Arial" panose="020B0604020202020204" pitchFamily="34" charset="0"/>
              </a:rPr>
              <a:t>结构被放入对应事件的等待队列中。当这些事件发生时（由外部中断触发、或由其他进程触发），对应的等待队列中的一个或多个进程将被唤醒。   通过</a:t>
            </a:r>
            <a:r>
              <a:rPr lang="en-US" altLang="zh-CN" dirty="0" err="1">
                <a:latin typeface="Arial" panose="020B0604020202020204" pitchFamily="34" charset="0"/>
              </a:rPr>
              <a:t>ps</a:t>
            </a:r>
            <a:r>
              <a:rPr lang="zh-CN" altLang="en-US" dirty="0">
                <a:latin typeface="Arial" panose="020B0604020202020204" pitchFamily="34" charset="0"/>
              </a:rPr>
              <a:t>命令我们会看到，一般情况下，进程列表中的绝大多数进程都处于</a:t>
            </a:r>
            <a:r>
              <a:rPr lang="en-US" altLang="zh-CN" dirty="0">
                <a:latin typeface="Arial" panose="020B0604020202020204" pitchFamily="34" charset="0"/>
              </a:rPr>
              <a:t>TASK_INTERRUPTIBLE</a:t>
            </a:r>
            <a:r>
              <a:rPr lang="zh-CN" altLang="en-US" dirty="0">
                <a:latin typeface="Arial" panose="020B0604020202020204" pitchFamily="34" charset="0"/>
              </a:rPr>
              <a:t>状态（除非机器的负载很高）。</a:t>
            </a:r>
            <a:endParaRPr lang="en-US" altLang="zh-CN" dirty="0">
              <a:latin typeface="Arial" panose="020B0604020202020204" pitchFamily="34" charset="0"/>
            </a:endParaRPr>
          </a:p>
          <a:p>
            <a:r>
              <a:rPr lang="en-US" altLang="zh-CN" b="1" dirty="0">
                <a:latin typeface="Arial" panose="020B0604020202020204" pitchFamily="34" charset="0"/>
              </a:rPr>
              <a:t>D (TASK_UNINTERRUPTIBLE)</a:t>
            </a:r>
            <a:r>
              <a:rPr lang="zh-CN" altLang="en-US" b="1" dirty="0">
                <a:latin typeface="Arial" panose="020B0604020202020204" pitchFamily="34" charset="0"/>
              </a:rPr>
              <a:t>，不可中断的睡眠状态。</a:t>
            </a:r>
            <a:endParaRPr lang="en-US" altLang="zh-CN" b="1" dirty="0">
              <a:latin typeface="Arial" panose="020B0604020202020204" pitchFamily="34" charset="0"/>
            </a:endParaRPr>
          </a:p>
          <a:p>
            <a:r>
              <a:rPr lang="zh-CN" altLang="en-US" dirty="0">
                <a:latin typeface="Arial" panose="020B0604020202020204" pitchFamily="34" charset="0"/>
              </a:rPr>
              <a:t>与</a:t>
            </a:r>
            <a:r>
              <a:rPr lang="en-US" altLang="zh-CN" dirty="0">
                <a:latin typeface="Arial" panose="020B0604020202020204" pitchFamily="34" charset="0"/>
              </a:rPr>
              <a:t>TASK_INTERRUPTIBLE</a:t>
            </a:r>
            <a:r>
              <a:rPr lang="zh-CN" altLang="en-US" dirty="0">
                <a:latin typeface="Arial" panose="020B0604020202020204" pitchFamily="34" charset="0"/>
              </a:rPr>
              <a:t>状态类似，进程处于睡眠状态，但是此刻进程是不可中断的。不可中断，指的并不是</a:t>
            </a:r>
            <a:r>
              <a:rPr lang="en-US" altLang="zh-CN" dirty="0">
                <a:latin typeface="Arial" panose="020B0604020202020204" pitchFamily="34" charset="0"/>
              </a:rPr>
              <a:t>CPU</a:t>
            </a:r>
            <a:r>
              <a:rPr lang="zh-CN" altLang="en-US" dirty="0">
                <a:latin typeface="Arial" panose="020B0604020202020204" pitchFamily="34" charset="0"/>
              </a:rPr>
              <a:t>不响应外部硬件的中断，而是指进程不响应异步信号。</a:t>
            </a:r>
            <a:endParaRPr lang="en-US" altLang="zh-CN" dirty="0">
              <a:latin typeface="Arial" panose="020B0604020202020204" pitchFamily="34" charset="0"/>
            </a:endParaRPr>
          </a:p>
          <a:p>
            <a:r>
              <a:rPr lang="en-US" altLang="zh-CN" dirty="0">
                <a:latin typeface="Arial" panose="020B0604020202020204" pitchFamily="34" charset="0"/>
              </a:rPr>
              <a:t>TASK_UNINTERRUPTIBLE</a:t>
            </a:r>
            <a:r>
              <a:rPr lang="zh-CN" altLang="en-US" dirty="0">
                <a:latin typeface="Arial" panose="020B0604020202020204" pitchFamily="34" charset="0"/>
              </a:rPr>
              <a:t>状态存在的意义就在于，内核的某些处理流程是不能被打断的。如果响应异步信号，程序的执行流程中就会被插入一段用于处理异步信号的流程（这个插入的流程可能只存在于内核态，也可能延伸到用户态），于是原有的流程就被中断了。</a:t>
            </a:r>
            <a:endParaRPr lang="en-US" altLang="zh-CN" dirty="0">
              <a:latin typeface="Arial" panose="020B0604020202020204" pitchFamily="34" charset="0"/>
            </a:endParaRPr>
          </a:p>
          <a:p>
            <a:r>
              <a:rPr lang="zh-CN" altLang="en-US" dirty="0">
                <a:latin typeface="Arial" panose="020B0604020202020204" pitchFamily="34" charset="0"/>
              </a:rPr>
              <a:t>      在进程对某些硬件进行操作时（比如进程调用</a:t>
            </a:r>
            <a:r>
              <a:rPr lang="en-US" altLang="zh-CN" dirty="0">
                <a:latin typeface="Arial" panose="020B0604020202020204" pitchFamily="34" charset="0"/>
              </a:rPr>
              <a:t>read</a:t>
            </a:r>
            <a:r>
              <a:rPr lang="zh-CN" altLang="en-US" dirty="0">
                <a:latin typeface="Arial" panose="020B0604020202020204" pitchFamily="34" charset="0"/>
              </a:rPr>
              <a:t>系统调用对某个设备文件进行读操作，而</a:t>
            </a:r>
            <a:r>
              <a:rPr lang="en-US" altLang="zh-CN" dirty="0">
                <a:latin typeface="Arial" panose="020B0604020202020204" pitchFamily="34" charset="0"/>
              </a:rPr>
              <a:t>read</a:t>
            </a:r>
            <a:r>
              <a:rPr lang="zh-CN" altLang="en-US" dirty="0">
                <a:latin typeface="Arial" panose="020B0604020202020204" pitchFamily="34" charset="0"/>
              </a:rPr>
              <a:t>系统调用最终执行到对应设备驱动的代码，并与对应的物理设备进行交互），可能需要使用</a:t>
            </a:r>
            <a:r>
              <a:rPr lang="en-US" altLang="zh-CN" dirty="0">
                <a:latin typeface="Arial" panose="020B0604020202020204" pitchFamily="34" charset="0"/>
              </a:rPr>
              <a:t>TASK_UNINTERRUPTIBLE</a:t>
            </a:r>
            <a:r>
              <a:rPr lang="zh-CN" altLang="en-US" dirty="0">
                <a:latin typeface="Arial" panose="020B0604020202020204" pitchFamily="34" charset="0"/>
              </a:rPr>
              <a:t>状态对进程进行保护，以避免进程与设备交互的过程被打断，造成设备陷入不可控的状态。这种情况下的</a:t>
            </a:r>
            <a:r>
              <a:rPr lang="en-US" altLang="zh-CN" dirty="0">
                <a:latin typeface="Arial" panose="020B0604020202020204" pitchFamily="34" charset="0"/>
              </a:rPr>
              <a:t>TASK_UNINTERRUPTIBLE</a:t>
            </a:r>
            <a:r>
              <a:rPr lang="zh-CN" altLang="en-US" dirty="0">
                <a:latin typeface="Arial" panose="020B0604020202020204" pitchFamily="34" charset="0"/>
              </a:rPr>
              <a:t>状态总是非常短暂的，通过</a:t>
            </a:r>
            <a:r>
              <a:rPr lang="en-US" altLang="zh-CN" dirty="0" err="1">
                <a:latin typeface="Arial" panose="020B0604020202020204" pitchFamily="34" charset="0"/>
              </a:rPr>
              <a:t>ps</a:t>
            </a:r>
            <a:r>
              <a:rPr lang="zh-CN" altLang="en-US" dirty="0">
                <a:latin typeface="Arial" panose="020B0604020202020204" pitchFamily="34" charset="0"/>
              </a:rPr>
              <a:t>命令基本上不可能捕捉到。</a:t>
            </a:r>
          </a:p>
          <a:p>
            <a:r>
              <a:rPr lang="en-US" altLang="zh-CN" b="1" dirty="0">
                <a:latin typeface="Arial" panose="020B0604020202020204" pitchFamily="34" charset="0"/>
              </a:rPr>
              <a:t>T (TASK_STOPPED or TASK_TRACED)</a:t>
            </a:r>
            <a:r>
              <a:rPr lang="zh-CN" altLang="en-US" b="1" dirty="0">
                <a:latin typeface="Arial" panose="020B0604020202020204" pitchFamily="34" charset="0"/>
              </a:rPr>
              <a:t>，暂停状态或跟踪状态。</a:t>
            </a:r>
            <a:endParaRPr lang="en-US" altLang="zh-CN" b="1" dirty="0">
              <a:latin typeface="Arial" panose="020B0604020202020204" pitchFamily="34" charset="0"/>
            </a:endParaRPr>
          </a:p>
          <a:p>
            <a:r>
              <a:rPr lang="zh-CN" altLang="en-US" dirty="0">
                <a:latin typeface="Arial" panose="020B0604020202020204" pitchFamily="34" charset="0"/>
              </a:rPr>
              <a:t>向进程发送一个</a:t>
            </a:r>
            <a:r>
              <a:rPr lang="en-US" altLang="zh-CN" dirty="0">
                <a:latin typeface="Arial" panose="020B0604020202020204" pitchFamily="34" charset="0"/>
              </a:rPr>
              <a:t>SIGSTOP</a:t>
            </a:r>
            <a:r>
              <a:rPr lang="zh-CN" altLang="en-US" dirty="0">
                <a:latin typeface="Arial" panose="020B0604020202020204" pitchFamily="34" charset="0"/>
              </a:rPr>
              <a:t>信号，它就会因响应该信号而进入</a:t>
            </a:r>
            <a:r>
              <a:rPr lang="en-US" altLang="zh-CN" dirty="0">
                <a:latin typeface="Arial" panose="020B0604020202020204" pitchFamily="34" charset="0"/>
              </a:rPr>
              <a:t>TASK_STOPPED</a:t>
            </a:r>
            <a:r>
              <a:rPr lang="zh-CN" altLang="en-US" dirty="0">
                <a:latin typeface="Arial" panose="020B0604020202020204" pitchFamily="34" charset="0"/>
              </a:rPr>
              <a:t>状态。向进程发送一个</a:t>
            </a:r>
            <a:r>
              <a:rPr lang="en-US" altLang="zh-CN" dirty="0">
                <a:latin typeface="Arial" panose="020B0604020202020204" pitchFamily="34" charset="0"/>
              </a:rPr>
              <a:t>SIGCONT</a:t>
            </a:r>
            <a:r>
              <a:rPr lang="zh-CN" altLang="en-US" dirty="0">
                <a:latin typeface="Arial" panose="020B0604020202020204" pitchFamily="34" charset="0"/>
              </a:rPr>
              <a:t>信号，可以让其从</a:t>
            </a:r>
            <a:r>
              <a:rPr lang="en-US" altLang="zh-CN" dirty="0">
                <a:latin typeface="Arial" panose="020B0604020202020204" pitchFamily="34" charset="0"/>
              </a:rPr>
              <a:t>TASK_STOPPED</a:t>
            </a:r>
            <a:r>
              <a:rPr lang="zh-CN" altLang="en-US" dirty="0">
                <a:latin typeface="Arial" panose="020B0604020202020204" pitchFamily="34" charset="0"/>
              </a:rPr>
              <a:t>状态恢复到</a:t>
            </a:r>
            <a:r>
              <a:rPr lang="en-US" altLang="zh-CN" dirty="0">
                <a:latin typeface="Arial" panose="020B0604020202020204" pitchFamily="34" charset="0"/>
              </a:rPr>
              <a:t>TASK_RUNNING</a:t>
            </a:r>
            <a:r>
              <a:rPr lang="zh-CN" altLang="en-US" dirty="0">
                <a:latin typeface="Arial" panose="020B0604020202020204" pitchFamily="34" charset="0"/>
              </a:rPr>
              <a:t>状态。当进程正在被跟踪时，它处于</a:t>
            </a:r>
            <a:r>
              <a:rPr lang="en-US" altLang="zh-CN" dirty="0">
                <a:latin typeface="Arial" panose="020B0604020202020204" pitchFamily="34" charset="0"/>
              </a:rPr>
              <a:t>TASK_TRACED</a:t>
            </a:r>
            <a:r>
              <a:rPr lang="zh-CN" altLang="en-US" dirty="0">
                <a:latin typeface="Arial" panose="020B0604020202020204" pitchFamily="34" charset="0"/>
              </a:rPr>
              <a:t>这个特殊的状态。“正在被跟踪”指的是进程暂停下来，等待跟踪它的进程对它进行操作。比如在</a:t>
            </a:r>
            <a:r>
              <a:rPr lang="en-US" altLang="zh-CN" dirty="0" err="1">
                <a:latin typeface="Arial" panose="020B0604020202020204" pitchFamily="34" charset="0"/>
              </a:rPr>
              <a:t>gdb</a:t>
            </a:r>
            <a:r>
              <a:rPr lang="zh-CN" altLang="en-US" dirty="0">
                <a:latin typeface="Arial" panose="020B0604020202020204" pitchFamily="34" charset="0"/>
              </a:rPr>
              <a:t>中对被跟踪的进程下一个断点，进程在断点处停下来的时候就处于</a:t>
            </a:r>
            <a:r>
              <a:rPr lang="en-US" altLang="zh-CN" dirty="0">
                <a:latin typeface="Arial" panose="020B0604020202020204" pitchFamily="34" charset="0"/>
              </a:rPr>
              <a:t>TASK_TRACED</a:t>
            </a:r>
            <a:r>
              <a:rPr lang="zh-CN" altLang="en-US" dirty="0">
                <a:latin typeface="Arial" panose="020B0604020202020204" pitchFamily="34" charset="0"/>
              </a:rPr>
              <a:t>状态。而在其他时候，被跟踪的进程还是处于前面提到的那些状态。</a:t>
            </a:r>
            <a:endParaRPr lang="en-US" altLang="zh-CN" dirty="0">
              <a:latin typeface="Arial" panose="020B0604020202020204" pitchFamily="34" charset="0"/>
            </a:endParaRPr>
          </a:p>
          <a:p>
            <a:r>
              <a:rPr lang="zh-CN" altLang="en-US" dirty="0">
                <a:latin typeface="Arial" panose="020B0604020202020204" pitchFamily="34" charset="0"/>
              </a:rPr>
              <a:t>对于进程本身来说，</a:t>
            </a:r>
            <a:r>
              <a:rPr lang="en-US" altLang="zh-CN" dirty="0">
                <a:latin typeface="Arial" panose="020B0604020202020204" pitchFamily="34" charset="0"/>
              </a:rPr>
              <a:t>TASK_STOPPED</a:t>
            </a:r>
            <a:r>
              <a:rPr lang="zh-CN" altLang="en-US" dirty="0">
                <a:latin typeface="Arial" panose="020B0604020202020204" pitchFamily="34" charset="0"/>
              </a:rPr>
              <a:t>和</a:t>
            </a:r>
            <a:r>
              <a:rPr lang="en-US" altLang="zh-CN" dirty="0">
                <a:latin typeface="Arial" panose="020B0604020202020204" pitchFamily="34" charset="0"/>
              </a:rPr>
              <a:t>TASK_TRACED</a:t>
            </a:r>
            <a:r>
              <a:rPr lang="zh-CN" altLang="en-US" dirty="0">
                <a:latin typeface="Arial" panose="020B0604020202020204" pitchFamily="34" charset="0"/>
              </a:rPr>
              <a:t>状态很类似，都是表示进程暂停下来。而</a:t>
            </a:r>
            <a:r>
              <a:rPr lang="en-US" altLang="zh-CN" dirty="0">
                <a:latin typeface="Arial" panose="020B0604020202020204" pitchFamily="34" charset="0"/>
              </a:rPr>
              <a:t>TASK_TRACED</a:t>
            </a:r>
            <a:r>
              <a:rPr lang="zh-CN" altLang="en-US" dirty="0">
                <a:latin typeface="Arial" panose="020B0604020202020204" pitchFamily="34" charset="0"/>
              </a:rPr>
              <a:t>状态相当于在</a:t>
            </a:r>
            <a:r>
              <a:rPr lang="en-US" altLang="zh-CN" dirty="0">
                <a:latin typeface="Arial" panose="020B0604020202020204" pitchFamily="34" charset="0"/>
              </a:rPr>
              <a:t>TASK_STOPPED</a:t>
            </a:r>
            <a:r>
              <a:rPr lang="zh-CN" altLang="en-US" dirty="0">
                <a:latin typeface="Arial" panose="020B0604020202020204" pitchFamily="34" charset="0"/>
              </a:rPr>
              <a:t>之上多了一层保护，处于</a:t>
            </a:r>
            <a:r>
              <a:rPr lang="en-US" altLang="zh-CN" dirty="0">
                <a:latin typeface="Arial" panose="020B0604020202020204" pitchFamily="34" charset="0"/>
              </a:rPr>
              <a:t>TASK_TRACED</a:t>
            </a:r>
            <a:r>
              <a:rPr lang="zh-CN" altLang="en-US" dirty="0">
                <a:latin typeface="Arial" panose="020B0604020202020204" pitchFamily="34" charset="0"/>
              </a:rPr>
              <a:t>状态的进程不能响应</a:t>
            </a:r>
            <a:r>
              <a:rPr lang="en-US" altLang="zh-CN" dirty="0">
                <a:latin typeface="Arial" panose="020B0604020202020204" pitchFamily="34" charset="0"/>
              </a:rPr>
              <a:t>SIGCONT</a:t>
            </a:r>
            <a:r>
              <a:rPr lang="zh-CN" altLang="en-US" dirty="0">
                <a:latin typeface="Arial" panose="020B0604020202020204" pitchFamily="34" charset="0"/>
              </a:rPr>
              <a:t>信号而被唤醒。只能等到调试进程通过</a:t>
            </a:r>
            <a:r>
              <a:rPr lang="en-US" altLang="zh-CN" dirty="0" err="1">
                <a:latin typeface="Arial" panose="020B0604020202020204" pitchFamily="34" charset="0"/>
              </a:rPr>
              <a:t>ptrace</a:t>
            </a:r>
            <a:r>
              <a:rPr lang="zh-CN" altLang="en-US" dirty="0">
                <a:latin typeface="Arial" panose="020B0604020202020204" pitchFamily="34" charset="0"/>
              </a:rPr>
              <a:t>系统调用执行</a:t>
            </a:r>
            <a:r>
              <a:rPr lang="en-US" altLang="zh-CN" dirty="0">
                <a:latin typeface="Arial" panose="020B0604020202020204" pitchFamily="34" charset="0"/>
              </a:rPr>
              <a:t>PTRACE_CONT</a:t>
            </a:r>
            <a:r>
              <a:rPr lang="zh-CN" altLang="en-US" dirty="0">
                <a:latin typeface="Arial" panose="020B0604020202020204" pitchFamily="34" charset="0"/>
              </a:rPr>
              <a:t>、</a:t>
            </a:r>
            <a:r>
              <a:rPr lang="en-US" altLang="zh-CN" dirty="0">
                <a:latin typeface="Arial" panose="020B0604020202020204" pitchFamily="34" charset="0"/>
              </a:rPr>
              <a:t>PTRACE_DETACH</a:t>
            </a:r>
            <a:r>
              <a:rPr lang="zh-CN" altLang="en-US" dirty="0">
                <a:latin typeface="Arial" panose="020B0604020202020204" pitchFamily="34" charset="0"/>
              </a:rPr>
              <a:t>等操作（通过</a:t>
            </a:r>
            <a:r>
              <a:rPr lang="en-US" altLang="zh-CN" dirty="0" err="1">
                <a:latin typeface="Arial" panose="020B0604020202020204" pitchFamily="34" charset="0"/>
              </a:rPr>
              <a:t>ptrace</a:t>
            </a:r>
            <a:r>
              <a:rPr lang="zh-CN" altLang="en-US" dirty="0">
                <a:latin typeface="Arial" panose="020B0604020202020204" pitchFamily="34" charset="0"/>
              </a:rPr>
              <a:t>系统调用的参数指定操作），或调试进程退出，被调试的进程才能恢复</a:t>
            </a:r>
            <a:r>
              <a:rPr lang="en-US" altLang="zh-CN" dirty="0">
                <a:latin typeface="Arial" panose="020B0604020202020204" pitchFamily="34" charset="0"/>
              </a:rPr>
              <a:t>TASK_RUNNING</a:t>
            </a:r>
            <a:r>
              <a:rPr lang="zh-CN" altLang="en-US" dirty="0">
                <a:latin typeface="Arial" panose="020B0604020202020204" pitchFamily="34" charset="0"/>
              </a:rPr>
              <a:t>状态。</a:t>
            </a:r>
          </a:p>
          <a:p>
            <a:r>
              <a:rPr lang="en-US" altLang="zh-CN" b="1" dirty="0">
                <a:latin typeface="Arial" panose="020B0604020202020204" pitchFamily="34" charset="0"/>
              </a:rPr>
              <a:t> Z (TASK_DEAD - EXIT_ZOMBIE)</a:t>
            </a:r>
            <a:r>
              <a:rPr lang="zh-CN" altLang="en-US" b="1" dirty="0">
                <a:latin typeface="Arial" panose="020B0604020202020204" pitchFamily="34" charset="0"/>
              </a:rPr>
              <a:t>，退出状态，进程成为僵尸进程</a:t>
            </a:r>
            <a:endParaRPr lang="en-US" altLang="zh-CN" dirty="0">
              <a:latin typeface="Arial" panose="020B0604020202020204" pitchFamily="34" charset="0"/>
            </a:endParaRPr>
          </a:p>
          <a:p>
            <a:r>
              <a:rPr lang="zh-CN" altLang="en-US" dirty="0">
                <a:latin typeface="Arial" panose="020B0604020202020204" pitchFamily="34" charset="0"/>
              </a:rPr>
              <a:t>进程在退出的过程中，处于</a:t>
            </a:r>
            <a:r>
              <a:rPr lang="en-US" altLang="zh-CN" dirty="0">
                <a:latin typeface="Arial" panose="020B0604020202020204" pitchFamily="34" charset="0"/>
              </a:rPr>
              <a:t>TASK_DEAD</a:t>
            </a:r>
            <a:r>
              <a:rPr lang="zh-CN" altLang="en-US" dirty="0">
                <a:latin typeface="Arial" panose="020B0604020202020204" pitchFamily="34" charset="0"/>
              </a:rPr>
              <a:t>状态。在这个退出过程中，进程占有的所有资源将被回收，除了</a:t>
            </a:r>
            <a:r>
              <a:rPr lang="en-US" altLang="zh-CN" dirty="0" err="1">
                <a:latin typeface="Arial" panose="020B0604020202020204" pitchFamily="34" charset="0"/>
              </a:rPr>
              <a:t>task_struct</a:t>
            </a:r>
            <a:r>
              <a:rPr lang="zh-CN" altLang="en-US" dirty="0">
                <a:latin typeface="Arial" panose="020B0604020202020204" pitchFamily="34" charset="0"/>
              </a:rPr>
              <a:t>结构（以及少数资源）以外。于是进程就只剩下</a:t>
            </a:r>
            <a:r>
              <a:rPr lang="en-US" altLang="zh-CN" dirty="0" err="1">
                <a:latin typeface="Arial" panose="020B0604020202020204" pitchFamily="34" charset="0"/>
              </a:rPr>
              <a:t>task_struct</a:t>
            </a:r>
            <a:r>
              <a:rPr lang="zh-CN" altLang="en-US" dirty="0">
                <a:latin typeface="Arial" panose="020B0604020202020204" pitchFamily="34" charset="0"/>
              </a:rPr>
              <a:t>这么个空壳，故称为僵尸。之所以保留</a:t>
            </a:r>
            <a:r>
              <a:rPr lang="en-US" altLang="zh-CN" dirty="0" err="1">
                <a:latin typeface="Arial" panose="020B0604020202020204" pitchFamily="34" charset="0"/>
              </a:rPr>
              <a:t>task_struct</a:t>
            </a:r>
            <a:r>
              <a:rPr lang="zh-CN" altLang="en-US" dirty="0">
                <a:latin typeface="Arial" panose="020B0604020202020204" pitchFamily="34" charset="0"/>
              </a:rPr>
              <a:t>，是因为</a:t>
            </a:r>
            <a:r>
              <a:rPr lang="en-US" altLang="zh-CN" dirty="0" err="1">
                <a:latin typeface="Arial" panose="020B0604020202020204" pitchFamily="34" charset="0"/>
              </a:rPr>
              <a:t>task_struct</a:t>
            </a:r>
            <a:r>
              <a:rPr lang="zh-CN" altLang="en-US" dirty="0">
                <a:latin typeface="Arial" panose="020B0604020202020204" pitchFamily="34" charset="0"/>
              </a:rPr>
              <a:t>里面保存了进程的退出码、以及一些统计信息。而其父进程很可能会关心这些信息。比如在</a:t>
            </a:r>
            <a:r>
              <a:rPr lang="en-US" altLang="zh-CN" dirty="0">
                <a:latin typeface="Arial" panose="020B0604020202020204" pitchFamily="34" charset="0"/>
              </a:rPr>
              <a:t>shell</a:t>
            </a:r>
            <a:r>
              <a:rPr lang="zh-CN" altLang="en-US" dirty="0">
                <a:latin typeface="Arial" panose="020B0604020202020204" pitchFamily="34" charset="0"/>
              </a:rPr>
              <a:t>中，</a:t>
            </a:r>
            <a:r>
              <a:rPr lang="en-US" altLang="zh-CN" dirty="0">
                <a:latin typeface="Arial" panose="020B0604020202020204" pitchFamily="34" charset="0"/>
              </a:rPr>
              <a:t>$?</a:t>
            </a:r>
            <a:r>
              <a:rPr lang="zh-CN" altLang="en-US" dirty="0">
                <a:latin typeface="Arial" panose="020B0604020202020204" pitchFamily="34" charset="0"/>
              </a:rPr>
              <a:t>变量就保存了最后一个退出的前台进程的退出码，而这个退出码往往被作为</a:t>
            </a:r>
            <a:r>
              <a:rPr lang="en-US" altLang="zh-CN" dirty="0">
                <a:latin typeface="Arial" panose="020B0604020202020204" pitchFamily="34" charset="0"/>
              </a:rPr>
              <a:t>if</a:t>
            </a:r>
            <a:r>
              <a:rPr lang="zh-CN" altLang="en-US" dirty="0">
                <a:latin typeface="Arial" panose="020B0604020202020204" pitchFamily="34" charset="0"/>
              </a:rPr>
              <a:t>语句的判断条件。</a:t>
            </a:r>
            <a:endParaRPr lang="en-US" altLang="zh-CN" dirty="0">
              <a:latin typeface="Arial" panose="020B0604020202020204" pitchFamily="34" charset="0"/>
            </a:endParaRPr>
          </a:p>
          <a:p>
            <a:r>
              <a:rPr lang="en-US" altLang="zh-CN" b="1" dirty="0">
                <a:latin typeface="Arial" panose="020B0604020202020204" pitchFamily="34" charset="0"/>
              </a:rPr>
              <a:t>X (TASK_DEAD - EXIT_DEAD)</a:t>
            </a:r>
            <a:r>
              <a:rPr lang="zh-CN" altLang="en-US" b="1" dirty="0">
                <a:latin typeface="Arial" panose="020B0604020202020204" pitchFamily="34" charset="0"/>
              </a:rPr>
              <a:t>，退出状态，进程即将被销毁。  </a:t>
            </a:r>
            <a:endParaRPr lang="en-US" altLang="zh-CN" b="1" dirty="0">
              <a:latin typeface="Arial" panose="020B0604020202020204" pitchFamily="34" charset="0"/>
            </a:endParaRPr>
          </a:p>
          <a:p>
            <a:r>
              <a:rPr lang="zh-CN" altLang="en-US" dirty="0">
                <a:latin typeface="Arial" panose="020B0604020202020204" pitchFamily="34" charset="0"/>
              </a:rPr>
              <a:t>  进程在退出过程中也可能不会保留它的</a:t>
            </a:r>
            <a:r>
              <a:rPr lang="en-US" altLang="zh-CN" dirty="0" err="1">
                <a:latin typeface="Arial" panose="020B0604020202020204" pitchFamily="34" charset="0"/>
              </a:rPr>
              <a:t>task_struct</a:t>
            </a:r>
            <a:r>
              <a:rPr lang="zh-CN" altLang="en-US" dirty="0">
                <a:latin typeface="Arial" panose="020B0604020202020204" pitchFamily="34" charset="0"/>
              </a:rPr>
              <a:t>。比如这个进程是多线程程序中被</a:t>
            </a:r>
            <a:r>
              <a:rPr lang="en-US" altLang="zh-CN" dirty="0">
                <a:latin typeface="Arial" panose="020B0604020202020204" pitchFamily="34" charset="0"/>
              </a:rPr>
              <a:t>detach</a:t>
            </a:r>
            <a:r>
              <a:rPr lang="zh-CN" altLang="en-US" dirty="0">
                <a:latin typeface="Arial" panose="020B0604020202020204" pitchFamily="34" charset="0"/>
              </a:rPr>
              <a:t>过的进程。或者父进程通过设置</a:t>
            </a:r>
            <a:r>
              <a:rPr lang="en-US" altLang="zh-CN" dirty="0">
                <a:latin typeface="Arial" panose="020B0604020202020204" pitchFamily="34" charset="0"/>
              </a:rPr>
              <a:t>SIGCHLD</a:t>
            </a:r>
            <a:r>
              <a:rPr lang="zh-CN" altLang="en-US" dirty="0">
                <a:latin typeface="Arial" panose="020B0604020202020204" pitchFamily="34" charset="0"/>
              </a:rPr>
              <a:t>信号的</a:t>
            </a:r>
            <a:r>
              <a:rPr lang="en-US" altLang="zh-CN" dirty="0">
                <a:latin typeface="Arial" panose="020B0604020202020204" pitchFamily="34" charset="0"/>
              </a:rPr>
              <a:t>handler</a:t>
            </a:r>
            <a:r>
              <a:rPr lang="zh-CN" altLang="en-US" dirty="0">
                <a:latin typeface="Arial" panose="020B0604020202020204" pitchFamily="34" charset="0"/>
              </a:rPr>
              <a:t>为</a:t>
            </a:r>
            <a:r>
              <a:rPr lang="en-US" altLang="zh-CN" dirty="0">
                <a:latin typeface="Arial" panose="020B0604020202020204" pitchFamily="34" charset="0"/>
              </a:rPr>
              <a:t>SIG_IGN</a:t>
            </a:r>
            <a:r>
              <a:rPr lang="zh-CN" altLang="en-US" dirty="0">
                <a:latin typeface="Arial" panose="020B0604020202020204" pitchFamily="34" charset="0"/>
              </a:rPr>
              <a:t>，显式的忽略了</a:t>
            </a:r>
            <a:r>
              <a:rPr lang="en-US" altLang="zh-CN" dirty="0">
                <a:latin typeface="Arial" panose="020B0604020202020204" pitchFamily="34" charset="0"/>
              </a:rPr>
              <a:t>SIGCHLD</a:t>
            </a:r>
            <a:r>
              <a:rPr lang="zh-CN" altLang="en-US" dirty="0">
                <a:latin typeface="Arial" panose="020B0604020202020204" pitchFamily="34" charset="0"/>
              </a:rPr>
              <a:t>信号。（这是</a:t>
            </a:r>
            <a:r>
              <a:rPr lang="en-US" altLang="zh-CN" dirty="0" err="1">
                <a:latin typeface="Arial" panose="020B0604020202020204" pitchFamily="34" charset="0"/>
              </a:rPr>
              <a:t>posix</a:t>
            </a:r>
            <a:r>
              <a:rPr lang="zh-CN" altLang="en-US" dirty="0">
                <a:latin typeface="Arial" panose="020B0604020202020204" pitchFamily="34" charset="0"/>
              </a:rPr>
              <a:t>的规定，尽管子进程的退出信号可以被设置为</a:t>
            </a:r>
            <a:r>
              <a:rPr lang="en-US" altLang="zh-CN" dirty="0">
                <a:latin typeface="Arial" panose="020B0604020202020204" pitchFamily="34" charset="0"/>
              </a:rPr>
              <a:t>SIGCHLD</a:t>
            </a:r>
            <a:r>
              <a:rPr lang="zh-CN" altLang="en-US" dirty="0">
                <a:latin typeface="Arial" panose="020B0604020202020204" pitchFamily="34" charset="0"/>
              </a:rPr>
              <a:t>以外的其他信号。）    此时，进程将被置于</a:t>
            </a:r>
            <a:r>
              <a:rPr lang="en-US" altLang="zh-CN" dirty="0">
                <a:latin typeface="Arial" panose="020B0604020202020204" pitchFamily="34" charset="0"/>
              </a:rPr>
              <a:t>EXIT_DEAD</a:t>
            </a:r>
            <a:r>
              <a:rPr lang="zh-CN" altLang="en-US" dirty="0">
                <a:latin typeface="Arial" panose="020B0604020202020204" pitchFamily="34" charset="0"/>
              </a:rPr>
              <a:t>退出状态，这意味着接下来的代码立即就会将该进程彻底释放。所以</a:t>
            </a:r>
            <a:r>
              <a:rPr lang="en-US" altLang="zh-CN" dirty="0">
                <a:latin typeface="Arial" panose="020B0604020202020204" pitchFamily="34" charset="0"/>
              </a:rPr>
              <a:t>EXIT_DEAD</a:t>
            </a:r>
            <a:r>
              <a:rPr lang="zh-CN" altLang="en-US" dirty="0">
                <a:latin typeface="Arial" panose="020B0604020202020204" pitchFamily="34" charset="0"/>
              </a:rPr>
              <a:t>状态是非常短暂的，几乎不可能通过</a:t>
            </a:r>
            <a:r>
              <a:rPr lang="en-US" altLang="zh-CN" dirty="0" err="1">
                <a:latin typeface="Arial" panose="020B0604020202020204" pitchFamily="34" charset="0"/>
              </a:rPr>
              <a:t>ps</a:t>
            </a:r>
            <a:r>
              <a:rPr lang="zh-CN" altLang="en-US" dirty="0">
                <a:latin typeface="Arial" panose="020B0604020202020204" pitchFamily="34" charset="0"/>
              </a:rPr>
              <a:t>命令捕捉到。</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53</a:t>
            </a:fld>
            <a:endParaRPr lang="zh-CN" altLang="en-US" dirty="0"/>
          </a:p>
        </p:txBody>
      </p:sp>
    </p:spTree>
    <p:extLst>
      <p:ext uri="{BB962C8B-B14F-4D97-AF65-F5344CB8AC3E}">
        <p14:creationId xmlns:p14="http://schemas.microsoft.com/office/powerpoint/2010/main" val="32061252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55</a:t>
            </a:fld>
            <a:endParaRPr lang="zh-CN" altLang="en-US" dirty="0"/>
          </a:p>
        </p:txBody>
      </p:sp>
    </p:spTree>
    <p:extLst>
      <p:ext uri="{BB962C8B-B14F-4D97-AF65-F5344CB8AC3E}">
        <p14:creationId xmlns:p14="http://schemas.microsoft.com/office/powerpoint/2010/main" val="2828352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A8DC4EC3-1E8C-4BCA-979D-DBC54B121872}"/>
              </a:ext>
            </a:extLst>
          </p:cNvPr>
          <p:cNvSpPr>
            <a:spLocks noGrp="1" noRot="1" noChangeAspect="1" noTextEdit="1"/>
          </p:cNvSpPr>
          <p:nvPr>
            <p:ph type="sldImg"/>
          </p:nvPr>
        </p:nvSpPr>
        <p:spPr>
          <a:xfrm>
            <a:off x="917575" y="744538"/>
            <a:ext cx="4962525" cy="3722687"/>
          </a:xfrm>
          <a:ln/>
        </p:spPr>
      </p:sp>
      <p:sp>
        <p:nvSpPr>
          <p:cNvPr id="61443" name="备注占位符 2">
            <a:extLst>
              <a:ext uri="{FF2B5EF4-FFF2-40B4-BE49-F238E27FC236}">
                <a16:creationId xmlns:a16="http://schemas.microsoft.com/office/drawing/2014/main" id="{2CCEE790-FE8F-4F6A-AE0C-D95D36F7477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多级队列</a:t>
            </a:r>
          </a:p>
        </p:txBody>
      </p:sp>
      <p:sp>
        <p:nvSpPr>
          <p:cNvPr id="61444" name="灯片编号占位符 3">
            <a:extLst>
              <a:ext uri="{FF2B5EF4-FFF2-40B4-BE49-F238E27FC236}">
                <a16:creationId xmlns:a16="http://schemas.microsoft.com/office/drawing/2014/main" id="{8C240A46-8AD7-46F5-9859-B37899CA081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F38C8AE-CA92-42A6-BF2B-1B3473B49D0F}" type="slidenum">
              <a:rPr lang="en-US" altLang="zh-CN"/>
              <a:pPr>
                <a:spcBef>
                  <a:spcPct val="0"/>
                </a:spcBef>
              </a:pPr>
              <a:t>57</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id="{AF7B0644-BC00-4BB8-9789-99D3044F4D25}"/>
              </a:ext>
            </a:extLst>
          </p:cNvPr>
          <p:cNvSpPr>
            <a:spLocks noGrp="1" noRot="1" noChangeAspect="1" noTextEdit="1"/>
          </p:cNvSpPr>
          <p:nvPr>
            <p:ph type="sldImg"/>
          </p:nvPr>
        </p:nvSpPr>
        <p:spPr>
          <a:xfrm>
            <a:off x="917575" y="744538"/>
            <a:ext cx="4962525" cy="3722687"/>
          </a:xfrm>
          <a:ln/>
        </p:spPr>
      </p:sp>
      <p:sp>
        <p:nvSpPr>
          <p:cNvPr id="67587" name="备注占位符 2">
            <a:extLst>
              <a:ext uri="{FF2B5EF4-FFF2-40B4-BE49-F238E27FC236}">
                <a16:creationId xmlns:a16="http://schemas.microsoft.com/office/drawing/2014/main" id="{16634285-15ED-4B9E-AD64-3399D3C1BD7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t>
            </a:r>
            <a:r>
              <a:rPr lang="en-US" altLang="zh-CN" dirty="0" err="1">
                <a:latin typeface="Arial" panose="020B0604020202020204" pitchFamily="34" charset="0"/>
              </a:rPr>
              <a:t>usr</a:t>
            </a:r>
            <a:r>
              <a:rPr lang="en-US" altLang="zh-CN" dirty="0">
                <a:latin typeface="Arial" panose="020B0604020202020204" pitchFamily="34" charset="0"/>
              </a:rPr>
              <a:t>/</a:t>
            </a:r>
            <a:r>
              <a:rPr lang="en-US" altLang="zh-CN" dirty="0" err="1">
                <a:latin typeface="Arial" panose="020B0604020202020204" pitchFamily="34" charset="0"/>
              </a:rPr>
              <a:t>src</a:t>
            </a:r>
            <a:r>
              <a:rPr lang="en-US" altLang="zh-CN" dirty="0">
                <a:latin typeface="Arial" panose="020B0604020202020204" pitchFamily="34" charset="0"/>
              </a:rPr>
              <a:t>/linux-headers-4.13.0-41/include/</a:t>
            </a:r>
            <a:r>
              <a:rPr lang="en-US" altLang="zh-CN" dirty="0" err="1">
                <a:latin typeface="Arial" panose="020B0604020202020204" pitchFamily="34" charset="0"/>
              </a:rPr>
              <a:t>linux</a:t>
            </a:r>
            <a:r>
              <a:rPr lang="en-US" altLang="zh-CN" dirty="0">
                <a:latin typeface="Arial" panose="020B0604020202020204" pitchFamily="34" charset="0"/>
              </a:rPr>
              <a:t>/</a:t>
            </a:r>
            <a:r>
              <a:rPr lang="en-US" altLang="zh-CN" dirty="0" err="1">
                <a:latin typeface="Arial" panose="020B0604020202020204" pitchFamily="34" charset="0"/>
              </a:rPr>
              <a:t>sched.h</a:t>
            </a:r>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67588" name="灯片编号占位符 3">
            <a:extLst>
              <a:ext uri="{FF2B5EF4-FFF2-40B4-BE49-F238E27FC236}">
                <a16:creationId xmlns:a16="http://schemas.microsoft.com/office/drawing/2014/main" id="{28A70CE9-EE23-49B2-BBF7-6FD9AD11B81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9BA1143-D967-445D-BC8B-FB4C95BF7518}" type="slidenum">
              <a:rPr lang="en-US" altLang="zh-CN"/>
              <a:pPr>
                <a:spcBef>
                  <a:spcPct val="0"/>
                </a:spcBef>
              </a:pPr>
              <a:t>62</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CPU</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内部包括程序计数器</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PC</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、存储器数据寄存器</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MDR</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、指令寄存器</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IR</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和存储器地址寄存器</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MAR</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等</a:t>
            </a:r>
            <a:endParaRPr lang="en-US" altLang="zh-CN" dirty="0"/>
          </a:p>
          <a:p>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IR:</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是用来存放指令的</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 PC:</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是用来表示指令的在主存中的地址</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执行完一条指令后</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,PC+1,</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即指向下一条指令</a:t>
            </a:r>
            <a:endPar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CPU</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中的程序计数器</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PC</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用于保存要执行的指令的地址，访问内存时，需先将内存地址送入存储器地址寄存器</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MAR</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中；向内存写入数据时，待写入的数据要先放入数据寄存器</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MDR</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。程序中的指令一般放在内存中，要执行时，首先要访问内存取得指令并保存在指令寄存器</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IR</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中。</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5</a:t>
            </a:fld>
            <a:endParaRPr lang="zh-CN" altLang="en-US" dirty="0"/>
          </a:p>
        </p:txBody>
      </p:sp>
    </p:spTree>
    <p:extLst>
      <p:ext uri="{BB962C8B-B14F-4D97-AF65-F5344CB8AC3E}">
        <p14:creationId xmlns:p14="http://schemas.microsoft.com/office/powerpoint/2010/main" val="136624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a:extLst>
              <a:ext uri="{FF2B5EF4-FFF2-40B4-BE49-F238E27FC236}">
                <a16:creationId xmlns:a16="http://schemas.microsoft.com/office/drawing/2014/main" id="{04DF2049-9076-4846-9DAA-7BE417A18F79}"/>
              </a:ext>
            </a:extLst>
          </p:cNvPr>
          <p:cNvSpPr>
            <a:spLocks noGrp="1" noRot="1" noChangeAspect="1" noTextEdit="1"/>
          </p:cNvSpPr>
          <p:nvPr>
            <p:ph type="sldImg"/>
          </p:nvPr>
        </p:nvSpPr>
        <p:spPr>
          <a:xfrm>
            <a:off x="917575" y="744538"/>
            <a:ext cx="4962525" cy="3722687"/>
          </a:xfrm>
          <a:ln/>
        </p:spPr>
      </p:sp>
      <p:sp>
        <p:nvSpPr>
          <p:cNvPr id="69635" name="备注占位符 2">
            <a:extLst>
              <a:ext uri="{FF2B5EF4-FFF2-40B4-BE49-F238E27FC236}">
                <a16:creationId xmlns:a16="http://schemas.microsoft.com/office/drawing/2014/main" id="{7DAA60DE-C9DA-468A-A97B-CF604997E1F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程序转化为进程一般有两个步骤： </a:t>
            </a:r>
            <a:br>
              <a:rPr lang="zh-CN" altLang="en-US" dirty="0"/>
            </a:b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1</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、内核会将程序从磁盘读入内存，为程序分配内存空间 </a:t>
            </a:r>
            <a:br>
              <a:rPr lang="zh-CN" altLang="en-US" dirty="0"/>
            </a:b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2</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、内核会为进程保存</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PID</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以及相应的状态信息（保存在</a:t>
            </a:r>
            <a:r>
              <a:rPr lang="en-US" altLang="zh-CN" sz="1200" b="0" i="0" u="none" strike="noStrike" kern="1200" dirty="0" err="1">
                <a:solidFill>
                  <a:schemeClr val="tx1"/>
                </a:solidFill>
                <a:effectLst/>
                <a:latin typeface="微软雅黑" panose="020B0503020204020204" pitchFamily="34" charset="-122"/>
                <a:ea typeface="微软雅黑" panose="020B0503020204020204" pitchFamily="34" charset="-122"/>
                <a:cs typeface="+mn-cs"/>
              </a:rPr>
              <a:t>task_struct</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中），将进程放在就绪队列中等待执行。 </a:t>
            </a:r>
            <a:br>
              <a:rPr lang="zh-CN" altLang="en-US" dirty="0"/>
            </a:b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程序转变为进程以后就可以被操作系统调度程序执行了</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每个</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task</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的栈分成用户栈和内核栈两部分。</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在</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32</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位系统中，堆栈每个数据单元的大小为</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4</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字节。小于等于</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4</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字节的数据，比如字节、字、双字和布尔型，在堆栈中都是占</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4</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个字节的；大于</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4</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字节的数据在堆栈中占</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4</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字节整数倍的空间。</a:t>
            </a:r>
            <a:endParaRPr lang="zh-CN" altLang="en-US" dirty="0"/>
          </a:p>
          <a:p>
            <a:endParaRPr lang="zh-CN" altLang="en-US" dirty="0">
              <a:latin typeface="Arial" panose="020B0604020202020204" pitchFamily="34" charset="0"/>
            </a:endParaRPr>
          </a:p>
        </p:txBody>
      </p:sp>
      <p:sp>
        <p:nvSpPr>
          <p:cNvPr id="69636" name="灯片编号占位符 3">
            <a:extLst>
              <a:ext uri="{FF2B5EF4-FFF2-40B4-BE49-F238E27FC236}">
                <a16:creationId xmlns:a16="http://schemas.microsoft.com/office/drawing/2014/main" id="{80AC8166-E6CF-4ACD-915B-E6FB29462DE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40320B4-9AF3-4D72-9CCF-63B073A576D9}" type="slidenum">
              <a:rPr lang="en-US" altLang="zh-CN"/>
              <a:pPr/>
              <a:t>63</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a:t>
            </a:r>
            <a:r>
              <a:rPr lang="en-US" altLang="zh-CN" dirty="0" err="1"/>
              <a:t>task_struct</a:t>
            </a:r>
            <a:r>
              <a:rPr lang="zh-CN" altLang="en-US" dirty="0"/>
              <a:t>结构与内核栈放在一起的好处：内核中大部分处理进程的代码都是通过进程描述符进行的。因而</a:t>
            </a:r>
            <a:r>
              <a:rPr lang="en-US" altLang="zh-CN" dirty="0"/>
              <a:t>current</a:t>
            </a:r>
            <a:r>
              <a:rPr lang="zh-CN" altLang="en-US" dirty="0"/>
              <a:t>宏查找到当前进程的描述符的速度就尤为重要。</a:t>
            </a:r>
            <a:endParaRPr lang="en-US" altLang="zh-CN" dirty="0"/>
          </a:p>
          <a:p>
            <a:r>
              <a:rPr lang="zh-CN" altLang="en-US" b="0" i="0" dirty="0">
                <a:solidFill>
                  <a:srgbClr val="666666"/>
                </a:solidFill>
                <a:effectLst/>
                <a:latin typeface="宋体" panose="02010600030101010101" pitchFamily="2" charset="-122"/>
                <a:ea typeface="宋体" panose="02010600030101010101" pitchFamily="2" charset="-122"/>
              </a:rPr>
              <a:t> 从这个结构可以看出，内核栈占</a:t>
            </a:r>
            <a:r>
              <a:rPr lang="en-US" altLang="zh-CN" b="0" i="0" dirty="0">
                <a:solidFill>
                  <a:srgbClr val="666666"/>
                </a:solidFill>
                <a:effectLst/>
                <a:latin typeface="宋体" panose="02010600030101010101" pitchFamily="2" charset="-122"/>
                <a:ea typeface="宋体" panose="02010600030101010101" pitchFamily="2" charset="-122"/>
              </a:rPr>
              <a:t>8kb</a:t>
            </a:r>
            <a:r>
              <a:rPr lang="zh-CN" altLang="en-US" b="0" i="0" dirty="0">
                <a:solidFill>
                  <a:srgbClr val="666666"/>
                </a:solidFill>
                <a:effectLst/>
                <a:latin typeface="宋体" panose="02010600030101010101" pitchFamily="2" charset="-122"/>
                <a:ea typeface="宋体" panose="02010600030101010101" pitchFamily="2" charset="-122"/>
              </a:rPr>
              <a:t>的内存区。实际上，进程的</a:t>
            </a:r>
            <a:r>
              <a:rPr lang="en-US" altLang="zh-CN" b="0" i="0" dirty="0" err="1">
                <a:solidFill>
                  <a:srgbClr val="666666"/>
                </a:solidFill>
                <a:effectLst/>
                <a:latin typeface="宋体" panose="02010600030101010101" pitchFamily="2" charset="-122"/>
                <a:ea typeface="宋体" panose="02010600030101010101" pitchFamily="2" charset="-122"/>
              </a:rPr>
              <a:t>task_struct</a:t>
            </a:r>
            <a:r>
              <a:rPr lang="zh-CN" altLang="en-US" b="0" i="0" dirty="0">
                <a:solidFill>
                  <a:srgbClr val="666666"/>
                </a:solidFill>
                <a:effectLst/>
                <a:latin typeface="宋体" panose="02010600030101010101" pitchFamily="2" charset="-122"/>
                <a:ea typeface="宋体" panose="02010600030101010101" pitchFamily="2" charset="-122"/>
              </a:rPr>
              <a:t>结构所占的内存是由内核动态分配的，更确切地说，内核根本不给</a:t>
            </a:r>
            <a:r>
              <a:rPr lang="en-US" altLang="zh-CN" b="0" i="0" dirty="0" err="1">
                <a:solidFill>
                  <a:srgbClr val="666666"/>
                </a:solidFill>
                <a:effectLst/>
                <a:latin typeface="宋体" panose="02010600030101010101" pitchFamily="2" charset="-122"/>
                <a:ea typeface="宋体" panose="02010600030101010101" pitchFamily="2" charset="-122"/>
              </a:rPr>
              <a:t>task_struct</a:t>
            </a:r>
            <a:r>
              <a:rPr lang="zh-CN" altLang="en-US" b="0" i="0" dirty="0">
                <a:solidFill>
                  <a:srgbClr val="666666"/>
                </a:solidFill>
                <a:effectLst/>
                <a:latin typeface="宋体" panose="02010600030101010101" pitchFamily="2" charset="-122"/>
                <a:ea typeface="宋体" panose="02010600030101010101" pitchFamily="2" charset="-122"/>
              </a:rPr>
              <a:t>分配内存，而仅仅给内核栈分配</a:t>
            </a:r>
            <a:r>
              <a:rPr lang="en-US" altLang="zh-CN" b="0" i="0" dirty="0">
                <a:solidFill>
                  <a:srgbClr val="666666"/>
                </a:solidFill>
                <a:effectLst/>
                <a:latin typeface="宋体" panose="02010600030101010101" pitchFamily="2" charset="-122"/>
                <a:ea typeface="宋体" panose="02010600030101010101" pitchFamily="2" charset="-122"/>
              </a:rPr>
              <a:t>8K</a:t>
            </a:r>
            <a:r>
              <a:rPr lang="zh-CN" altLang="en-US" b="0" i="0" dirty="0">
                <a:solidFill>
                  <a:srgbClr val="666666"/>
                </a:solidFill>
                <a:effectLst/>
                <a:latin typeface="宋体" panose="02010600030101010101" pitchFamily="2" charset="-122"/>
                <a:ea typeface="宋体" panose="02010600030101010101" pitchFamily="2" charset="-122"/>
              </a:rPr>
              <a:t>的内存，并把其中的一部分给</a:t>
            </a:r>
            <a:r>
              <a:rPr lang="en-US" altLang="zh-CN" b="0" i="0" dirty="0" err="1">
                <a:solidFill>
                  <a:srgbClr val="666666"/>
                </a:solidFill>
                <a:effectLst/>
                <a:latin typeface="宋体" panose="02010600030101010101" pitchFamily="2" charset="-122"/>
                <a:ea typeface="宋体" panose="02010600030101010101" pitchFamily="2" charset="-122"/>
              </a:rPr>
              <a:t>task_struct</a:t>
            </a:r>
            <a:r>
              <a:rPr lang="zh-CN" altLang="en-US" b="0" i="0" dirty="0">
                <a:solidFill>
                  <a:srgbClr val="666666"/>
                </a:solidFill>
                <a:effectLst/>
                <a:latin typeface="宋体" panose="02010600030101010101" pitchFamily="2" charset="-122"/>
                <a:ea typeface="宋体" panose="02010600030101010101" pitchFamily="2" charset="-122"/>
              </a:rPr>
              <a:t>使用。 </a:t>
            </a:r>
            <a:r>
              <a:rPr lang="en-US" altLang="zh-CN" b="0" i="0" dirty="0" err="1">
                <a:solidFill>
                  <a:srgbClr val="666666"/>
                </a:solidFill>
                <a:effectLst/>
                <a:latin typeface="宋体" panose="02010600030101010101" pitchFamily="2" charset="-122"/>
                <a:ea typeface="宋体" panose="02010600030101010101" pitchFamily="2" charset="-122"/>
              </a:rPr>
              <a:t>task_struct</a:t>
            </a:r>
            <a:r>
              <a:rPr lang="zh-CN" altLang="en-US" b="0" i="0" dirty="0">
                <a:solidFill>
                  <a:srgbClr val="666666"/>
                </a:solidFill>
                <a:effectLst/>
                <a:latin typeface="宋体" panose="02010600030101010101" pitchFamily="2" charset="-122"/>
                <a:ea typeface="宋体" panose="02010600030101010101" pitchFamily="2" charset="-122"/>
              </a:rPr>
              <a:t>结构大约占</a:t>
            </a:r>
            <a:r>
              <a:rPr lang="en-US" altLang="zh-CN" b="0" i="0" dirty="0">
                <a:solidFill>
                  <a:srgbClr val="666666"/>
                </a:solidFill>
                <a:effectLst/>
                <a:latin typeface="宋体" panose="02010600030101010101" pitchFamily="2" charset="-122"/>
                <a:ea typeface="宋体" panose="02010600030101010101" pitchFamily="2" charset="-122"/>
              </a:rPr>
              <a:t>1K</a:t>
            </a:r>
            <a:r>
              <a:rPr lang="zh-CN" altLang="en-US" b="0" i="0" dirty="0">
                <a:solidFill>
                  <a:srgbClr val="666666"/>
                </a:solidFill>
                <a:effectLst/>
                <a:latin typeface="宋体" panose="02010600030101010101" pitchFamily="2" charset="-122"/>
                <a:ea typeface="宋体" panose="02010600030101010101" pitchFamily="2" charset="-122"/>
              </a:rPr>
              <a:t>字节左右，其具体数字与内核版本有关，因为不同的版本其域稍有不同。因此，内核栈的大小不能超过</a:t>
            </a:r>
            <a:r>
              <a:rPr lang="en-US" altLang="zh-CN" b="0" i="0" dirty="0">
                <a:solidFill>
                  <a:srgbClr val="666666"/>
                </a:solidFill>
                <a:effectLst/>
                <a:latin typeface="宋体" panose="02010600030101010101" pitchFamily="2" charset="-122"/>
                <a:ea typeface="宋体" panose="02010600030101010101" pitchFamily="2" charset="-122"/>
              </a:rPr>
              <a:t>7K</a:t>
            </a:r>
            <a:r>
              <a:rPr lang="zh-CN" altLang="en-US" b="0" i="0" dirty="0">
                <a:solidFill>
                  <a:srgbClr val="666666"/>
                </a:solidFill>
                <a:effectLst/>
                <a:latin typeface="宋体" panose="02010600030101010101" pitchFamily="2" charset="-122"/>
                <a:ea typeface="宋体" panose="02010600030101010101" pitchFamily="2" charset="-122"/>
              </a:rPr>
              <a:t>，否则，内核栈会覆盖</a:t>
            </a:r>
            <a:r>
              <a:rPr lang="en-US" altLang="zh-CN" b="0" i="0" dirty="0" err="1">
                <a:solidFill>
                  <a:srgbClr val="666666"/>
                </a:solidFill>
                <a:effectLst/>
                <a:latin typeface="宋体" panose="02010600030101010101" pitchFamily="2" charset="-122"/>
                <a:ea typeface="宋体" panose="02010600030101010101" pitchFamily="2" charset="-122"/>
              </a:rPr>
              <a:t>task_struct</a:t>
            </a:r>
            <a:r>
              <a:rPr lang="zh-CN" altLang="en-US" b="0" i="0" dirty="0">
                <a:solidFill>
                  <a:srgbClr val="666666"/>
                </a:solidFill>
                <a:effectLst/>
                <a:latin typeface="宋体" panose="02010600030101010101" pitchFamily="2" charset="-122"/>
                <a:ea typeface="宋体" panose="02010600030101010101" pitchFamily="2" charset="-122"/>
              </a:rPr>
              <a:t>结构，从而导致内核崩溃。</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64</a:t>
            </a:fld>
            <a:endParaRPr lang="zh-CN" altLang="en-US" dirty="0"/>
          </a:p>
        </p:txBody>
      </p:sp>
    </p:spTree>
    <p:extLst>
      <p:ext uri="{BB962C8B-B14F-4D97-AF65-F5344CB8AC3E}">
        <p14:creationId xmlns:p14="http://schemas.microsoft.com/office/powerpoint/2010/main" val="8854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这里区分一下</a:t>
            </a:r>
            <a:r>
              <a:rPr lang="en-US" altLang="zh-CN" dirty="0"/>
              <a:t>fork()</a:t>
            </a:r>
            <a:r>
              <a:rPr lang="zh-CN" altLang="en-US" dirty="0"/>
              <a:t>与</a:t>
            </a:r>
            <a:r>
              <a:rPr lang="en-US" altLang="zh-CN" dirty="0" err="1"/>
              <a:t>vfork</a:t>
            </a:r>
            <a:r>
              <a:rPr lang="en-US" altLang="zh-CN" dirty="0"/>
              <a:t>()</a:t>
            </a:r>
            <a:r>
              <a:rPr lang="zh-CN" altLang="en-US" dirty="0"/>
              <a:t>：</a:t>
            </a:r>
            <a:endParaRPr lang="en-US" altLang="zh-CN" dirty="0"/>
          </a:p>
          <a:p>
            <a:r>
              <a:rPr lang="en-US" altLang="zh-CN" dirty="0"/>
              <a:t>fork()</a:t>
            </a:r>
            <a:r>
              <a:rPr lang="zh-CN" altLang="en-US" dirty="0"/>
              <a:t>：子进程拷贝父进程的数据段，代码段 。</a:t>
            </a:r>
            <a:endParaRPr lang="en-US" altLang="zh-CN" dirty="0"/>
          </a:p>
          <a:p>
            <a:r>
              <a:rPr lang="en-US" altLang="zh-CN" dirty="0" err="1"/>
              <a:t>vfork</a:t>
            </a:r>
            <a:r>
              <a:rPr lang="en-US" altLang="zh-CN" dirty="0"/>
              <a:t>()</a:t>
            </a:r>
            <a:r>
              <a:rPr lang="zh-CN" altLang="en-US" dirty="0"/>
              <a:t>：子进程与父进程共享数据段 ；	</a:t>
            </a:r>
            <a:endParaRPr lang="en-US" altLang="zh-CN" dirty="0"/>
          </a:p>
          <a:p>
            <a:endParaRPr lang="en-US" altLang="zh-CN" dirty="0"/>
          </a:p>
          <a:p>
            <a:r>
              <a:rPr lang="en-US" altLang="zh-CN" dirty="0"/>
              <a:t>fork()</a:t>
            </a:r>
            <a:r>
              <a:rPr lang="zh-CN" altLang="en-US" dirty="0"/>
              <a:t>：父子进程的执行次序不确定 。</a:t>
            </a:r>
            <a:endParaRPr lang="en-US" altLang="zh-CN" dirty="0"/>
          </a:p>
          <a:p>
            <a:r>
              <a:rPr lang="en-US" altLang="zh-CN" dirty="0" err="1"/>
              <a:t>vfork</a:t>
            </a:r>
            <a:r>
              <a:rPr lang="en-US" altLang="zh-CN" dirty="0"/>
              <a:t>()</a:t>
            </a:r>
            <a:r>
              <a:rPr lang="zh-CN" altLang="en-US" dirty="0"/>
              <a:t>：保证子进程先运行，在调用</a:t>
            </a:r>
            <a:r>
              <a:rPr lang="en-US" altLang="zh-CN" dirty="0" err="1"/>
              <a:t>execve</a:t>
            </a:r>
            <a:r>
              <a:rPr lang="en-US" altLang="zh-CN" dirty="0"/>
              <a:t>()</a:t>
            </a:r>
            <a:r>
              <a:rPr lang="zh-CN" altLang="en-US" dirty="0"/>
              <a:t>或</a:t>
            </a:r>
            <a:r>
              <a:rPr lang="en-US" altLang="zh-CN" dirty="0"/>
              <a:t>exit()</a:t>
            </a:r>
            <a:r>
              <a:rPr lang="zh-CN" altLang="en-US" dirty="0"/>
              <a:t>之前，与父进程数据是共享的。</a:t>
            </a:r>
            <a:endParaRPr lang="en-US" altLang="zh-CN" dirty="0"/>
          </a:p>
          <a:p>
            <a:r>
              <a:rPr lang="zh-CN" altLang="en-US" dirty="0"/>
              <a:t>注意：由于</a:t>
            </a:r>
            <a:r>
              <a:rPr lang="en-US" altLang="zh-CN" dirty="0" err="1"/>
              <a:t>vfork</a:t>
            </a:r>
            <a:r>
              <a:rPr lang="en-US" altLang="zh-CN" dirty="0"/>
              <a:t>()</a:t>
            </a:r>
            <a:r>
              <a:rPr lang="zh-CN" altLang="en-US" dirty="0"/>
              <a:t>保证子进程先运行，在它调用</a:t>
            </a:r>
            <a:r>
              <a:rPr lang="en-US" altLang="zh-CN" dirty="0" err="1"/>
              <a:t>execve</a:t>
            </a:r>
            <a:r>
              <a:rPr lang="en-US" altLang="zh-CN" dirty="0"/>
              <a:t>()</a:t>
            </a:r>
            <a:r>
              <a:rPr lang="zh-CN" altLang="en-US" dirty="0"/>
              <a:t>或</a:t>
            </a:r>
            <a:r>
              <a:rPr lang="en-US" altLang="zh-CN" dirty="0"/>
              <a:t>exit()</a:t>
            </a:r>
            <a:r>
              <a:rPr lang="zh-CN" altLang="en-US" dirty="0"/>
              <a:t>之后，父进程才可能被调度运行。如果在调用这两个函数之前，子进程依赖于父进程的进一步动作，则会导致死锁。 </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74</a:t>
            </a:fld>
            <a:endParaRPr lang="zh-CN" altLang="en-US" dirty="0"/>
          </a:p>
        </p:txBody>
      </p:sp>
    </p:spTree>
    <p:extLst>
      <p:ext uri="{BB962C8B-B14F-4D97-AF65-F5344CB8AC3E}">
        <p14:creationId xmlns:p14="http://schemas.microsoft.com/office/powerpoint/2010/main" val="2659695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a:extLst>
              <a:ext uri="{FF2B5EF4-FFF2-40B4-BE49-F238E27FC236}">
                <a16:creationId xmlns:a16="http://schemas.microsoft.com/office/drawing/2014/main" id="{427F9F71-55C2-4958-A2A3-A1AD46925F0D}"/>
              </a:ext>
            </a:extLst>
          </p:cNvPr>
          <p:cNvSpPr>
            <a:spLocks noGrp="1" noRot="1" noChangeAspect="1" noTextEdit="1"/>
          </p:cNvSpPr>
          <p:nvPr>
            <p:ph type="sldImg"/>
          </p:nvPr>
        </p:nvSpPr>
        <p:spPr>
          <a:xfrm>
            <a:off x="917575" y="744538"/>
            <a:ext cx="4962525" cy="3722687"/>
          </a:xfrm>
          <a:ln/>
        </p:spPr>
      </p:sp>
      <p:sp>
        <p:nvSpPr>
          <p:cNvPr id="83971" name="备注占位符 2">
            <a:extLst>
              <a:ext uri="{FF2B5EF4-FFF2-40B4-BE49-F238E27FC236}">
                <a16:creationId xmlns:a16="http://schemas.microsoft.com/office/drawing/2014/main" id="{CFBEB7FB-66CA-470D-AB6C-FA48699076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Fork()</a:t>
            </a:r>
            <a:r>
              <a:rPr lang="zh-CN" altLang="en-US" dirty="0">
                <a:latin typeface="Arial" panose="020B0604020202020204" pitchFamily="34" charset="0"/>
              </a:rPr>
              <a:t>函数被调用后，将返回两个进程：原进程（父进程）和子进程。但在</a:t>
            </a:r>
            <a:r>
              <a:rPr lang="en-US" altLang="zh-CN" dirty="0">
                <a:latin typeface="Arial" panose="020B0604020202020204" pitchFamily="34" charset="0"/>
              </a:rPr>
              <a:t>fork</a:t>
            </a:r>
            <a:r>
              <a:rPr lang="zh-CN" altLang="en-US" dirty="0">
                <a:latin typeface="Arial" panose="020B0604020202020204" pitchFamily="34" charset="0"/>
              </a:rPr>
              <a:t>之后是父进程还是子进程先执行即当前占用</a:t>
            </a:r>
            <a:r>
              <a:rPr lang="en-US" altLang="zh-CN" dirty="0">
                <a:latin typeface="Arial" panose="020B0604020202020204" pitchFamily="34" charset="0"/>
              </a:rPr>
              <a:t>CPU</a:t>
            </a:r>
            <a:r>
              <a:rPr lang="zh-CN" altLang="en-US" dirty="0">
                <a:latin typeface="Arial" panose="020B0604020202020204" pitchFamily="34" charset="0"/>
              </a:rPr>
              <a:t>的是父进程还是子进程是不确定的，这取决于内核所使用的调度算法。所以我们要通过判断</a:t>
            </a:r>
            <a:r>
              <a:rPr lang="en-US" altLang="zh-CN" dirty="0">
                <a:latin typeface="Arial" panose="020B0604020202020204" pitchFamily="34" charset="0"/>
              </a:rPr>
              <a:t>fork</a:t>
            </a:r>
            <a:r>
              <a:rPr lang="zh-CN" altLang="en-US" dirty="0">
                <a:latin typeface="Arial" panose="020B0604020202020204" pitchFamily="34" charset="0"/>
              </a:rPr>
              <a:t>的返回值来确定当前是父进程还是子进程。</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为了在程序运行中能够加载并运行一个可执行文件，</a:t>
            </a:r>
            <a:r>
              <a:rPr lang="en-US" altLang="zh-CN" dirty="0">
                <a:latin typeface="Arial" panose="020B0604020202020204" pitchFamily="34" charset="0"/>
              </a:rPr>
              <a:t>Linux</a:t>
            </a:r>
            <a:r>
              <a:rPr lang="zh-CN" altLang="en-US" dirty="0">
                <a:latin typeface="Arial" panose="020B0604020202020204" pitchFamily="34" charset="0"/>
              </a:rPr>
              <a:t>提供了系统调用</a:t>
            </a:r>
            <a:r>
              <a:rPr lang="en-US" altLang="zh-CN" dirty="0" err="1">
                <a:latin typeface="Arial" panose="020B0604020202020204" pitchFamily="34" charset="0"/>
              </a:rPr>
              <a:t>execv</a:t>
            </a:r>
            <a:r>
              <a:rPr lang="en-US" altLang="zh-CN" dirty="0">
                <a:latin typeface="Arial" panose="020B0604020202020204" pitchFamily="34" charset="0"/>
              </a:rPr>
              <a:t>()</a:t>
            </a:r>
            <a:r>
              <a:rPr lang="zh-CN" altLang="en-US" dirty="0">
                <a:latin typeface="Arial" panose="020B0604020202020204" pitchFamily="34" charset="0"/>
              </a:rPr>
              <a:t>。其原型为：</a:t>
            </a:r>
            <a:endParaRPr lang="en-US" altLang="zh-CN" dirty="0">
              <a:latin typeface="Arial" panose="020B0604020202020204" pitchFamily="34" charset="0"/>
            </a:endParaRPr>
          </a:p>
          <a:p>
            <a:r>
              <a:rPr lang="en-US" altLang="zh-CN" dirty="0">
                <a:latin typeface="Arial" panose="020B0604020202020204" pitchFamily="34" charset="0"/>
              </a:rPr>
              <a:t>int </a:t>
            </a:r>
            <a:r>
              <a:rPr lang="en-US" altLang="zh-CN" dirty="0" err="1">
                <a:latin typeface="Arial" panose="020B0604020202020204" pitchFamily="34" charset="0"/>
              </a:rPr>
              <a:t>execv</a:t>
            </a:r>
            <a:r>
              <a:rPr lang="en-US" altLang="zh-CN" dirty="0">
                <a:latin typeface="Arial" panose="020B0604020202020204" pitchFamily="34" charset="0"/>
              </a:rPr>
              <a:t>(const char* path, char* const </a:t>
            </a:r>
            <a:r>
              <a:rPr lang="en-US" altLang="zh-CN" dirty="0" err="1">
                <a:latin typeface="Arial" panose="020B0604020202020204" pitchFamily="34" charset="0"/>
              </a:rPr>
              <a:t>argv</a:t>
            </a:r>
            <a:r>
              <a:rPr lang="en-US" altLang="zh-CN" dirty="0">
                <a:latin typeface="Arial" panose="020B0604020202020204" pitchFamily="34" charset="0"/>
              </a:rPr>
              <a:t>[]);</a:t>
            </a:r>
            <a:r>
              <a:rPr lang="zh-CN" altLang="en-US" dirty="0">
                <a:latin typeface="Arial" panose="020B0604020202020204" pitchFamily="34" charset="0"/>
              </a:rPr>
              <a:t> </a:t>
            </a:r>
            <a:endParaRPr lang="en-US" altLang="zh-CN" dirty="0">
              <a:latin typeface="Arial" panose="020B0604020202020204" pitchFamily="34" charset="0"/>
            </a:endParaRPr>
          </a:p>
          <a:p>
            <a:r>
              <a:rPr lang="zh-CN" altLang="en-US" dirty="0">
                <a:latin typeface="Arial" panose="020B0604020202020204" pitchFamily="34" charset="0"/>
              </a:rPr>
              <a:t>如果一个进程调用了</a:t>
            </a:r>
            <a:r>
              <a:rPr lang="en-US" altLang="zh-CN" dirty="0" err="1">
                <a:latin typeface="Arial" panose="020B0604020202020204" pitchFamily="34" charset="0"/>
              </a:rPr>
              <a:t>execv</a:t>
            </a:r>
            <a:r>
              <a:rPr lang="en-US" altLang="zh-CN" dirty="0">
                <a:latin typeface="Arial" panose="020B0604020202020204" pitchFamily="34" charset="0"/>
              </a:rPr>
              <a:t>()</a:t>
            </a:r>
            <a:r>
              <a:rPr lang="zh-CN" altLang="en-US" dirty="0">
                <a:latin typeface="Arial" panose="020B0604020202020204" pitchFamily="34" charset="0"/>
              </a:rPr>
              <a:t>，那么该函数便会把函数参数</a:t>
            </a:r>
            <a:r>
              <a:rPr lang="en-US" altLang="zh-CN" dirty="0">
                <a:latin typeface="Arial" panose="020B0604020202020204" pitchFamily="34" charset="0"/>
              </a:rPr>
              <a:t>path</a:t>
            </a:r>
            <a:r>
              <a:rPr lang="zh-CN" altLang="en-US" dirty="0">
                <a:latin typeface="Arial" panose="020B0604020202020204" pitchFamily="34" charset="0"/>
              </a:rPr>
              <a:t>所指定的可执行文件加载到进程的用户内存空间，并覆盖掉原文件，然后便运行这个新加载的可执行文件。在实际应用中，通常调用</a:t>
            </a:r>
            <a:r>
              <a:rPr lang="en-US" altLang="zh-CN" dirty="0" err="1">
                <a:latin typeface="Arial" panose="020B0604020202020204" pitchFamily="34" charset="0"/>
              </a:rPr>
              <a:t>execv</a:t>
            </a:r>
            <a:r>
              <a:rPr lang="en-US" altLang="zh-CN" dirty="0">
                <a:latin typeface="Arial" panose="020B0604020202020204" pitchFamily="34" charset="0"/>
              </a:rPr>
              <a:t>()</a:t>
            </a:r>
            <a:r>
              <a:rPr lang="zh-CN" altLang="en-US" dirty="0">
                <a:latin typeface="Arial" panose="020B0604020202020204" pitchFamily="34" charset="0"/>
              </a:rPr>
              <a:t>的都是子进程。人们之所以创建一个子进程，其目的就是执行一个与父进程代码不同的程序，而系统调用</a:t>
            </a:r>
            <a:r>
              <a:rPr lang="en-US" altLang="zh-CN" dirty="0" err="1">
                <a:latin typeface="Arial" panose="020B0604020202020204" pitchFamily="34" charset="0"/>
              </a:rPr>
              <a:t>execv</a:t>
            </a:r>
            <a:r>
              <a:rPr lang="en-US" altLang="zh-CN" dirty="0">
                <a:latin typeface="Arial" panose="020B0604020202020204" pitchFamily="34" charset="0"/>
              </a:rPr>
              <a:t>()</a:t>
            </a:r>
            <a:r>
              <a:rPr lang="zh-CN" altLang="en-US" dirty="0">
                <a:latin typeface="Arial" panose="020B0604020202020204" pitchFamily="34" charset="0"/>
              </a:rPr>
              <a:t>就是子进程执行一个新程序的手段之一。</a:t>
            </a:r>
            <a:endParaRPr lang="en-US" altLang="zh-CN" dirty="0">
              <a:latin typeface="Arial" panose="020B0604020202020204" pitchFamily="34" charset="0"/>
            </a:endParaRPr>
          </a:p>
          <a:p>
            <a:r>
              <a:rPr lang="zh-CN" altLang="en-US" dirty="0">
                <a:latin typeface="Arial" panose="020B0604020202020204" pitchFamily="34" charset="0"/>
              </a:rPr>
              <a:t>子进程调用</a:t>
            </a:r>
            <a:r>
              <a:rPr lang="en-US" altLang="zh-CN" dirty="0" err="1">
                <a:latin typeface="Arial" panose="020B0604020202020204" pitchFamily="34" charset="0"/>
              </a:rPr>
              <a:t>execv</a:t>
            </a:r>
            <a:r>
              <a:rPr lang="en-US" altLang="zh-CN" dirty="0">
                <a:latin typeface="Arial" panose="020B0604020202020204" pitchFamily="34" charset="0"/>
              </a:rPr>
              <a:t>()</a:t>
            </a:r>
            <a:r>
              <a:rPr lang="zh-CN" altLang="en-US" dirty="0">
                <a:latin typeface="Arial" panose="020B0604020202020204" pitchFamily="34" charset="0"/>
              </a:rPr>
              <a:t>之后，系统会立即为子进程加载可执行文件分配私有程序内存空间，从此子进程也成为一个真正的进程。</a:t>
            </a:r>
          </a:p>
        </p:txBody>
      </p:sp>
      <p:sp>
        <p:nvSpPr>
          <p:cNvPr id="83972" name="灯片编号占位符 3">
            <a:extLst>
              <a:ext uri="{FF2B5EF4-FFF2-40B4-BE49-F238E27FC236}">
                <a16:creationId xmlns:a16="http://schemas.microsoft.com/office/drawing/2014/main" id="{DE166883-B51E-4F64-9A72-363AF49E243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EE9AE45-D690-4E8C-BEB9-76E10DB8D152}" type="slidenum">
              <a:rPr lang="en-US" altLang="zh-CN"/>
              <a:pPr>
                <a:spcBef>
                  <a:spcPct val="0"/>
                </a:spcBef>
              </a:pPr>
              <a:t>76</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Arial" panose="020B0604020202020204" pitchFamily="34" charset="0"/>
              </a:rPr>
              <a:t>子进程在退出的过程中，内核会给其父进程发送一个信号，通知父进程来“收尸”。 </a:t>
            </a:r>
          </a:p>
          <a:p>
            <a:r>
              <a:rPr lang="zh-CN" altLang="en-US" dirty="0">
                <a:latin typeface="Arial" panose="020B0604020202020204" pitchFamily="34" charset="0"/>
              </a:rPr>
              <a:t>父进程可以通过</a:t>
            </a:r>
            <a:r>
              <a:rPr lang="en-US" altLang="zh-CN" dirty="0">
                <a:latin typeface="Arial" panose="020B0604020202020204" pitchFamily="34" charset="0"/>
              </a:rPr>
              <a:t>wait</a:t>
            </a:r>
            <a:r>
              <a:rPr lang="zh-CN" altLang="en-US" dirty="0">
                <a:latin typeface="Arial" panose="020B0604020202020204" pitchFamily="34" charset="0"/>
              </a:rPr>
              <a:t>系列的系统调用（如</a:t>
            </a:r>
            <a:r>
              <a:rPr lang="en-US" altLang="zh-CN" dirty="0">
                <a:latin typeface="Arial" panose="020B0604020202020204" pitchFamily="34" charset="0"/>
              </a:rPr>
              <a:t>wait4</a:t>
            </a:r>
            <a:r>
              <a:rPr lang="zh-CN" altLang="en-US" dirty="0">
                <a:latin typeface="Arial" panose="020B0604020202020204" pitchFamily="34" charset="0"/>
              </a:rPr>
              <a:t>、</a:t>
            </a:r>
            <a:r>
              <a:rPr lang="en-US" altLang="zh-CN" dirty="0" err="1">
                <a:latin typeface="Arial" panose="020B0604020202020204" pitchFamily="34" charset="0"/>
              </a:rPr>
              <a:t>waitid</a:t>
            </a:r>
            <a:r>
              <a:rPr lang="zh-CN" altLang="en-US" dirty="0">
                <a:latin typeface="Arial" panose="020B0604020202020204" pitchFamily="34" charset="0"/>
              </a:rPr>
              <a:t>）来等待某个或某些子进程的退出，并获取它的退出信息。然后</a:t>
            </a:r>
            <a:r>
              <a:rPr lang="en-US" altLang="zh-CN" dirty="0">
                <a:latin typeface="Arial" panose="020B0604020202020204" pitchFamily="34" charset="0"/>
              </a:rPr>
              <a:t>wait</a:t>
            </a:r>
            <a:r>
              <a:rPr lang="zh-CN" altLang="en-US" dirty="0">
                <a:latin typeface="Arial" panose="020B0604020202020204" pitchFamily="34" charset="0"/>
              </a:rPr>
              <a:t>系列的系统调用会顺便将子进程的尸体（</a:t>
            </a:r>
            <a:r>
              <a:rPr lang="en-US" altLang="zh-CN" dirty="0" err="1">
                <a:latin typeface="Arial" panose="020B0604020202020204" pitchFamily="34" charset="0"/>
              </a:rPr>
              <a:t>task_struct</a:t>
            </a:r>
            <a:r>
              <a:rPr lang="zh-CN" altLang="en-US" dirty="0">
                <a:latin typeface="Arial" panose="020B0604020202020204" pitchFamily="34" charset="0"/>
              </a:rPr>
              <a:t>）也释放掉。 这个信号默认是</a:t>
            </a:r>
            <a:r>
              <a:rPr lang="en-US" altLang="zh-CN" dirty="0">
                <a:latin typeface="Arial" panose="020B0604020202020204" pitchFamily="34" charset="0"/>
              </a:rPr>
              <a:t>SIGCHLD</a:t>
            </a:r>
            <a:r>
              <a:rPr lang="zh-CN" altLang="en-US" dirty="0">
                <a:latin typeface="Arial" panose="020B0604020202020204" pitchFamily="34" charset="0"/>
              </a:rPr>
              <a:t>，但是在通过</a:t>
            </a:r>
            <a:r>
              <a:rPr lang="en-US" altLang="zh-CN" dirty="0">
                <a:latin typeface="Arial" panose="020B0604020202020204" pitchFamily="34" charset="0"/>
              </a:rPr>
              <a:t>clone</a:t>
            </a:r>
            <a:r>
              <a:rPr lang="zh-CN" altLang="en-US" dirty="0">
                <a:latin typeface="Arial" panose="020B0604020202020204" pitchFamily="34" charset="0"/>
              </a:rPr>
              <a:t>系统调用创建子进程时，可以设置这个信号。  如果他的父进程没安装</a:t>
            </a:r>
            <a:r>
              <a:rPr lang="en-US" altLang="zh-CN" dirty="0">
                <a:latin typeface="Arial" panose="020B0604020202020204" pitchFamily="34" charset="0"/>
              </a:rPr>
              <a:t>SIGCHLD</a:t>
            </a:r>
            <a:r>
              <a:rPr lang="zh-CN" altLang="en-US" dirty="0">
                <a:latin typeface="Arial" panose="020B0604020202020204" pitchFamily="34" charset="0"/>
              </a:rPr>
              <a:t>信号处理函数调用</a:t>
            </a:r>
            <a:r>
              <a:rPr lang="en-US" altLang="zh-CN" dirty="0">
                <a:latin typeface="Arial" panose="020B0604020202020204" pitchFamily="34" charset="0"/>
              </a:rPr>
              <a:t>wait</a:t>
            </a:r>
            <a:r>
              <a:rPr lang="zh-CN" altLang="en-US" dirty="0">
                <a:latin typeface="Arial" panose="020B0604020202020204" pitchFamily="34" charset="0"/>
              </a:rPr>
              <a:t>或</a:t>
            </a:r>
            <a:r>
              <a:rPr lang="en-US" altLang="zh-CN" dirty="0" err="1">
                <a:latin typeface="Arial" panose="020B0604020202020204" pitchFamily="34" charset="0"/>
              </a:rPr>
              <a:t>waitpid</a:t>
            </a:r>
            <a:r>
              <a:rPr lang="en-US" altLang="zh-CN" dirty="0">
                <a:latin typeface="Arial" panose="020B0604020202020204" pitchFamily="34" charset="0"/>
              </a:rPr>
              <a:t>()</a:t>
            </a:r>
            <a:r>
              <a:rPr lang="zh-CN" altLang="en-US" dirty="0">
                <a:latin typeface="Arial" panose="020B0604020202020204" pitchFamily="34" charset="0"/>
              </a:rPr>
              <a:t>等待子进程结束，又没有显式忽略该信号，那么它就一直保持僵尸状态，子进程的尸体（</a:t>
            </a:r>
            <a:r>
              <a:rPr lang="en-US" altLang="zh-CN" dirty="0" err="1">
                <a:latin typeface="Arial" panose="020B0604020202020204" pitchFamily="34" charset="0"/>
              </a:rPr>
              <a:t>task_struct</a:t>
            </a:r>
            <a:r>
              <a:rPr lang="zh-CN" altLang="en-US" dirty="0">
                <a:latin typeface="Arial" panose="020B0604020202020204" pitchFamily="34" charset="0"/>
              </a:rPr>
              <a:t>）也就无法释放掉。   如果这时父进程结束了，那么</a:t>
            </a:r>
            <a:r>
              <a:rPr lang="en-US" altLang="zh-CN" dirty="0" err="1">
                <a:latin typeface="Arial" panose="020B0604020202020204" pitchFamily="34" charset="0"/>
              </a:rPr>
              <a:t>init</a:t>
            </a:r>
            <a:r>
              <a:rPr lang="zh-CN" altLang="en-US" dirty="0">
                <a:latin typeface="Arial" panose="020B0604020202020204" pitchFamily="34" charset="0"/>
              </a:rPr>
              <a:t>进程自动会接手这个子进程，为它收尸，它还是能被清除的。但是如果如果父进程是一个循环，不会结束，那么子进程就会一直保持僵尸状态，这就是为什么系统中有时会有很多的僵尸进程。        </a:t>
            </a:r>
          </a:p>
          <a:p>
            <a:r>
              <a:rPr lang="zh-CN" altLang="en-US" dirty="0">
                <a:latin typeface="Arial" panose="020B0604020202020204" pitchFamily="34" charset="0"/>
              </a:rPr>
              <a:t>当进程退出的时候，会将它的所有子进程都托管给别的进程（使之成为别的进程的子进程）。托管的进程可能是退出进程所在进程组的下一个进程（如果存在的话），或者是</a:t>
            </a:r>
            <a:r>
              <a:rPr lang="en-US" altLang="zh-CN" dirty="0">
                <a:latin typeface="Arial" panose="020B0604020202020204" pitchFamily="34" charset="0"/>
              </a:rPr>
              <a:t>1</a:t>
            </a:r>
            <a:r>
              <a:rPr lang="zh-CN" altLang="en-US" dirty="0">
                <a:latin typeface="Arial" panose="020B0604020202020204" pitchFamily="34" charset="0"/>
              </a:rPr>
              <a:t>号进程。所以每个进程、每时每刻都有父进程存在。除非它是</a:t>
            </a:r>
            <a:r>
              <a:rPr lang="en-US" altLang="zh-CN" dirty="0">
                <a:latin typeface="Arial" panose="020B0604020202020204" pitchFamily="34" charset="0"/>
              </a:rPr>
              <a:t>1</a:t>
            </a:r>
            <a:r>
              <a:rPr lang="zh-CN" altLang="en-US" dirty="0">
                <a:latin typeface="Arial" panose="020B0604020202020204" pitchFamily="34" charset="0"/>
              </a:rPr>
              <a:t>号进程。</a:t>
            </a:r>
            <a:r>
              <a:rPr lang="en-US" altLang="zh-CN" dirty="0">
                <a:latin typeface="Arial" panose="020B0604020202020204" pitchFamily="34" charset="0"/>
              </a:rPr>
              <a:t>1</a:t>
            </a:r>
            <a:r>
              <a:rPr lang="zh-CN" altLang="en-US" dirty="0">
                <a:latin typeface="Arial" panose="020B0604020202020204" pitchFamily="34" charset="0"/>
              </a:rPr>
              <a:t>号进程，</a:t>
            </a:r>
            <a:r>
              <a:rPr lang="en-US" altLang="zh-CN" dirty="0" err="1">
                <a:latin typeface="Arial" panose="020B0604020202020204" pitchFamily="34" charset="0"/>
              </a:rPr>
              <a:t>pid</a:t>
            </a:r>
            <a:r>
              <a:rPr lang="zh-CN" altLang="en-US" dirty="0">
                <a:latin typeface="Arial" panose="020B0604020202020204" pitchFamily="34" charset="0"/>
              </a:rPr>
              <a:t>为</a:t>
            </a:r>
            <a:r>
              <a:rPr lang="en-US" altLang="zh-CN" dirty="0">
                <a:latin typeface="Arial" panose="020B0604020202020204" pitchFamily="34" charset="0"/>
              </a:rPr>
              <a:t>1</a:t>
            </a:r>
            <a:r>
              <a:rPr lang="zh-CN" altLang="en-US" dirty="0">
                <a:latin typeface="Arial" panose="020B0604020202020204" pitchFamily="34" charset="0"/>
              </a:rPr>
              <a:t>的进程，又称</a:t>
            </a:r>
            <a:r>
              <a:rPr lang="en-US" altLang="zh-CN" dirty="0" err="1">
                <a:latin typeface="Arial" panose="020B0604020202020204" pitchFamily="34" charset="0"/>
              </a:rPr>
              <a:t>init</a:t>
            </a:r>
            <a:r>
              <a:rPr lang="zh-CN" altLang="en-US" dirty="0">
                <a:latin typeface="Arial" panose="020B0604020202020204" pitchFamily="34" charset="0"/>
              </a:rPr>
              <a:t>进程。</a:t>
            </a:r>
            <a:r>
              <a:rPr lang="en-US" altLang="zh-CN" dirty="0" err="1">
                <a:latin typeface="Arial" panose="020B0604020202020204" pitchFamily="34" charset="0"/>
              </a:rPr>
              <a:t>linux</a:t>
            </a:r>
            <a:r>
              <a:rPr lang="zh-CN" altLang="en-US" dirty="0">
                <a:latin typeface="Arial" panose="020B0604020202020204" pitchFamily="34" charset="0"/>
              </a:rPr>
              <a:t>系统启动后，第一个被创建的用户态进程就是</a:t>
            </a:r>
            <a:r>
              <a:rPr lang="en-US" altLang="zh-CN" dirty="0" err="1">
                <a:latin typeface="Arial" panose="020B0604020202020204" pitchFamily="34" charset="0"/>
              </a:rPr>
              <a:t>init</a:t>
            </a:r>
            <a:r>
              <a:rPr lang="zh-CN" altLang="en-US" dirty="0">
                <a:latin typeface="Arial" panose="020B0604020202020204" pitchFamily="34" charset="0"/>
              </a:rPr>
              <a:t>进程。它有两项使命： </a:t>
            </a:r>
          </a:p>
          <a:p>
            <a:r>
              <a:rPr lang="en-US" altLang="zh-CN" dirty="0">
                <a:latin typeface="Arial" panose="020B0604020202020204" pitchFamily="34" charset="0"/>
              </a:rPr>
              <a:t>1</a:t>
            </a:r>
            <a:r>
              <a:rPr lang="zh-CN" altLang="en-US" dirty="0">
                <a:latin typeface="Arial" panose="020B0604020202020204" pitchFamily="34" charset="0"/>
              </a:rPr>
              <a:t>、执行系统初始化脚本，创建一系列的进程（它们都是</a:t>
            </a:r>
            <a:r>
              <a:rPr lang="en-US" altLang="zh-CN" dirty="0" err="1">
                <a:latin typeface="Arial" panose="020B0604020202020204" pitchFamily="34" charset="0"/>
              </a:rPr>
              <a:t>init</a:t>
            </a:r>
            <a:r>
              <a:rPr lang="zh-CN" altLang="en-US" dirty="0">
                <a:latin typeface="Arial" panose="020B0604020202020204" pitchFamily="34" charset="0"/>
              </a:rPr>
              <a:t>进程的子孙）；      </a:t>
            </a:r>
          </a:p>
          <a:p>
            <a:r>
              <a:rPr lang="en-US" altLang="zh-CN" dirty="0">
                <a:latin typeface="Arial" panose="020B0604020202020204" pitchFamily="34" charset="0"/>
              </a:rPr>
              <a:t>2</a:t>
            </a:r>
            <a:r>
              <a:rPr lang="zh-CN" altLang="en-US" dirty="0">
                <a:latin typeface="Arial" panose="020B0604020202020204" pitchFamily="34" charset="0"/>
              </a:rPr>
              <a:t>、在一个死循环中等待其子进程的退出事件，并调用</a:t>
            </a:r>
            <a:r>
              <a:rPr lang="en-US" altLang="zh-CN" dirty="0" err="1">
                <a:latin typeface="Arial" panose="020B0604020202020204" pitchFamily="34" charset="0"/>
              </a:rPr>
              <a:t>waitid</a:t>
            </a:r>
            <a:r>
              <a:rPr lang="zh-CN" altLang="en-US" dirty="0">
                <a:latin typeface="Arial" panose="020B0604020202020204" pitchFamily="34" charset="0"/>
              </a:rPr>
              <a:t>系统调用来完成“收尸”工作；       </a:t>
            </a:r>
          </a:p>
          <a:p>
            <a:r>
              <a:rPr lang="en-US" altLang="zh-CN" dirty="0" err="1">
                <a:latin typeface="Arial" panose="020B0604020202020204" pitchFamily="34" charset="0"/>
              </a:rPr>
              <a:t>init</a:t>
            </a:r>
            <a:r>
              <a:rPr lang="zh-CN" altLang="en-US" dirty="0">
                <a:latin typeface="Arial" panose="020B0604020202020204" pitchFamily="34" charset="0"/>
              </a:rPr>
              <a:t>进程不会被暂停、也不会被杀死（这是由内核来保证的）。它在等待子进程退出的过程中处于</a:t>
            </a:r>
            <a:r>
              <a:rPr lang="en-US" altLang="zh-CN" dirty="0" err="1">
                <a:latin typeface="Arial" panose="020B0604020202020204" pitchFamily="34" charset="0"/>
              </a:rPr>
              <a:t>task_interruptible</a:t>
            </a:r>
            <a:r>
              <a:rPr lang="zh-CN" altLang="en-US" dirty="0">
                <a:latin typeface="Arial" panose="020B0604020202020204" pitchFamily="34" charset="0"/>
              </a:rPr>
              <a:t>状态，“收尸”过程中则处于</a:t>
            </a:r>
            <a:r>
              <a:rPr lang="en-US" altLang="zh-CN" dirty="0" err="1">
                <a:latin typeface="Arial" panose="020B0604020202020204" pitchFamily="34" charset="0"/>
              </a:rPr>
              <a:t>task_running</a:t>
            </a:r>
            <a:r>
              <a:rPr lang="zh-CN" altLang="en-US" dirty="0">
                <a:latin typeface="Arial" panose="020B0604020202020204" pitchFamily="34" charset="0"/>
              </a:rPr>
              <a:t>状态。</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79</a:t>
            </a:fld>
            <a:endParaRPr lang="zh-CN" altLang="en-US" dirty="0"/>
          </a:p>
        </p:txBody>
      </p:sp>
    </p:spTree>
    <p:extLst>
      <p:ext uri="{BB962C8B-B14F-4D97-AF65-F5344CB8AC3E}">
        <p14:creationId xmlns:p14="http://schemas.microsoft.com/office/powerpoint/2010/main" val="37909621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latin typeface="Arial" panose="020B0604020202020204" pitchFamily="34" charset="0"/>
              </a:rPr>
              <a:t>exit</a:t>
            </a:r>
            <a:r>
              <a:rPr lang="zh-CN" altLang="en-US" b="1" dirty="0">
                <a:latin typeface="Arial" panose="020B0604020202020204" pitchFamily="34" charset="0"/>
              </a:rPr>
              <a:t>（）</a:t>
            </a:r>
            <a:r>
              <a:rPr lang="zh-CN" altLang="en-US" dirty="0">
                <a:latin typeface="Arial" panose="020B0604020202020204" pitchFamily="34" charset="0"/>
              </a:rPr>
              <a:t>关闭所有文件，终止正在执行的进程。</a:t>
            </a:r>
            <a:endParaRPr lang="en-US" altLang="zh-CN" dirty="0">
              <a:latin typeface="Arial" panose="020B0604020202020204" pitchFamily="34" charset="0"/>
            </a:endParaRPr>
          </a:p>
          <a:p>
            <a:r>
              <a:rPr lang="en-US" altLang="zh-CN" b="1" dirty="0">
                <a:latin typeface="Arial" panose="020B0604020202020204" pitchFamily="34" charset="0"/>
              </a:rPr>
              <a:t>_exit() </a:t>
            </a:r>
            <a:r>
              <a:rPr lang="zh-CN" altLang="en-US" dirty="0">
                <a:latin typeface="Arial" panose="020B0604020202020204" pitchFamily="34" charset="0"/>
              </a:rPr>
              <a:t>    直接使进程终止运行，清除其使用的内存空间，并销毁其在内核中的各种数据结构。</a:t>
            </a:r>
          </a:p>
          <a:p>
            <a:r>
              <a:rPr lang="en-US" altLang="zh-CN" b="1" dirty="0">
                <a:latin typeface="Arial" panose="020B0604020202020204" pitchFamily="34" charset="0"/>
              </a:rPr>
              <a:t>return</a:t>
            </a:r>
            <a:r>
              <a:rPr lang="zh-CN" altLang="en-US" b="1" dirty="0">
                <a:latin typeface="Arial" panose="020B0604020202020204" pitchFamily="34" charset="0"/>
              </a:rPr>
              <a:t>（）</a:t>
            </a:r>
            <a:r>
              <a:rPr lang="zh-CN" altLang="en-US" dirty="0">
                <a:latin typeface="Arial" panose="020B0604020202020204" pitchFamily="34" charset="0"/>
              </a:rPr>
              <a:t>    </a:t>
            </a:r>
            <a:r>
              <a:rPr lang="en-US" altLang="zh-CN" dirty="0">
                <a:latin typeface="Arial" panose="020B0604020202020204" pitchFamily="34" charset="0"/>
              </a:rPr>
              <a:t>return </a:t>
            </a:r>
            <a:r>
              <a:rPr lang="zh-CN" altLang="en-US" dirty="0">
                <a:latin typeface="Arial" panose="020B0604020202020204" pitchFamily="34" charset="0"/>
              </a:rPr>
              <a:t>表示从被调函数返回到主调函数继续执行，返回时可附带一个返回值，由</a:t>
            </a:r>
            <a:r>
              <a:rPr lang="en-US" altLang="zh-CN" dirty="0">
                <a:latin typeface="Arial" panose="020B0604020202020204" pitchFamily="34" charset="0"/>
              </a:rPr>
              <a:t>return</a:t>
            </a:r>
            <a:r>
              <a:rPr lang="zh-CN" altLang="en-US" dirty="0">
                <a:latin typeface="Arial" panose="020B0604020202020204" pitchFamily="34" charset="0"/>
              </a:rPr>
              <a:t>后面的参数指定。</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b="1" dirty="0">
                <a:latin typeface="Arial" panose="020B0604020202020204" pitchFamily="34" charset="0"/>
              </a:rPr>
              <a:t>exit()</a:t>
            </a:r>
            <a:r>
              <a:rPr lang="zh-CN" altLang="en-US" b="1" dirty="0">
                <a:latin typeface="Arial" panose="020B0604020202020204" pitchFamily="34" charset="0"/>
              </a:rPr>
              <a:t>和</a:t>
            </a:r>
            <a:r>
              <a:rPr lang="en-US" altLang="zh-CN" b="1" dirty="0">
                <a:latin typeface="Arial" panose="020B0604020202020204" pitchFamily="34" charset="0"/>
              </a:rPr>
              <a:t>return</a:t>
            </a:r>
            <a:r>
              <a:rPr lang="zh-CN" altLang="en-US" b="1" dirty="0">
                <a:latin typeface="Arial" panose="020B0604020202020204" pitchFamily="34" charset="0"/>
              </a:rPr>
              <a:t>的区别</a:t>
            </a:r>
            <a:r>
              <a:rPr lang="zh-CN" altLang="en-US" dirty="0">
                <a:latin typeface="Arial" panose="020B0604020202020204" pitchFamily="34" charset="0"/>
              </a:rPr>
              <a:t>：</a:t>
            </a:r>
            <a:endParaRPr lang="en-US" altLang="zh-CN" dirty="0">
              <a:latin typeface="Arial" panose="020B0604020202020204" pitchFamily="34" charset="0"/>
            </a:endParaRPr>
          </a:p>
          <a:p>
            <a:r>
              <a:rPr lang="en-US" altLang="zh-CN" dirty="0">
                <a:latin typeface="Arial" panose="020B0604020202020204" pitchFamily="34" charset="0"/>
              </a:rPr>
              <a:t>1.exit</a:t>
            </a:r>
            <a:r>
              <a:rPr lang="zh-CN" altLang="en-US" dirty="0">
                <a:latin typeface="Arial" panose="020B0604020202020204" pitchFamily="34" charset="0"/>
              </a:rPr>
              <a:t>用于结束正在运行的整个程序，它将参数返回给</a:t>
            </a:r>
            <a:r>
              <a:rPr lang="en-US" altLang="zh-CN" dirty="0">
                <a:latin typeface="Arial" panose="020B0604020202020204" pitchFamily="34" charset="0"/>
              </a:rPr>
              <a:t>OS</a:t>
            </a:r>
            <a:r>
              <a:rPr lang="zh-CN" altLang="en-US" dirty="0">
                <a:latin typeface="Arial" panose="020B0604020202020204" pitchFamily="34" charset="0"/>
              </a:rPr>
              <a:t>，把控制权交给操作系统；而</a:t>
            </a:r>
            <a:r>
              <a:rPr lang="en-US" altLang="zh-CN" dirty="0">
                <a:latin typeface="Arial" panose="020B0604020202020204" pitchFamily="34" charset="0"/>
              </a:rPr>
              <a:t>return </a:t>
            </a:r>
            <a:r>
              <a:rPr lang="zh-CN" altLang="en-US" dirty="0">
                <a:latin typeface="Arial" panose="020B0604020202020204" pitchFamily="34" charset="0"/>
              </a:rPr>
              <a:t>是退出当前函数，返回函数值，把控制权交给调用函数。如果</a:t>
            </a:r>
            <a:r>
              <a:rPr lang="en-US" altLang="zh-CN" dirty="0">
                <a:latin typeface="Arial" panose="020B0604020202020204" pitchFamily="34" charset="0"/>
              </a:rPr>
              <a:t>main()</a:t>
            </a:r>
            <a:r>
              <a:rPr lang="zh-CN" altLang="en-US" dirty="0">
                <a:latin typeface="Arial" panose="020B0604020202020204" pitchFamily="34" charset="0"/>
              </a:rPr>
              <a:t>在一个递归程序中，</a:t>
            </a:r>
            <a:r>
              <a:rPr lang="en-US" altLang="zh-CN" dirty="0">
                <a:latin typeface="Arial" panose="020B0604020202020204" pitchFamily="34" charset="0"/>
              </a:rPr>
              <a:t>exit()</a:t>
            </a:r>
            <a:r>
              <a:rPr lang="zh-CN" altLang="en-US" dirty="0">
                <a:latin typeface="Arial" panose="020B0604020202020204" pitchFamily="34" charset="0"/>
              </a:rPr>
              <a:t>仍然会终止程序；但</a:t>
            </a:r>
            <a:r>
              <a:rPr lang="en-US" altLang="zh-CN" dirty="0">
                <a:latin typeface="Arial" panose="020B0604020202020204" pitchFamily="34" charset="0"/>
              </a:rPr>
              <a:t>return</a:t>
            </a:r>
            <a:r>
              <a:rPr lang="zh-CN" altLang="en-US" dirty="0">
                <a:latin typeface="Arial" panose="020B0604020202020204" pitchFamily="34" charset="0"/>
              </a:rPr>
              <a:t>将控制权移交给递归的前一级，直到最初的那一级，此时</a:t>
            </a:r>
            <a:r>
              <a:rPr lang="en-US" altLang="zh-CN" dirty="0">
                <a:latin typeface="Arial" panose="020B0604020202020204" pitchFamily="34" charset="0"/>
              </a:rPr>
              <a:t>return</a:t>
            </a:r>
            <a:r>
              <a:rPr lang="zh-CN" altLang="en-US" dirty="0">
                <a:latin typeface="Arial" panose="020B0604020202020204" pitchFamily="34" charset="0"/>
              </a:rPr>
              <a:t>才会终止程序。</a:t>
            </a:r>
            <a:endParaRPr lang="en-US" altLang="zh-CN" dirty="0">
              <a:latin typeface="Arial" panose="020B0604020202020204" pitchFamily="34" charset="0"/>
            </a:endParaRPr>
          </a:p>
          <a:p>
            <a:r>
              <a:rPr lang="en-US" altLang="zh-CN" dirty="0">
                <a:latin typeface="Arial" panose="020B0604020202020204" pitchFamily="34" charset="0"/>
              </a:rPr>
              <a:t>2.exit</a:t>
            </a:r>
            <a:r>
              <a:rPr lang="zh-CN" altLang="en-US" dirty="0">
                <a:latin typeface="Arial" panose="020B0604020202020204" pitchFamily="34" charset="0"/>
              </a:rPr>
              <a:t>是系统调用级别，它表示一个进程的结束；而</a:t>
            </a:r>
            <a:r>
              <a:rPr lang="en-US" altLang="zh-CN" dirty="0">
                <a:latin typeface="Arial" panose="020B0604020202020204" pitchFamily="34" charset="0"/>
              </a:rPr>
              <a:t>return </a:t>
            </a:r>
            <a:r>
              <a:rPr lang="zh-CN" altLang="en-US" dirty="0">
                <a:latin typeface="Arial" panose="020B0604020202020204" pitchFamily="34" charset="0"/>
              </a:rPr>
              <a:t>是语言级别的，它表示调用堆栈的返回。</a:t>
            </a:r>
            <a:endParaRPr lang="en-US" altLang="zh-CN" dirty="0">
              <a:latin typeface="Arial" panose="020B0604020202020204" pitchFamily="34" charset="0"/>
            </a:endParaRPr>
          </a:p>
          <a:p>
            <a:r>
              <a:rPr lang="en-US" altLang="zh-CN" dirty="0">
                <a:latin typeface="Arial" panose="020B0604020202020204" pitchFamily="34" charset="0"/>
              </a:rPr>
              <a:t>3. </a:t>
            </a:r>
            <a:r>
              <a:rPr lang="zh-CN" altLang="en-US" dirty="0">
                <a:latin typeface="Arial" panose="020B0604020202020204" pitchFamily="34" charset="0"/>
              </a:rPr>
              <a:t>在</a:t>
            </a:r>
            <a:r>
              <a:rPr lang="en-US" altLang="zh-CN" dirty="0">
                <a:latin typeface="Arial" panose="020B0604020202020204" pitchFamily="34" charset="0"/>
              </a:rPr>
              <a:t>main</a:t>
            </a:r>
            <a:r>
              <a:rPr lang="zh-CN" altLang="en-US" dirty="0">
                <a:latin typeface="Arial" panose="020B0604020202020204" pitchFamily="34" charset="0"/>
              </a:rPr>
              <a:t>函数结束时，会隐式地调用</a:t>
            </a:r>
            <a:r>
              <a:rPr lang="en-US" altLang="zh-CN" dirty="0">
                <a:latin typeface="Arial" panose="020B0604020202020204" pitchFamily="34" charset="0"/>
              </a:rPr>
              <a:t>exit</a:t>
            </a:r>
            <a:r>
              <a:rPr lang="zh-CN" altLang="en-US" dirty="0">
                <a:latin typeface="Arial" panose="020B0604020202020204" pitchFamily="34" charset="0"/>
              </a:rPr>
              <a:t>函数，所以一般程序执行到</a:t>
            </a:r>
            <a:r>
              <a:rPr lang="en-US" altLang="zh-CN" dirty="0">
                <a:latin typeface="Arial" panose="020B0604020202020204" pitchFamily="34" charset="0"/>
              </a:rPr>
              <a:t>main()</a:t>
            </a:r>
            <a:r>
              <a:rPr lang="zh-CN" altLang="en-US" dirty="0">
                <a:latin typeface="Arial" panose="020B0604020202020204" pitchFamily="34" charset="0"/>
              </a:rPr>
              <a:t>结尾时，则结束主进程。</a:t>
            </a:r>
            <a:r>
              <a:rPr lang="en-US" altLang="zh-CN" dirty="0">
                <a:latin typeface="Arial" panose="020B0604020202020204" pitchFamily="34" charset="0"/>
              </a:rPr>
              <a:t>exit</a:t>
            </a:r>
            <a:r>
              <a:rPr lang="zh-CN" altLang="en-US" dirty="0">
                <a:latin typeface="Arial" panose="020B0604020202020204" pitchFamily="34" charset="0"/>
              </a:rPr>
              <a:t>将删除进程使用的内存空间，同时把错误信息返回给父进程。</a:t>
            </a:r>
            <a:r>
              <a:rPr lang="en-US" altLang="zh-CN" dirty="0">
                <a:latin typeface="Arial" panose="020B0604020202020204" pitchFamily="34" charset="0"/>
              </a:rPr>
              <a:t>return</a:t>
            </a:r>
            <a:r>
              <a:rPr lang="zh-CN" altLang="en-US" dirty="0">
                <a:latin typeface="Arial" panose="020B0604020202020204" pitchFamily="34" charset="0"/>
              </a:rPr>
              <a:t>和</a:t>
            </a:r>
            <a:r>
              <a:rPr lang="en-US" altLang="zh-CN" dirty="0">
                <a:latin typeface="Arial" panose="020B0604020202020204" pitchFamily="34" charset="0"/>
              </a:rPr>
              <a:t>exit()</a:t>
            </a:r>
            <a:r>
              <a:rPr lang="zh-CN" altLang="en-US" dirty="0">
                <a:latin typeface="Arial" panose="020B0604020202020204" pitchFamily="34" charset="0"/>
              </a:rPr>
              <a:t>的另一个区别在于，即使在除</a:t>
            </a:r>
            <a:r>
              <a:rPr lang="en-US" altLang="zh-CN" dirty="0">
                <a:latin typeface="Arial" panose="020B0604020202020204" pitchFamily="34" charset="0"/>
              </a:rPr>
              <a:t>main()</a:t>
            </a:r>
            <a:r>
              <a:rPr lang="zh-CN" altLang="en-US" dirty="0">
                <a:latin typeface="Arial" panose="020B0604020202020204" pitchFamily="34" charset="0"/>
              </a:rPr>
              <a:t>之外的函数中调用</a:t>
            </a:r>
            <a:r>
              <a:rPr lang="en-US" altLang="zh-CN" dirty="0">
                <a:latin typeface="Arial" panose="020B0604020202020204" pitchFamily="34" charset="0"/>
              </a:rPr>
              <a:t>exit()</a:t>
            </a:r>
            <a:r>
              <a:rPr lang="zh-CN" altLang="en-US" dirty="0">
                <a:latin typeface="Arial" panose="020B0604020202020204" pitchFamily="34" charset="0"/>
              </a:rPr>
              <a:t>，它也将终止程序。</a:t>
            </a:r>
            <a:endParaRPr lang="en-US" altLang="zh-CN" dirty="0">
              <a:latin typeface="Arial" panose="020B0604020202020204" pitchFamily="34" charset="0"/>
            </a:endParaRPr>
          </a:p>
          <a:p>
            <a:r>
              <a:rPr lang="en-US" altLang="zh-CN" b="1" dirty="0">
                <a:latin typeface="Arial" panose="020B0604020202020204" pitchFamily="34" charset="0"/>
              </a:rPr>
              <a:t>_exit()</a:t>
            </a:r>
            <a:r>
              <a:rPr lang="zh-CN" altLang="en-US" b="1" dirty="0">
                <a:latin typeface="Arial" panose="020B0604020202020204" pitchFamily="34" charset="0"/>
              </a:rPr>
              <a:t>与</a:t>
            </a:r>
            <a:r>
              <a:rPr lang="en-US" altLang="zh-CN" b="1" dirty="0">
                <a:latin typeface="Arial" panose="020B0604020202020204" pitchFamily="34" charset="0"/>
              </a:rPr>
              <a:t>exit</a:t>
            </a:r>
            <a:r>
              <a:rPr lang="zh-CN" altLang="en-US" b="1" dirty="0">
                <a:latin typeface="Arial" panose="020B0604020202020204" pitchFamily="34" charset="0"/>
              </a:rPr>
              <a:t>的区别：</a:t>
            </a:r>
            <a:endParaRPr lang="en-US" altLang="zh-CN" b="1" dirty="0">
              <a:latin typeface="Arial" panose="020B0604020202020204" pitchFamily="34" charset="0"/>
            </a:endParaRPr>
          </a:p>
          <a:p>
            <a:r>
              <a:rPr lang="zh-CN" altLang="en-US" dirty="0">
                <a:latin typeface="Arial" panose="020B0604020202020204" pitchFamily="34" charset="0"/>
              </a:rPr>
              <a:t>头文件：</a:t>
            </a:r>
            <a:r>
              <a:rPr lang="en-US" altLang="zh-CN" dirty="0">
                <a:latin typeface="Arial" panose="020B0604020202020204" pitchFamily="34" charset="0"/>
              </a:rPr>
              <a:t>exit:#include&lt;</a:t>
            </a:r>
            <a:r>
              <a:rPr lang="en-US" altLang="zh-CN" dirty="0" err="1">
                <a:latin typeface="Arial" panose="020B0604020202020204" pitchFamily="34" charset="0"/>
              </a:rPr>
              <a:t>stdlib.h</a:t>
            </a:r>
            <a:r>
              <a:rPr lang="en-US" altLang="zh-CN" dirty="0">
                <a:latin typeface="Arial" panose="020B0604020202020204" pitchFamily="34" charset="0"/>
              </a:rPr>
              <a:t>&gt;</a:t>
            </a:r>
          </a:p>
          <a:p>
            <a:r>
              <a:rPr lang="en-US" altLang="zh-CN" dirty="0">
                <a:latin typeface="Arial" panose="020B0604020202020204" pitchFamily="34" charset="0"/>
              </a:rPr>
              <a:t>             _exit:#include&lt;</a:t>
            </a:r>
            <a:r>
              <a:rPr lang="en-US" altLang="zh-CN" dirty="0" err="1">
                <a:latin typeface="Arial" panose="020B0604020202020204" pitchFamily="34" charset="0"/>
              </a:rPr>
              <a:t>unistd.h</a:t>
            </a:r>
            <a:r>
              <a:rPr lang="en-US" altLang="zh-CN" dirty="0">
                <a:latin typeface="Arial" panose="020B0604020202020204" pitchFamily="34" charset="0"/>
              </a:rPr>
              <a:t>&gt;</a:t>
            </a:r>
          </a:p>
          <a:p>
            <a:r>
              <a:rPr lang="en-US" altLang="zh-CN" dirty="0">
                <a:latin typeface="Arial" panose="020B0604020202020204" pitchFamily="34" charset="0"/>
              </a:rPr>
              <a:t>_exit()</a:t>
            </a:r>
            <a:r>
              <a:rPr lang="zh-CN" altLang="en-US" dirty="0">
                <a:latin typeface="Arial" panose="020B0604020202020204" pitchFamily="34" charset="0"/>
              </a:rPr>
              <a:t>函数</a:t>
            </a:r>
            <a:r>
              <a:rPr lang="en-US" altLang="zh-CN" dirty="0">
                <a:latin typeface="Arial" panose="020B0604020202020204" pitchFamily="34" charset="0"/>
              </a:rPr>
              <a:t>:</a:t>
            </a:r>
            <a:r>
              <a:rPr lang="zh-CN" altLang="en-US" dirty="0">
                <a:latin typeface="Arial" panose="020B0604020202020204" pitchFamily="34" charset="0"/>
              </a:rPr>
              <a:t>直接使进程停止运行</a:t>
            </a:r>
            <a:r>
              <a:rPr lang="en-US" altLang="zh-CN" dirty="0">
                <a:latin typeface="Arial" panose="020B0604020202020204" pitchFamily="34" charset="0"/>
              </a:rPr>
              <a:t>,</a:t>
            </a:r>
            <a:r>
              <a:rPr lang="zh-CN" altLang="en-US" dirty="0">
                <a:latin typeface="Arial" panose="020B0604020202020204" pitchFamily="34" charset="0"/>
              </a:rPr>
              <a:t>清除其使用的内存空间</a:t>
            </a:r>
            <a:r>
              <a:rPr lang="en-US" altLang="zh-CN" dirty="0">
                <a:latin typeface="Arial" panose="020B0604020202020204" pitchFamily="34" charset="0"/>
              </a:rPr>
              <a:t>,</a:t>
            </a:r>
            <a:r>
              <a:rPr lang="zh-CN" altLang="en-US" dirty="0">
                <a:latin typeface="Arial" panose="020B0604020202020204" pitchFamily="34" charset="0"/>
              </a:rPr>
              <a:t>并销毁其在内核中的各种数据结构</a:t>
            </a:r>
            <a:r>
              <a:rPr lang="en-US" altLang="zh-CN" dirty="0">
                <a:latin typeface="Arial" panose="020B0604020202020204" pitchFamily="34" charset="0"/>
              </a:rPr>
              <a:t>;exit()</a:t>
            </a:r>
            <a:r>
              <a:rPr lang="zh-CN" altLang="en-US" dirty="0">
                <a:latin typeface="Arial" panose="020B0604020202020204" pitchFamily="34" charset="0"/>
              </a:rPr>
              <a:t>函数则在这些基础上作了一些包装</a:t>
            </a:r>
            <a:r>
              <a:rPr lang="en-US" altLang="zh-CN" dirty="0">
                <a:latin typeface="Arial" panose="020B0604020202020204" pitchFamily="34" charset="0"/>
              </a:rPr>
              <a:t>,</a:t>
            </a:r>
            <a:r>
              <a:rPr lang="zh-CN" altLang="en-US" dirty="0">
                <a:latin typeface="Arial" panose="020B0604020202020204" pitchFamily="34" charset="0"/>
              </a:rPr>
              <a:t>在执行退出之前加了若干道工序。</a:t>
            </a:r>
            <a:r>
              <a:rPr lang="en-US" altLang="zh-CN" dirty="0">
                <a:latin typeface="Arial" panose="020B0604020202020204" pitchFamily="34" charset="0"/>
              </a:rPr>
              <a:t>exit()</a:t>
            </a:r>
            <a:r>
              <a:rPr lang="zh-CN" altLang="en-US" dirty="0">
                <a:latin typeface="Arial" panose="020B0604020202020204" pitchFamily="34" charset="0"/>
              </a:rPr>
              <a:t>函数与</a:t>
            </a:r>
            <a:r>
              <a:rPr lang="en-US" altLang="zh-CN" dirty="0">
                <a:latin typeface="Arial" panose="020B0604020202020204" pitchFamily="34" charset="0"/>
              </a:rPr>
              <a:t>_exit()</a:t>
            </a:r>
            <a:r>
              <a:rPr lang="zh-CN" altLang="en-US" dirty="0">
                <a:latin typeface="Arial" panose="020B0604020202020204" pitchFamily="34" charset="0"/>
              </a:rPr>
              <a:t>函数最大的区别就在于 </a:t>
            </a:r>
            <a:r>
              <a:rPr lang="en-US" altLang="zh-CN" dirty="0">
                <a:latin typeface="Arial" panose="020B0604020202020204" pitchFamily="34" charset="0"/>
              </a:rPr>
              <a:t>exit()</a:t>
            </a:r>
            <a:r>
              <a:rPr lang="zh-CN" altLang="en-US" dirty="0">
                <a:latin typeface="Arial" panose="020B0604020202020204" pitchFamily="34" charset="0"/>
              </a:rPr>
              <a:t>函数在调用 </a:t>
            </a:r>
            <a:r>
              <a:rPr lang="en-US" altLang="zh-CN" dirty="0">
                <a:latin typeface="Arial" panose="020B0604020202020204" pitchFamily="34" charset="0"/>
              </a:rPr>
              <a:t>exit </a:t>
            </a:r>
            <a:r>
              <a:rPr lang="zh-CN" altLang="en-US" dirty="0">
                <a:latin typeface="Arial" panose="020B0604020202020204" pitchFamily="34" charset="0"/>
              </a:rPr>
              <a:t>系统调用之前要检查文件的打开情况</a:t>
            </a:r>
            <a:r>
              <a:rPr lang="en-US" altLang="zh-CN" dirty="0">
                <a:latin typeface="Arial" panose="020B0604020202020204" pitchFamily="34" charset="0"/>
              </a:rPr>
              <a:t>,</a:t>
            </a:r>
            <a:r>
              <a:rPr lang="zh-CN" altLang="en-US" dirty="0">
                <a:latin typeface="Arial" panose="020B0604020202020204" pitchFamily="34" charset="0"/>
              </a:rPr>
              <a:t>把文件缓冲区中的内容写回文件。</a:t>
            </a:r>
          </a:p>
          <a:p>
            <a:endParaRPr lang="zh-CN" altLang="en-US"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80</a:t>
            </a:fld>
            <a:endParaRPr lang="zh-CN" altLang="en-US" dirty="0"/>
          </a:p>
        </p:txBody>
      </p:sp>
    </p:spTree>
    <p:extLst>
      <p:ext uri="{BB962C8B-B14F-4D97-AF65-F5344CB8AC3E}">
        <p14:creationId xmlns:p14="http://schemas.microsoft.com/office/powerpoint/2010/main" val="2409951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Arial" panose="020B0604020202020204" pitchFamily="34" charset="0"/>
              </a:rPr>
              <a:t>内核的</a:t>
            </a:r>
            <a:r>
              <a:rPr lang="en-US" altLang="zh-CN" dirty="0">
                <a:latin typeface="Arial" panose="020B0604020202020204" pitchFamily="34" charset="0"/>
              </a:rPr>
              <a:t>sleep()</a:t>
            </a:r>
            <a:r>
              <a:rPr lang="zh-CN" altLang="en-US" dirty="0">
                <a:latin typeface="Arial" panose="020B0604020202020204" pitchFamily="34" charset="0"/>
              </a:rPr>
              <a:t>函数是在挂起原语的基础上利用定时器实现的。</a:t>
            </a:r>
            <a:endParaRPr lang="en-US" altLang="zh-CN" dirty="0">
              <a:latin typeface="Arial" panose="020B0604020202020204" pitchFamily="34" charset="0"/>
            </a:endParaRPr>
          </a:p>
          <a:p>
            <a:r>
              <a:rPr lang="en-US" altLang="zh-CN" dirty="0">
                <a:latin typeface="Arial" panose="020B0604020202020204" pitchFamily="34" charset="0"/>
              </a:rPr>
              <a:t>sleep()</a:t>
            </a:r>
            <a:r>
              <a:rPr lang="zh-CN" altLang="en-US" dirty="0">
                <a:latin typeface="Arial" panose="020B0604020202020204" pitchFamily="34" charset="0"/>
              </a:rPr>
              <a:t>在</a:t>
            </a:r>
            <a:r>
              <a:rPr lang="en-US" altLang="zh-CN" dirty="0">
                <a:latin typeface="Arial" panose="020B0604020202020204" pitchFamily="34" charset="0"/>
              </a:rPr>
              <a:t>OS</a:t>
            </a:r>
            <a:r>
              <a:rPr lang="zh-CN" altLang="en-US" dirty="0">
                <a:latin typeface="Arial" panose="020B0604020202020204" pitchFamily="34" charset="0"/>
              </a:rPr>
              <a:t>中的实现的大概流程： </a:t>
            </a:r>
            <a:br>
              <a:rPr lang="zh-CN" altLang="en-US" dirty="0">
                <a:latin typeface="Arial" panose="020B0604020202020204" pitchFamily="34" charset="0"/>
              </a:rPr>
            </a:br>
            <a:r>
              <a:rPr lang="en-US" altLang="zh-CN" dirty="0">
                <a:latin typeface="Arial" panose="020B0604020202020204" pitchFamily="34" charset="0"/>
              </a:rPr>
              <a:t>- </a:t>
            </a:r>
            <a:r>
              <a:rPr lang="zh-CN" altLang="en-US" b="1" dirty="0">
                <a:latin typeface="Arial" panose="020B0604020202020204" pitchFamily="34" charset="0"/>
              </a:rPr>
              <a:t>挂起</a:t>
            </a:r>
            <a:r>
              <a:rPr lang="zh-CN" altLang="en-US" dirty="0">
                <a:latin typeface="Arial" panose="020B0604020202020204" pitchFamily="34" charset="0"/>
              </a:rPr>
              <a:t>进程（或线程）并修改其运行状态 </a:t>
            </a:r>
            <a:br>
              <a:rPr lang="zh-CN" altLang="en-US" dirty="0">
                <a:latin typeface="Arial" panose="020B0604020202020204" pitchFamily="34" charset="0"/>
              </a:rPr>
            </a:br>
            <a:r>
              <a:rPr lang="en-US" altLang="zh-CN" dirty="0">
                <a:latin typeface="Arial" panose="020B0604020202020204" pitchFamily="34" charset="0"/>
              </a:rPr>
              <a:t>- </a:t>
            </a:r>
            <a:r>
              <a:rPr lang="zh-CN" altLang="en-US" dirty="0">
                <a:latin typeface="Arial" panose="020B0604020202020204" pitchFamily="34" charset="0"/>
              </a:rPr>
              <a:t>用</a:t>
            </a:r>
            <a:r>
              <a:rPr lang="en-US" altLang="zh-CN" dirty="0">
                <a:latin typeface="Arial" panose="020B0604020202020204" pitchFamily="34" charset="0"/>
              </a:rPr>
              <a:t>sleep()</a:t>
            </a:r>
            <a:r>
              <a:rPr lang="zh-CN" altLang="en-US" dirty="0">
                <a:latin typeface="Arial" panose="020B0604020202020204" pitchFamily="34" charset="0"/>
              </a:rPr>
              <a:t>提供的参数来设置一个定时器。 </a:t>
            </a:r>
            <a:br>
              <a:rPr lang="zh-CN" altLang="en-US" dirty="0">
                <a:latin typeface="Arial" panose="020B0604020202020204" pitchFamily="34" charset="0"/>
              </a:rPr>
            </a:br>
            <a:r>
              <a:rPr lang="en-US" altLang="zh-CN" dirty="0">
                <a:latin typeface="Arial" panose="020B0604020202020204" pitchFamily="34" charset="0"/>
              </a:rPr>
              <a:t>- </a:t>
            </a:r>
            <a:r>
              <a:rPr lang="zh-CN" altLang="en-US" dirty="0">
                <a:latin typeface="Arial" panose="020B0604020202020204" pitchFamily="34" charset="0"/>
              </a:rPr>
              <a:t>当时间结束，定时器会触发，内核收到中断后修改进程（或线程）的运行状态。例如线程会被标志为就绪而进入就绪队列等待调度。</a:t>
            </a:r>
            <a:endParaRPr lang="en-US" altLang="zh-CN"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84</a:t>
            </a:fld>
            <a:endParaRPr lang="zh-CN" altLang="en-US" dirty="0"/>
          </a:p>
        </p:txBody>
      </p:sp>
    </p:spTree>
    <p:extLst>
      <p:ext uri="{BB962C8B-B14F-4D97-AF65-F5344CB8AC3E}">
        <p14:creationId xmlns:p14="http://schemas.microsoft.com/office/powerpoint/2010/main" val="1512483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a:extLst>
              <a:ext uri="{FF2B5EF4-FFF2-40B4-BE49-F238E27FC236}">
                <a16:creationId xmlns:a16="http://schemas.microsoft.com/office/drawing/2014/main" id="{67D8E812-5924-4447-83D4-C3478F287D05}"/>
              </a:ext>
            </a:extLst>
          </p:cNvPr>
          <p:cNvSpPr>
            <a:spLocks noGrp="1" noRot="1" noChangeAspect="1" noTextEdit="1"/>
          </p:cNvSpPr>
          <p:nvPr>
            <p:ph type="sldImg"/>
          </p:nvPr>
        </p:nvSpPr>
        <p:spPr>
          <a:xfrm>
            <a:off x="917575" y="744538"/>
            <a:ext cx="4962525" cy="3722687"/>
          </a:xfrm>
          <a:ln/>
        </p:spPr>
      </p:sp>
      <p:sp>
        <p:nvSpPr>
          <p:cNvPr id="101379" name="备注占位符 2">
            <a:extLst>
              <a:ext uri="{FF2B5EF4-FFF2-40B4-BE49-F238E27FC236}">
                <a16:creationId xmlns:a16="http://schemas.microsoft.com/office/drawing/2014/main" id="{C7F3E55E-4374-4E0D-B2C6-1BD1572E95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进程自己可以创造子进程，但是不能自己创建自己，</a:t>
            </a:r>
            <a:r>
              <a:rPr lang="en-US" altLang="zh-CN">
                <a:latin typeface="Arial" panose="020B0604020202020204" pitchFamily="34" charset="0"/>
              </a:rPr>
              <a:t>1</a:t>
            </a:r>
            <a:r>
              <a:rPr lang="zh-CN" altLang="en-US">
                <a:latin typeface="Arial" panose="020B0604020202020204" pitchFamily="34" charset="0"/>
              </a:rPr>
              <a:t>不正确</a:t>
            </a:r>
          </a:p>
          <a:p>
            <a:r>
              <a:rPr lang="zh-CN" altLang="en-US">
                <a:latin typeface="Arial" panose="020B0604020202020204" pitchFamily="34" charset="0"/>
              </a:rPr>
              <a:t>进程自己可以阻塞，正确，</a:t>
            </a:r>
          </a:p>
          <a:p>
            <a:r>
              <a:rPr lang="zh-CN" altLang="en-US">
                <a:latin typeface="Arial" panose="020B0604020202020204" pitchFamily="34" charset="0"/>
              </a:rPr>
              <a:t>进程自己挂起：自己可以挂起自己和其子孙进程</a:t>
            </a:r>
          </a:p>
          <a:p>
            <a:r>
              <a:rPr lang="zh-CN" altLang="en-US">
                <a:latin typeface="Arial" panose="020B0604020202020204" pitchFamily="34" charset="0"/>
              </a:rPr>
              <a:t>进程不能自己解除挂起（激活），也不能自己唤醒，更不能自己撤销</a:t>
            </a:r>
          </a:p>
        </p:txBody>
      </p:sp>
      <p:sp>
        <p:nvSpPr>
          <p:cNvPr id="101380" name="灯片编号占位符 3">
            <a:extLst>
              <a:ext uri="{FF2B5EF4-FFF2-40B4-BE49-F238E27FC236}">
                <a16:creationId xmlns:a16="http://schemas.microsoft.com/office/drawing/2014/main" id="{6F50E9E8-73C1-4394-9D01-9C7D7ADAEE9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FADF03A-D25D-4D37-B8EF-EB33EAB28478}" type="slidenum">
              <a:rPr lang="en-US" altLang="zh-CN"/>
              <a:pPr>
                <a:spcBef>
                  <a:spcPct val="0"/>
                </a:spcBef>
              </a:pPr>
              <a:t>89</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a:extLst>
              <a:ext uri="{FF2B5EF4-FFF2-40B4-BE49-F238E27FC236}">
                <a16:creationId xmlns:a16="http://schemas.microsoft.com/office/drawing/2014/main" id="{CDB83D97-C01C-4E1B-AB55-EDB77CA83933}"/>
              </a:ext>
            </a:extLst>
          </p:cNvPr>
          <p:cNvSpPr>
            <a:spLocks noGrp="1" noRot="1" noChangeAspect="1" noTextEdit="1"/>
          </p:cNvSpPr>
          <p:nvPr>
            <p:ph type="sldImg"/>
          </p:nvPr>
        </p:nvSpPr>
        <p:spPr>
          <a:xfrm>
            <a:off x="917575" y="744538"/>
            <a:ext cx="4962525" cy="3722687"/>
          </a:xfrm>
          <a:ln/>
        </p:spPr>
      </p:sp>
      <p:sp>
        <p:nvSpPr>
          <p:cNvPr id="103427" name="备注占位符 2">
            <a:extLst>
              <a:ext uri="{FF2B5EF4-FFF2-40B4-BE49-F238E27FC236}">
                <a16:creationId xmlns:a16="http://schemas.microsoft.com/office/drawing/2014/main" id="{129304AC-1813-486E-8199-0F0862D1DB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a:t>
            </a:r>
            <a:r>
              <a:rPr lang="en-US" altLang="zh-CN" dirty="0">
                <a:latin typeface="Arial" panose="020B0604020202020204" pitchFamily="34" charset="0"/>
              </a:rPr>
              <a:t>1</a:t>
            </a:r>
            <a:r>
              <a:rPr lang="zh-CN" altLang="en-US" dirty="0">
                <a:latin typeface="Arial" panose="020B0604020202020204" pitchFamily="34" charset="0"/>
              </a:rPr>
              <a:t>）这时该系统中处于运行态的进程数最多</a:t>
            </a:r>
            <a:r>
              <a:rPr lang="en-US" altLang="zh-CN" dirty="0">
                <a:latin typeface="Arial" panose="020B0604020202020204" pitchFamily="34" charset="0"/>
              </a:rPr>
              <a:t>1</a:t>
            </a:r>
            <a:r>
              <a:rPr lang="zh-CN" altLang="en-US" dirty="0">
                <a:latin typeface="Arial" panose="020B0604020202020204" pitchFamily="34" charset="0"/>
              </a:rPr>
              <a:t>个，最少</a:t>
            </a:r>
            <a:r>
              <a:rPr lang="en-US" altLang="zh-CN" dirty="0">
                <a:latin typeface="Arial" panose="020B0604020202020204" pitchFamily="34" charset="0"/>
              </a:rPr>
              <a:t>0</a:t>
            </a:r>
            <a:r>
              <a:rPr lang="zh-CN" altLang="en-US" dirty="0">
                <a:latin typeface="Arial" panose="020B0604020202020204" pitchFamily="34" charset="0"/>
              </a:rPr>
              <a:t>个。</a:t>
            </a:r>
          </a:p>
          <a:p>
            <a:r>
              <a:rPr lang="zh-CN" altLang="en-US" dirty="0">
                <a:latin typeface="Arial" panose="020B0604020202020204" pitchFamily="34" charset="0"/>
              </a:rPr>
              <a:t>只有一个处理机的系统中，进程之间是宏观并行，微观串行的，最多只可能有一个进程在运行；最少就可能没有进程占用</a:t>
            </a:r>
            <a:r>
              <a:rPr lang="en-US" altLang="zh-CN" dirty="0">
                <a:latin typeface="Arial" panose="020B0604020202020204" pitchFamily="34" charset="0"/>
              </a:rPr>
              <a:t>CUP</a:t>
            </a:r>
            <a:r>
              <a:rPr lang="zh-CN" altLang="en-US" dirty="0">
                <a:latin typeface="Arial" panose="020B0604020202020204" pitchFamily="34" charset="0"/>
              </a:rPr>
              <a:t>，都处于阻塞状态，所以为</a:t>
            </a:r>
            <a:r>
              <a:rPr lang="en-US" altLang="zh-CN" dirty="0">
                <a:latin typeface="Arial" panose="020B0604020202020204" pitchFamily="34" charset="0"/>
              </a:rPr>
              <a:t>0</a:t>
            </a:r>
            <a:r>
              <a:rPr lang="zh-CN" altLang="en-US" dirty="0">
                <a:latin typeface="Arial" panose="020B0604020202020204" pitchFamily="34" charset="0"/>
              </a:rPr>
              <a:t>个。</a:t>
            </a:r>
          </a:p>
          <a:p>
            <a:endParaRPr lang="zh-CN" altLang="en-US"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2</a:t>
            </a:r>
            <a:r>
              <a:rPr lang="zh-CN" altLang="en-US" dirty="0">
                <a:latin typeface="Arial" panose="020B0604020202020204" pitchFamily="34" charset="0"/>
              </a:rPr>
              <a:t>）这时该系统中处于就绪态的进程数最多</a:t>
            </a:r>
            <a:r>
              <a:rPr lang="en-US" altLang="zh-CN" dirty="0">
                <a:latin typeface="Arial" panose="020B0604020202020204" pitchFamily="34" charset="0"/>
              </a:rPr>
              <a:t>N-1</a:t>
            </a:r>
            <a:r>
              <a:rPr lang="zh-CN" altLang="en-US" dirty="0">
                <a:latin typeface="Arial" panose="020B0604020202020204" pitchFamily="34" charset="0"/>
              </a:rPr>
              <a:t>个，最少</a:t>
            </a:r>
            <a:r>
              <a:rPr lang="en-US" altLang="zh-CN" dirty="0">
                <a:latin typeface="Arial" panose="020B0604020202020204" pitchFamily="34" charset="0"/>
              </a:rPr>
              <a:t>0</a:t>
            </a:r>
            <a:r>
              <a:rPr lang="zh-CN" altLang="en-US" dirty="0">
                <a:latin typeface="Arial" panose="020B0604020202020204" pitchFamily="34" charset="0"/>
              </a:rPr>
              <a:t>个。</a:t>
            </a:r>
          </a:p>
          <a:p>
            <a:r>
              <a:rPr lang="zh-CN" altLang="en-US" dirty="0">
                <a:latin typeface="Arial" panose="020B0604020202020204" pitchFamily="34" charset="0"/>
              </a:rPr>
              <a:t>可能所有进程都满足运行的条件，即没有处在阻塞状态，此时肯定有一个进程在占用</a:t>
            </a:r>
            <a:r>
              <a:rPr lang="en-US" altLang="zh-CN" dirty="0">
                <a:latin typeface="Arial" panose="020B0604020202020204" pitchFamily="34" charset="0"/>
              </a:rPr>
              <a:t>CPU</a:t>
            </a:r>
            <a:r>
              <a:rPr lang="zh-CN" altLang="en-US" dirty="0">
                <a:latin typeface="Arial" panose="020B0604020202020204" pitchFamily="34" charset="0"/>
              </a:rPr>
              <a:t>，剩余</a:t>
            </a:r>
            <a:r>
              <a:rPr lang="en-US" altLang="zh-CN" dirty="0">
                <a:latin typeface="Arial" panose="020B0604020202020204" pitchFamily="34" charset="0"/>
              </a:rPr>
              <a:t>N-1</a:t>
            </a:r>
            <a:r>
              <a:rPr lang="zh-CN" altLang="en-US" dirty="0">
                <a:latin typeface="Arial" panose="020B0604020202020204" pitchFamily="34" charset="0"/>
              </a:rPr>
              <a:t>个就绪等待；可能所有进程都处于阻塞状态或者</a:t>
            </a:r>
            <a:r>
              <a:rPr lang="en-US" altLang="zh-CN" dirty="0">
                <a:latin typeface="Arial" panose="020B0604020202020204" pitchFamily="34" charset="0"/>
              </a:rPr>
              <a:t>N-1</a:t>
            </a:r>
            <a:r>
              <a:rPr lang="zh-CN" altLang="en-US" dirty="0">
                <a:latin typeface="Arial" panose="020B0604020202020204" pitchFamily="34" charset="0"/>
              </a:rPr>
              <a:t>个阻塞</a:t>
            </a:r>
            <a:r>
              <a:rPr lang="en-US" altLang="zh-CN" dirty="0">
                <a:latin typeface="Arial" panose="020B0604020202020204" pitchFamily="34" charset="0"/>
              </a:rPr>
              <a:t>1</a:t>
            </a:r>
            <a:r>
              <a:rPr lang="zh-CN" altLang="en-US" dirty="0">
                <a:latin typeface="Arial" panose="020B0604020202020204" pitchFamily="34" charset="0"/>
              </a:rPr>
              <a:t>个正在运行，此时处于就绪状态的有</a:t>
            </a:r>
            <a:r>
              <a:rPr lang="en-US" altLang="zh-CN" dirty="0">
                <a:latin typeface="Arial" panose="020B0604020202020204" pitchFamily="34" charset="0"/>
              </a:rPr>
              <a:t>0</a:t>
            </a:r>
            <a:r>
              <a:rPr lang="zh-CN" altLang="en-US" dirty="0">
                <a:latin typeface="Arial" panose="020B0604020202020204" pitchFamily="34" charset="0"/>
              </a:rPr>
              <a:t>个。</a:t>
            </a:r>
          </a:p>
          <a:p>
            <a:endParaRPr lang="zh-CN" altLang="en-US"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3</a:t>
            </a:r>
            <a:r>
              <a:rPr lang="zh-CN" altLang="en-US" dirty="0">
                <a:latin typeface="Arial" panose="020B0604020202020204" pitchFamily="34" charset="0"/>
              </a:rPr>
              <a:t>）这时该系统中处于阻塞态的进程数最多</a:t>
            </a:r>
            <a:r>
              <a:rPr lang="en-US" altLang="zh-CN" dirty="0">
                <a:latin typeface="Arial" panose="020B0604020202020204" pitchFamily="34" charset="0"/>
              </a:rPr>
              <a:t>N</a:t>
            </a:r>
            <a:r>
              <a:rPr lang="zh-CN" altLang="en-US" dirty="0">
                <a:latin typeface="Arial" panose="020B0604020202020204" pitchFamily="34" charset="0"/>
              </a:rPr>
              <a:t>个，最少</a:t>
            </a:r>
            <a:r>
              <a:rPr lang="en-US" altLang="zh-CN" dirty="0">
                <a:latin typeface="Arial" panose="020B0604020202020204" pitchFamily="34" charset="0"/>
              </a:rPr>
              <a:t>0</a:t>
            </a:r>
            <a:r>
              <a:rPr lang="zh-CN" altLang="en-US" dirty="0">
                <a:latin typeface="Arial" panose="020B0604020202020204" pitchFamily="34" charset="0"/>
              </a:rPr>
              <a:t>个。</a:t>
            </a:r>
          </a:p>
          <a:p>
            <a:r>
              <a:rPr lang="zh-CN" altLang="en-US" dirty="0">
                <a:latin typeface="Arial" panose="020B0604020202020204" pitchFamily="34" charset="0"/>
              </a:rPr>
              <a:t>所有进程都有可能缺乏运行条件而处于阻塞状态，所以处于阻塞的可能有</a:t>
            </a:r>
            <a:r>
              <a:rPr lang="en-US" altLang="zh-CN" dirty="0">
                <a:latin typeface="Arial" panose="020B0604020202020204" pitchFamily="34" charset="0"/>
              </a:rPr>
              <a:t>N</a:t>
            </a:r>
            <a:r>
              <a:rPr lang="zh-CN" altLang="en-US" dirty="0">
                <a:latin typeface="Arial" panose="020B0604020202020204" pitchFamily="34" charset="0"/>
              </a:rPr>
              <a:t>个；进程也可能都满足运行的条件，这就是（</a:t>
            </a:r>
            <a:r>
              <a:rPr lang="en-US" altLang="zh-CN" dirty="0">
                <a:latin typeface="Arial" panose="020B0604020202020204" pitchFamily="34" charset="0"/>
              </a:rPr>
              <a:t>2</a:t>
            </a:r>
            <a:r>
              <a:rPr lang="zh-CN" altLang="en-US" dirty="0">
                <a:latin typeface="Arial" panose="020B0604020202020204" pitchFamily="34" charset="0"/>
              </a:rPr>
              <a:t>）中就绪进程最多时的现象，</a:t>
            </a:r>
            <a:r>
              <a:rPr lang="en-US" altLang="zh-CN" dirty="0">
                <a:latin typeface="Arial" panose="020B0604020202020204" pitchFamily="34" charset="0"/>
              </a:rPr>
              <a:t>N-1</a:t>
            </a:r>
            <a:r>
              <a:rPr lang="zh-CN" altLang="en-US" dirty="0">
                <a:latin typeface="Arial" panose="020B0604020202020204" pitchFamily="34" charset="0"/>
              </a:rPr>
              <a:t>个就绪，</a:t>
            </a:r>
            <a:r>
              <a:rPr lang="en-US" altLang="zh-CN" dirty="0">
                <a:latin typeface="Arial" panose="020B0604020202020204" pitchFamily="34" charset="0"/>
              </a:rPr>
              <a:t>1</a:t>
            </a:r>
            <a:r>
              <a:rPr lang="zh-CN" altLang="en-US" dirty="0">
                <a:latin typeface="Arial" panose="020B0604020202020204" pitchFamily="34" charset="0"/>
              </a:rPr>
              <a:t>个运行。</a:t>
            </a:r>
          </a:p>
        </p:txBody>
      </p:sp>
      <p:sp>
        <p:nvSpPr>
          <p:cNvPr id="103428" name="灯片编号占位符 3">
            <a:extLst>
              <a:ext uri="{FF2B5EF4-FFF2-40B4-BE49-F238E27FC236}">
                <a16:creationId xmlns:a16="http://schemas.microsoft.com/office/drawing/2014/main" id="{62AE05AD-EA47-43D7-9823-2D81F59BF8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219831B-7A14-4F63-8947-F6BA0BDD3C61}" type="slidenum">
              <a:rPr lang="en-US" altLang="zh-CN"/>
              <a:pPr>
                <a:spcBef>
                  <a:spcPct val="0"/>
                </a:spcBef>
              </a:pPr>
              <a:t>90</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a:t>
            </a:r>
            <a:r>
              <a:rPr lang="zh-CN" altLang="en-US" dirty="0"/>
              <a:t>指向一个空缓冲区</a:t>
            </a:r>
            <a:endParaRPr lang="en-US" altLang="zh-CN" dirty="0"/>
          </a:p>
          <a:p>
            <a:r>
              <a:rPr lang="en-US" altLang="zh-CN" dirty="0"/>
              <a:t>Out</a:t>
            </a:r>
            <a:r>
              <a:rPr lang="zh-CN" altLang="en-US" dirty="0"/>
              <a:t>指向一个满缓冲区</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99</a:t>
            </a:fld>
            <a:endParaRPr lang="zh-CN" altLang="en-US" dirty="0"/>
          </a:p>
        </p:txBody>
      </p:sp>
    </p:spTree>
    <p:extLst>
      <p:ext uri="{BB962C8B-B14F-4D97-AF65-F5344CB8AC3E}">
        <p14:creationId xmlns:p14="http://schemas.microsoft.com/office/powerpoint/2010/main" val="1240918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a:t>
            </a:r>
            <a:r>
              <a:rPr lang="en-US" altLang="zh-CN" dirty="0"/>
              <a:t>I/O</a:t>
            </a:r>
            <a:r>
              <a:rPr lang="zh-CN" altLang="en-US" dirty="0"/>
              <a:t>指令的程序执行时间比没有</a:t>
            </a:r>
            <a:r>
              <a:rPr lang="en-US" altLang="zh-CN" dirty="0"/>
              <a:t>I/O</a:t>
            </a:r>
            <a:r>
              <a:rPr lang="zh-CN" altLang="en-US" dirty="0"/>
              <a:t>指令时慢了</a:t>
            </a:r>
            <a:r>
              <a:rPr lang="en-US" altLang="zh-CN" dirty="0"/>
              <a:t>5.7*10</a:t>
            </a:r>
            <a:r>
              <a:rPr lang="en-US" altLang="zh-CN" baseline="30000" dirty="0"/>
              <a:t>5</a:t>
            </a:r>
            <a:r>
              <a:rPr lang="zh-CN" altLang="en-US" baseline="0" dirty="0"/>
              <a:t>倍</a:t>
            </a:r>
            <a:endParaRPr lang="en-US" altLang="zh-CN" baseline="30000"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8</a:t>
            </a:fld>
            <a:endParaRPr lang="zh-CN" altLang="en-US" dirty="0"/>
          </a:p>
        </p:txBody>
      </p:sp>
    </p:spTree>
    <p:extLst>
      <p:ext uri="{BB962C8B-B14F-4D97-AF65-F5344CB8AC3E}">
        <p14:creationId xmlns:p14="http://schemas.microsoft.com/office/powerpoint/2010/main" val="34215517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并发：同时出发，交替执行</a:t>
            </a:r>
            <a:endParaRPr lang="en-US" altLang="zh-CN" dirty="0"/>
          </a:p>
          <a:p>
            <a:r>
              <a:rPr lang="zh-CN" altLang="en-US" dirty="0"/>
              <a:t>生产者和消费者进程交替执行，高光的语句是消息费进程</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103</a:t>
            </a:fld>
            <a:endParaRPr lang="zh-CN" altLang="en-US" dirty="0"/>
          </a:p>
        </p:txBody>
      </p:sp>
    </p:spTree>
    <p:extLst>
      <p:ext uri="{BB962C8B-B14F-4D97-AF65-F5344CB8AC3E}">
        <p14:creationId xmlns:p14="http://schemas.microsoft.com/office/powerpoint/2010/main" val="35274035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这样的结果是错误的，两个人买了两张票，最后的结果应该是</a:t>
            </a:r>
            <a:r>
              <a:rPr lang="en-US" altLang="zh-CN" dirty="0"/>
              <a:t>3</a:t>
            </a:r>
            <a:r>
              <a:rPr lang="zh-CN" altLang="en-US" dirty="0"/>
              <a:t>才对。</a:t>
            </a:r>
            <a:endParaRPr lang="en-US" altLang="zh-CN" dirty="0"/>
          </a:p>
          <a:p>
            <a:r>
              <a:rPr lang="zh-CN" altLang="en-US" dirty="0"/>
              <a:t>为什么出现这个错误，因为进程</a:t>
            </a:r>
            <a:r>
              <a:rPr lang="en-US" altLang="zh-CN" dirty="0"/>
              <a:t>2</a:t>
            </a:r>
            <a:r>
              <a:rPr lang="zh-CN" altLang="en-US" dirty="0"/>
              <a:t>和</a:t>
            </a:r>
            <a:r>
              <a:rPr lang="en-US" altLang="zh-CN" dirty="0"/>
              <a:t>3</a:t>
            </a:r>
            <a:r>
              <a:rPr lang="zh-CN" altLang="en-US" dirty="0"/>
              <a:t>同时访问了共享变量</a:t>
            </a:r>
            <a:r>
              <a:rPr lang="en-US" altLang="zh-CN" dirty="0"/>
              <a:t>Ak</a:t>
            </a:r>
            <a:r>
              <a:rPr lang="zh-CN" altLang="en-US" dirty="0"/>
              <a:t>。如何解决？</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118</a:t>
            </a:fld>
            <a:endParaRPr lang="zh-CN" altLang="en-US" dirty="0"/>
          </a:p>
        </p:txBody>
      </p:sp>
    </p:spTree>
    <p:extLst>
      <p:ext uri="{BB962C8B-B14F-4D97-AF65-F5344CB8AC3E}">
        <p14:creationId xmlns:p14="http://schemas.microsoft.com/office/powerpoint/2010/main" val="11667355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119</a:t>
            </a:fld>
            <a:endParaRPr lang="zh-CN" altLang="en-US" dirty="0"/>
          </a:p>
        </p:txBody>
      </p:sp>
    </p:spTree>
    <p:extLst>
      <p:ext uri="{BB962C8B-B14F-4D97-AF65-F5344CB8AC3E}">
        <p14:creationId xmlns:p14="http://schemas.microsoft.com/office/powerpoint/2010/main" val="4225966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也可以将信号量理解为红绿灯</a:t>
            </a:r>
            <a:endParaRPr lang="en-US" altLang="zh-CN" dirty="0"/>
          </a:p>
          <a:p>
            <a:r>
              <a:rPr lang="zh-CN" altLang="en-US" dirty="0"/>
              <a:t>绿灯时，进程可以访问临界资源顺利执行下去</a:t>
            </a:r>
            <a:endParaRPr lang="en-US" altLang="zh-CN" dirty="0"/>
          </a:p>
          <a:p>
            <a:r>
              <a:rPr lang="zh-CN" altLang="en-US" dirty="0"/>
              <a:t>红灯时，进程不能执行，只能等待资源</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121</a:t>
            </a:fld>
            <a:endParaRPr lang="zh-CN" altLang="en-US" dirty="0"/>
          </a:p>
        </p:txBody>
      </p:sp>
    </p:spTree>
    <p:extLst>
      <p:ext uri="{BB962C8B-B14F-4D97-AF65-F5344CB8AC3E}">
        <p14:creationId xmlns:p14="http://schemas.microsoft.com/office/powerpoint/2010/main" val="772870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阻塞事件除了请求</a:t>
            </a:r>
            <a:r>
              <a:rPr lang="en-US" altLang="zh-CN" dirty="0"/>
              <a:t>I/O</a:t>
            </a:r>
            <a:r>
              <a:rPr lang="zh-CN" altLang="en-US" dirty="0"/>
              <a:t>设备外，还可以是收到一个暂停执行的信号量</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122</a:t>
            </a:fld>
            <a:endParaRPr lang="zh-CN" altLang="en-US" dirty="0"/>
          </a:p>
        </p:txBody>
      </p:sp>
    </p:spTree>
    <p:extLst>
      <p:ext uri="{BB962C8B-B14F-4D97-AF65-F5344CB8AC3E}">
        <p14:creationId xmlns:p14="http://schemas.microsoft.com/office/powerpoint/2010/main" val="12288042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Wait</a:t>
            </a:r>
            <a:r>
              <a:rPr lang="zh-CN" altLang="en-US" dirty="0"/>
              <a:t>和</a:t>
            </a:r>
            <a:r>
              <a:rPr lang="en-US" altLang="zh-CN" dirty="0"/>
              <a:t>signal</a:t>
            </a:r>
            <a:r>
              <a:rPr lang="zh-CN" altLang="en-US" dirty="0"/>
              <a:t>是原子操作。即</a:t>
            </a:r>
            <a:r>
              <a:rPr lang="en-US" altLang="zh-CN" dirty="0"/>
              <a:t>wait</a:t>
            </a:r>
            <a:r>
              <a:rPr lang="zh-CN" altLang="en-US" dirty="0"/>
              <a:t>中从判断</a:t>
            </a:r>
            <a:r>
              <a:rPr lang="en-US" altLang="zh-CN" dirty="0"/>
              <a:t>S&lt;=0</a:t>
            </a:r>
            <a:r>
              <a:rPr lang="zh-CN" altLang="en-US" dirty="0"/>
              <a:t>到</a:t>
            </a:r>
            <a:r>
              <a:rPr lang="en-US" altLang="zh-CN" dirty="0"/>
              <a:t>S-1</a:t>
            </a:r>
            <a:r>
              <a:rPr lang="zh-CN" altLang="en-US" dirty="0"/>
              <a:t>两个操作间是不可中断的。</a:t>
            </a:r>
            <a:endParaRPr lang="en-US" altLang="zh-CN" dirty="0"/>
          </a:p>
          <a:p>
            <a:r>
              <a:rPr lang="zh-CN" altLang="en-US" dirty="0"/>
              <a:t>另外因为</a:t>
            </a:r>
            <a:r>
              <a:rPr lang="en-US" altLang="zh-CN" dirty="0"/>
              <a:t>wait</a:t>
            </a:r>
            <a:r>
              <a:rPr lang="zh-CN" altLang="en-US" dirty="0"/>
              <a:t>操作中是</a:t>
            </a:r>
            <a:r>
              <a:rPr lang="en-US" altLang="zh-CN" dirty="0"/>
              <a:t>while</a:t>
            </a:r>
            <a:r>
              <a:rPr lang="zh-CN" altLang="en-US" dirty="0"/>
              <a:t>循环，当前进程会一直占据</a:t>
            </a:r>
            <a:r>
              <a:rPr lang="en-US" altLang="zh-CN" dirty="0"/>
              <a:t>CPU</a:t>
            </a:r>
            <a:r>
              <a:rPr lang="zh-CN" altLang="en-US" dirty="0"/>
              <a:t>不断测试。因此该机制没有遵循“让权等待”原则，进程处于忙等状态。</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125</a:t>
            </a:fld>
            <a:endParaRPr lang="zh-CN" altLang="en-US" dirty="0"/>
          </a:p>
        </p:txBody>
      </p:sp>
    </p:spTree>
    <p:extLst>
      <p:ext uri="{BB962C8B-B14F-4D97-AF65-F5344CB8AC3E}">
        <p14:creationId xmlns:p14="http://schemas.microsoft.com/office/powerpoint/2010/main" val="39916954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与整数型信号量相比，增加了一个阻塞队列</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127</a:t>
            </a:fld>
            <a:endParaRPr lang="zh-CN" altLang="en-US" dirty="0"/>
          </a:p>
        </p:txBody>
      </p:sp>
    </p:spTree>
    <p:extLst>
      <p:ext uri="{BB962C8B-B14F-4D97-AF65-F5344CB8AC3E}">
        <p14:creationId xmlns:p14="http://schemas.microsoft.com/office/powerpoint/2010/main" val="21022156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阻塞进程被唤醒后进入就绪队列等待调度执行</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129</a:t>
            </a:fld>
            <a:endParaRPr lang="zh-CN" altLang="en-US" dirty="0"/>
          </a:p>
        </p:txBody>
      </p:sp>
    </p:spTree>
    <p:extLst>
      <p:ext uri="{BB962C8B-B14F-4D97-AF65-F5344CB8AC3E}">
        <p14:creationId xmlns:p14="http://schemas.microsoft.com/office/powerpoint/2010/main" val="23065978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流程图</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130</a:t>
            </a:fld>
            <a:endParaRPr lang="zh-CN" altLang="en-US" dirty="0"/>
          </a:p>
        </p:txBody>
      </p:sp>
    </p:spTree>
    <p:extLst>
      <p:ext uri="{BB962C8B-B14F-4D97-AF65-F5344CB8AC3E}">
        <p14:creationId xmlns:p14="http://schemas.microsoft.com/office/powerpoint/2010/main" val="1416128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Arial" panose="020B0604020202020204" pitchFamily="34" charset="0"/>
              </a:rPr>
              <a:t>当</a:t>
            </a:r>
            <a:r>
              <a:rPr lang="en-US" altLang="zh-CN" dirty="0" err="1">
                <a:latin typeface="Arial" panose="020B0604020202020204" pitchFamily="34" charset="0"/>
              </a:rPr>
              <a:t>S.value</a:t>
            </a:r>
            <a:r>
              <a:rPr lang="zh-CN" altLang="en-US" dirty="0">
                <a:latin typeface="Arial" panose="020B0604020202020204" pitchFamily="34" charset="0"/>
              </a:rPr>
              <a:t>的值</a:t>
            </a:r>
            <a:r>
              <a:rPr lang="en-US" altLang="zh-CN" dirty="0">
                <a:latin typeface="Arial" panose="020B0604020202020204" pitchFamily="34" charset="0"/>
              </a:rPr>
              <a:t>&gt;0</a:t>
            </a:r>
            <a:r>
              <a:rPr lang="zh-CN" altLang="en-US" dirty="0">
                <a:latin typeface="Arial" panose="020B0604020202020204" pitchFamily="34" charset="0"/>
              </a:rPr>
              <a:t>时，代表可分配的资源数目。</a:t>
            </a:r>
            <a:endParaRPr lang="en-US" altLang="zh-CN" dirty="0">
              <a:latin typeface="Arial" panose="020B0604020202020204" pitchFamily="34" charset="0"/>
            </a:endParaRPr>
          </a:p>
          <a:p>
            <a:r>
              <a:rPr lang="zh-CN" altLang="en-US" dirty="0">
                <a:latin typeface="Arial" panose="020B0604020202020204" pitchFamily="34" charset="0"/>
              </a:rPr>
              <a:t>当</a:t>
            </a:r>
            <a:r>
              <a:rPr lang="en-US" altLang="zh-CN" dirty="0" err="1">
                <a:latin typeface="Arial" panose="020B0604020202020204" pitchFamily="34" charset="0"/>
              </a:rPr>
              <a:t>S.value</a:t>
            </a:r>
            <a:r>
              <a:rPr lang="zh-CN" altLang="en-US" dirty="0">
                <a:latin typeface="Arial" panose="020B0604020202020204" pitchFamily="34" charset="0"/>
              </a:rPr>
              <a:t>的值减</a:t>
            </a:r>
            <a:r>
              <a:rPr lang="en-US" altLang="zh-CN" dirty="0">
                <a:latin typeface="Arial" panose="020B0604020202020204" pitchFamily="34" charset="0"/>
              </a:rPr>
              <a:t>1</a:t>
            </a:r>
            <a:r>
              <a:rPr lang="zh-CN" altLang="en-US" dirty="0">
                <a:latin typeface="Arial" panose="020B0604020202020204" pitchFamily="34" charset="0"/>
              </a:rPr>
              <a:t>后小于</a:t>
            </a:r>
            <a:r>
              <a:rPr lang="en-US" altLang="zh-CN" dirty="0">
                <a:latin typeface="Arial" panose="020B0604020202020204" pitchFamily="34" charset="0"/>
              </a:rPr>
              <a:t>0</a:t>
            </a:r>
            <a:r>
              <a:rPr lang="zh-CN" altLang="en-US" dirty="0">
                <a:latin typeface="Arial" panose="020B0604020202020204" pitchFamily="34" charset="0"/>
              </a:rPr>
              <a:t>，代表资源分配完毕，进程调用</a:t>
            </a:r>
            <a:r>
              <a:rPr lang="en-US" altLang="zh-CN" dirty="0">
                <a:latin typeface="Arial" panose="020B0604020202020204" pitchFamily="34" charset="0"/>
              </a:rPr>
              <a:t>block</a:t>
            </a:r>
            <a:r>
              <a:rPr lang="zh-CN" altLang="en-US" dirty="0">
                <a:latin typeface="Arial" panose="020B0604020202020204" pitchFamily="34" charset="0"/>
              </a:rPr>
              <a:t>原语进行自我阻塞，放弃处理机。避免了忙等现象，遵循了让权等待准则。</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131</a:t>
            </a:fld>
            <a:endParaRPr lang="zh-CN" altLang="en-US" dirty="0"/>
          </a:p>
        </p:txBody>
      </p:sp>
    </p:spTree>
    <p:extLst>
      <p:ext uri="{BB962C8B-B14F-4D97-AF65-F5344CB8AC3E}">
        <p14:creationId xmlns:p14="http://schemas.microsoft.com/office/powerpoint/2010/main" val="1769696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在程序切换之前，要记录程序执行到哪里（</a:t>
            </a:r>
            <a:r>
              <a:rPr lang="en-US" altLang="zh-CN" dirty="0"/>
              <a:t>PC</a:t>
            </a:r>
            <a:r>
              <a:rPr lang="zh-CN" altLang="en-US" dirty="0"/>
              <a:t>值），执行的样子（</a:t>
            </a:r>
            <a:r>
              <a:rPr lang="en-US" altLang="zh-CN" dirty="0"/>
              <a:t>ax</a:t>
            </a:r>
            <a:r>
              <a:rPr lang="zh-CN" altLang="en-US" dirty="0"/>
              <a:t>、</a:t>
            </a:r>
            <a:r>
              <a:rPr lang="en-US" altLang="zh-CN" dirty="0"/>
              <a:t>bx</a:t>
            </a:r>
            <a:r>
              <a:rPr lang="zh-CN" altLang="en-US" dirty="0"/>
              <a:t>的值）</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a:t>
            </a:fld>
            <a:endParaRPr lang="zh-CN" altLang="en-US" dirty="0"/>
          </a:p>
        </p:txBody>
      </p:sp>
    </p:spTree>
    <p:extLst>
      <p:ext uri="{BB962C8B-B14F-4D97-AF65-F5344CB8AC3E}">
        <p14:creationId xmlns:p14="http://schemas.microsoft.com/office/powerpoint/2010/main" val="1244363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rPr>
              <a:t>当</a:t>
            </a:r>
            <a:r>
              <a:rPr lang="en-US" altLang="zh-CN" dirty="0" err="1">
                <a:latin typeface="Arial" panose="020B0604020202020204" pitchFamily="34" charset="0"/>
              </a:rPr>
              <a:t>S.value</a:t>
            </a:r>
            <a:r>
              <a:rPr lang="zh-CN" altLang="en-US" dirty="0">
                <a:latin typeface="Arial" panose="020B0604020202020204" pitchFamily="34" charset="0"/>
              </a:rPr>
              <a:t>的值</a:t>
            </a:r>
            <a:r>
              <a:rPr lang="en-US" altLang="zh-CN" sz="1200" b="1" dirty="0"/>
              <a:t>≤</a:t>
            </a:r>
            <a:r>
              <a:rPr lang="en-US" altLang="zh-CN" dirty="0">
                <a:latin typeface="Arial" panose="020B0604020202020204" pitchFamily="34" charset="0"/>
              </a:rPr>
              <a:t>0</a:t>
            </a:r>
            <a:r>
              <a:rPr lang="zh-CN" altLang="en-US" dirty="0">
                <a:latin typeface="Arial" panose="020B0604020202020204" pitchFamily="34" charset="0"/>
              </a:rPr>
              <a:t>时，它的绝对值代表的是阻塞的进程数。</a:t>
            </a:r>
            <a:endParaRPr lang="en-US" altLang="zh-CN"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rPr>
              <a:t>当</a:t>
            </a:r>
            <a:r>
              <a:rPr lang="en-US" altLang="zh-CN" dirty="0" err="1">
                <a:latin typeface="Arial" panose="020B0604020202020204" pitchFamily="34" charset="0"/>
              </a:rPr>
              <a:t>S.value</a:t>
            </a:r>
            <a:r>
              <a:rPr lang="zh-CN" altLang="en-US" dirty="0">
                <a:latin typeface="Arial" panose="020B0604020202020204" pitchFamily="34" charset="0"/>
              </a:rPr>
              <a:t>的值加</a:t>
            </a:r>
            <a:r>
              <a:rPr lang="en-US" altLang="zh-CN" dirty="0">
                <a:latin typeface="Arial" panose="020B0604020202020204" pitchFamily="34" charset="0"/>
              </a:rPr>
              <a:t>1</a:t>
            </a:r>
            <a:r>
              <a:rPr lang="zh-CN" altLang="en-US" dirty="0">
                <a:latin typeface="Arial" panose="020B0604020202020204" pitchFamily="34" charset="0"/>
              </a:rPr>
              <a:t>后大于</a:t>
            </a:r>
            <a:r>
              <a:rPr lang="en-US" altLang="zh-CN" dirty="0">
                <a:latin typeface="Arial" panose="020B0604020202020204" pitchFamily="34" charset="0"/>
              </a:rPr>
              <a:t>0</a:t>
            </a:r>
            <a:r>
              <a:rPr lang="zh-CN" altLang="en-US" dirty="0">
                <a:latin typeface="Arial" panose="020B0604020202020204" pitchFamily="34" charset="0"/>
              </a:rPr>
              <a:t>，代表没有进程在阻塞队列中等待</a:t>
            </a:r>
            <a:endParaRPr lang="en-US" altLang="zh-CN"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132</a:t>
            </a:fld>
            <a:endParaRPr lang="zh-CN" altLang="en-US" dirty="0"/>
          </a:p>
        </p:txBody>
      </p:sp>
    </p:spTree>
    <p:extLst>
      <p:ext uri="{BB962C8B-B14F-4D97-AF65-F5344CB8AC3E}">
        <p14:creationId xmlns:p14="http://schemas.microsoft.com/office/powerpoint/2010/main" val="30551544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a:extLst>
              <a:ext uri="{FF2B5EF4-FFF2-40B4-BE49-F238E27FC236}">
                <a16:creationId xmlns:a16="http://schemas.microsoft.com/office/drawing/2014/main" id="{4C726FC3-72D1-4366-937A-B7D7BB9D8CB5}"/>
              </a:ext>
            </a:extLst>
          </p:cNvPr>
          <p:cNvSpPr>
            <a:spLocks noGrp="1" noRot="1" noChangeAspect="1" noTextEdit="1"/>
          </p:cNvSpPr>
          <p:nvPr>
            <p:ph type="sldImg"/>
          </p:nvPr>
        </p:nvSpPr>
        <p:spPr>
          <a:xfrm>
            <a:off x="917575" y="744538"/>
            <a:ext cx="4962525" cy="3722687"/>
          </a:xfrm>
          <a:ln/>
        </p:spPr>
      </p:sp>
      <p:sp>
        <p:nvSpPr>
          <p:cNvPr id="154627" name="备注占位符 2">
            <a:extLst>
              <a:ext uri="{FF2B5EF4-FFF2-40B4-BE49-F238E27FC236}">
                <a16:creationId xmlns:a16="http://schemas.microsoft.com/office/drawing/2014/main" id="{C63CD0F5-1287-402B-9FF3-FA47C9A535C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i="1" dirty="0" err="1">
                <a:latin typeface="Arial" panose="020B0604020202020204" pitchFamily="34" charset="0"/>
              </a:rPr>
              <a:t>parbegin</a:t>
            </a:r>
            <a:r>
              <a:rPr lang="en-US" altLang="zh-CN" dirty="0">
                <a:latin typeface="Arial" panose="020B0604020202020204" pitchFamily="34" charset="0"/>
              </a:rPr>
              <a:t> </a:t>
            </a:r>
            <a:r>
              <a:rPr lang="zh-CN" altLang="en-US" dirty="0">
                <a:latin typeface="Arial" panose="020B0604020202020204" pitchFamily="34" charset="0"/>
              </a:rPr>
              <a:t>与</a:t>
            </a:r>
            <a:r>
              <a:rPr lang="en-US" altLang="zh-CN" i="1" dirty="0" err="1">
                <a:latin typeface="Arial" panose="020B0604020202020204" pitchFamily="34" charset="0"/>
              </a:rPr>
              <a:t>parend</a:t>
            </a:r>
            <a:r>
              <a:rPr lang="zh-CN" altLang="en-US" dirty="0">
                <a:latin typeface="Arial" panose="020B0604020202020204" pitchFamily="34" charset="0"/>
              </a:rPr>
              <a:t>配对使用</a:t>
            </a:r>
            <a:r>
              <a:rPr lang="en-US" altLang="zh-CN" dirty="0">
                <a:latin typeface="Arial" panose="020B0604020202020204" pitchFamily="34" charset="0"/>
              </a:rPr>
              <a:t>,</a:t>
            </a:r>
            <a:r>
              <a:rPr lang="zh-CN" altLang="en-US" dirty="0">
                <a:latin typeface="Arial" panose="020B0604020202020204" pitchFamily="34" charset="0"/>
              </a:rPr>
              <a:t>它们之间的语句并发执行</a:t>
            </a:r>
          </a:p>
        </p:txBody>
      </p:sp>
      <p:sp>
        <p:nvSpPr>
          <p:cNvPr id="154628" name="灯片编号占位符 3">
            <a:extLst>
              <a:ext uri="{FF2B5EF4-FFF2-40B4-BE49-F238E27FC236}">
                <a16:creationId xmlns:a16="http://schemas.microsoft.com/office/drawing/2014/main" id="{920117AD-D020-4C78-8491-0CFDD4A4364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C877740-050C-4B42-BAD7-18BF963C7355}" type="slidenum">
              <a:rPr lang="en-US" altLang="zh-CN"/>
              <a:pPr>
                <a:spcBef>
                  <a:spcPct val="0"/>
                </a:spcBef>
              </a:pPr>
              <a:t>136</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最后，进程</a:t>
            </a:r>
            <a:r>
              <a:rPr lang="en-US" altLang="zh-CN" dirty="0"/>
              <a:t>A</a:t>
            </a:r>
            <a:r>
              <a:rPr lang="zh-CN" altLang="en-US" dirty="0"/>
              <a:t>和</a:t>
            </a:r>
            <a:r>
              <a:rPr lang="en-US" altLang="zh-CN" dirty="0"/>
              <a:t>B</a:t>
            </a:r>
            <a:r>
              <a:rPr lang="zh-CN" altLang="en-US" dirty="0"/>
              <a:t>就处于僵持状态，在无外力作用下，两个进程都无法从僵持状态中解脱出来，这此</a:t>
            </a:r>
            <a:r>
              <a:rPr lang="en-US" altLang="zh-CN" dirty="0"/>
              <a:t>A</a:t>
            </a:r>
            <a:r>
              <a:rPr lang="zh-CN" altLang="en-US" dirty="0"/>
              <a:t>和</a:t>
            </a:r>
            <a:r>
              <a:rPr lang="en-US" altLang="zh-CN" dirty="0"/>
              <a:t>B</a:t>
            </a:r>
            <a:r>
              <a:rPr lang="zh-CN" altLang="en-US" dirty="0"/>
              <a:t>进入死锁状态。</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139</a:t>
            </a:fld>
            <a:endParaRPr lang="zh-CN" altLang="en-US" dirty="0"/>
          </a:p>
        </p:txBody>
      </p:sp>
    </p:spTree>
    <p:extLst>
      <p:ext uri="{BB962C8B-B14F-4D97-AF65-F5344CB8AC3E}">
        <p14:creationId xmlns:p14="http://schemas.microsoft.com/office/powerpoint/2010/main" val="40367784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同时申请多种资源，阻塞时放到哪个信息量的阻塞队列中？</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141</a:t>
            </a:fld>
            <a:endParaRPr lang="zh-CN" altLang="en-US" dirty="0"/>
          </a:p>
        </p:txBody>
      </p:sp>
    </p:spTree>
    <p:extLst>
      <p:ext uri="{BB962C8B-B14F-4D97-AF65-F5344CB8AC3E}">
        <p14:creationId xmlns:p14="http://schemas.microsoft.com/office/powerpoint/2010/main" val="25193490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a:extLst>
              <a:ext uri="{FF2B5EF4-FFF2-40B4-BE49-F238E27FC236}">
                <a16:creationId xmlns:a16="http://schemas.microsoft.com/office/drawing/2014/main" id="{5584697E-1DFD-4CAF-BDC7-141F736EB847}"/>
              </a:ext>
            </a:extLst>
          </p:cNvPr>
          <p:cNvSpPr>
            <a:spLocks noGrp="1" noRot="1" noChangeAspect="1" noTextEdit="1"/>
          </p:cNvSpPr>
          <p:nvPr>
            <p:ph type="sldImg"/>
          </p:nvPr>
        </p:nvSpPr>
        <p:spPr>
          <a:xfrm>
            <a:off x="917575" y="744538"/>
            <a:ext cx="4962525" cy="3722687"/>
          </a:xfrm>
          <a:ln/>
        </p:spPr>
      </p:sp>
      <p:sp>
        <p:nvSpPr>
          <p:cNvPr id="161795" name="备注占位符 2">
            <a:extLst>
              <a:ext uri="{FF2B5EF4-FFF2-40B4-BE49-F238E27FC236}">
                <a16:creationId xmlns:a16="http://schemas.microsoft.com/office/drawing/2014/main" id="{ABF34411-1EDE-4D25-B5C5-6EDBEC2989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1796" name="灯片编号占位符 3">
            <a:extLst>
              <a:ext uri="{FF2B5EF4-FFF2-40B4-BE49-F238E27FC236}">
                <a16:creationId xmlns:a16="http://schemas.microsoft.com/office/drawing/2014/main" id="{4E1A2CCA-EBFB-411A-A0FE-D0CE3066D32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717ABC0-01E4-4D57-9AD8-8BC0DF69A480}" type="slidenum">
              <a:rPr lang="en-US" altLang="zh-CN"/>
              <a:pPr>
                <a:spcBef>
                  <a:spcPct val="0"/>
                </a:spcBef>
              </a:pPr>
              <a:t>142</a:t>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B86E7223-6F7D-4915-85C5-786C2EAB20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1E92A80-2FAD-4D4E-8A77-6854B68F8494}" type="slidenum">
              <a:rPr lang="en-US" altLang="zh-CN"/>
              <a:pPr>
                <a:spcBef>
                  <a:spcPct val="0"/>
                </a:spcBef>
              </a:pPr>
              <a:t>143</a:t>
            </a:fld>
            <a:endParaRPr lang="en-US" altLang="zh-CN"/>
          </a:p>
        </p:txBody>
      </p:sp>
      <p:sp>
        <p:nvSpPr>
          <p:cNvPr id="163843" name="Rectangle 2">
            <a:extLst>
              <a:ext uri="{FF2B5EF4-FFF2-40B4-BE49-F238E27FC236}">
                <a16:creationId xmlns:a16="http://schemas.microsoft.com/office/drawing/2014/main" id="{005CB9C2-6F7B-4B0C-92A0-870AC8A39E4A}"/>
              </a:ext>
            </a:extLst>
          </p:cNvPr>
          <p:cNvSpPr>
            <a:spLocks noGrp="1" noRot="1" noChangeAspect="1" noChangeArrowheads="1" noTextEdit="1"/>
          </p:cNvSpPr>
          <p:nvPr>
            <p:ph type="sldImg"/>
          </p:nvPr>
        </p:nvSpPr>
        <p:spPr>
          <a:xfrm>
            <a:off x="917575" y="744538"/>
            <a:ext cx="4962525" cy="3722687"/>
          </a:xfrm>
          <a:solidFill>
            <a:srgbClr val="FFFFFF"/>
          </a:solidFill>
          <a:ln/>
        </p:spPr>
      </p:sp>
      <p:sp>
        <p:nvSpPr>
          <p:cNvPr id="163844" name="Rectangle 3">
            <a:extLst>
              <a:ext uri="{FF2B5EF4-FFF2-40B4-BE49-F238E27FC236}">
                <a16:creationId xmlns:a16="http://schemas.microsoft.com/office/drawing/2014/main" id="{29831D36-BB0C-4BBD-84E5-4A5371C57423}"/>
              </a:ext>
            </a:extLst>
          </p:cNvPr>
          <p:cNvSpPr>
            <a:spLocks noGrp="1" noChangeArrowheads="1"/>
          </p:cNvSpPr>
          <p:nvPr>
            <p:ph type="body" idx="1"/>
          </p:nvPr>
        </p:nvSpPr>
        <p:spPr>
          <a:xfrm>
            <a:off x="906463" y="4716463"/>
            <a:ext cx="4984750" cy="4467225"/>
          </a:xfrm>
          <a:solidFill>
            <a:srgbClr val="FFFFFF"/>
          </a:solidFill>
          <a:ln>
            <a:solidFill>
              <a:srgbClr val="000000"/>
            </a:solidFill>
          </a:ln>
        </p:spPr>
        <p:txBody>
          <a:bodyPr lIns="86621" tIns="43311" rIns="86621" bIns="43311"/>
          <a:lstStyle/>
          <a:p>
            <a:pPr>
              <a:lnSpc>
                <a:spcPct val="90000"/>
              </a:lnSpc>
              <a:spcBef>
                <a:spcPct val="0"/>
              </a:spcBef>
            </a:pPr>
            <a:r>
              <a:rPr lang="en-US" altLang="zh-CN" sz="2200" b="1" dirty="0">
                <a:latin typeface="Arial" panose="020B0604020202020204" pitchFamily="34" charset="0"/>
                <a:ea typeface="楷体_GB2312" pitchFamily="49" charset="-122"/>
              </a:rPr>
              <a:t> </a:t>
            </a:r>
            <a:r>
              <a:rPr lang="zh-CN" altLang="en-US" sz="2200" b="1" dirty="0">
                <a:latin typeface="Arial" panose="020B0604020202020204" pitchFamily="34" charset="0"/>
                <a:ea typeface="楷体_GB2312" pitchFamily="49" charset="-122"/>
              </a:rPr>
              <a:t>并将进程的程序计数器指向</a:t>
            </a:r>
            <a:r>
              <a:rPr lang="en-US" altLang="zh-CN" sz="2200" b="1" dirty="0" err="1">
                <a:latin typeface="Arial" panose="020B0604020202020204" pitchFamily="34" charset="0"/>
                <a:ea typeface="楷体_GB2312" pitchFamily="49" charset="-122"/>
              </a:rPr>
              <a:t>Swait</a:t>
            </a:r>
            <a:r>
              <a:rPr lang="zh-CN" altLang="en-US" sz="2200" b="1" dirty="0">
                <a:latin typeface="Arial" panose="020B0604020202020204" pitchFamily="34" charset="0"/>
                <a:ea typeface="楷体_GB2312" pitchFamily="49" charset="-122"/>
              </a:rPr>
              <a:t>操作的开始。</a:t>
            </a:r>
            <a:endParaRPr lang="en-US" altLang="zh-CN" sz="2200" b="1" dirty="0">
              <a:latin typeface="Arial" panose="020B0604020202020204" pitchFamily="34" charset="0"/>
              <a:ea typeface="楷体_GB2312" pitchFamily="49" charset="-122"/>
            </a:endParaRPr>
          </a:p>
          <a:p>
            <a:pPr>
              <a:lnSpc>
                <a:spcPct val="90000"/>
              </a:lnSpc>
              <a:spcBef>
                <a:spcPct val="0"/>
              </a:spcBef>
            </a:pPr>
            <a:r>
              <a:rPr lang="en-US" altLang="zh-CN" sz="2400" b="1" dirty="0">
                <a:ea typeface="楷体_GB2312" pitchFamily="49" charset="-122"/>
              </a:rPr>
              <a:t>wait</a:t>
            </a:r>
            <a:r>
              <a:rPr lang="zh-CN" altLang="en-US" sz="2400" b="1" dirty="0">
                <a:ea typeface="楷体_GB2312" pitchFamily="49" charset="-122"/>
              </a:rPr>
              <a:t>的处理是</a:t>
            </a:r>
            <a:r>
              <a:rPr lang="en-US" altLang="zh-CN" sz="2400" b="1" dirty="0">
                <a:ea typeface="楷体_GB2312" pitchFamily="49" charset="-122"/>
              </a:rPr>
              <a:t>s</a:t>
            </a:r>
            <a:r>
              <a:rPr lang="zh-CN" altLang="en-US" sz="2400" b="1" dirty="0">
                <a:ea typeface="楷体_GB2312" pitchFamily="49" charset="-122"/>
              </a:rPr>
              <a:t>先减</a:t>
            </a:r>
            <a:r>
              <a:rPr lang="en-US" altLang="zh-CN" sz="2400" b="1" dirty="0">
                <a:ea typeface="楷体_GB2312" pitchFamily="49" charset="-122"/>
              </a:rPr>
              <a:t>1</a:t>
            </a:r>
            <a:r>
              <a:rPr lang="zh-CN" altLang="en-US" sz="2400" b="1" dirty="0">
                <a:ea typeface="楷体_GB2312" pitchFamily="49" charset="-122"/>
              </a:rPr>
              <a:t>，再判断是否</a:t>
            </a:r>
            <a:r>
              <a:rPr lang="en-US" altLang="zh-CN" sz="2400" b="1" dirty="0">
                <a:ea typeface="楷体_GB2312" pitchFamily="49" charset="-122"/>
              </a:rPr>
              <a:t>&lt;0</a:t>
            </a:r>
            <a:r>
              <a:rPr lang="zh-CN" altLang="en-US" sz="2400" b="1" dirty="0">
                <a:ea typeface="楷体_GB2312" pitchFamily="49" charset="-122"/>
              </a:rPr>
              <a:t>，若是就进入阻塞队列。如果要不阻塞，则</a:t>
            </a:r>
            <a:r>
              <a:rPr lang="en-US" altLang="zh-CN" sz="2400" b="1" dirty="0">
                <a:ea typeface="楷体_GB2312" pitchFamily="49" charset="-122"/>
              </a:rPr>
              <a:t>s</a:t>
            </a:r>
            <a:r>
              <a:rPr lang="zh-CN" altLang="en-US" sz="2400" b="1" dirty="0">
                <a:ea typeface="楷体_GB2312" pitchFamily="49" charset="-122"/>
              </a:rPr>
              <a:t>的初始值需要</a:t>
            </a:r>
            <a:r>
              <a:rPr lang="en-US" altLang="zh-CN" sz="2400" b="1" dirty="0">
                <a:ea typeface="楷体_GB2312" pitchFamily="49" charset="-122"/>
              </a:rPr>
              <a:t>&gt;=1</a:t>
            </a:r>
            <a:endParaRPr lang="zh-CN" altLang="en-US" sz="2200" b="1" dirty="0">
              <a:latin typeface="Arial" panose="020B0604020202020204" pitchFamily="34" charset="0"/>
              <a:ea typeface="楷体_GB2312" pitchFamily="49" charset="-122"/>
            </a:endParaRPr>
          </a:p>
          <a:p>
            <a:endParaRPr lang="en-US" altLang="zh-CN" dirty="0">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int </a:t>
            </a:r>
            <a:r>
              <a:rPr lang="en-US" altLang="zh-CN" dirty="0" err="1"/>
              <a:t>sem_init</a:t>
            </a:r>
            <a:r>
              <a:rPr lang="en-US" altLang="zh-CN" dirty="0"/>
              <a:t>(</a:t>
            </a:r>
            <a:r>
              <a:rPr lang="en-US" altLang="zh-CN" dirty="0" err="1"/>
              <a:t>sem_t</a:t>
            </a:r>
            <a:r>
              <a:rPr lang="en-US" altLang="zh-CN" dirty="0"/>
              <a:t> *</a:t>
            </a:r>
            <a:r>
              <a:rPr lang="en-US" altLang="zh-CN" dirty="0" err="1"/>
              <a:t>sem</a:t>
            </a:r>
            <a:r>
              <a:rPr lang="en-US" altLang="zh-CN" dirty="0"/>
              <a:t>, int </a:t>
            </a:r>
            <a:r>
              <a:rPr lang="en-US" altLang="zh-CN" dirty="0" err="1"/>
              <a:t>pshared</a:t>
            </a:r>
            <a:r>
              <a:rPr lang="en-US" altLang="zh-CN" dirty="0"/>
              <a:t>, unsigned int value);</a:t>
            </a:r>
            <a:r>
              <a:rPr lang="zh-CN" altLang="en-US" dirty="0"/>
              <a:t>，其中</a:t>
            </a:r>
            <a:r>
              <a:rPr lang="en-US" altLang="zh-CN" dirty="0" err="1"/>
              <a:t>sem</a:t>
            </a:r>
            <a:r>
              <a:rPr lang="zh-CN" altLang="en-US" dirty="0"/>
              <a:t>是要初始化的信号量，</a:t>
            </a:r>
            <a:r>
              <a:rPr lang="en-US" altLang="zh-CN" dirty="0" err="1"/>
              <a:t>pshared</a:t>
            </a:r>
            <a:r>
              <a:rPr lang="zh-CN" altLang="en-US" dirty="0"/>
              <a:t>表示此信号量是在进程间共享还是线程间共享，</a:t>
            </a:r>
            <a:r>
              <a:rPr lang="en-US" altLang="zh-CN" dirty="0"/>
              <a:t>value</a:t>
            </a:r>
            <a:r>
              <a:rPr lang="zh-CN" altLang="en-US" dirty="0"/>
              <a:t>是信号量的初始值。</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int </a:t>
            </a:r>
            <a:r>
              <a:rPr lang="en-US" altLang="zh-CN" dirty="0" err="1"/>
              <a:t>sem_destroy</a:t>
            </a:r>
            <a:r>
              <a:rPr lang="en-US" altLang="zh-CN" dirty="0"/>
              <a:t>(</a:t>
            </a:r>
            <a:r>
              <a:rPr lang="en-US" altLang="zh-CN" dirty="0" err="1"/>
              <a:t>sem_t</a:t>
            </a:r>
            <a:r>
              <a:rPr lang="en-US" altLang="zh-CN" dirty="0"/>
              <a:t> *</a:t>
            </a:r>
            <a:r>
              <a:rPr lang="en-US" altLang="zh-CN" dirty="0" err="1"/>
              <a:t>sem</a:t>
            </a:r>
            <a:r>
              <a:rPr lang="en-US" altLang="zh-CN" dirty="0"/>
              <a:t>);,</a:t>
            </a:r>
            <a:r>
              <a:rPr lang="zh-CN" altLang="en-US" dirty="0"/>
              <a:t>其中</a:t>
            </a:r>
            <a:r>
              <a:rPr lang="en-US" altLang="zh-CN" dirty="0" err="1"/>
              <a:t>sem</a:t>
            </a:r>
            <a:r>
              <a:rPr lang="zh-CN" altLang="en-US" dirty="0"/>
              <a:t>是要销毁的信号量。只有用</a:t>
            </a:r>
            <a:r>
              <a:rPr lang="en-US" altLang="zh-CN" dirty="0" err="1"/>
              <a:t>sem_init</a:t>
            </a:r>
            <a:r>
              <a:rPr lang="zh-CN" altLang="en-US" dirty="0"/>
              <a:t>初始化的信号量才能用</a:t>
            </a:r>
            <a:r>
              <a:rPr lang="en-US" altLang="zh-CN" dirty="0" err="1"/>
              <a:t>sem_destroy</a:t>
            </a:r>
            <a:r>
              <a:rPr lang="zh-CN" altLang="en-US" dirty="0"/>
              <a:t>销毁。</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int </a:t>
            </a:r>
            <a:r>
              <a:rPr lang="en-US" altLang="zh-CN" dirty="0" err="1"/>
              <a:t>sem_wait</a:t>
            </a:r>
            <a:r>
              <a:rPr lang="en-US" altLang="zh-CN" dirty="0"/>
              <a:t>(</a:t>
            </a:r>
            <a:r>
              <a:rPr lang="en-US" altLang="zh-CN" dirty="0" err="1"/>
              <a:t>sem_t</a:t>
            </a:r>
            <a:r>
              <a:rPr lang="en-US" altLang="zh-CN" dirty="0"/>
              <a:t> *</a:t>
            </a:r>
            <a:r>
              <a:rPr lang="en-US" altLang="zh-CN" dirty="0" err="1"/>
              <a:t>sem</a:t>
            </a:r>
            <a:r>
              <a:rPr lang="en-US" altLang="zh-CN" dirty="0"/>
              <a:t>);</a:t>
            </a:r>
            <a:r>
              <a:rPr lang="zh-CN" altLang="en-US" dirty="0"/>
              <a:t>等待信号量，如果信号量的值大于</a:t>
            </a:r>
            <a:r>
              <a:rPr lang="en-US" altLang="zh-CN" dirty="0"/>
              <a:t>0,</a:t>
            </a:r>
            <a:r>
              <a:rPr lang="zh-CN" altLang="en-US" dirty="0"/>
              <a:t>将信号量的值减</a:t>
            </a:r>
            <a:r>
              <a:rPr lang="en-US" altLang="zh-CN" dirty="0"/>
              <a:t>1,</a:t>
            </a:r>
            <a:r>
              <a:rPr lang="zh-CN" altLang="en-US" dirty="0"/>
              <a:t>立即返回。如果信号量的值为</a:t>
            </a:r>
            <a:r>
              <a:rPr lang="en-US" altLang="zh-CN" dirty="0"/>
              <a:t>0,</a:t>
            </a:r>
            <a:r>
              <a:rPr lang="zh-CN" altLang="en-US" dirty="0"/>
              <a:t>则线程阻塞。相当于</a:t>
            </a:r>
            <a:r>
              <a:rPr lang="en-US" altLang="zh-CN" dirty="0"/>
              <a:t>P</a:t>
            </a:r>
            <a:r>
              <a:rPr lang="zh-CN" altLang="en-US" dirty="0"/>
              <a:t>操作。成功返回</a:t>
            </a:r>
            <a:r>
              <a:rPr lang="en-US" altLang="zh-CN" dirty="0"/>
              <a:t>0,</a:t>
            </a:r>
            <a:r>
              <a:rPr lang="zh-CN" altLang="en-US" dirty="0"/>
              <a:t>失败返回</a:t>
            </a:r>
            <a:r>
              <a:rPr lang="en-US" altLang="zh-CN" dirty="0"/>
              <a:t>-1</a:t>
            </a:r>
            <a:r>
              <a:rPr lang="zh-CN"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int </a:t>
            </a:r>
            <a:r>
              <a:rPr lang="en-US" altLang="zh-CN" dirty="0" err="1"/>
              <a:t>sem_post</a:t>
            </a:r>
            <a:r>
              <a:rPr lang="en-US" altLang="zh-CN" dirty="0"/>
              <a:t>(</a:t>
            </a:r>
            <a:r>
              <a:rPr lang="en-US" altLang="zh-CN" dirty="0" err="1"/>
              <a:t>sem_t</a:t>
            </a:r>
            <a:r>
              <a:rPr lang="en-US" altLang="zh-CN" dirty="0"/>
              <a:t> *</a:t>
            </a:r>
            <a:r>
              <a:rPr lang="en-US" altLang="zh-CN" dirty="0" err="1"/>
              <a:t>sem</a:t>
            </a:r>
            <a:r>
              <a:rPr lang="en-US" altLang="zh-CN" dirty="0"/>
              <a:t>); </a:t>
            </a:r>
            <a:r>
              <a:rPr lang="zh-CN" altLang="en-US" dirty="0"/>
              <a:t>释放信号量，让信号量的值加</a:t>
            </a:r>
            <a:r>
              <a:rPr lang="en-US" altLang="zh-CN" dirty="0"/>
              <a:t>1</a:t>
            </a:r>
            <a:r>
              <a:rPr lang="zh-CN" altLang="en-US" dirty="0"/>
              <a:t>。相当于</a:t>
            </a:r>
            <a:r>
              <a:rPr lang="en-US" altLang="zh-CN" dirty="0"/>
              <a:t>V</a:t>
            </a:r>
            <a:r>
              <a:rPr lang="zh-CN" altLang="en-US" dirty="0"/>
              <a:t>操作。</a:t>
            </a:r>
          </a:p>
        </p:txBody>
      </p:sp>
      <p:sp>
        <p:nvSpPr>
          <p:cNvPr id="4" name="灯片编号占位符 3"/>
          <p:cNvSpPr>
            <a:spLocks noGrp="1"/>
          </p:cNvSpPr>
          <p:nvPr>
            <p:ph type="sldNum" sz="quarter" idx="5"/>
          </p:nvPr>
        </p:nvSpPr>
        <p:spPr/>
        <p:txBody>
          <a:bodyPr/>
          <a:lstStyle/>
          <a:p>
            <a:fld id="{2633B841-24E6-44A0-840F-30C4FE273853}" type="slidenum">
              <a:rPr lang="zh-CN" altLang="en-US" smtClean="0"/>
              <a:t>150</a:t>
            </a:fld>
            <a:endParaRPr lang="zh-CN" altLang="en-US"/>
          </a:p>
        </p:txBody>
      </p:sp>
    </p:spTree>
    <p:extLst>
      <p:ext uri="{BB962C8B-B14F-4D97-AF65-F5344CB8AC3E}">
        <p14:creationId xmlns:p14="http://schemas.microsoft.com/office/powerpoint/2010/main" val="2741168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a:extLst>
              <a:ext uri="{FF2B5EF4-FFF2-40B4-BE49-F238E27FC236}">
                <a16:creationId xmlns:a16="http://schemas.microsoft.com/office/drawing/2014/main" id="{DED45E93-E20A-4546-A762-56F11015A542}"/>
              </a:ext>
            </a:extLst>
          </p:cNvPr>
          <p:cNvSpPr>
            <a:spLocks noGrp="1" noRot="1" noChangeAspect="1" noTextEdit="1"/>
          </p:cNvSpPr>
          <p:nvPr>
            <p:ph type="sldImg"/>
          </p:nvPr>
        </p:nvSpPr>
        <p:spPr>
          <a:xfrm>
            <a:off x="917575" y="744538"/>
            <a:ext cx="4962525" cy="3722687"/>
          </a:xfrm>
          <a:ln/>
        </p:spPr>
      </p:sp>
      <p:sp>
        <p:nvSpPr>
          <p:cNvPr id="173059" name="备注占位符 2">
            <a:extLst>
              <a:ext uri="{FF2B5EF4-FFF2-40B4-BE49-F238E27FC236}">
                <a16:creationId xmlns:a16="http://schemas.microsoft.com/office/drawing/2014/main" id="{CD9C4457-6396-4427-A2E1-EA067D46E6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73060" name="灯片编号占位符 3">
            <a:extLst>
              <a:ext uri="{FF2B5EF4-FFF2-40B4-BE49-F238E27FC236}">
                <a16:creationId xmlns:a16="http://schemas.microsoft.com/office/drawing/2014/main" id="{A2B55002-5842-4E20-AA6B-BAA03C2CA3A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965E21C-78D5-49B7-9460-2D799DCF7469}" type="slidenum">
              <a:rPr lang="en-US" altLang="zh-CN"/>
              <a:pPr/>
              <a:t>152</a:t>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833A21EF-20CB-4B30-BEA4-151CFDF943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57CB927-0818-4088-9178-6D3384A8B821}" type="slidenum">
              <a:rPr lang="en-US" altLang="zh-CN"/>
              <a:pPr>
                <a:spcBef>
                  <a:spcPct val="0"/>
                </a:spcBef>
              </a:pPr>
              <a:t>153</a:t>
            </a:fld>
            <a:endParaRPr lang="en-US" altLang="zh-CN"/>
          </a:p>
        </p:txBody>
      </p:sp>
      <p:sp>
        <p:nvSpPr>
          <p:cNvPr id="175107" name="Rectangle 2">
            <a:extLst>
              <a:ext uri="{FF2B5EF4-FFF2-40B4-BE49-F238E27FC236}">
                <a16:creationId xmlns:a16="http://schemas.microsoft.com/office/drawing/2014/main" id="{74AC45F0-EC29-4B80-907E-74D8881DBE9E}"/>
              </a:ext>
            </a:extLst>
          </p:cNvPr>
          <p:cNvSpPr>
            <a:spLocks noGrp="1" noRot="1" noChangeAspect="1" noChangeArrowheads="1" noTextEdit="1"/>
          </p:cNvSpPr>
          <p:nvPr>
            <p:ph type="sldImg"/>
          </p:nvPr>
        </p:nvSpPr>
        <p:spPr>
          <a:xfrm>
            <a:off x="917575" y="744538"/>
            <a:ext cx="4962525" cy="3722687"/>
          </a:xfrm>
          <a:ln/>
        </p:spPr>
      </p:sp>
      <p:sp>
        <p:nvSpPr>
          <p:cNvPr id="175108" name="Rectangle 3">
            <a:extLst>
              <a:ext uri="{FF2B5EF4-FFF2-40B4-BE49-F238E27FC236}">
                <a16:creationId xmlns:a16="http://schemas.microsoft.com/office/drawing/2014/main" id="{FACB31E7-DAC4-40B0-9684-E9D5CC73E2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7</a:t>
            </a:r>
            <a:r>
              <a:rPr lang="zh-CN" altLang="en-US" dirty="0"/>
              <a:t>个前趋关系，设置</a:t>
            </a:r>
            <a:r>
              <a:rPr lang="en-US" altLang="zh-CN" dirty="0"/>
              <a:t>7</a:t>
            </a:r>
            <a:r>
              <a:rPr lang="zh-CN" altLang="en-US" dirty="0"/>
              <a:t>个信号量</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154</a:t>
            </a:fld>
            <a:endParaRPr lang="zh-CN" altLang="en-US" dirty="0"/>
          </a:p>
        </p:txBody>
      </p:sp>
    </p:spTree>
    <p:extLst>
      <p:ext uri="{BB962C8B-B14F-4D97-AF65-F5344CB8AC3E}">
        <p14:creationId xmlns:p14="http://schemas.microsoft.com/office/powerpoint/2010/main" val="2728440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13</a:t>
            </a:fld>
            <a:endParaRPr lang="zh-CN" altLang="en-US" dirty="0"/>
          </a:p>
        </p:txBody>
      </p:sp>
    </p:spTree>
    <p:extLst>
      <p:ext uri="{BB962C8B-B14F-4D97-AF65-F5344CB8AC3E}">
        <p14:creationId xmlns:p14="http://schemas.microsoft.com/office/powerpoint/2010/main" val="34017199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虽然可以利用软件方法解决诸进程互斥进入临界区的问题，但有一定难度，并且存在很大的局限性，因而现在已很少采用。相应地，目前许多计算机已提供了一些特殊的硬件指令，允许对一个字中的内容进行检测和修正，或者是对两个字的内容进行交换等。可利用这些特殊的指令来解决临界区问题。 </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156</a:t>
            </a:fld>
            <a:endParaRPr lang="zh-CN" altLang="en-US" dirty="0"/>
          </a:p>
        </p:txBody>
      </p:sp>
    </p:spTree>
    <p:extLst>
      <p:ext uri="{BB962C8B-B14F-4D97-AF65-F5344CB8AC3E}">
        <p14:creationId xmlns:p14="http://schemas.microsoft.com/office/powerpoint/2010/main" val="39451822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a:extLst>
              <a:ext uri="{FF2B5EF4-FFF2-40B4-BE49-F238E27FC236}">
                <a16:creationId xmlns:a16="http://schemas.microsoft.com/office/drawing/2014/main" id="{3DB88F21-55FE-4076-BB3C-64D476D54B55}"/>
              </a:ext>
            </a:extLst>
          </p:cNvPr>
          <p:cNvSpPr>
            <a:spLocks noGrp="1" noRot="1" noChangeAspect="1" noTextEdit="1"/>
          </p:cNvSpPr>
          <p:nvPr>
            <p:ph type="sldImg"/>
          </p:nvPr>
        </p:nvSpPr>
        <p:spPr>
          <a:xfrm>
            <a:off x="917575" y="744538"/>
            <a:ext cx="4962525" cy="3722687"/>
          </a:xfrm>
          <a:ln/>
        </p:spPr>
      </p:sp>
      <p:sp>
        <p:nvSpPr>
          <p:cNvPr id="180227" name="备注占位符 2">
            <a:extLst>
              <a:ext uri="{FF2B5EF4-FFF2-40B4-BE49-F238E27FC236}">
                <a16:creationId xmlns:a16="http://schemas.microsoft.com/office/drawing/2014/main" id="{30BD6461-12B5-4456-8EFC-7A0F90D4A4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开中断，则</a:t>
            </a:r>
            <a:r>
              <a:rPr lang="zh-CN" altLang="en-US">
                <a:latin typeface="Arial" panose="020B0604020202020204" pitchFamily="34" charset="0"/>
                <a:hlinkClick r:id="rId3"/>
              </a:rPr>
              <a:t>中断服务程序</a:t>
            </a:r>
            <a:r>
              <a:rPr lang="zh-CN" altLang="en-US">
                <a:latin typeface="Arial" panose="020B0604020202020204" pitchFamily="34" charset="0"/>
              </a:rPr>
              <a:t>能够被运行，</a:t>
            </a:r>
            <a:br>
              <a:rPr lang="zh-CN" altLang="en-US">
                <a:latin typeface="Arial" panose="020B0604020202020204" pitchFamily="34" charset="0"/>
              </a:rPr>
            </a:br>
            <a:r>
              <a:rPr lang="zh-CN" altLang="en-US">
                <a:latin typeface="Arial" panose="020B0604020202020204" pitchFamily="34" charset="0"/>
              </a:rPr>
              <a:t>关中断，则</a:t>
            </a:r>
            <a:r>
              <a:rPr lang="zh-CN" altLang="en-US">
                <a:latin typeface="Arial" panose="020B0604020202020204" pitchFamily="34" charset="0"/>
                <a:hlinkClick r:id="rId3"/>
              </a:rPr>
              <a:t>中断服务程序</a:t>
            </a:r>
            <a:r>
              <a:rPr lang="zh-CN" altLang="en-US">
                <a:latin typeface="Arial" panose="020B0604020202020204" pitchFamily="34" charset="0"/>
              </a:rPr>
              <a:t>永不能被运行</a:t>
            </a:r>
          </a:p>
        </p:txBody>
      </p:sp>
      <p:sp>
        <p:nvSpPr>
          <p:cNvPr id="180228" name="灯片编号占位符 3">
            <a:extLst>
              <a:ext uri="{FF2B5EF4-FFF2-40B4-BE49-F238E27FC236}">
                <a16:creationId xmlns:a16="http://schemas.microsoft.com/office/drawing/2014/main" id="{2B6E2FB5-2F7C-4470-84D3-00C144BDC21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EE008BC-8E1F-450D-9614-7FDBB9CFF4E6}" type="slidenum">
              <a:rPr lang="en-US" altLang="zh-CN"/>
              <a:pPr>
                <a:spcBef>
                  <a:spcPct val="0"/>
                </a:spcBef>
              </a:pPr>
              <a:t>157</a:t>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a:buFont typeface="Wingdings" panose="05000000000000000000" pitchFamily="2" charset="2"/>
              <a:buNone/>
            </a:pPr>
            <a:r>
              <a:rPr lang="zh-CN" altLang="en-US" sz="1100" dirty="0"/>
              <a:t>① </a:t>
            </a:r>
            <a:r>
              <a:rPr lang="zh-CN" altLang="en-US" sz="1200" dirty="0"/>
              <a:t>滥用关中断权力可能导致严重后果；</a:t>
            </a:r>
            <a:endParaRPr lang="en-US" altLang="zh-CN" sz="1200" dirty="0"/>
          </a:p>
          <a:p>
            <a:pPr marL="457200" lvl="1" indent="0">
              <a:buFont typeface="Wingdings" panose="05000000000000000000" pitchFamily="2" charset="2"/>
              <a:buNone/>
            </a:pPr>
            <a:r>
              <a:rPr lang="zh-CN" altLang="en-US" sz="1200" dirty="0"/>
              <a:t>② 关中断时间过长，会影响系统效率，限制了处理器交叉执行程序的能力；</a:t>
            </a:r>
            <a:endParaRPr lang="en-US" altLang="zh-CN" sz="1200" dirty="0"/>
          </a:p>
          <a:p>
            <a:pPr marL="457200" lvl="1" indent="0">
              <a:buFont typeface="Wingdings" panose="05000000000000000000" pitchFamily="2" charset="2"/>
              <a:buNone/>
            </a:pPr>
            <a:r>
              <a:rPr lang="zh-CN" altLang="en-US" sz="1200" dirty="0"/>
              <a:t>③ 关中断方法也不适用于多</a:t>
            </a:r>
            <a:r>
              <a:rPr lang="en-US" altLang="zh-CN" sz="1200" dirty="0"/>
              <a:t>CPU </a:t>
            </a:r>
            <a:r>
              <a:rPr lang="zh-CN" altLang="en-US" sz="1200" dirty="0"/>
              <a:t>系统，因为在一个处理器上关中断并不能防止进程在其它处理器上执行相同的临界段代码。</a:t>
            </a:r>
            <a:endParaRPr lang="zh-CN" altLang="zh-CN" sz="1200" dirty="0"/>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158</a:t>
            </a:fld>
            <a:endParaRPr lang="zh-CN" altLang="en-US" dirty="0"/>
          </a:p>
        </p:txBody>
      </p:sp>
    </p:spTree>
    <p:extLst>
      <p:ext uri="{BB962C8B-B14F-4D97-AF65-F5344CB8AC3E}">
        <p14:creationId xmlns:p14="http://schemas.microsoft.com/office/powerpoint/2010/main" val="13199985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defRPr/>
            </a:pPr>
            <a:r>
              <a:rPr lang="en-US" altLang="zh-CN" dirty="0"/>
              <a:t>*lock=false</a:t>
            </a:r>
            <a:r>
              <a:rPr lang="zh-CN" altLang="en-US" dirty="0"/>
              <a:t>表示资源空闲，*</a:t>
            </a:r>
            <a:r>
              <a:rPr lang="en-US" altLang="zh-CN" dirty="0"/>
              <a:t>lock=TURE</a:t>
            </a:r>
            <a:r>
              <a:rPr lang="zh-CN" altLang="en-US" dirty="0"/>
              <a:t>表示资源正在被使用。</a:t>
            </a:r>
            <a:endParaRPr lang="en-US" altLang="zh-CN" dirty="0"/>
          </a:p>
          <a:p>
            <a:pPr eaLnBrk="1" hangingPunct="1">
              <a:defRPr/>
            </a:pPr>
            <a:r>
              <a:rPr lang="zh-CN" altLang="en-US" dirty="0"/>
              <a:t>当资源被使用时，</a:t>
            </a:r>
            <a:r>
              <a:rPr lang="en-US" altLang="zh-CN" dirty="0"/>
              <a:t>TS</a:t>
            </a:r>
            <a:r>
              <a:rPr lang="zh-CN" altLang="en-US" dirty="0"/>
              <a:t>返回</a:t>
            </a:r>
            <a:r>
              <a:rPr lang="en-US" altLang="zh-CN" dirty="0" err="1"/>
              <a:t>ture</a:t>
            </a:r>
            <a:r>
              <a:rPr lang="zh-CN" altLang="en-US" dirty="0"/>
              <a:t>，则</a:t>
            </a:r>
            <a:r>
              <a:rPr lang="en-US" altLang="zh-CN" dirty="0"/>
              <a:t>while TS</a:t>
            </a:r>
            <a:r>
              <a:rPr lang="zh-CN" altLang="en-US" dirty="0"/>
              <a:t>（</a:t>
            </a:r>
            <a:r>
              <a:rPr lang="en-US" altLang="zh-CN" dirty="0"/>
              <a:t>&amp;lock</a:t>
            </a:r>
            <a:r>
              <a:rPr lang="zh-CN" altLang="en-US" dirty="0"/>
              <a:t>）；语句条件为真会一直循环等待。</a:t>
            </a: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160</a:t>
            </a:fld>
            <a:endParaRPr lang="zh-CN" altLang="en-US" dirty="0"/>
          </a:p>
        </p:txBody>
      </p:sp>
    </p:spTree>
    <p:extLst>
      <p:ext uri="{BB962C8B-B14F-4D97-AF65-F5344CB8AC3E}">
        <p14:creationId xmlns:p14="http://schemas.microsoft.com/office/powerpoint/2010/main" val="606732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effectLst>
                  <a:outerShdw blurRad="38100" dist="38100" dir="2700000" algn="tl">
                    <a:srgbClr val="C0C0C0"/>
                  </a:outerShdw>
                </a:effectLst>
                <a:latin typeface="仿宋_GB2312" charset="0"/>
                <a:ea typeface="宋体" charset="0"/>
              </a:rPr>
              <a:t>虽然信号量机制是一种既方便、又有效的进程同步机制，但每个要访问临界资源的进程都必须自备同步操作</a:t>
            </a:r>
            <a:r>
              <a:rPr lang="en-US" altLang="zh-CN" sz="1200" b="1" dirty="0">
                <a:effectLst>
                  <a:outerShdw blurRad="38100" dist="38100" dir="2700000" algn="tl">
                    <a:srgbClr val="C0C0C0"/>
                  </a:outerShdw>
                </a:effectLst>
                <a:latin typeface="仿宋_GB2312" charset="0"/>
                <a:ea typeface="宋体" charset="0"/>
              </a:rPr>
              <a:t>wait</a:t>
            </a:r>
            <a:r>
              <a:rPr lang="zh-CN" altLang="en-US" sz="1200" b="1" dirty="0">
                <a:effectLst>
                  <a:outerShdw blurRad="38100" dist="38100" dir="2700000" algn="tl">
                    <a:srgbClr val="C0C0C0"/>
                  </a:outerShdw>
                </a:effectLst>
                <a:latin typeface="仿宋_GB2312" charset="0"/>
                <a:ea typeface="宋体" charset="0"/>
              </a:rPr>
              <a:t>（</a:t>
            </a:r>
            <a:r>
              <a:rPr lang="en-US" altLang="zh-CN" sz="1200" b="1" dirty="0">
                <a:effectLst>
                  <a:outerShdw blurRad="38100" dist="38100" dir="2700000" algn="tl">
                    <a:srgbClr val="C0C0C0"/>
                  </a:outerShdw>
                </a:effectLst>
                <a:latin typeface="仿宋_GB2312" charset="0"/>
                <a:ea typeface="宋体" charset="0"/>
              </a:rPr>
              <a:t>S</a:t>
            </a:r>
            <a:r>
              <a:rPr lang="zh-CN" altLang="en-US" sz="1200" b="1" dirty="0">
                <a:effectLst>
                  <a:outerShdw blurRad="38100" dist="38100" dir="2700000" algn="tl">
                    <a:srgbClr val="C0C0C0"/>
                  </a:outerShdw>
                </a:effectLst>
                <a:latin typeface="仿宋_GB2312" charset="0"/>
                <a:ea typeface="宋体" charset="0"/>
              </a:rPr>
              <a:t>）和</a:t>
            </a:r>
            <a:r>
              <a:rPr lang="en-US" altLang="zh-CN" sz="1200" b="1" dirty="0">
                <a:effectLst>
                  <a:outerShdw blurRad="38100" dist="38100" dir="2700000" algn="tl">
                    <a:srgbClr val="C0C0C0"/>
                  </a:outerShdw>
                </a:effectLst>
                <a:latin typeface="仿宋_GB2312" charset="0"/>
                <a:ea typeface="宋体" charset="0"/>
              </a:rPr>
              <a:t>signal</a:t>
            </a:r>
            <a:r>
              <a:rPr lang="zh-CN" altLang="en-US" sz="1200" b="1" dirty="0">
                <a:effectLst>
                  <a:outerShdw blurRad="38100" dist="38100" dir="2700000" algn="tl">
                    <a:srgbClr val="C0C0C0"/>
                  </a:outerShdw>
                </a:effectLst>
                <a:latin typeface="仿宋_GB2312" charset="0"/>
                <a:ea typeface="宋体" charset="0"/>
              </a:rPr>
              <a:t>（</a:t>
            </a:r>
            <a:r>
              <a:rPr lang="en-US" altLang="zh-CN" sz="1200" b="1" dirty="0">
                <a:effectLst>
                  <a:outerShdw blurRad="38100" dist="38100" dir="2700000" algn="tl">
                    <a:srgbClr val="C0C0C0"/>
                  </a:outerShdw>
                </a:effectLst>
                <a:latin typeface="仿宋_GB2312" charset="0"/>
                <a:ea typeface="宋体" charset="0"/>
              </a:rPr>
              <a:t>s</a:t>
            </a:r>
            <a:r>
              <a:rPr lang="zh-CN" altLang="en-US" sz="1200" b="1" dirty="0">
                <a:effectLst>
                  <a:outerShdw blurRad="38100" dist="38100" dir="2700000" algn="tl">
                    <a:srgbClr val="C0C0C0"/>
                  </a:outerShdw>
                </a:effectLst>
                <a:latin typeface="仿宋_GB2312" charset="0"/>
                <a:ea typeface="宋体" charset="0"/>
              </a:rPr>
              <a:t>）。这就使大量的同步操作分散在各个进程中。这不仅给系统的管理带来了麻烦，而且还会因同步操作的使用不当而导致系统死锁。这样，在解决上述问题的过程中，便产生了一种新的进程同步工具</a:t>
            </a:r>
            <a:r>
              <a:rPr lang="en-US" altLang="zh-CN" sz="1200" b="1" dirty="0">
                <a:effectLst>
                  <a:outerShdw blurRad="38100" dist="38100" dir="2700000" algn="tl">
                    <a:srgbClr val="C0C0C0"/>
                  </a:outerShdw>
                </a:effectLst>
                <a:latin typeface="Courier New" charset="0"/>
                <a:ea typeface="宋体" charset="0"/>
              </a:rPr>
              <a:t>——</a:t>
            </a:r>
            <a:r>
              <a:rPr lang="zh-CN" altLang="en-US" sz="1200" b="1" dirty="0">
                <a:effectLst>
                  <a:outerShdw blurRad="38100" dist="38100" dir="2700000" algn="tl">
                    <a:srgbClr val="C0C0C0"/>
                  </a:outerShdw>
                </a:effectLst>
                <a:latin typeface="仿宋_GB2312" charset="0"/>
                <a:ea typeface="宋体" charset="0"/>
              </a:rPr>
              <a:t>管程</a:t>
            </a:r>
            <a:r>
              <a:rPr lang="zh-CN" altLang="en-US" sz="1200" b="1" dirty="0">
                <a:effectLst>
                  <a:outerShdw blurRad="38100" dist="38100" dir="2700000" algn="tl">
                    <a:srgbClr val="C0C0C0"/>
                  </a:outerShdw>
                </a:effectLst>
                <a:latin typeface="仿宋_GB2312" charset="0"/>
                <a:ea typeface="仿宋_GB2312" charset="0"/>
              </a:rPr>
              <a:t> 。</a:t>
            </a:r>
            <a:endParaRPr lang="zh-CN" altLang="en-US" sz="1050" b="1" dirty="0">
              <a:solidFill>
                <a:schemeClr val="accent2"/>
              </a:solidFill>
              <a:effectLst>
                <a:outerShdw blurRad="38100" dist="38100" dir="2700000" algn="tl">
                  <a:srgbClr val="C0C0C0"/>
                </a:outerShdw>
              </a:effectLst>
              <a:latin typeface="Arial" charset="0"/>
              <a:ea typeface="仿宋_GB2312" charset="0"/>
            </a:endParaRP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162</a:t>
            </a:fld>
            <a:endParaRPr lang="zh-CN" altLang="en-US" dirty="0"/>
          </a:p>
        </p:txBody>
      </p:sp>
    </p:spTree>
    <p:extLst>
      <p:ext uri="{BB962C8B-B14F-4D97-AF65-F5344CB8AC3E}">
        <p14:creationId xmlns:p14="http://schemas.microsoft.com/office/powerpoint/2010/main" val="6353633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EEFE3CF2-A5B4-D64B-BD1E-82209253F3B2}"/>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6002CC-815D-BE4B-81EB-EBA1045E37A0}" type="slidenum">
              <a:rPr kumimoji="0" lang="en-US" altLang="zh-CN" sz="1200" b="0" i="0" u="none" strike="noStrike" kern="1200" cap="none" spc="0" normalizeH="0" baseline="0" noProof="0">
                <a:ln>
                  <a:noFill/>
                </a:ln>
                <a:solidFill>
                  <a:srgbClr val="2D2E2D"/>
                </a:solidFill>
                <a:effectLst/>
                <a:uLnTx/>
                <a:uFillTx/>
                <a:latin typeface="Arial" charset="0"/>
                <a:ea typeface="宋体"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altLang="zh-CN" sz="1200" b="0" i="0" u="none" strike="noStrike" kern="1200" cap="none" spc="0" normalizeH="0" baseline="0" noProof="0">
              <a:ln>
                <a:noFill/>
              </a:ln>
              <a:solidFill>
                <a:srgbClr val="2D2E2D"/>
              </a:solidFill>
              <a:effectLst/>
              <a:uLnTx/>
              <a:uFillTx/>
              <a:latin typeface="Arial" charset="0"/>
              <a:ea typeface="宋体" charset="0"/>
              <a:cs typeface="+mn-cs"/>
            </a:endParaRPr>
          </a:p>
        </p:txBody>
      </p:sp>
      <p:sp>
        <p:nvSpPr>
          <p:cNvPr id="33795" name="Rectangle 2">
            <a:extLst>
              <a:ext uri="{FF2B5EF4-FFF2-40B4-BE49-F238E27FC236}">
                <a16:creationId xmlns:a16="http://schemas.microsoft.com/office/drawing/2014/main" id="{E78C629D-E300-A94F-A9CD-03E6751F12DF}"/>
              </a:ext>
            </a:extLst>
          </p:cNvPr>
          <p:cNvSpPr>
            <a:spLocks noGrp="1" noRot="1" noChangeAspect="1" noChangeArrowheads="1" noTextEdit="1"/>
          </p:cNvSpPr>
          <p:nvPr>
            <p:ph type="sldImg"/>
          </p:nvPr>
        </p:nvSpPr>
        <p:spPr>
          <a:xfrm>
            <a:off x="1143000" y="685800"/>
            <a:ext cx="4572000" cy="3429000"/>
          </a:xfrm>
          <a:ln/>
        </p:spPr>
      </p:sp>
      <p:sp>
        <p:nvSpPr>
          <p:cNvPr id="33796" name="Rectangle 3">
            <a:extLst>
              <a:ext uri="{FF2B5EF4-FFF2-40B4-BE49-F238E27FC236}">
                <a16:creationId xmlns:a16="http://schemas.microsoft.com/office/drawing/2014/main" id="{E3B4C60B-F472-2A4B-A8E4-A2EA404CE3FF}"/>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en-US" sz="1000" dirty="0">
              <a:latin typeface="Arial" charset="0"/>
              <a:ea typeface="宋体" charset="0"/>
            </a:endParaRPr>
          </a:p>
        </p:txBody>
      </p:sp>
    </p:spTree>
    <p:extLst>
      <p:ext uri="{BB962C8B-B14F-4D97-AF65-F5344CB8AC3E}">
        <p14:creationId xmlns:p14="http://schemas.microsoft.com/office/powerpoint/2010/main" val="9441263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EEFE3CF2-A5B4-D64B-BD1E-82209253F3B2}"/>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6002CC-815D-BE4B-81EB-EBA1045E37A0}" type="slidenum">
              <a:rPr kumimoji="0" lang="en-US" altLang="zh-CN" sz="1200" b="0" i="0" u="none" strike="noStrike" kern="1200" cap="none" spc="0" normalizeH="0" baseline="0" noProof="0">
                <a:ln>
                  <a:noFill/>
                </a:ln>
                <a:solidFill>
                  <a:srgbClr val="2D2E2D"/>
                </a:solidFill>
                <a:effectLst/>
                <a:uLnTx/>
                <a:uFillTx/>
                <a:latin typeface="Arial" charset="0"/>
                <a:ea typeface="宋体"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altLang="zh-CN" sz="1200" b="0" i="0" u="none" strike="noStrike" kern="1200" cap="none" spc="0" normalizeH="0" baseline="0" noProof="0">
              <a:ln>
                <a:noFill/>
              </a:ln>
              <a:solidFill>
                <a:srgbClr val="2D2E2D"/>
              </a:solidFill>
              <a:effectLst/>
              <a:uLnTx/>
              <a:uFillTx/>
              <a:latin typeface="Arial" charset="0"/>
              <a:ea typeface="宋体" charset="0"/>
              <a:cs typeface="+mn-cs"/>
            </a:endParaRPr>
          </a:p>
        </p:txBody>
      </p:sp>
      <p:sp>
        <p:nvSpPr>
          <p:cNvPr id="33795" name="Rectangle 2">
            <a:extLst>
              <a:ext uri="{FF2B5EF4-FFF2-40B4-BE49-F238E27FC236}">
                <a16:creationId xmlns:a16="http://schemas.microsoft.com/office/drawing/2014/main" id="{E78C629D-E300-A94F-A9CD-03E6751F12DF}"/>
              </a:ext>
            </a:extLst>
          </p:cNvPr>
          <p:cNvSpPr>
            <a:spLocks noGrp="1" noRot="1" noChangeAspect="1" noChangeArrowheads="1" noTextEdit="1"/>
          </p:cNvSpPr>
          <p:nvPr>
            <p:ph type="sldImg"/>
          </p:nvPr>
        </p:nvSpPr>
        <p:spPr>
          <a:xfrm>
            <a:off x="1143000" y="685800"/>
            <a:ext cx="4572000" cy="3429000"/>
          </a:xfrm>
          <a:ln/>
        </p:spPr>
      </p:sp>
      <p:sp>
        <p:nvSpPr>
          <p:cNvPr id="33796" name="Rectangle 3">
            <a:extLst>
              <a:ext uri="{FF2B5EF4-FFF2-40B4-BE49-F238E27FC236}">
                <a16:creationId xmlns:a16="http://schemas.microsoft.com/office/drawing/2014/main" id="{E3B4C60B-F472-2A4B-A8E4-A2EA404CE3FF}"/>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lnSpc>
                <a:spcPct val="110000"/>
              </a:lnSpc>
              <a:defRPr/>
            </a:pPr>
            <a:r>
              <a:rPr lang="zh-CN" altLang="en-US" sz="1000" b="1" dirty="0">
                <a:effectLst>
                  <a:outerShdw blurRad="38100" dist="38100" dir="2700000" algn="tl">
                    <a:srgbClr val="C0C0C0"/>
                  </a:outerShdw>
                </a:effectLst>
                <a:latin typeface="Arial" charset="0"/>
                <a:ea typeface="宋体" charset="0"/>
              </a:rPr>
              <a:t>前两个特点让人联想到面向对象软件中对象的特点。的确，面向对象操作系统或程序设计语言可以很容易地把管程作为一种具有特殊特征的对象来实现。</a:t>
            </a:r>
          </a:p>
        </p:txBody>
      </p:sp>
    </p:spTree>
    <p:extLst>
      <p:ext uri="{BB962C8B-B14F-4D97-AF65-F5344CB8AC3E}">
        <p14:creationId xmlns:p14="http://schemas.microsoft.com/office/powerpoint/2010/main" val="35831566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EEFE3CF2-A5B4-D64B-BD1E-82209253F3B2}"/>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6002CC-815D-BE4B-81EB-EBA1045E37A0}" type="slidenum">
              <a:rPr kumimoji="0" lang="en-US" altLang="zh-CN" sz="1200" b="0" i="0" u="none" strike="noStrike" kern="1200" cap="none" spc="0" normalizeH="0" baseline="0" noProof="0">
                <a:ln>
                  <a:noFill/>
                </a:ln>
                <a:solidFill>
                  <a:srgbClr val="2D2E2D"/>
                </a:solidFill>
                <a:effectLst/>
                <a:uLnTx/>
                <a:uFillTx/>
                <a:latin typeface="Arial" charset="0"/>
                <a:ea typeface="宋体"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altLang="zh-CN" sz="1200" b="0" i="0" u="none" strike="noStrike" kern="1200" cap="none" spc="0" normalizeH="0" baseline="0" noProof="0">
              <a:ln>
                <a:noFill/>
              </a:ln>
              <a:solidFill>
                <a:srgbClr val="2D2E2D"/>
              </a:solidFill>
              <a:effectLst/>
              <a:uLnTx/>
              <a:uFillTx/>
              <a:latin typeface="Arial" charset="0"/>
              <a:ea typeface="宋体" charset="0"/>
              <a:cs typeface="+mn-cs"/>
            </a:endParaRPr>
          </a:p>
        </p:txBody>
      </p:sp>
      <p:sp>
        <p:nvSpPr>
          <p:cNvPr id="33795" name="Rectangle 2">
            <a:extLst>
              <a:ext uri="{FF2B5EF4-FFF2-40B4-BE49-F238E27FC236}">
                <a16:creationId xmlns:a16="http://schemas.microsoft.com/office/drawing/2014/main" id="{E78C629D-E300-A94F-A9CD-03E6751F12DF}"/>
              </a:ext>
            </a:extLst>
          </p:cNvPr>
          <p:cNvSpPr>
            <a:spLocks noGrp="1" noRot="1" noChangeAspect="1" noChangeArrowheads="1" noTextEdit="1"/>
          </p:cNvSpPr>
          <p:nvPr>
            <p:ph type="sldImg"/>
          </p:nvPr>
        </p:nvSpPr>
        <p:spPr>
          <a:xfrm>
            <a:off x="1143000" y="685800"/>
            <a:ext cx="4572000" cy="3429000"/>
          </a:xfrm>
          <a:ln/>
        </p:spPr>
      </p:sp>
      <p:sp>
        <p:nvSpPr>
          <p:cNvPr id="33796" name="Rectangle 3">
            <a:extLst>
              <a:ext uri="{FF2B5EF4-FFF2-40B4-BE49-F238E27FC236}">
                <a16:creationId xmlns:a16="http://schemas.microsoft.com/office/drawing/2014/main" id="{E3B4C60B-F472-2A4B-A8E4-A2EA404CE3FF}"/>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lnSpc>
                <a:spcPct val="110000"/>
              </a:lnSpc>
              <a:defRPr/>
            </a:pPr>
            <a:endParaRPr lang="zh-CN" altLang="en-US" sz="1000" b="1" dirty="0">
              <a:effectLst>
                <a:outerShdw blurRad="38100" dist="38100" dir="2700000" algn="tl">
                  <a:srgbClr val="C0C0C0"/>
                </a:outerShdw>
              </a:effectLst>
              <a:latin typeface="Arial" charset="0"/>
              <a:ea typeface="宋体" charset="0"/>
            </a:endParaRPr>
          </a:p>
        </p:txBody>
      </p:sp>
    </p:spTree>
    <p:extLst>
      <p:ext uri="{BB962C8B-B14F-4D97-AF65-F5344CB8AC3E}">
        <p14:creationId xmlns:p14="http://schemas.microsoft.com/office/powerpoint/2010/main" val="32650974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EEFE3CF2-A5B4-D64B-BD1E-82209253F3B2}"/>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6002CC-815D-BE4B-81EB-EBA1045E37A0}" type="slidenum">
              <a:rPr kumimoji="0" lang="en-US" altLang="zh-CN" sz="1200" b="0" i="0" u="none" strike="noStrike" kern="1200" cap="none" spc="0" normalizeH="0" baseline="0" noProof="0">
                <a:ln>
                  <a:noFill/>
                </a:ln>
                <a:solidFill>
                  <a:srgbClr val="2D2E2D"/>
                </a:solidFill>
                <a:effectLst/>
                <a:uLnTx/>
                <a:uFillTx/>
                <a:latin typeface="Arial" charset="0"/>
                <a:ea typeface="宋体"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altLang="zh-CN" sz="1200" b="0" i="0" u="none" strike="noStrike" kern="1200" cap="none" spc="0" normalizeH="0" baseline="0" noProof="0">
              <a:ln>
                <a:noFill/>
              </a:ln>
              <a:solidFill>
                <a:srgbClr val="2D2E2D"/>
              </a:solidFill>
              <a:effectLst/>
              <a:uLnTx/>
              <a:uFillTx/>
              <a:latin typeface="Arial" charset="0"/>
              <a:ea typeface="宋体" charset="0"/>
              <a:cs typeface="+mn-cs"/>
            </a:endParaRPr>
          </a:p>
        </p:txBody>
      </p:sp>
      <p:sp>
        <p:nvSpPr>
          <p:cNvPr id="33795" name="Rectangle 2">
            <a:extLst>
              <a:ext uri="{FF2B5EF4-FFF2-40B4-BE49-F238E27FC236}">
                <a16:creationId xmlns:a16="http://schemas.microsoft.com/office/drawing/2014/main" id="{E78C629D-E300-A94F-A9CD-03E6751F12DF}"/>
              </a:ext>
            </a:extLst>
          </p:cNvPr>
          <p:cNvSpPr>
            <a:spLocks noGrp="1" noRot="1" noChangeAspect="1" noChangeArrowheads="1" noTextEdit="1"/>
          </p:cNvSpPr>
          <p:nvPr>
            <p:ph type="sldImg"/>
          </p:nvPr>
        </p:nvSpPr>
        <p:spPr>
          <a:xfrm>
            <a:off x="1143000" y="685800"/>
            <a:ext cx="4572000" cy="3429000"/>
          </a:xfrm>
          <a:ln/>
        </p:spPr>
      </p:sp>
      <p:sp>
        <p:nvSpPr>
          <p:cNvPr id="33796" name="Rectangle 3">
            <a:extLst>
              <a:ext uri="{FF2B5EF4-FFF2-40B4-BE49-F238E27FC236}">
                <a16:creationId xmlns:a16="http://schemas.microsoft.com/office/drawing/2014/main" id="{E3B4C60B-F472-2A4B-A8E4-A2EA404CE3FF}"/>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lnSpc>
                <a:spcPct val="110000"/>
              </a:lnSpc>
              <a:defRPr/>
            </a:pPr>
            <a:endParaRPr lang="zh-CN" altLang="en-US" sz="1000" b="1" dirty="0">
              <a:effectLst>
                <a:outerShdw blurRad="38100" dist="38100" dir="2700000" algn="tl">
                  <a:srgbClr val="C0C0C0"/>
                </a:outerShdw>
              </a:effectLst>
              <a:latin typeface="Arial" charset="0"/>
              <a:ea typeface="宋体" charset="0"/>
            </a:endParaRPr>
          </a:p>
        </p:txBody>
      </p:sp>
    </p:spTree>
    <p:extLst>
      <p:ext uri="{BB962C8B-B14F-4D97-AF65-F5344CB8AC3E}">
        <p14:creationId xmlns:p14="http://schemas.microsoft.com/office/powerpoint/2010/main" val="29428857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Arial" panose="020B0604020202020204" pitchFamily="34" charset="0"/>
              </a:rPr>
              <a:t>一般情况下，每个同步关系对应一个信号量。</a:t>
            </a:r>
          </a:p>
          <a:p>
            <a:r>
              <a:rPr lang="zh-CN" altLang="en-US" dirty="0">
                <a:latin typeface="Arial" panose="020B0604020202020204" pitchFamily="34" charset="0"/>
              </a:rPr>
              <a:t>转化为：</a:t>
            </a:r>
          </a:p>
          <a:p>
            <a:r>
              <a:rPr lang="zh-CN" altLang="en-US" dirty="0">
                <a:latin typeface="Arial" panose="020B0604020202020204" pitchFamily="34" charset="0"/>
              </a:rPr>
              <a:t>可用的资源数</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175</a:t>
            </a:fld>
            <a:endParaRPr lang="zh-CN" altLang="en-US" dirty="0"/>
          </a:p>
        </p:txBody>
      </p:sp>
    </p:spTree>
    <p:extLst>
      <p:ext uri="{BB962C8B-B14F-4D97-AF65-F5344CB8AC3E}">
        <p14:creationId xmlns:p14="http://schemas.microsoft.com/office/powerpoint/2010/main" val="903244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栈：从高地址向低</a:t>
            </a:r>
            <a:r>
              <a:rPr lang="zh-CN" altLang="en-US"/>
              <a:t>地址生长，栈顶低地址</a:t>
            </a:r>
            <a:endParaRPr lang="en-US" altLang="zh-CN" dirty="0"/>
          </a:p>
          <a:p>
            <a:r>
              <a:rPr lang="zh-CN" altLang="en-US" dirty="0"/>
              <a:t>堆：从低地址向高地址生长</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14</a:t>
            </a:fld>
            <a:endParaRPr lang="zh-CN" altLang="en-US" dirty="0"/>
          </a:p>
        </p:txBody>
      </p:sp>
    </p:spTree>
    <p:extLst>
      <p:ext uri="{BB962C8B-B14F-4D97-AF65-F5344CB8AC3E}">
        <p14:creationId xmlns:p14="http://schemas.microsoft.com/office/powerpoint/2010/main" val="26235176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producer </a:t>
            </a:r>
            <a:r>
              <a:rPr lang="zh-CN" altLang="en-US" dirty="0"/>
              <a:t>先申请互斥，进入后，申请空资源，发现空资源不可用，必须等待</a:t>
            </a:r>
            <a:r>
              <a:rPr lang="en-US" altLang="zh-CN" dirty="0" err="1"/>
              <a:t>comsumer</a:t>
            </a:r>
            <a:r>
              <a:rPr lang="zh-CN" altLang="en-US" dirty="0"/>
              <a:t>先申请满资源，使用后释放出来。</a:t>
            </a:r>
          </a:p>
          <a:p>
            <a:r>
              <a:rPr lang="zh-CN" altLang="en-US" dirty="0"/>
              <a:t>但此时，由于</a:t>
            </a:r>
            <a:r>
              <a:rPr lang="en-US" altLang="zh-CN" dirty="0"/>
              <a:t>producer</a:t>
            </a:r>
            <a:r>
              <a:rPr lang="zh-CN" altLang="en-US" dirty="0"/>
              <a:t>占用了互斥资源，因此</a:t>
            </a:r>
            <a:r>
              <a:rPr lang="en-US" altLang="zh-CN" dirty="0"/>
              <a:t>consumer</a:t>
            </a:r>
            <a:r>
              <a:rPr lang="zh-CN" altLang="en-US" dirty="0"/>
              <a:t>无法进入。故而陷入死锁状态</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177</a:t>
            </a:fld>
            <a:endParaRPr lang="zh-CN" altLang="en-US" dirty="0"/>
          </a:p>
        </p:txBody>
      </p:sp>
    </p:spTree>
    <p:extLst>
      <p:ext uri="{BB962C8B-B14F-4D97-AF65-F5344CB8AC3E}">
        <p14:creationId xmlns:p14="http://schemas.microsoft.com/office/powerpoint/2010/main" val="33283401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defRPr/>
            </a:pPr>
            <a:r>
              <a:rPr lang="zh-CN" altLang="en-US" sz="1200" dirty="0"/>
              <a:t>在生产者</a:t>
            </a:r>
            <a:r>
              <a:rPr lang="en-US" altLang="zh-CN" sz="1200" dirty="0"/>
              <a:t>—</a:t>
            </a:r>
            <a:r>
              <a:rPr lang="zh-CN" altLang="en-US" sz="1200" dirty="0"/>
              <a:t>消费者问题中应注意：首先，在每个程序中用于实现互斥的</a:t>
            </a:r>
            <a:r>
              <a:rPr lang="en-US" altLang="zh-CN" sz="1200" dirty="0"/>
              <a:t>wait(mutex)</a:t>
            </a:r>
            <a:r>
              <a:rPr lang="zh-CN" altLang="en-US" sz="1200" dirty="0"/>
              <a:t>和</a:t>
            </a:r>
            <a:r>
              <a:rPr lang="en-US" altLang="zh-CN" sz="1200" dirty="0"/>
              <a:t>signal(mutex)</a:t>
            </a:r>
            <a:r>
              <a:rPr lang="zh-CN" altLang="en-US" sz="1200" dirty="0"/>
              <a:t>必须成对地出现；其次，对资源信号量</a:t>
            </a:r>
            <a:r>
              <a:rPr lang="en-US" altLang="zh-CN" sz="1200" dirty="0"/>
              <a:t>empty</a:t>
            </a:r>
            <a:r>
              <a:rPr lang="zh-CN" altLang="en-US" sz="1200" dirty="0"/>
              <a:t>和</a:t>
            </a:r>
            <a:r>
              <a:rPr lang="en-US" altLang="zh-CN" sz="1200" dirty="0"/>
              <a:t>full</a:t>
            </a:r>
            <a:r>
              <a:rPr lang="zh-CN" altLang="en-US" sz="1200" dirty="0"/>
              <a:t>的</a:t>
            </a:r>
            <a:r>
              <a:rPr lang="en-US" altLang="zh-CN" sz="1200" dirty="0"/>
              <a:t>wait</a:t>
            </a:r>
            <a:r>
              <a:rPr lang="zh-CN" altLang="en-US" sz="1200" dirty="0"/>
              <a:t>和</a:t>
            </a:r>
            <a:r>
              <a:rPr lang="en-US" altLang="zh-CN" sz="1200" dirty="0"/>
              <a:t>signal</a:t>
            </a:r>
            <a:r>
              <a:rPr lang="zh-CN" altLang="en-US" sz="1200" dirty="0"/>
              <a:t>操作，同样需要成对地出现，但它们分别处于不同的程序中。例如，</a:t>
            </a:r>
            <a:r>
              <a:rPr lang="en-US" altLang="zh-CN" sz="1200" dirty="0"/>
              <a:t>wait(empty)</a:t>
            </a:r>
            <a:r>
              <a:rPr lang="zh-CN" altLang="en-US" sz="1200" dirty="0"/>
              <a:t>在计算进程中，而</a:t>
            </a:r>
            <a:r>
              <a:rPr lang="en-US" altLang="zh-CN" sz="1200" dirty="0"/>
              <a:t>signal(empty)</a:t>
            </a:r>
            <a:r>
              <a:rPr lang="zh-CN" altLang="en-US" sz="1200" dirty="0"/>
              <a:t>则在打印进程中，计算进程若因执行</a:t>
            </a:r>
            <a:r>
              <a:rPr lang="en-US" altLang="zh-CN" sz="1200" dirty="0"/>
              <a:t>wait(empty)</a:t>
            </a:r>
            <a:r>
              <a:rPr lang="zh-CN" altLang="en-US" sz="1200" dirty="0"/>
              <a:t>而阻塞，则以后将由打印进程将它唤醒；最后，在每个程序中的多个</a:t>
            </a:r>
            <a:r>
              <a:rPr lang="en-US" altLang="zh-CN" sz="1200" dirty="0"/>
              <a:t>wait </a:t>
            </a:r>
            <a:r>
              <a:rPr lang="zh-CN" altLang="en-US" sz="1200" dirty="0"/>
              <a:t>操作顺序不能颠倒，应先执行对资源信号量的</a:t>
            </a:r>
            <a:r>
              <a:rPr lang="en-US" altLang="zh-CN" sz="1200" dirty="0"/>
              <a:t>wait</a:t>
            </a:r>
            <a:r>
              <a:rPr lang="zh-CN" altLang="en-US" sz="1200" dirty="0"/>
              <a:t>操作，然后再执行对互斥信号量的</a:t>
            </a:r>
            <a:r>
              <a:rPr lang="en-US" altLang="zh-CN" sz="1200" dirty="0"/>
              <a:t>wait</a:t>
            </a:r>
            <a:r>
              <a:rPr lang="zh-CN" altLang="en-US" sz="1200" dirty="0"/>
              <a:t>操作，否则可能引起进程死锁。</a:t>
            </a:r>
          </a:p>
          <a:p>
            <a:pPr eaLnBrk="1" hangingPunct="1">
              <a:defRPr/>
            </a:pPr>
            <a:endParaRPr lang="zh-CN" altLang="en-US" sz="1200" dirty="0"/>
          </a:p>
          <a:p>
            <a:pPr eaLnBrk="1" hangingPunct="1">
              <a:defRPr/>
            </a:pPr>
            <a:r>
              <a:rPr lang="zh-CN" altLang="en-US" sz="1200" dirty="0"/>
              <a:t>在此举例说明：</a:t>
            </a:r>
          </a:p>
          <a:p>
            <a:pPr eaLnBrk="1" hangingPunct="1">
              <a:defRPr/>
            </a:pPr>
            <a:r>
              <a:rPr lang="zh-CN" altLang="en-US" sz="1200" dirty="0"/>
              <a:t>初始状态：</a:t>
            </a:r>
            <a:r>
              <a:rPr lang="en-US" altLang="zh-CN" sz="1200" dirty="0"/>
              <a:t>N=2</a:t>
            </a:r>
            <a:r>
              <a:rPr lang="zh-CN" altLang="en-US" sz="1200" dirty="0"/>
              <a:t>，</a:t>
            </a:r>
            <a:r>
              <a:rPr lang="en-US" altLang="zh-CN" sz="1200" dirty="0" err="1"/>
              <a:t>full.value</a:t>
            </a:r>
            <a:r>
              <a:rPr lang="en-US" altLang="zh-CN" sz="1200" dirty="0"/>
              <a:t>=0, </a:t>
            </a:r>
            <a:r>
              <a:rPr lang="en-US" altLang="zh-CN" sz="1200" dirty="0" err="1"/>
              <a:t>full.L</a:t>
            </a:r>
            <a:r>
              <a:rPr lang="en-US" altLang="zh-CN" sz="1200" dirty="0"/>
              <a:t>=NULL; </a:t>
            </a:r>
            <a:r>
              <a:rPr lang="en-US" altLang="zh-CN" sz="1200" dirty="0" err="1"/>
              <a:t>empty.value</a:t>
            </a:r>
            <a:r>
              <a:rPr lang="en-US" altLang="zh-CN" sz="1200" dirty="0"/>
              <a:t>=n, </a:t>
            </a:r>
            <a:r>
              <a:rPr lang="en-US" altLang="zh-CN" sz="1200" dirty="0" err="1"/>
              <a:t>empty.L</a:t>
            </a:r>
            <a:r>
              <a:rPr lang="en-US" altLang="zh-CN" sz="1200" dirty="0"/>
              <a:t>=NULL; </a:t>
            </a:r>
            <a:r>
              <a:rPr lang="en-US" altLang="zh-CN" sz="1200" dirty="0" err="1"/>
              <a:t>mutex.value</a:t>
            </a:r>
            <a:r>
              <a:rPr lang="en-US" altLang="zh-CN" sz="1200" dirty="0"/>
              <a:t>=1, </a:t>
            </a:r>
            <a:r>
              <a:rPr lang="en-US" altLang="zh-CN" sz="1200" dirty="0" err="1"/>
              <a:t>mutex.L</a:t>
            </a:r>
            <a:r>
              <a:rPr lang="en-US" altLang="zh-CN" sz="1200" dirty="0"/>
              <a:t>=NULL.</a:t>
            </a:r>
          </a:p>
          <a:p>
            <a:pPr eaLnBrk="1" hangingPunct="1">
              <a:defRPr/>
            </a:pPr>
            <a:r>
              <a:rPr lang="en-US" altLang="zh-CN" sz="1200" dirty="0"/>
              <a:t>Ready</a:t>
            </a:r>
            <a:r>
              <a:rPr lang="zh-CN" altLang="en-US" sz="1200" dirty="0"/>
              <a:t>队列：</a:t>
            </a:r>
            <a:r>
              <a:rPr lang="en-US" altLang="zh-CN" sz="1200" dirty="0"/>
              <a:t>C1</a:t>
            </a:r>
            <a:r>
              <a:rPr lang="zh-CN" altLang="en-US" sz="1200" dirty="0"/>
              <a:t>、</a:t>
            </a:r>
            <a:r>
              <a:rPr lang="en-US" altLang="zh-CN" sz="1200" dirty="0"/>
              <a:t>P1</a:t>
            </a:r>
            <a:r>
              <a:rPr lang="zh-CN" altLang="en-US" sz="1200" dirty="0"/>
              <a:t>、</a:t>
            </a:r>
            <a:r>
              <a:rPr lang="en-US" altLang="zh-CN" sz="1200" dirty="0"/>
              <a:t>P2</a:t>
            </a:r>
            <a:r>
              <a:rPr lang="zh-CN" altLang="en-US" sz="1200" dirty="0"/>
              <a:t>、</a:t>
            </a:r>
            <a:r>
              <a:rPr lang="en-US" altLang="zh-CN" sz="1200" dirty="0"/>
              <a:t>P3</a:t>
            </a:r>
          </a:p>
          <a:p>
            <a:pPr eaLnBrk="1" hangingPunct="1">
              <a:defRPr/>
            </a:pPr>
            <a:r>
              <a:rPr lang="zh-CN" altLang="en-US" sz="1200" dirty="0"/>
              <a:t>第一个时间片：</a:t>
            </a:r>
            <a:r>
              <a:rPr lang="en-US" altLang="zh-CN" sz="1200" dirty="0"/>
              <a:t>C1 --》 run</a:t>
            </a:r>
            <a:r>
              <a:rPr lang="zh-CN" altLang="en-US" sz="1200" dirty="0"/>
              <a:t>， </a:t>
            </a:r>
            <a:r>
              <a:rPr lang="en-US" altLang="zh-CN" sz="1200" dirty="0"/>
              <a:t>wait</a:t>
            </a:r>
            <a:r>
              <a:rPr lang="zh-CN" altLang="en-US" sz="1200" dirty="0"/>
              <a:t>（</a:t>
            </a:r>
            <a:r>
              <a:rPr lang="en-US" altLang="zh-CN" sz="1200" dirty="0"/>
              <a:t>full</a:t>
            </a:r>
            <a:r>
              <a:rPr lang="zh-CN" altLang="en-US" sz="1200" dirty="0"/>
              <a:t>）导致</a:t>
            </a:r>
            <a:r>
              <a:rPr lang="en-US" altLang="zh-CN" sz="1200" dirty="0" err="1"/>
              <a:t>full.vlaue</a:t>
            </a:r>
            <a:r>
              <a:rPr lang="en-US" altLang="zh-CN" sz="1200" dirty="0"/>
              <a:t>=-1</a:t>
            </a:r>
            <a:r>
              <a:rPr lang="zh-CN" altLang="en-US" sz="1200" dirty="0"/>
              <a:t>，</a:t>
            </a:r>
            <a:r>
              <a:rPr lang="en-US" altLang="zh-CN" sz="1200" dirty="0" err="1"/>
              <a:t>full.L</a:t>
            </a:r>
            <a:r>
              <a:rPr lang="en-US" altLang="zh-CN" sz="1200" dirty="0"/>
              <a:t>={C1},</a:t>
            </a:r>
            <a:r>
              <a:rPr lang="zh-CN" altLang="en-US" sz="1200" dirty="0"/>
              <a:t>即</a:t>
            </a:r>
            <a:r>
              <a:rPr lang="en-US" altLang="zh-CN" sz="1200" dirty="0"/>
              <a:t>C1</a:t>
            </a:r>
            <a:r>
              <a:rPr lang="zh-CN" altLang="en-US" sz="1200" dirty="0"/>
              <a:t>阻塞，下一条语句</a:t>
            </a:r>
            <a:r>
              <a:rPr lang="en-US" altLang="zh-CN" sz="1200" dirty="0"/>
              <a:t>wait</a:t>
            </a:r>
            <a:r>
              <a:rPr lang="zh-CN" altLang="en-US" sz="1200" dirty="0"/>
              <a:t>（</a:t>
            </a:r>
            <a:r>
              <a:rPr lang="en-US" altLang="zh-CN" sz="1200" dirty="0"/>
              <a:t>mutex</a:t>
            </a:r>
            <a:r>
              <a:rPr lang="zh-CN" altLang="en-US" sz="1200" dirty="0"/>
              <a:t>）；</a:t>
            </a:r>
          </a:p>
          <a:p>
            <a:pPr eaLnBrk="1" hangingPunct="1">
              <a:defRPr/>
            </a:pPr>
            <a:r>
              <a:rPr lang="zh-CN" altLang="en-US" sz="1200" dirty="0"/>
              <a:t>状态：</a:t>
            </a:r>
            <a:r>
              <a:rPr lang="en-US" altLang="zh-CN" sz="1200" dirty="0" err="1"/>
              <a:t>full.value</a:t>
            </a:r>
            <a:r>
              <a:rPr lang="en-US" altLang="zh-CN" sz="1200" dirty="0"/>
              <a:t>=-1, </a:t>
            </a:r>
            <a:r>
              <a:rPr lang="en-US" altLang="zh-CN" sz="1200" dirty="0" err="1"/>
              <a:t>full.L</a:t>
            </a:r>
            <a:r>
              <a:rPr lang="en-US" altLang="zh-CN" sz="1200" dirty="0"/>
              <a:t>={C1},; </a:t>
            </a:r>
            <a:r>
              <a:rPr lang="en-US" altLang="zh-CN" sz="1200" dirty="0" err="1"/>
              <a:t>empty.value</a:t>
            </a:r>
            <a:r>
              <a:rPr lang="en-US" altLang="zh-CN" sz="1200" dirty="0"/>
              <a:t>=n, </a:t>
            </a:r>
            <a:r>
              <a:rPr lang="en-US" altLang="zh-CN" sz="1200" dirty="0" err="1"/>
              <a:t>empty.L</a:t>
            </a:r>
            <a:r>
              <a:rPr lang="en-US" altLang="zh-CN" sz="1200" dirty="0"/>
              <a:t>=NULL; </a:t>
            </a:r>
            <a:r>
              <a:rPr lang="en-US" altLang="zh-CN" sz="1200" dirty="0" err="1"/>
              <a:t>mutex.value</a:t>
            </a:r>
            <a:r>
              <a:rPr lang="en-US" altLang="zh-CN" sz="1200" dirty="0"/>
              <a:t>=1, </a:t>
            </a:r>
            <a:r>
              <a:rPr lang="en-US" altLang="zh-CN" sz="1200" dirty="0" err="1"/>
              <a:t>mutex.L</a:t>
            </a:r>
            <a:r>
              <a:rPr lang="en-US" altLang="zh-CN" sz="1200" dirty="0"/>
              <a:t>=NULL.</a:t>
            </a:r>
          </a:p>
          <a:p>
            <a:pPr eaLnBrk="1" hangingPunct="1">
              <a:defRPr/>
            </a:pPr>
            <a:r>
              <a:rPr lang="en-US" altLang="zh-CN" sz="1200" dirty="0"/>
              <a:t>Ready</a:t>
            </a:r>
            <a:r>
              <a:rPr lang="zh-CN" altLang="en-US" sz="1200" dirty="0"/>
              <a:t>队列：</a:t>
            </a:r>
            <a:r>
              <a:rPr lang="en-US" altLang="zh-CN" sz="1200" dirty="0"/>
              <a:t>P1</a:t>
            </a:r>
            <a:r>
              <a:rPr lang="zh-CN" altLang="en-US" sz="1200" dirty="0"/>
              <a:t>、</a:t>
            </a:r>
            <a:r>
              <a:rPr lang="en-US" altLang="zh-CN" sz="1200" dirty="0"/>
              <a:t>P2</a:t>
            </a:r>
            <a:r>
              <a:rPr lang="zh-CN" altLang="en-US" sz="1200" dirty="0"/>
              <a:t>、</a:t>
            </a:r>
            <a:r>
              <a:rPr lang="en-US" altLang="zh-CN" sz="1200" dirty="0"/>
              <a:t>P3</a:t>
            </a:r>
          </a:p>
          <a:p>
            <a:pPr eaLnBrk="1" hangingPunct="1">
              <a:defRPr/>
            </a:pPr>
            <a:r>
              <a:rPr lang="zh-CN" altLang="en-US" sz="1200" dirty="0"/>
              <a:t>阻塞队列： </a:t>
            </a:r>
            <a:r>
              <a:rPr lang="en-US" altLang="zh-CN" sz="1200" dirty="0" err="1"/>
              <a:t>full.L</a:t>
            </a:r>
            <a:r>
              <a:rPr lang="en-US" altLang="zh-CN" sz="1200" dirty="0"/>
              <a:t>={C1}</a:t>
            </a:r>
          </a:p>
          <a:p>
            <a:pPr eaLnBrk="1" hangingPunct="1">
              <a:defRPr/>
            </a:pPr>
            <a:endParaRPr lang="en-US" altLang="zh-CN" sz="1200" dirty="0"/>
          </a:p>
          <a:p>
            <a:pPr eaLnBrk="1" hangingPunct="1">
              <a:defRPr/>
            </a:pPr>
            <a:r>
              <a:rPr lang="zh-CN" altLang="en-US" sz="1200" dirty="0"/>
              <a:t>第二个时间片： </a:t>
            </a:r>
            <a:r>
              <a:rPr lang="en-US" altLang="zh-CN" sz="1200" dirty="0"/>
              <a:t>P1 --》 run</a:t>
            </a:r>
            <a:r>
              <a:rPr lang="zh-CN" altLang="en-US" sz="1200" dirty="0"/>
              <a:t>， </a:t>
            </a:r>
            <a:r>
              <a:rPr lang="en-US" altLang="zh-CN" sz="1200" dirty="0"/>
              <a:t>wait</a:t>
            </a:r>
            <a:r>
              <a:rPr lang="zh-CN" altLang="en-US" sz="1200" dirty="0"/>
              <a:t>（</a:t>
            </a:r>
            <a:r>
              <a:rPr lang="en-US" altLang="zh-CN" sz="1200" dirty="0"/>
              <a:t>empty</a:t>
            </a:r>
            <a:r>
              <a:rPr lang="zh-CN" altLang="en-US" sz="1200" dirty="0"/>
              <a:t>）导致</a:t>
            </a:r>
            <a:r>
              <a:rPr lang="en-US" altLang="zh-CN" sz="1200" dirty="0" err="1"/>
              <a:t>empty.vlaue</a:t>
            </a:r>
            <a:r>
              <a:rPr lang="en-US" altLang="zh-CN" sz="1200" dirty="0"/>
              <a:t>=2-1=1</a:t>
            </a:r>
            <a:r>
              <a:rPr lang="zh-CN" altLang="en-US" sz="1200" dirty="0"/>
              <a:t>，然后</a:t>
            </a:r>
            <a:r>
              <a:rPr lang="en-US" altLang="zh-CN" sz="1200" dirty="0"/>
              <a:t>wait</a:t>
            </a:r>
            <a:r>
              <a:rPr lang="zh-CN" altLang="en-US" sz="1200" dirty="0"/>
              <a:t>（</a:t>
            </a:r>
            <a:r>
              <a:rPr lang="en-US" altLang="zh-CN" sz="1200" dirty="0"/>
              <a:t>mutex</a:t>
            </a:r>
            <a:r>
              <a:rPr lang="zh-CN" altLang="en-US" sz="1200" dirty="0"/>
              <a:t>）使</a:t>
            </a:r>
            <a:r>
              <a:rPr lang="en-US" altLang="zh-CN" sz="1200" dirty="0" err="1"/>
              <a:t>mutex.value</a:t>
            </a:r>
            <a:r>
              <a:rPr lang="en-US" altLang="zh-CN" sz="1200" dirty="0"/>
              <a:t>=0</a:t>
            </a:r>
            <a:r>
              <a:rPr lang="zh-CN" altLang="en-US" sz="1200" dirty="0"/>
              <a:t>，进入临界区，这时时间片完，</a:t>
            </a:r>
            <a:r>
              <a:rPr lang="en-US" altLang="zh-CN" sz="1200" dirty="0"/>
              <a:t>P1</a:t>
            </a:r>
            <a:r>
              <a:rPr lang="zh-CN" altLang="en-US" sz="1200" dirty="0"/>
              <a:t>从</a:t>
            </a:r>
            <a:r>
              <a:rPr lang="en-US" altLang="zh-CN" sz="1200" dirty="0"/>
              <a:t>RUN</a:t>
            </a:r>
            <a:r>
              <a:rPr lang="zh-CN" altLang="en-US" sz="1200" dirty="0"/>
              <a:t>转换到</a:t>
            </a:r>
            <a:r>
              <a:rPr lang="en-US" altLang="zh-CN" sz="1200" dirty="0"/>
              <a:t>Ready</a:t>
            </a:r>
          </a:p>
          <a:p>
            <a:pPr eaLnBrk="1" hangingPunct="1">
              <a:defRPr/>
            </a:pPr>
            <a:r>
              <a:rPr lang="zh-CN" altLang="en-US" sz="1200" dirty="0"/>
              <a:t>状态：</a:t>
            </a:r>
            <a:r>
              <a:rPr lang="en-US" altLang="zh-CN" sz="1200" dirty="0" err="1"/>
              <a:t>full.value</a:t>
            </a:r>
            <a:r>
              <a:rPr lang="en-US" altLang="zh-CN" sz="1200" dirty="0"/>
              <a:t>=-1, </a:t>
            </a:r>
            <a:r>
              <a:rPr lang="en-US" altLang="zh-CN" sz="1200" dirty="0" err="1"/>
              <a:t>full.L</a:t>
            </a:r>
            <a:r>
              <a:rPr lang="en-US" altLang="zh-CN" sz="1200" dirty="0"/>
              <a:t>={C1},; </a:t>
            </a:r>
            <a:r>
              <a:rPr lang="en-US" altLang="zh-CN" sz="1200" dirty="0" err="1"/>
              <a:t>empty.value</a:t>
            </a:r>
            <a:r>
              <a:rPr lang="en-US" altLang="zh-CN" sz="1200" dirty="0"/>
              <a:t>=1, </a:t>
            </a:r>
            <a:r>
              <a:rPr lang="en-US" altLang="zh-CN" sz="1200" dirty="0" err="1"/>
              <a:t>empty.L</a:t>
            </a:r>
            <a:r>
              <a:rPr lang="en-US" altLang="zh-CN" sz="1200" dirty="0"/>
              <a:t>=NULL; </a:t>
            </a:r>
            <a:r>
              <a:rPr lang="en-US" altLang="zh-CN" sz="1200" dirty="0" err="1"/>
              <a:t>mutex.value</a:t>
            </a:r>
            <a:r>
              <a:rPr lang="en-US" altLang="zh-CN" sz="1200" dirty="0"/>
              <a:t>=0, </a:t>
            </a:r>
            <a:r>
              <a:rPr lang="en-US" altLang="zh-CN" sz="1200" dirty="0" err="1"/>
              <a:t>mutex.L</a:t>
            </a:r>
            <a:r>
              <a:rPr lang="en-US" altLang="zh-CN" sz="1200" dirty="0"/>
              <a:t>=NULL.</a:t>
            </a:r>
          </a:p>
          <a:p>
            <a:pPr eaLnBrk="1" hangingPunct="1">
              <a:defRPr/>
            </a:pPr>
            <a:r>
              <a:rPr lang="en-US" altLang="zh-CN" sz="1200" dirty="0"/>
              <a:t>Ready</a:t>
            </a:r>
            <a:r>
              <a:rPr lang="zh-CN" altLang="en-US" sz="1200" dirty="0"/>
              <a:t>队列：</a:t>
            </a:r>
            <a:r>
              <a:rPr lang="en-US" altLang="zh-CN" sz="1200" dirty="0"/>
              <a:t>P2</a:t>
            </a:r>
            <a:r>
              <a:rPr lang="zh-CN" altLang="en-US" sz="1200" dirty="0"/>
              <a:t>、</a:t>
            </a:r>
            <a:r>
              <a:rPr lang="en-US" altLang="zh-CN" sz="1200" dirty="0"/>
              <a:t>P3 </a:t>
            </a:r>
            <a:r>
              <a:rPr lang="zh-CN" altLang="en-US" sz="1200" dirty="0"/>
              <a:t>、</a:t>
            </a:r>
            <a:r>
              <a:rPr lang="en-US" altLang="zh-CN" sz="1200" dirty="0"/>
              <a:t>P1</a:t>
            </a:r>
          </a:p>
          <a:p>
            <a:pPr eaLnBrk="1" hangingPunct="1">
              <a:defRPr/>
            </a:pPr>
            <a:r>
              <a:rPr lang="zh-CN" altLang="en-US" sz="1200" dirty="0"/>
              <a:t>阻塞队列： </a:t>
            </a:r>
            <a:r>
              <a:rPr lang="en-US" altLang="zh-CN" sz="1200" dirty="0" err="1"/>
              <a:t>full.L</a:t>
            </a:r>
            <a:r>
              <a:rPr lang="en-US" altLang="zh-CN" sz="1200" dirty="0"/>
              <a:t>={C1}</a:t>
            </a:r>
          </a:p>
          <a:p>
            <a:pPr eaLnBrk="1" hangingPunct="1">
              <a:defRPr/>
            </a:pPr>
            <a:endParaRPr lang="en-US" altLang="zh-CN" sz="1200" dirty="0"/>
          </a:p>
          <a:p>
            <a:pPr eaLnBrk="1" hangingPunct="1">
              <a:defRPr/>
            </a:pPr>
            <a:r>
              <a:rPr lang="zh-CN" altLang="en-US" sz="1200" dirty="0"/>
              <a:t>第三个时间片： </a:t>
            </a:r>
            <a:r>
              <a:rPr lang="en-US" altLang="zh-CN" sz="1200" dirty="0"/>
              <a:t>P2 --》 run</a:t>
            </a:r>
            <a:r>
              <a:rPr lang="zh-CN" altLang="en-US" sz="1200" dirty="0"/>
              <a:t>， </a:t>
            </a:r>
            <a:r>
              <a:rPr lang="en-US" altLang="zh-CN" sz="1200" dirty="0"/>
              <a:t>wait</a:t>
            </a:r>
            <a:r>
              <a:rPr lang="zh-CN" altLang="en-US" sz="1200" dirty="0"/>
              <a:t>（</a:t>
            </a:r>
            <a:r>
              <a:rPr lang="en-US" altLang="zh-CN" sz="1200" dirty="0"/>
              <a:t>empty</a:t>
            </a:r>
            <a:r>
              <a:rPr lang="zh-CN" altLang="en-US" sz="1200" dirty="0"/>
              <a:t>）导致</a:t>
            </a:r>
            <a:r>
              <a:rPr lang="en-US" altLang="zh-CN" sz="1200" dirty="0" err="1"/>
              <a:t>empty.vlaue</a:t>
            </a:r>
            <a:r>
              <a:rPr lang="en-US" altLang="zh-CN" sz="1200" dirty="0"/>
              <a:t>=2</a:t>
            </a:r>
            <a:r>
              <a:rPr lang="zh-CN" altLang="en-US" sz="1200" dirty="0"/>
              <a:t>，然后</a:t>
            </a:r>
            <a:r>
              <a:rPr lang="en-US" altLang="zh-CN" sz="1200" dirty="0"/>
              <a:t>wait</a:t>
            </a:r>
            <a:r>
              <a:rPr lang="zh-CN" altLang="en-US" sz="1200" dirty="0"/>
              <a:t>（</a:t>
            </a:r>
            <a:r>
              <a:rPr lang="en-US" altLang="zh-CN" sz="1200" dirty="0"/>
              <a:t>mutex</a:t>
            </a:r>
            <a:r>
              <a:rPr lang="zh-CN" altLang="en-US" sz="1200" dirty="0"/>
              <a:t>）使</a:t>
            </a:r>
            <a:r>
              <a:rPr lang="en-US" altLang="zh-CN" sz="1200" dirty="0" err="1"/>
              <a:t>mutex.value</a:t>
            </a:r>
            <a:r>
              <a:rPr lang="en-US" altLang="zh-CN" sz="1200" dirty="0"/>
              <a:t>=-1</a:t>
            </a:r>
            <a:r>
              <a:rPr lang="zh-CN" altLang="en-US" sz="1200" dirty="0"/>
              <a:t>，</a:t>
            </a:r>
            <a:r>
              <a:rPr lang="en-US" altLang="zh-CN" sz="1200" dirty="0" err="1"/>
              <a:t>mutex.L</a:t>
            </a:r>
            <a:r>
              <a:rPr lang="en-US" altLang="zh-CN" sz="1200" dirty="0"/>
              <a:t>={P2}</a:t>
            </a:r>
            <a:r>
              <a:rPr lang="zh-CN" altLang="en-US" sz="1200" dirty="0"/>
              <a:t>即</a:t>
            </a:r>
            <a:r>
              <a:rPr lang="en-US" altLang="zh-CN" sz="1200" dirty="0"/>
              <a:t>P2</a:t>
            </a:r>
            <a:r>
              <a:rPr lang="zh-CN" altLang="en-US" sz="1200" dirty="0"/>
              <a:t>阻塞， </a:t>
            </a:r>
            <a:r>
              <a:rPr lang="en-US" altLang="zh-CN" sz="1200" dirty="0"/>
              <a:t>P2</a:t>
            </a:r>
            <a:r>
              <a:rPr lang="zh-CN" altLang="en-US" sz="1200" dirty="0"/>
              <a:t>从</a:t>
            </a:r>
            <a:r>
              <a:rPr lang="en-US" altLang="zh-CN" sz="1200" dirty="0"/>
              <a:t>RUN</a:t>
            </a:r>
            <a:r>
              <a:rPr lang="zh-CN" altLang="en-US" sz="1200" dirty="0"/>
              <a:t>转换到</a:t>
            </a:r>
            <a:r>
              <a:rPr lang="en-US" altLang="zh-CN" sz="1200" dirty="0"/>
              <a:t>Block</a:t>
            </a:r>
          </a:p>
          <a:p>
            <a:pPr eaLnBrk="1" hangingPunct="1">
              <a:defRPr/>
            </a:pPr>
            <a:endParaRPr lang="en-US" altLang="zh-CN" sz="1200" dirty="0"/>
          </a:p>
          <a:p>
            <a:pPr eaLnBrk="1" hangingPunct="1">
              <a:defRPr/>
            </a:pPr>
            <a:endParaRPr lang="en-US" altLang="zh-CN" sz="1200" dirty="0"/>
          </a:p>
          <a:p>
            <a:pPr eaLnBrk="1" hangingPunct="1">
              <a:defRPr/>
            </a:pPr>
            <a:r>
              <a:rPr lang="zh-CN" altLang="en-US" sz="1200" dirty="0"/>
              <a:t>第五个时间片： </a:t>
            </a:r>
            <a:r>
              <a:rPr lang="en-US" altLang="zh-CN" sz="1200" dirty="0"/>
              <a:t>P3 --》 run</a:t>
            </a:r>
            <a:r>
              <a:rPr lang="zh-CN" altLang="en-US" sz="1200" dirty="0"/>
              <a:t>， </a:t>
            </a:r>
            <a:r>
              <a:rPr lang="en-US" altLang="zh-CN" sz="1200" dirty="0"/>
              <a:t>wait</a:t>
            </a:r>
            <a:r>
              <a:rPr lang="zh-CN" altLang="en-US" sz="1200" dirty="0"/>
              <a:t>（</a:t>
            </a:r>
            <a:r>
              <a:rPr lang="en-US" altLang="zh-CN" sz="1200" dirty="0"/>
              <a:t>empty</a:t>
            </a:r>
            <a:r>
              <a:rPr lang="zh-CN" altLang="en-US" sz="1200" dirty="0"/>
              <a:t>）导致</a:t>
            </a:r>
            <a:r>
              <a:rPr lang="en-US" altLang="zh-CN" sz="1200" dirty="0" err="1"/>
              <a:t>empty.vlaue</a:t>
            </a:r>
            <a:r>
              <a:rPr lang="en-US" altLang="zh-CN" sz="1200" dirty="0"/>
              <a:t>=1</a:t>
            </a:r>
            <a:r>
              <a:rPr lang="zh-CN" altLang="en-US" sz="1200" dirty="0"/>
              <a:t>，然后</a:t>
            </a:r>
            <a:r>
              <a:rPr lang="en-US" altLang="zh-CN" sz="1200" dirty="0"/>
              <a:t>wait</a:t>
            </a:r>
            <a:r>
              <a:rPr lang="zh-CN" altLang="en-US" sz="1200" dirty="0"/>
              <a:t>（</a:t>
            </a:r>
            <a:r>
              <a:rPr lang="en-US" altLang="zh-CN" sz="1200" dirty="0"/>
              <a:t>mutex</a:t>
            </a:r>
            <a:r>
              <a:rPr lang="zh-CN" altLang="en-US" sz="1200" dirty="0"/>
              <a:t>）使</a:t>
            </a:r>
            <a:r>
              <a:rPr lang="en-US" altLang="zh-CN" sz="1200" dirty="0" err="1"/>
              <a:t>mutex.value</a:t>
            </a:r>
            <a:r>
              <a:rPr lang="en-US" altLang="zh-CN" sz="1200" dirty="0"/>
              <a:t>=-,2</a:t>
            </a:r>
            <a:r>
              <a:rPr lang="zh-CN" altLang="en-US" sz="1200" dirty="0"/>
              <a:t>，</a:t>
            </a:r>
            <a:r>
              <a:rPr lang="en-US" altLang="zh-CN" sz="1200" dirty="0" err="1"/>
              <a:t>mutex.L</a:t>
            </a:r>
            <a:r>
              <a:rPr lang="en-US" altLang="zh-CN" sz="1200" dirty="0"/>
              <a:t>={P2,P3}</a:t>
            </a:r>
            <a:r>
              <a:rPr lang="zh-CN" altLang="en-US" sz="1200" dirty="0"/>
              <a:t>即</a:t>
            </a:r>
            <a:r>
              <a:rPr lang="en-US" altLang="zh-CN" sz="1200" dirty="0"/>
              <a:t>P3</a:t>
            </a:r>
            <a:r>
              <a:rPr lang="zh-CN" altLang="en-US" sz="1200" dirty="0"/>
              <a:t>阻塞， </a:t>
            </a:r>
            <a:r>
              <a:rPr lang="en-US" altLang="zh-CN" sz="1200" dirty="0"/>
              <a:t>P3</a:t>
            </a:r>
            <a:r>
              <a:rPr lang="zh-CN" altLang="en-US" sz="1200" dirty="0"/>
              <a:t>从</a:t>
            </a:r>
            <a:r>
              <a:rPr lang="en-US" altLang="zh-CN" sz="1200" dirty="0"/>
              <a:t>RUN</a:t>
            </a:r>
            <a:r>
              <a:rPr lang="zh-CN" altLang="en-US" sz="1200" dirty="0"/>
              <a:t>转换到</a:t>
            </a:r>
            <a:r>
              <a:rPr lang="en-US" altLang="zh-CN" sz="1200" dirty="0"/>
              <a:t>Block</a:t>
            </a:r>
          </a:p>
          <a:p>
            <a:pPr eaLnBrk="1" hangingPunct="1">
              <a:defRPr/>
            </a:pPr>
            <a:r>
              <a:rPr lang="zh-CN" altLang="en-US" sz="1200" dirty="0"/>
              <a:t>第六个时间片： </a:t>
            </a:r>
            <a:r>
              <a:rPr lang="en-US" altLang="zh-CN" sz="1200" dirty="0"/>
              <a:t>P4 --》 run</a:t>
            </a:r>
            <a:r>
              <a:rPr lang="zh-CN" altLang="en-US" sz="1200" dirty="0"/>
              <a:t>， </a:t>
            </a:r>
            <a:r>
              <a:rPr lang="en-US" altLang="zh-CN" sz="1200" dirty="0"/>
              <a:t>wait</a:t>
            </a:r>
            <a:r>
              <a:rPr lang="zh-CN" altLang="en-US" sz="1200" dirty="0"/>
              <a:t>（</a:t>
            </a:r>
            <a:r>
              <a:rPr lang="en-US" altLang="zh-CN" sz="1200" dirty="0"/>
              <a:t>empty</a:t>
            </a:r>
            <a:r>
              <a:rPr lang="zh-CN" altLang="en-US" sz="1200" dirty="0"/>
              <a:t>）导致</a:t>
            </a:r>
            <a:r>
              <a:rPr lang="en-US" altLang="zh-CN" sz="1200" dirty="0" err="1"/>
              <a:t>empty.vlaue</a:t>
            </a:r>
            <a:r>
              <a:rPr lang="en-US" altLang="zh-CN" sz="1200" dirty="0"/>
              <a:t>=0</a:t>
            </a:r>
            <a:r>
              <a:rPr lang="zh-CN" altLang="en-US" sz="1200" dirty="0"/>
              <a:t>，然后</a:t>
            </a:r>
            <a:r>
              <a:rPr lang="en-US" altLang="zh-CN" sz="1200" dirty="0"/>
              <a:t>wait</a:t>
            </a:r>
            <a:r>
              <a:rPr lang="zh-CN" altLang="en-US" sz="1200" dirty="0"/>
              <a:t>（</a:t>
            </a:r>
            <a:r>
              <a:rPr lang="en-US" altLang="zh-CN" sz="1200" dirty="0"/>
              <a:t>mutex</a:t>
            </a:r>
            <a:r>
              <a:rPr lang="zh-CN" altLang="en-US" sz="1200" dirty="0"/>
              <a:t>）使</a:t>
            </a:r>
            <a:r>
              <a:rPr lang="en-US" altLang="zh-CN" sz="1200" dirty="0" err="1"/>
              <a:t>mutex.value</a:t>
            </a:r>
            <a:r>
              <a:rPr lang="en-US" altLang="zh-CN" sz="1200" dirty="0"/>
              <a:t>=-3</a:t>
            </a:r>
            <a:r>
              <a:rPr lang="zh-CN" altLang="en-US" sz="1200" dirty="0"/>
              <a:t>，</a:t>
            </a:r>
            <a:r>
              <a:rPr lang="en-US" altLang="zh-CN" sz="1200" dirty="0" err="1"/>
              <a:t>mutex.L</a:t>
            </a:r>
            <a:r>
              <a:rPr lang="en-US" altLang="zh-CN" sz="1200" dirty="0"/>
              <a:t>={P2</a:t>
            </a:r>
            <a:r>
              <a:rPr lang="zh-CN" altLang="en-US" sz="1200" dirty="0"/>
              <a:t>，</a:t>
            </a:r>
            <a:r>
              <a:rPr lang="en-US" altLang="zh-CN" sz="1200" dirty="0"/>
              <a:t>P3</a:t>
            </a:r>
            <a:r>
              <a:rPr lang="zh-CN" altLang="en-US" sz="1200" dirty="0"/>
              <a:t>，</a:t>
            </a:r>
            <a:r>
              <a:rPr lang="en-US" altLang="zh-CN" sz="1200" dirty="0"/>
              <a:t>P4}</a:t>
            </a:r>
            <a:r>
              <a:rPr lang="zh-CN" altLang="en-US" sz="1200" dirty="0"/>
              <a:t>即</a:t>
            </a:r>
            <a:r>
              <a:rPr lang="en-US" altLang="zh-CN" sz="1200" dirty="0"/>
              <a:t>P4</a:t>
            </a:r>
            <a:r>
              <a:rPr lang="zh-CN" altLang="en-US" sz="1200" dirty="0"/>
              <a:t>阻塞， </a:t>
            </a:r>
            <a:r>
              <a:rPr lang="en-US" altLang="zh-CN" sz="1200" dirty="0"/>
              <a:t>P4</a:t>
            </a:r>
            <a:r>
              <a:rPr lang="zh-CN" altLang="en-US" sz="1200" dirty="0"/>
              <a:t>从</a:t>
            </a:r>
            <a:r>
              <a:rPr lang="en-US" altLang="zh-CN" sz="1200" dirty="0"/>
              <a:t>RUN</a:t>
            </a:r>
            <a:r>
              <a:rPr lang="zh-CN" altLang="en-US" sz="1200" dirty="0"/>
              <a:t>转换到</a:t>
            </a:r>
            <a:r>
              <a:rPr lang="en-US" altLang="zh-CN" sz="1200" dirty="0"/>
              <a:t>Block</a:t>
            </a:r>
          </a:p>
          <a:p>
            <a:pPr eaLnBrk="1" hangingPunct="1">
              <a:defRPr/>
            </a:pPr>
            <a:r>
              <a:rPr lang="zh-CN" altLang="en-US" sz="1200" dirty="0"/>
              <a:t>第七个时间片： </a:t>
            </a:r>
            <a:r>
              <a:rPr lang="en-US" altLang="zh-CN" sz="1200" dirty="0"/>
              <a:t>P5 --》 run</a:t>
            </a:r>
            <a:r>
              <a:rPr lang="zh-CN" altLang="en-US" sz="1200" dirty="0"/>
              <a:t>， </a:t>
            </a:r>
            <a:r>
              <a:rPr lang="en-US" altLang="zh-CN" sz="1200" dirty="0"/>
              <a:t>wait</a:t>
            </a:r>
            <a:r>
              <a:rPr lang="zh-CN" altLang="en-US" sz="1200" dirty="0"/>
              <a:t>（</a:t>
            </a:r>
            <a:r>
              <a:rPr lang="en-US" altLang="zh-CN" sz="1200" dirty="0"/>
              <a:t>empty</a:t>
            </a:r>
            <a:r>
              <a:rPr lang="zh-CN" altLang="en-US" sz="1200" dirty="0"/>
              <a:t>）导致</a:t>
            </a:r>
            <a:r>
              <a:rPr lang="en-US" altLang="zh-CN" sz="1200" dirty="0" err="1"/>
              <a:t>empty.vlaue</a:t>
            </a:r>
            <a:r>
              <a:rPr lang="en-US" altLang="zh-CN" sz="1200" dirty="0"/>
              <a:t>=-1</a:t>
            </a:r>
            <a:r>
              <a:rPr lang="zh-CN" altLang="en-US" sz="1200" dirty="0"/>
              <a:t>，</a:t>
            </a:r>
            <a:r>
              <a:rPr lang="en-US" altLang="zh-CN" sz="1200" dirty="0"/>
              <a:t>empty</a:t>
            </a:r>
            <a:r>
              <a:rPr lang="zh-CN" altLang="en-US" sz="1200" dirty="0"/>
              <a:t>。</a:t>
            </a:r>
            <a:r>
              <a:rPr lang="en-US" altLang="zh-CN" sz="1200" dirty="0"/>
              <a:t>L={P5}</a:t>
            </a:r>
            <a:r>
              <a:rPr lang="zh-CN" altLang="en-US" sz="1200" dirty="0"/>
              <a:t>即</a:t>
            </a:r>
            <a:r>
              <a:rPr lang="en-US" altLang="zh-CN" sz="1200" dirty="0"/>
              <a:t>P5</a:t>
            </a:r>
            <a:r>
              <a:rPr lang="zh-CN" altLang="en-US" sz="1200" dirty="0"/>
              <a:t>阻塞， </a:t>
            </a:r>
            <a:r>
              <a:rPr lang="en-US" altLang="zh-CN" sz="1200" dirty="0"/>
              <a:t>P4</a:t>
            </a:r>
            <a:r>
              <a:rPr lang="zh-CN" altLang="en-US" sz="1200" dirty="0"/>
              <a:t>从</a:t>
            </a:r>
            <a:r>
              <a:rPr lang="en-US" altLang="zh-CN" sz="1200" dirty="0"/>
              <a:t>RUN</a:t>
            </a:r>
            <a:r>
              <a:rPr lang="zh-CN" altLang="en-US" sz="1200" dirty="0"/>
              <a:t>转换到</a:t>
            </a:r>
            <a:r>
              <a:rPr lang="en-US" altLang="zh-CN" sz="1200" dirty="0"/>
              <a:t>Block</a:t>
            </a:r>
          </a:p>
          <a:p>
            <a:pPr eaLnBrk="1" hangingPunct="1">
              <a:defRPr/>
            </a:pPr>
            <a:r>
              <a:rPr lang="zh-CN" altLang="en-US" sz="1200" dirty="0"/>
              <a:t>第八个时间片： </a:t>
            </a:r>
            <a:r>
              <a:rPr lang="en-US" altLang="zh-CN" sz="1200" dirty="0"/>
              <a:t>P1 --》 run</a:t>
            </a:r>
            <a:r>
              <a:rPr lang="zh-CN" altLang="en-US" sz="1200" dirty="0"/>
              <a:t>， 执行临界区代码，执行</a:t>
            </a:r>
            <a:r>
              <a:rPr lang="en-US" altLang="zh-CN" sz="1200" dirty="0"/>
              <a:t>signal</a:t>
            </a:r>
            <a:r>
              <a:rPr lang="zh-CN" altLang="en-US" sz="1200" dirty="0"/>
              <a:t>（</a:t>
            </a:r>
            <a:r>
              <a:rPr lang="en-US" altLang="zh-CN" sz="1200" dirty="0"/>
              <a:t>mutex</a:t>
            </a:r>
            <a:r>
              <a:rPr lang="zh-CN" altLang="en-US" sz="1200" dirty="0"/>
              <a:t>）导致</a:t>
            </a:r>
            <a:r>
              <a:rPr lang="en-US" altLang="zh-CN" sz="1200" dirty="0" err="1"/>
              <a:t>mutex.value</a:t>
            </a:r>
            <a:r>
              <a:rPr lang="en-US" altLang="zh-CN" sz="1200" dirty="0"/>
              <a:t>= -2 (-3+1&lt;0)</a:t>
            </a:r>
            <a:r>
              <a:rPr lang="zh-CN" altLang="en-US" sz="1200" dirty="0"/>
              <a:t>，唤醒</a:t>
            </a:r>
            <a:r>
              <a:rPr lang="en-US" altLang="zh-CN" sz="1200" dirty="0" err="1"/>
              <a:t>mutex.L</a:t>
            </a:r>
            <a:r>
              <a:rPr lang="zh-CN" altLang="en-US" sz="1200" dirty="0"/>
              <a:t>中的第一个进程</a:t>
            </a:r>
            <a:r>
              <a:rPr lang="en-US" altLang="zh-CN" sz="1200" dirty="0"/>
              <a:t>P2</a:t>
            </a:r>
            <a:r>
              <a:rPr lang="zh-CN" altLang="en-US" sz="1200" dirty="0"/>
              <a:t>，使</a:t>
            </a:r>
            <a:r>
              <a:rPr lang="en-US" altLang="zh-CN" sz="1200" dirty="0"/>
              <a:t>P2</a:t>
            </a:r>
            <a:r>
              <a:rPr lang="zh-CN" altLang="en-US" sz="1200" dirty="0"/>
              <a:t>获得</a:t>
            </a:r>
            <a:r>
              <a:rPr lang="en-US" altLang="zh-CN" sz="1200" dirty="0"/>
              <a:t>mutex</a:t>
            </a:r>
            <a:r>
              <a:rPr lang="zh-CN" altLang="en-US" sz="1200" dirty="0"/>
              <a:t>信号量进入</a:t>
            </a:r>
            <a:r>
              <a:rPr lang="en-US" altLang="zh-CN" sz="1200" dirty="0"/>
              <a:t>Ready</a:t>
            </a:r>
            <a:r>
              <a:rPr lang="zh-CN" altLang="en-US" sz="1200" dirty="0"/>
              <a:t>队列；执行</a:t>
            </a:r>
            <a:r>
              <a:rPr lang="en-US" altLang="zh-CN" sz="1200" dirty="0"/>
              <a:t>signal</a:t>
            </a:r>
            <a:r>
              <a:rPr lang="zh-CN" altLang="en-US" sz="1200" dirty="0"/>
              <a:t>（</a:t>
            </a:r>
            <a:r>
              <a:rPr lang="en-US" altLang="zh-CN" sz="1200" dirty="0"/>
              <a:t>full</a:t>
            </a:r>
            <a:r>
              <a:rPr lang="zh-CN" altLang="en-US" sz="1200" dirty="0"/>
              <a:t>）导致</a:t>
            </a:r>
            <a:r>
              <a:rPr lang="en-US" altLang="zh-CN" sz="1200" dirty="0" err="1"/>
              <a:t>full.value</a:t>
            </a:r>
            <a:r>
              <a:rPr lang="en-US" altLang="zh-CN" sz="1200" dirty="0"/>
              <a:t>= -1 (-2+1&lt;0)</a:t>
            </a:r>
            <a:r>
              <a:rPr lang="zh-CN" altLang="en-US" sz="1200" dirty="0"/>
              <a:t>，唤醒</a:t>
            </a:r>
            <a:r>
              <a:rPr lang="en-US" altLang="zh-CN" sz="1200" dirty="0" err="1"/>
              <a:t>full.L</a:t>
            </a:r>
            <a:r>
              <a:rPr lang="zh-CN" altLang="en-US" sz="1200" dirty="0"/>
              <a:t>中的第一个进程</a:t>
            </a:r>
            <a:r>
              <a:rPr lang="en-US" altLang="zh-CN" sz="1200" dirty="0"/>
              <a:t>C1</a:t>
            </a:r>
            <a:r>
              <a:rPr lang="zh-CN" altLang="en-US" sz="1200" dirty="0"/>
              <a:t>，使</a:t>
            </a:r>
            <a:r>
              <a:rPr lang="en-US" altLang="zh-CN" sz="1200" dirty="0"/>
              <a:t>C1</a:t>
            </a:r>
            <a:r>
              <a:rPr lang="zh-CN" altLang="en-US" sz="1200" dirty="0"/>
              <a:t>获得</a:t>
            </a:r>
            <a:r>
              <a:rPr lang="en-US" altLang="zh-CN" sz="1200" dirty="0"/>
              <a:t>full</a:t>
            </a:r>
            <a:r>
              <a:rPr lang="zh-CN" altLang="en-US" sz="1200" dirty="0"/>
              <a:t>信号量进入</a:t>
            </a:r>
            <a:r>
              <a:rPr lang="en-US" altLang="zh-CN" sz="1200" dirty="0"/>
              <a:t>Ready</a:t>
            </a:r>
            <a:r>
              <a:rPr lang="zh-CN" altLang="en-US" sz="1200" dirty="0"/>
              <a:t>队列；</a:t>
            </a:r>
            <a:r>
              <a:rPr lang="en-US" altLang="zh-CN" sz="1200" dirty="0"/>
              <a:t>P1</a:t>
            </a:r>
            <a:r>
              <a:rPr lang="zh-CN" altLang="en-US" sz="1200" dirty="0"/>
              <a:t>完成该时间片从</a:t>
            </a:r>
            <a:r>
              <a:rPr lang="en-US" altLang="zh-CN" sz="1200" dirty="0"/>
              <a:t>Run</a:t>
            </a:r>
            <a:r>
              <a:rPr lang="zh-CN" altLang="en-US" sz="1200" dirty="0"/>
              <a:t>转换到</a:t>
            </a:r>
            <a:r>
              <a:rPr lang="en-US" altLang="zh-CN" sz="1200" dirty="0"/>
              <a:t>Ready</a:t>
            </a:r>
          </a:p>
          <a:p>
            <a:pPr eaLnBrk="1" hangingPunct="1">
              <a:defRPr/>
            </a:pPr>
            <a:endParaRPr lang="en-US" altLang="zh-CN" sz="1200" dirty="0"/>
          </a:p>
          <a:p>
            <a:pPr eaLnBrk="1" hangingPunct="1">
              <a:defRPr/>
            </a:pPr>
            <a:r>
              <a:rPr lang="en-US" altLang="zh-CN" sz="1200" dirty="0"/>
              <a:t>Ready</a:t>
            </a:r>
            <a:r>
              <a:rPr lang="zh-CN" altLang="en-US" sz="1200" dirty="0"/>
              <a:t>队列：</a:t>
            </a:r>
            <a:r>
              <a:rPr lang="en-US" altLang="zh-CN" sz="1200" dirty="0"/>
              <a:t>P2</a:t>
            </a:r>
            <a:r>
              <a:rPr lang="zh-CN" altLang="en-US" sz="1200" dirty="0"/>
              <a:t>、</a:t>
            </a:r>
            <a:r>
              <a:rPr lang="en-US" altLang="zh-CN" sz="1200" dirty="0"/>
              <a:t>C1</a:t>
            </a:r>
            <a:r>
              <a:rPr lang="zh-CN" altLang="en-US" sz="1200" dirty="0"/>
              <a:t>、</a:t>
            </a:r>
            <a:r>
              <a:rPr lang="en-US" altLang="zh-CN" sz="1200" dirty="0"/>
              <a:t>P1</a:t>
            </a:r>
          </a:p>
          <a:p>
            <a:pPr eaLnBrk="1" hangingPunct="1">
              <a:defRPr/>
            </a:pPr>
            <a:endParaRPr lang="en-US" altLang="zh-CN" sz="1200" dirty="0"/>
          </a:p>
          <a:p>
            <a:pPr eaLnBrk="1" hangingPunct="1">
              <a:defRPr/>
            </a:pPr>
            <a:r>
              <a:rPr lang="zh-CN" altLang="en-US" sz="1200" dirty="0"/>
              <a:t>第九个时间片： </a:t>
            </a:r>
            <a:r>
              <a:rPr lang="en-US" altLang="zh-CN" sz="1200" dirty="0"/>
              <a:t>P2 --》 run</a:t>
            </a:r>
            <a:r>
              <a:rPr lang="zh-CN" altLang="en-US" sz="1200" dirty="0"/>
              <a:t>，进入临界区；执行</a:t>
            </a:r>
            <a:r>
              <a:rPr lang="en-US" altLang="zh-CN" sz="1200" dirty="0"/>
              <a:t>signal</a:t>
            </a:r>
            <a:r>
              <a:rPr lang="zh-CN" altLang="en-US" sz="1200" dirty="0"/>
              <a:t>（</a:t>
            </a:r>
            <a:r>
              <a:rPr lang="en-US" altLang="zh-CN" sz="1200" dirty="0"/>
              <a:t>mutex</a:t>
            </a:r>
            <a:r>
              <a:rPr lang="zh-CN" altLang="en-US" sz="1200" dirty="0"/>
              <a:t>）导致</a:t>
            </a:r>
            <a:r>
              <a:rPr lang="en-US" altLang="zh-CN" sz="1200" dirty="0" err="1"/>
              <a:t>mutex.value</a:t>
            </a:r>
            <a:r>
              <a:rPr lang="en-US" altLang="zh-CN" sz="1200" dirty="0"/>
              <a:t>= -1 (-2+1&lt;=0)</a:t>
            </a:r>
            <a:r>
              <a:rPr lang="zh-CN" altLang="en-US" sz="1200" dirty="0"/>
              <a:t>，唤醒</a:t>
            </a:r>
            <a:r>
              <a:rPr lang="en-US" altLang="zh-CN" sz="1200" dirty="0" err="1"/>
              <a:t>mutex.L</a:t>
            </a:r>
            <a:r>
              <a:rPr lang="zh-CN" altLang="en-US" sz="1200" dirty="0"/>
              <a:t>中的第二个进程</a:t>
            </a:r>
            <a:r>
              <a:rPr lang="en-US" altLang="zh-CN" sz="1200" dirty="0"/>
              <a:t>P3</a:t>
            </a:r>
            <a:r>
              <a:rPr lang="zh-CN" altLang="en-US" sz="1200" dirty="0"/>
              <a:t>，使</a:t>
            </a:r>
            <a:r>
              <a:rPr lang="en-US" altLang="zh-CN" sz="1200" dirty="0"/>
              <a:t>P3</a:t>
            </a:r>
            <a:r>
              <a:rPr lang="zh-CN" altLang="en-US" sz="1200" dirty="0"/>
              <a:t>获得</a:t>
            </a:r>
            <a:r>
              <a:rPr lang="en-US" altLang="zh-CN" sz="1200" dirty="0"/>
              <a:t>mutex</a:t>
            </a:r>
            <a:r>
              <a:rPr lang="zh-CN" altLang="en-US" sz="1200" dirty="0"/>
              <a:t>信号量进入</a:t>
            </a:r>
            <a:r>
              <a:rPr lang="en-US" altLang="zh-CN" sz="1200" dirty="0"/>
              <a:t>Ready</a:t>
            </a:r>
            <a:r>
              <a:rPr lang="zh-CN" altLang="en-US" sz="1200" dirty="0"/>
              <a:t>队列；执行</a:t>
            </a:r>
            <a:r>
              <a:rPr lang="en-US" altLang="zh-CN" sz="1200" dirty="0"/>
              <a:t>signal</a:t>
            </a:r>
            <a:r>
              <a:rPr lang="zh-CN" altLang="en-US" sz="1200" dirty="0"/>
              <a:t>（</a:t>
            </a:r>
            <a:r>
              <a:rPr lang="en-US" altLang="zh-CN" sz="1200" dirty="0"/>
              <a:t>full</a:t>
            </a:r>
            <a:r>
              <a:rPr lang="zh-CN" altLang="en-US" sz="1200" dirty="0"/>
              <a:t>）导致</a:t>
            </a:r>
            <a:r>
              <a:rPr lang="en-US" altLang="zh-CN" sz="1200" dirty="0" err="1"/>
              <a:t>full.value</a:t>
            </a:r>
            <a:r>
              <a:rPr lang="en-US" altLang="zh-CN" sz="1200" dirty="0"/>
              <a:t>= 0 (-1+1&lt;=0)</a:t>
            </a:r>
            <a:r>
              <a:rPr lang="zh-CN" altLang="en-US" sz="1200" dirty="0"/>
              <a:t>，唤醒</a:t>
            </a:r>
            <a:r>
              <a:rPr lang="en-US" altLang="zh-CN" sz="1200" dirty="0" err="1"/>
              <a:t>full.L</a:t>
            </a:r>
            <a:r>
              <a:rPr lang="zh-CN" altLang="en-US" sz="1200" dirty="0"/>
              <a:t>中的第二个进程</a:t>
            </a:r>
            <a:r>
              <a:rPr lang="en-US" altLang="zh-CN" sz="1200" dirty="0"/>
              <a:t>C2</a:t>
            </a:r>
            <a:r>
              <a:rPr lang="zh-CN" altLang="en-US" sz="1200" dirty="0"/>
              <a:t>，使</a:t>
            </a:r>
            <a:r>
              <a:rPr lang="en-US" altLang="zh-CN" sz="1200" dirty="0"/>
              <a:t>C2</a:t>
            </a:r>
            <a:r>
              <a:rPr lang="zh-CN" altLang="en-US" sz="1200" dirty="0"/>
              <a:t>获得</a:t>
            </a:r>
            <a:r>
              <a:rPr lang="en-US" altLang="zh-CN" sz="1200" dirty="0"/>
              <a:t>full</a:t>
            </a:r>
            <a:r>
              <a:rPr lang="zh-CN" altLang="en-US" sz="1200" dirty="0"/>
              <a:t>信号量进入</a:t>
            </a:r>
            <a:r>
              <a:rPr lang="en-US" altLang="zh-CN" sz="1200" dirty="0"/>
              <a:t>Ready</a:t>
            </a:r>
            <a:r>
              <a:rPr lang="zh-CN" altLang="en-US" sz="1200" dirty="0"/>
              <a:t>队列；</a:t>
            </a:r>
            <a:r>
              <a:rPr lang="en-US" altLang="zh-CN" sz="1200" dirty="0"/>
              <a:t>P2</a:t>
            </a:r>
            <a:r>
              <a:rPr lang="zh-CN" altLang="en-US" sz="1200" dirty="0"/>
              <a:t>完成该时间片从</a:t>
            </a:r>
            <a:r>
              <a:rPr lang="en-US" altLang="zh-CN" sz="1200" dirty="0"/>
              <a:t>Run</a:t>
            </a:r>
            <a:r>
              <a:rPr lang="zh-CN" altLang="en-US" sz="1200" dirty="0"/>
              <a:t>转换到</a:t>
            </a:r>
            <a:r>
              <a:rPr lang="en-US" altLang="zh-CN" sz="1200" dirty="0"/>
              <a:t>Ready</a:t>
            </a:r>
          </a:p>
          <a:p>
            <a:pPr eaLnBrk="1" hangingPunct="1">
              <a:defRPr/>
            </a:pPr>
            <a:endParaRPr lang="en-US" altLang="zh-CN" sz="1200" dirty="0"/>
          </a:p>
          <a:p>
            <a:pPr eaLnBrk="1" hangingPunct="1">
              <a:defRPr/>
            </a:pPr>
            <a:r>
              <a:rPr lang="en-US" altLang="zh-CN" sz="1200" dirty="0"/>
              <a:t>Ready</a:t>
            </a:r>
            <a:r>
              <a:rPr lang="zh-CN" altLang="en-US" sz="1200" dirty="0"/>
              <a:t>队列：</a:t>
            </a:r>
            <a:r>
              <a:rPr lang="en-US" altLang="zh-CN" sz="1200" dirty="0"/>
              <a:t>C1</a:t>
            </a:r>
            <a:r>
              <a:rPr lang="zh-CN" altLang="en-US" sz="1200" dirty="0"/>
              <a:t>、</a:t>
            </a:r>
            <a:r>
              <a:rPr lang="en-US" altLang="zh-CN" sz="1200" dirty="0"/>
              <a:t>P1</a:t>
            </a:r>
            <a:r>
              <a:rPr lang="zh-CN" altLang="en-US" sz="1200" dirty="0"/>
              <a:t>、</a:t>
            </a:r>
            <a:r>
              <a:rPr lang="en-US" altLang="zh-CN" sz="1200" dirty="0"/>
              <a:t>P3</a:t>
            </a:r>
            <a:r>
              <a:rPr lang="zh-CN" altLang="en-US" sz="1200" dirty="0"/>
              <a:t>、</a:t>
            </a:r>
            <a:r>
              <a:rPr lang="en-US" altLang="zh-CN" sz="1200" dirty="0"/>
              <a:t>C2</a:t>
            </a:r>
            <a:r>
              <a:rPr lang="zh-CN" altLang="en-US" sz="1200" dirty="0"/>
              <a:t>、</a:t>
            </a:r>
            <a:r>
              <a:rPr lang="en-US" altLang="zh-CN" sz="1200" dirty="0"/>
              <a:t>P2</a:t>
            </a:r>
          </a:p>
          <a:p>
            <a:pPr eaLnBrk="1" hangingPunct="1">
              <a:defRPr/>
            </a:pPr>
            <a:endParaRPr lang="en-US" altLang="zh-CN" sz="1200" dirty="0"/>
          </a:p>
          <a:p>
            <a:pPr eaLnBrk="1" hangingPunct="1">
              <a:defRPr/>
            </a:pPr>
            <a:endParaRPr lang="en-US" altLang="zh-CN" sz="1200" dirty="0"/>
          </a:p>
          <a:p>
            <a:pPr eaLnBrk="1" hangingPunct="1">
              <a:defRPr/>
            </a:pPr>
            <a:r>
              <a:rPr lang="zh-CN" altLang="en-US" sz="1200" dirty="0"/>
              <a:t>第十个时间片：</a:t>
            </a:r>
            <a:r>
              <a:rPr lang="en-US" altLang="zh-CN" sz="1200" dirty="0"/>
              <a:t>C1 --》 run</a:t>
            </a:r>
            <a:r>
              <a:rPr lang="zh-CN" altLang="en-US" sz="1200" dirty="0"/>
              <a:t>，</a:t>
            </a:r>
            <a:r>
              <a:rPr lang="en-US" altLang="zh-CN" sz="1200" dirty="0"/>
              <a:t>wait</a:t>
            </a:r>
            <a:r>
              <a:rPr lang="zh-CN" altLang="en-US" sz="1200" dirty="0"/>
              <a:t>（</a:t>
            </a:r>
            <a:r>
              <a:rPr lang="en-US" altLang="zh-CN" sz="1200" dirty="0"/>
              <a:t>mutex</a:t>
            </a:r>
            <a:r>
              <a:rPr lang="zh-CN" altLang="en-US" sz="1200" dirty="0"/>
              <a:t>）</a:t>
            </a:r>
          </a:p>
          <a:p>
            <a:pPr eaLnBrk="1" hangingPunct="1">
              <a:defRPr/>
            </a:pP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178</a:t>
            </a:fld>
            <a:endParaRPr lang="zh-CN" altLang="en-US" dirty="0"/>
          </a:p>
        </p:txBody>
      </p:sp>
    </p:spTree>
    <p:extLst>
      <p:ext uri="{BB962C8B-B14F-4D97-AF65-F5344CB8AC3E}">
        <p14:creationId xmlns:p14="http://schemas.microsoft.com/office/powerpoint/2010/main" val="40798053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进程应该先申请资源信号量，再申请互斥信号量，顺序不能颠倒。</a:t>
            </a:r>
          </a:p>
          <a:p>
            <a:pPr marL="228600" indent="-228600">
              <a:buFont typeface="+mj-lt"/>
              <a:buAutoNum type="arabicPeriod"/>
            </a:pPr>
            <a:r>
              <a:rPr lang="zh-CN" altLang="en-US" dirty="0"/>
              <a:t>对任何信号量的</a:t>
            </a:r>
            <a:r>
              <a:rPr lang="en-US" altLang="zh-CN" dirty="0"/>
              <a:t>wait</a:t>
            </a:r>
            <a:r>
              <a:rPr lang="zh-CN" altLang="en-US" dirty="0"/>
              <a:t>与</a:t>
            </a:r>
            <a:r>
              <a:rPr lang="en-US" altLang="zh-CN" dirty="0"/>
              <a:t>signal</a:t>
            </a:r>
            <a:r>
              <a:rPr lang="zh-CN" altLang="en-US" dirty="0"/>
              <a:t>操作必须配对。</a:t>
            </a:r>
          </a:p>
          <a:p>
            <a:pPr marL="228600" indent="-228600">
              <a:buFont typeface="+mj-lt"/>
              <a:buAutoNum type="arabicPeriod"/>
            </a:pPr>
            <a:r>
              <a:rPr lang="zh-CN" altLang="en-US" dirty="0"/>
              <a:t>同一进程中的多对</a:t>
            </a:r>
            <a:r>
              <a:rPr lang="en-US" altLang="zh-CN" dirty="0"/>
              <a:t>wait</a:t>
            </a:r>
            <a:r>
              <a:rPr lang="zh-CN" altLang="en-US" dirty="0"/>
              <a:t>与</a:t>
            </a:r>
            <a:r>
              <a:rPr lang="en-US" altLang="zh-CN" dirty="0"/>
              <a:t>signal</a:t>
            </a:r>
            <a:r>
              <a:rPr lang="zh-CN" altLang="en-US" dirty="0"/>
              <a:t>语句只能嵌套，不能交叉。</a:t>
            </a:r>
          </a:p>
          <a:p>
            <a:pPr marL="228600" indent="-228600">
              <a:buFont typeface="+mj-lt"/>
              <a:buAutoNum type="arabicPeriod"/>
            </a:pPr>
            <a:r>
              <a:rPr lang="zh-CN" altLang="en-US" dirty="0"/>
              <a:t>同一个互斥信号量或资源信号量的</a:t>
            </a:r>
            <a:r>
              <a:rPr lang="en-US" altLang="zh-CN" dirty="0"/>
              <a:t>wait</a:t>
            </a:r>
            <a:r>
              <a:rPr lang="zh-CN" altLang="en-US" dirty="0"/>
              <a:t>与</a:t>
            </a:r>
            <a:r>
              <a:rPr lang="en-US" altLang="zh-CN" dirty="0"/>
              <a:t>signal</a:t>
            </a:r>
            <a:r>
              <a:rPr lang="zh-CN" altLang="en-US" dirty="0"/>
              <a:t>可以不在同一个进程中。</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180</a:t>
            </a:fld>
            <a:endParaRPr lang="zh-CN" altLang="en-US" dirty="0"/>
          </a:p>
        </p:txBody>
      </p:sp>
    </p:spTree>
    <p:extLst>
      <p:ext uri="{BB962C8B-B14F-4D97-AF65-F5344CB8AC3E}">
        <p14:creationId xmlns:p14="http://schemas.microsoft.com/office/powerpoint/2010/main" val="32396135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五个哲学家共用一张圆桌，分别坐在周围的五张椅子上，在圆桌上有五个碗和五只筷子，他们的生活方式是交替地进行思考和进餐。平时，一个哲学家进行思考，饥饿时便试图取用其左右最靠近他的筷子，只有在他拿到两只筷子时才能进餐。进餐完毕，放下筷子继续思考。</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182</a:t>
            </a:fld>
            <a:endParaRPr lang="zh-CN" altLang="en-US" dirty="0"/>
          </a:p>
        </p:txBody>
      </p:sp>
    </p:spTree>
    <p:extLst>
      <p:ext uri="{BB962C8B-B14F-4D97-AF65-F5344CB8AC3E}">
        <p14:creationId xmlns:p14="http://schemas.microsoft.com/office/powerpoint/2010/main" val="37004366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a:extLst>
              <a:ext uri="{FF2B5EF4-FFF2-40B4-BE49-F238E27FC236}">
                <a16:creationId xmlns:a16="http://schemas.microsoft.com/office/drawing/2014/main" id="{B7ADFE20-9408-438E-AD73-383FEA44E67C}"/>
              </a:ext>
            </a:extLst>
          </p:cNvPr>
          <p:cNvSpPr>
            <a:spLocks noGrp="1" noRot="1" noChangeAspect="1" noTextEdit="1"/>
          </p:cNvSpPr>
          <p:nvPr>
            <p:ph type="sldImg"/>
          </p:nvPr>
        </p:nvSpPr>
        <p:spPr>
          <a:xfrm>
            <a:off x="917575" y="744538"/>
            <a:ext cx="4962525" cy="3722687"/>
          </a:xfrm>
          <a:ln/>
        </p:spPr>
      </p:sp>
      <p:sp>
        <p:nvSpPr>
          <p:cNvPr id="208899" name="备注占位符 2">
            <a:extLst>
              <a:ext uri="{FF2B5EF4-FFF2-40B4-BE49-F238E27FC236}">
                <a16:creationId xmlns:a16="http://schemas.microsoft.com/office/drawing/2014/main" id="{27EC9513-0B01-49DA-80B2-46BFC4938F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08900" name="灯片编号占位符 3">
            <a:extLst>
              <a:ext uri="{FF2B5EF4-FFF2-40B4-BE49-F238E27FC236}">
                <a16:creationId xmlns:a16="http://schemas.microsoft.com/office/drawing/2014/main" id="{36D2FA53-E9CE-45FD-8854-2248B209E74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EB3E8CB-A242-4266-A6C6-53A19ABDB639}" type="slidenum">
              <a:rPr lang="en-US" altLang="zh-CN"/>
              <a:pPr>
                <a:spcBef>
                  <a:spcPct val="0"/>
                </a:spcBef>
              </a:pPr>
              <a:t>185</a:t>
            </a:fld>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a:extLst>
              <a:ext uri="{FF2B5EF4-FFF2-40B4-BE49-F238E27FC236}">
                <a16:creationId xmlns:a16="http://schemas.microsoft.com/office/drawing/2014/main" id="{1064BDAD-6508-4FCD-9FA3-517A4C55E6DB}"/>
              </a:ext>
            </a:extLst>
          </p:cNvPr>
          <p:cNvSpPr>
            <a:spLocks noGrp="1" noRot="1" noChangeAspect="1" noTextEdit="1"/>
          </p:cNvSpPr>
          <p:nvPr>
            <p:ph type="sldImg"/>
          </p:nvPr>
        </p:nvSpPr>
        <p:spPr>
          <a:xfrm>
            <a:off x="917575" y="744538"/>
            <a:ext cx="4962525" cy="3722687"/>
          </a:xfrm>
          <a:ln/>
        </p:spPr>
      </p:sp>
      <p:sp>
        <p:nvSpPr>
          <p:cNvPr id="211971" name="备注占位符 2">
            <a:extLst>
              <a:ext uri="{FF2B5EF4-FFF2-40B4-BE49-F238E27FC236}">
                <a16:creationId xmlns:a16="http://schemas.microsoft.com/office/drawing/2014/main" id="{ED6B563B-7842-4702-B329-2E94F4C169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11972" name="灯片编号占位符 3">
            <a:extLst>
              <a:ext uri="{FF2B5EF4-FFF2-40B4-BE49-F238E27FC236}">
                <a16:creationId xmlns:a16="http://schemas.microsoft.com/office/drawing/2014/main" id="{1F24550E-0AD2-475C-B657-C63E2F408FB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CB7C1A0-EC77-4478-8D9D-61964B3AB6A8}" type="slidenum">
              <a:rPr lang="en-US" altLang="zh-CN"/>
              <a:pPr/>
              <a:t>187</a:t>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a:extLst>
              <a:ext uri="{FF2B5EF4-FFF2-40B4-BE49-F238E27FC236}">
                <a16:creationId xmlns:a16="http://schemas.microsoft.com/office/drawing/2014/main" id="{976F34E2-173A-4E84-9D6B-B9F5A421A51B}"/>
              </a:ext>
            </a:extLst>
          </p:cNvPr>
          <p:cNvSpPr>
            <a:spLocks noGrp="1" noRot="1" noChangeAspect="1" noTextEdit="1"/>
          </p:cNvSpPr>
          <p:nvPr>
            <p:ph type="sldImg"/>
          </p:nvPr>
        </p:nvSpPr>
        <p:spPr>
          <a:xfrm>
            <a:off x="917575" y="744538"/>
            <a:ext cx="4962525" cy="3722687"/>
          </a:xfrm>
          <a:ln/>
        </p:spPr>
      </p:sp>
      <p:sp>
        <p:nvSpPr>
          <p:cNvPr id="218115" name="备注占位符 2">
            <a:extLst>
              <a:ext uri="{FF2B5EF4-FFF2-40B4-BE49-F238E27FC236}">
                <a16:creationId xmlns:a16="http://schemas.microsoft.com/office/drawing/2014/main" id="{53DCAD6E-C1FF-4BA8-B215-90B59ACB117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18116" name="灯片编号占位符 3">
            <a:extLst>
              <a:ext uri="{FF2B5EF4-FFF2-40B4-BE49-F238E27FC236}">
                <a16:creationId xmlns:a16="http://schemas.microsoft.com/office/drawing/2014/main" id="{247E7F74-FEFF-49F8-A4FE-CC931A278F9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EE8FA6-0DA5-4B48-A791-257ED496B99E}" type="slidenum">
              <a:rPr lang="en-US" altLang="zh-CN"/>
              <a:pPr/>
              <a:t>192</a:t>
            </a:fld>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幻灯片图像占位符 1">
            <a:extLst>
              <a:ext uri="{FF2B5EF4-FFF2-40B4-BE49-F238E27FC236}">
                <a16:creationId xmlns:a16="http://schemas.microsoft.com/office/drawing/2014/main" id="{A91AE828-FD96-49BB-BE24-CA7EAE704247}"/>
              </a:ext>
            </a:extLst>
          </p:cNvPr>
          <p:cNvSpPr>
            <a:spLocks noGrp="1" noRot="1" noChangeAspect="1" noTextEdit="1"/>
          </p:cNvSpPr>
          <p:nvPr>
            <p:ph type="sldImg"/>
          </p:nvPr>
        </p:nvSpPr>
        <p:spPr>
          <a:xfrm>
            <a:off x="917575" y="744538"/>
            <a:ext cx="4962525" cy="3722687"/>
          </a:xfrm>
          <a:ln/>
        </p:spPr>
      </p:sp>
      <p:sp>
        <p:nvSpPr>
          <p:cNvPr id="236547" name="备注占位符 2">
            <a:extLst>
              <a:ext uri="{FF2B5EF4-FFF2-40B4-BE49-F238E27FC236}">
                <a16:creationId xmlns:a16="http://schemas.microsoft.com/office/drawing/2014/main" id="{C6586411-53C7-48DF-BFB9-C4D40CA7B95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可以取消，因为只有一个缓冲区。</a:t>
            </a:r>
            <a:endParaRPr lang="en-US" altLang="zh-CN">
              <a:latin typeface="Arial" panose="020B0604020202020204" pitchFamily="34" charset="0"/>
            </a:endParaRPr>
          </a:p>
          <a:p>
            <a:r>
              <a:rPr lang="zh-CN" altLang="en-US">
                <a:latin typeface="Arial" panose="020B0604020202020204" pitchFamily="34" charset="0"/>
              </a:rPr>
              <a:t>如果缓冲池内有多个缓冲区就不能取消</a:t>
            </a:r>
          </a:p>
        </p:txBody>
      </p:sp>
      <p:sp>
        <p:nvSpPr>
          <p:cNvPr id="236548" name="灯片编号占位符 3">
            <a:extLst>
              <a:ext uri="{FF2B5EF4-FFF2-40B4-BE49-F238E27FC236}">
                <a16:creationId xmlns:a16="http://schemas.microsoft.com/office/drawing/2014/main" id="{9017D1E1-F0E2-4854-B3AC-D32460FA14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2404561-978F-404A-BA8C-2DB46EFBE7F3}" type="slidenum">
              <a:rPr lang="en-US" altLang="zh-CN"/>
              <a:pPr/>
              <a:t>206</a:t>
            </a:fld>
            <a:endParaRPr lang="en-US" altLang="zh-CN"/>
          </a:p>
        </p:txBody>
      </p:sp>
    </p:spTree>
    <p:extLst>
      <p:ext uri="{BB962C8B-B14F-4D97-AF65-F5344CB8AC3E}">
        <p14:creationId xmlns:p14="http://schemas.microsoft.com/office/powerpoint/2010/main" val="42479814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幻灯片图像占位符 1">
            <a:extLst>
              <a:ext uri="{FF2B5EF4-FFF2-40B4-BE49-F238E27FC236}">
                <a16:creationId xmlns:a16="http://schemas.microsoft.com/office/drawing/2014/main" id="{7940E7ED-0B04-4C80-96FC-DFF3786BA7F1}"/>
              </a:ext>
            </a:extLst>
          </p:cNvPr>
          <p:cNvSpPr>
            <a:spLocks noGrp="1" noRot="1" noChangeAspect="1" noTextEdit="1"/>
          </p:cNvSpPr>
          <p:nvPr>
            <p:ph type="sldImg"/>
          </p:nvPr>
        </p:nvSpPr>
        <p:spPr>
          <a:xfrm>
            <a:off x="917575" y="744538"/>
            <a:ext cx="4962525" cy="3722687"/>
          </a:xfrm>
          <a:ln/>
        </p:spPr>
      </p:sp>
      <p:sp>
        <p:nvSpPr>
          <p:cNvPr id="242691" name="备注占位符 2">
            <a:extLst>
              <a:ext uri="{FF2B5EF4-FFF2-40B4-BE49-F238E27FC236}">
                <a16:creationId xmlns:a16="http://schemas.microsoft.com/office/drawing/2014/main" id="{59C3FBEB-7ADE-498E-885D-B166D35185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42692" name="灯片编号占位符 3">
            <a:extLst>
              <a:ext uri="{FF2B5EF4-FFF2-40B4-BE49-F238E27FC236}">
                <a16:creationId xmlns:a16="http://schemas.microsoft.com/office/drawing/2014/main" id="{48E61CAA-8381-4A1E-BF8B-CBD5F49F306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BD3182-3A10-4D8C-BF8B-122EE9EDD926}" type="slidenum">
              <a:rPr lang="en-US" altLang="zh-CN"/>
              <a:pPr>
                <a:spcBef>
                  <a:spcPct val="0"/>
                </a:spcBef>
              </a:pPr>
              <a:t>211</a:t>
            </a:fld>
            <a:endParaRPr lang="en-US" altLang="zh-CN"/>
          </a:p>
        </p:txBody>
      </p:sp>
    </p:spTree>
    <p:extLst>
      <p:ext uri="{BB962C8B-B14F-4D97-AF65-F5344CB8AC3E}">
        <p14:creationId xmlns:p14="http://schemas.microsoft.com/office/powerpoint/2010/main" val="23921553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幻灯片图像占位符 1">
            <a:extLst>
              <a:ext uri="{FF2B5EF4-FFF2-40B4-BE49-F238E27FC236}">
                <a16:creationId xmlns:a16="http://schemas.microsoft.com/office/drawing/2014/main" id="{7940E7ED-0B04-4C80-96FC-DFF3786BA7F1}"/>
              </a:ext>
            </a:extLst>
          </p:cNvPr>
          <p:cNvSpPr>
            <a:spLocks noGrp="1" noRot="1" noChangeAspect="1" noTextEdit="1"/>
          </p:cNvSpPr>
          <p:nvPr>
            <p:ph type="sldImg"/>
          </p:nvPr>
        </p:nvSpPr>
        <p:spPr>
          <a:xfrm>
            <a:off x="917575" y="744538"/>
            <a:ext cx="4962525" cy="3722687"/>
          </a:xfrm>
          <a:ln/>
        </p:spPr>
      </p:sp>
      <p:sp>
        <p:nvSpPr>
          <p:cNvPr id="242691" name="备注占位符 2">
            <a:extLst>
              <a:ext uri="{FF2B5EF4-FFF2-40B4-BE49-F238E27FC236}">
                <a16:creationId xmlns:a16="http://schemas.microsoft.com/office/drawing/2014/main" id="{59C3FBEB-7ADE-498E-885D-B166D35185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42692" name="灯片编号占位符 3">
            <a:extLst>
              <a:ext uri="{FF2B5EF4-FFF2-40B4-BE49-F238E27FC236}">
                <a16:creationId xmlns:a16="http://schemas.microsoft.com/office/drawing/2014/main" id="{48E61CAA-8381-4A1E-BF8B-CBD5F49F306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BD3182-3A10-4D8C-BF8B-122EE9EDD926}" type="slidenum">
              <a:rPr lang="en-US" altLang="zh-CN"/>
              <a:pPr>
                <a:spcBef>
                  <a:spcPct val="0"/>
                </a:spcBef>
              </a:pPr>
              <a:t>213</a:t>
            </a:fld>
            <a:endParaRPr lang="en-US" altLang="zh-CN"/>
          </a:p>
        </p:txBody>
      </p:sp>
    </p:spTree>
    <p:extLst>
      <p:ext uri="{BB962C8B-B14F-4D97-AF65-F5344CB8AC3E}">
        <p14:creationId xmlns:p14="http://schemas.microsoft.com/office/powerpoint/2010/main" val="2381455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15</a:t>
            </a:fld>
            <a:endParaRPr lang="zh-CN" altLang="en-US" dirty="0"/>
          </a:p>
        </p:txBody>
      </p:sp>
    </p:spTree>
    <p:extLst>
      <p:ext uri="{BB962C8B-B14F-4D97-AF65-F5344CB8AC3E}">
        <p14:creationId xmlns:p14="http://schemas.microsoft.com/office/powerpoint/2010/main" val="36195217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mkfifo</a:t>
            </a:r>
            <a:r>
              <a:rPr lang="zh-CN" altLang="en-US" dirty="0"/>
              <a:t>是一个建立实名管道的函数。</a:t>
            </a:r>
            <a:endParaRPr lang="en-US" altLang="zh-CN" dirty="0"/>
          </a:p>
          <a:p>
            <a:r>
              <a:rPr lang="fr-FR" altLang="zh-CN" b="0" i="0" dirty="0">
                <a:solidFill>
                  <a:srgbClr val="333333"/>
                </a:solidFill>
                <a:effectLst/>
                <a:latin typeface="Helvetica Neue"/>
              </a:rPr>
              <a:t>int mkfifo(const char * pathname,mode_t mode);</a:t>
            </a:r>
            <a:endParaRPr lang="en-US" altLang="zh-CN" dirty="0"/>
          </a:p>
          <a:p>
            <a:r>
              <a:rPr lang="en-US" altLang="zh-CN" b="1" i="0" dirty="0">
                <a:solidFill>
                  <a:srgbClr val="4D4D4D"/>
                </a:solidFill>
                <a:effectLst/>
                <a:latin typeface="-apple-system"/>
              </a:rPr>
              <a:t>0777</a:t>
            </a:r>
            <a:r>
              <a:rPr lang="zh-CN" altLang="en-US" b="1" i="0" dirty="0">
                <a:solidFill>
                  <a:srgbClr val="4D4D4D"/>
                </a:solidFill>
                <a:effectLst/>
                <a:latin typeface="-apple-system"/>
              </a:rPr>
              <a:t>表示文件的权限，所有人都可以对其进行写执行操作</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223</a:t>
            </a:fld>
            <a:endParaRPr lang="zh-CN" altLang="en-US" dirty="0"/>
          </a:p>
        </p:txBody>
      </p:sp>
    </p:spTree>
    <p:extLst>
      <p:ext uri="{BB962C8B-B14F-4D97-AF65-F5344CB8AC3E}">
        <p14:creationId xmlns:p14="http://schemas.microsoft.com/office/powerpoint/2010/main" val="32618711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t>在消息缓冲队列通信方式中，主要利用的数据结构是消息缓冲区。</a:t>
            </a:r>
            <a:endParaRPr kumimoji="1" lang="en-US" altLang="zh-CN" sz="1200" b="1" dirty="0"/>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229</a:t>
            </a:fld>
            <a:endParaRPr lang="zh-CN" altLang="en-US" dirty="0"/>
          </a:p>
        </p:txBody>
      </p:sp>
    </p:spTree>
    <p:extLst>
      <p:ext uri="{BB962C8B-B14F-4D97-AF65-F5344CB8AC3E}">
        <p14:creationId xmlns:p14="http://schemas.microsoft.com/office/powerpoint/2010/main" val="20461012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PCB</a:t>
            </a:r>
            <a:r>
              <a:rPr lang="zh-CN" altLang="en-US" dirty="0"/>
              <a:t>中增加用于进程对消息队列进行互斥操作和实现同步的信号量，并将它们置入进程的</a:t>
            </a:r>
            <a:r>
              <a:rPr lang="en-US" altLang="zh-CN" dirty="0"/>
              <a:t>PCB</a:t>
            </a:r>
            <a:r>
              <a:rPr lang="zh-CN" altLang="en-US" dirty="0"/>
              <a:t>中。在</a:t>
            </a:r>
            <a:r>
              <a:rPr lang="en-US" altLang="zh-CN" dirty="0"/>
              <a:t>PCB</a:t>
            </a:r>
            <a:r>
              <a:rPr lang="zh-CN" altLang="en-US" dirty="0"/>
              <a:t>中增加的数据项有三项：</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230</a:t>
            </a:fld>
            <a:endParaRPr lang="zh-CN" altLang="en-US" dirty="0"/>
          </a:p>
        </p:txBody>
      </p:sp>
    </p:spTree>
    <p:extLst>
      <p:ext uri="{BB962C8B-B14F-4D97-AF65-F5344CB8AC3E}">
        <p14:creationId xmlns:p14="http://schemas.microsoft.com/office/powerpoint/2010/main" val="36825245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每个进程拥有自己的消息队列，由</a:t>
            </a:r>
            <a:r>
              <a:rPr lang="en-US" altLang="zh-CN" dirty="0"/>
              <a:t>PCB</a:t>
            </a:r>
            <a:r>
              <a:rPr lang="zh-CN" altLang="en-US" dirty="0"/>
              <a:t>中的消息队列队首指针</a:t>
            </a:r>
            <a:r>
              <a:rPr lang="en-US" altLang="zh-CN" dirty="0" err="1"/>
              <a:t>mq</a:t>
            </a:r>
            <a:r>
              <a:rPr lang="zh-CN" altLang="en-US" dirty="0"/>
              <a:t>指向</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231</a:t>
            </a:fld>
            <a:endParaRPr lang="zh-CN" altLang="en-US" dirty="0"/>
          </a:p>
        </p:txBody>
      </p:sp>
    </p:spTree>
    <p:extLst>
      <p:ext uri="{BB962C8B-B14F-4D97-AF65-F5344CB8AC3E}">
        <p14:creationId xmlns:p14="http://schemas.microsoft.com/office/powerpoint/2010/main" val="2119659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幻灯片图像占位符 1">
            <a:extLst>
              <a:ext uri="{FF2B5EF4-FFF2-40B4-BE49-F238E27FC236}">
                <a16:creationId xmlns:a16="http://schemas.microsoft.com/office/drawing/2014/main" id="{34D91C4E-7D67-43FE-8EF2-F74D1C006958}"/>
              </a:ext>
            </a:extLst>
          </p:cNvPr>
          <p:cNvSpPr>
            <a:spLocks noGrp="1" noRot="1" noChangeAspect="1" noTextEdit="1"/>
          </p:cNvSpPr>
          <p:nvPr>
            <p:ph type="sldImg"/>
          </p:nvPr>
        </p:nvSpPr>
        <p:spPr>
          <a:xfrm>
            <a:off x="917575" y="744538"/>
            <a:ext cx="4962525" cy="3722687"/>
          </a:xfrm>
          <a:ln/>
        </p:spPr>
      </p:sp>
      <p:sp>
        <p:nvSpPr>
          <p:cNvPr id="273411" name="备注占位符 2">
            <a:extLst>
              <a:ext uri="{FF2B5EF4-FFF2-40B4-BE49-F238E27FC236}">
                <a16:creationId xmlns:a16="http://schemas.microsoft.com/office/drawing/2014/main" id="{62932CEE-8667-425D-8395-D0BC439768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73412" name="灯片编号占位符 3">
            <a:extLst>
              <a:ext uri="{FF2B5EF4-FFF2-40B4-BE49-F238E27FC236}">
                <a16:creationId xmlns:a16="http://schemas.microsoft.com/office/drawing/2014/main" id="{4F03A049-085F-47F6-829E-1BD2FDF90BD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C32DAD-E175-4329-98FF-B1E3DAB3310F}" type="slidenum">
              <a:rPr lang="en-US" altLang="zh-CN"/>
              <a:pPr>
                <a:spcBef>
                  <a:spcPct val="0"/>
                </a:spcBef>
              </a:pPr>
              <a:t>234</a:t>
            </a:fld>
            <a:endParaRPr lang="en-US"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幻灯片图像占位符 1">
            <a:extLst>
              <a:ext uri="{FF2B5EF4-FFF2-40B4-BE49-F238E27FC236}">
                <a16:creationId xmlns:a16="http://schemas.microsoft.com/office/drawing/2014/main" id="{70210BC0-5B21-451E-A18D-CD8C296D3982}"/>
              </a:ext>
            </a:extLst>
          </p:cNvPr>
          <p:cNvSpPr>
            <a:spLocks noGrp="1" noRot="1" noChangeAspect="1" noTextEdit="1"/>
          </p:cNvSpPr>
          <p:nvPr>
            <p:ph type="sldImg"/>
          </p:nvPr>
        </p:nvSpPr>
        <p:spPr>
          <a:xfrm>
            <a:off x="917575" y="744538"/>
            <a:ext cx="4962525" cy="3722687"/>
          </a:xfrm>
          <a:ln/>
        </p:spPr>
      </p:sp>
      <p:sp>
        <p:nvSpPr>
          <p:cNvPr id="275459" name="备注占位符 2">
            <a:extLst>
              <a:ext uri="{FF2B5EF4-FFF2-40B4-BE49-F238E27FC236}">
                <a16:creationId xmlns:a16="http://schemas.microsoft.com/office/drawing/2014/main" id="{5A727FDC-5F4F-47CD-910C-608CEA5CA2D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75460" name="灯片编号占位符 3">
            <a:extLst>
              <a:ext uri="{FF2B5EF4-FFF2-40B4-BE49-F238E27FC236}">
                <a16:creationId xmlns:a16="http://schemas.microsoft.com/office/drawing/2014/main" id="{FC438570-A31C-466D-9004-59A76C9E3E4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F112506-2A57-48DA-95D0-5C0C9028DBF7}" type="slidenum">
              <a:rPr lang="en-US" altLang="zh-CN"/>
              <a:pPr>
                <a:spcBef>
                  <a:spcPct val="0"/>
                </a:spcBef>
              </a:pPr>
              <a:t>235</a:t>
            </a:fld>
            <a:endParaRPr lang="en-US"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237</a:t>
            </a:fld>
            <a:endParaRPr lang="zh-CN" altLang="en-US" dirty="0"/>
          </a:p>
        </p:txBody>
      </p:sp>
    </p:spTree>
    <p:extLst>
      <p:ext uri="{BB962C8B-B14F-4D97-AF65-F5344CB8AC3E}">
        <p14:creationId xmlns:p14="http://schemas.microsoft.com/office/powerpoint/2010/main" val="33381027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p>
          <a:p>
            <a:endParaRPr lang="en-US" altLang="zh-CN" dirty="0"/>
          </a:p>
          <a:p>
            <a:r>
              <a:rPr lang="zh-CN" altLang="en-US" dirty="0"/>
              <a:t>信箱是间接通信，不给出收发进程名。直接通信调用</a:t>
            </a:r>
            <a:r>
              <a:rPr lang="en-US" altLang="zh-CN" dirty="0"/>
              <a:t>send</a:t>
            </a:r>
            <a:r>
              <a:rPr lang="zh-CN" altLang="en-US" dirty="0"/>
              <a:t>时需要给出接收进程名</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247</a:t>
            </a:fld>
            <a:endParaRPr lang="zh-CN" altLang="en-US" dirty="0"/>
          </a:p>
        </p:txBody>
      </p:sp>
    </p:spTree>
    <p:extLst>
      <p:ext uri="{BB962C8B-B14F-4D97-AF65-F5344CB8AC3E}">
        <p14:creationId xmlns:p14="http://schemas.microsoft.com/office/powerpoint/2010/main" val="42294272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unsigned int sleep(unsigned int seconds);//</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秒</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若进程暂停到参数</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seconds </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所指定的时间，成功则返回</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0</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，若有信号中断则返回剩余秒数。</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unsigned int </a:t>
            </a:r>
            <a:r>
              <a:rPr lang="en-US" altLang="zh-CN" sz="1200" b="0" i="0" u="none" strike="noStrike" kern="1200" dirty="0" err="1">
                <a:solidFill>
                  <a:schemeClr val="tx1"/>
                </a:solidFill>
                <a:effectLst/>
                <a:latin typeface="微软雅黑" panose="020B0503020204020204" pitchFamily="34" charset="-122"/>
                <a:ea typeface="微软雅黑" panose="020B0503020204020204" pitchFamily="34" charset="-122"/>
                <a:cs typeface="+mn-cs"/>
              </a:rPr>
              <a:t>usleep</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(unsigned int </a:t>
            </a:r>
            <a:r>
              <a:rPr lang="en-US" altLang="zh-CN" sz="1200" b="0" i="0" u="none" strike="noStrike" kern="1200" dirty="0" err="1">
                <a:solidFill>
                  <a:schemeClr val="tx1"/>
                </a:solidFill>
                <a:effectLst/>
                <a:latin typeface="微软雅黑" panose="020B0503020204020204" pitchFamily="34" charset="-122"/>
                <a:ea typeface="微软雅黑" panose="020B0503020204020204" pitchFamily="34" charset="-122"/>
                <a:cs typeface="+mn-cs"/>
              </a:rPr>
              <a:t>useconds</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微秒</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251</a:t>
            </a:fld>
            <a:endParaRPr lang="zh-CN" altLang="en-US" dirty="0"/>
          </a:p>
        </p:txBody>
      </p:sp>
    </p:spTree>
    <p:extLst>
      <p:ext uri="{BB962C8B-B14F-4D97-AF65-F5344CB8AC3E}">
        <p14:creationId xmlns:p14="http://schemas.microsoft.com/office/powerpoint/2010/main" val="12710132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幻灯片图像占位符 1">
            <a:extLst>
              <a:ext uri="{FF2B5EF4-FFF2-40B4-BE49-F238E27FC236}">
                <a16:creationId xmlns:a16="http://schemas.microsoft.com/office/drawing/2014/main" id="{0E8C1347-DF8E-40B9-8A90-06A033D6E6A6}"/>
              </a:ext>
            </a:extLst>
          </p:cNvPr>
          <p:cNvSpPr>
            <a:spLocks noGrp="1" noRot="1" noChangeAspect="1" noTextEdit="1"/>
          </p:cNvSpPr>
          <p:nvPr>
            <p:ph type="sldImg"/>
          </p:nvPr>
        </p:nvSpPr>
        <p:spPr>
          <a:xfrm>
            <a:off x="917575" y="744538"/>
            <a:ext cx="4962525" cy="3722687"/>
          </a:xfrm>
          <a:ln/>
        </p:spPr>
      </p:sp>
      <p:sp>
        <p:nvSpPr>
          <p:cNvPr id="291843" name="备注占位符 2">
            <a:extLst>
              <a:ext uri="{FF2B5EF4-FFF2-40B4-BE49-F238E27FC236}">
                <a16:creationId xmlns:a16="http://schemas.microsoft.com/office/drawing/2014/main" id="{F0ED2C08-7920-4759-973F-54E51A6D38D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RPC </a:t>
            </a:r>
            <a:r>
              <a:rPr lang="zh-CN" altLang="en-US">
                <a:latin typeface="Arial" panose="020B0604020202020204" pitchFamily="34" charset="0"/>
              </a:rPr>
              <a:t>是指计算机 </a:t>
            </a:r>
            <a:r>
              <a:rPr lang="en-US" altLang="zh-CN">
                <a:latin typeface="Arial" panose="020B0604020202020204" pitchFamily="34" charset="0"/>
              </a:rPr>
              <a:t>A </a:t>
            </a:r>
            <a:r>
              <a:rPr lang="zh-CN" altLang="en-US">
                <a:latin typeface="Arial" panose="020B0604020202020204" pitchFamily="34" charset="0"/>
              </a:rPr>
              <a:t>上的进程，调用另外一台计算机 </a:t>
            </a:r>
            <a:r>
              <a:rPr lang="en-US" altLang="zh-CN">
                <a:latin typeface="Arial" panose="020B0604020202020204" pitchFamily="34" charset="0"/>
              </a:rPr>
              <a:t>B </a:t>
            </a:r>
            <a:r>
              <a:rPr lang="zh-CN" altLang="en-US">
                <a:latin typeface="Arial" panose="020B0604020202020204" pitchFamily="34" charset="0"/>
              </a:rPr>
              <a:t>上的进程，其中 </a:t>
            </a:r>
            <a:r>
              <a:rPr lang="en-US" altLang="zh-CN">
                <a:latin typeface="Arial" panose="020B0604020202020204" pitchFamily="34" charset="0"/>
              </a:rPr>
              <a:t>A </a:t>
            </a:r>
            <a:r>
              <a:rPr lang="zh-CN" altLang="en-US">
                <a:latin typeface="Arial" panose="020B0604020202020204" pitchFamily="34" charset="0"/>
              </a:rPr>
              <a:t>上的调用进程被挂起，而 </a:t>
            </a:r>
            <a:r>
              <a:rPr lang="en-US" altLang="zh-CN">
                <a:latin typeface="Arial" panose="020B0604020202020204" pitchFamily="34" charset="0"/>
              </a:rPr>
              <a:t>B </a:t>
            </a:r>
            <a:r>
              <a:rPr lang="zh-CN" altLang="en-US">
                <a:latin typeface="Arial" panose="020B0604020202020204" pitchFamily="34" charset="0"/>
              </a:rPr>
              <a:t>上的被调用进程开始执行，当值返回给 </a:t>
            </a:r>
            <a:r>
              <a:rPr lang="en-US" altLang="zh-CN">
                <a:latin typeface="Arial" panose="020B0604020202020204" pitchFamily="34" charset="0"/>
              </a:rPr>
              <a:t>A </a:t>
            </a:r>
            <a:r>
              <a:rPr lang="zh-CN" altLang="en-US">
                <a:latin typeface="Arial" panose="020B0604020202020204" pitchFamily="34" charset="0"/>
              </a:rPr>
              <a:t>时，</a:t>
            </a:r>
            <a:r>
              <a:rPr lang="en-US" altLang="zh-CN">
                <a:latin typeface="Arial" panose="020B0604020202020204" pitchFamily="34" charset="0"/>
              </a:rPr>
              <a:t>A </a:t>
            </a:r>
            <a:r>
              <a:rPr lang="zh-CN" altLang="en-US">
                <a:latin typeface="Arial" panose="020B0604020202020204" pitchFamily="34" charset="0"/>
              </a:rPr>
              <a:t>进程继续执行。调用方可以通过使用参数将信息传送给被调用方，而后可以通过传回的结果得到信息。而这一过程，对于开发人员来说是透明的。进程</a:t>
            </a:r>
            <a:r>
              <a:rPr lang="en-US" altLang="zh-CN">
                <a:latin typeface="Arial" panose="020B0604020202020204" pitchFamily="34" charset="0"/>
              </a:rPr>
              <a:t>A</a:t>
            </a:r>
            <a:r>
              <a:rPr lang="zh-CN" altLang="en-US">
                <a:latin typeface="Arial" panose="020B0604020202020204" pitchFamily="34" charset="0"/>
              </a:rPr>
              <a:t>和</a:t>
            </a:r>
            <a:r>
              <a:rPr lang="en-US" altLang="zh-CN">
                <a:latin typeface="Arial" panose="020B0604020202020204" pitchFamily="34" charset="0"/>
              </a:rPr>
              <a:t>B</a:t>
            </a:r>
            <a:r>
              <a:rPr lang="zh-CN" altLang="en-US">
                <a:latin typeface="Arial" panose="020B0604020202020204" pitchFamily="34" charset="0"/>
              </a:rPr>
              <a:t>是同步的关系。</a:t>
            </a:r>
          </a:p>
        </p:txBody>
      </p:sp>
      <p:sp>
        <p:nvSpPr>
          <p:cNvPr id="291844" name="灯片编号占位符 3">
            <a:extLst>
              <a:ext uri="{FF2B5EF4-FFF2-40B4-BE49-F238E27FC236}">
                <a16:creationId xmlns:a16="http://schemas.microsoft.com/office/drawing/2014/main" id="{50CCB3DE-FC17-4AEA-BA32-7FED28DD3B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D651198-2CAF-4C77-BFF9-DC41C41A24CD}" type="slidenum">
              <a:rPr lang="en-US" altLang="zh-CN"/>
              <a:pPr>
                <a:spcBef>
                  <a:spcPct val="0"/>
                </a:spcBef>
              </a:pPr>
              <a:t>258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16</a:t>
            </a:fld>
            <a:endParaRPr lang="zh-CN" altLang="en-US" dirty="0"/>
          </a:p>
        </p:txBody>
      </p:sp>
    </p:spTree>
    <p:extLst>
      <p:ext uri="{BB962C8B-B14F-4D97-AF65-F5344CB8AC3E}">
        <p14:creationId xmlns:p14="http://schemas.microsoft.com/office/powerpoint/2010/main" val="38745116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幻灯片图像占位符 1">
            <a:extLst>
              <a:ext uri="{FF2B5EF4-FFF2-40B4-BE49-F238E27FC236}">
                <a16:creationId xmlns:a16="http://schemas.microsoft.com/office/drawing/2014/main" id="{C0A8B276-40BA-47E1-8B36-9AF476B0C6D9}"/>
              </a:ext>
            </a:extLst>
          </p:cNvPr>
          <p:cNvSpPr>
            <a:spLocks noGrp="1" noRot="1" noChangeAspect="1" noTextEdit="1"/>
          </p:cNvSpPr>
          <p:nvPr>
            <p:ph type="sldImg"/>
          </p:nvPr>
        </p:nvSpPr>
        <p:spPr>
          <a:xfrm>
            <a:off x="917575" y="744538"/>
            <a:ext cx="4962525" cy="3722687"/>
          </a:xfrm>
          <a:ln/>
        </p:spPr>
      </p:sp>
      <p:sp>
        <p:nvSpPr>
          <p:cNvPr id="295939" name="备注占位符 2">
            <a:extLst>
              <a:ext uri="{FF2B5EF4-FFF2-40B4-BE49-F238E27FC236}">
                <a16:creationId xmlns:a16="http://schemas.microsoft.com/office/drawing/2014/main" id="{A6B0A797-B722-4DBF-BF42-056AB7F036E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1.</a:t>
            </a:r>
            <a:r>
              <a:rPr lang="zh-CN" altLang="en-US" dirty="0">
                <a:latin typeface="Arial" panose="020B0604020202020204" pitchFamily="34" charset="0"/>
              </a:rPr>
              <a:t>调用客户端存根；执行传送参数</a:t>
            </a:r>
          </a:p>
          <a:p>
            <a:r>
              <a:rPr lang="en-US" altLang="zh-CN" dirty="0">
                <a:latin typeface="Arial" panose="020B0604020202020204" pitchFamily="34" charset="0"/>
              </a:rPr>
              <a:t>2.</a:t>
            </a:r>
            <a:r>
              <a:rPr lang="zh-CN" altLang="en-US" dirty="0">
                <a:latin typeface="Arial" panose="020B0604020202020204" pitchFamily="34" charset="0"/>
              </a:rPr>
              <a:t>调用本地系统内核发送网络消息</a:t>
            </a:r>
          </a:p>
          <a:p>
            <a:r>
              <a:rPr lang="en-US" altLang="zh-CN" dirty="0">
                <a:latin typeface="Arial" panose="020B0604020202020204" pitchFamily="34" charset="0"/>
              </a:rPr>
              <a:t>3.</a:t>
            </a:r>
            <a:r>
              <a:rPr lang="zh-CN" altLang="en-US" dirty="0">
                <a:latin typeface="Arial" panose="020B0604020202020204" pitchFamily="34" charset="0"/>
              </a:rPr>
              <a:t>消息传送到远程主机</a:t>
            </a:r>
          </a:p>
          <a:p>
            <a:r>
              <a:rPr lang="en-US" altLang="zh-CN" dirty="0">
                <a:latin typeface="Arial" panose="020B0604020202020204" pitchFamily="34" charset="0"/>
              </a:rPr>
              <a:t>4.</a:t>
            </a:r>
            <a:r>
              <a:rPr lang="zh-CN" altLang="en-US" dirty="0">
                <a:latin typeface="Arial" panose="020B0604020202020204" pitchFamily="34" charset="0"/>
              </a:rPr>
              <a:t>服务器存根得到消息并取出参数</a:t>
            </a:r>
          </a:p>
          <a:p>
            <a:r>
              <a:rPr lang="en-US" altLang="zh-CN" dirty="0">
                <a:latin typeface="Arial" panose="020B0604020202020204" pitchFamily="34" charset="0"/>
              </a:rPr>
              <a:t>5.</a:t>
            </a:r>
            <a:r>
              <a:rPr lang="zh-CN" altLang="en-US" dirty="0">
                <a:latin typeface="Arial" panose="020B0604020202020204" pitchFamily="34" charset="0"/>
              </a:rPr>
              <a:t>执行远程过程</a:t>
            </a:r>
          </a:p>
          <a:p>
            <a:r>
              <a:rPr lang="en-US" altLang="zh-CN" dirty="0">
                <a:latin typeface="Arial" panose="020B0604020202020204" pitchFamily="34" charset="0"/>
              </a:rPr>
              <a:t>6.</a:t>
            </a:r>
            <a:r>
              <a:rPr lang="zh-CN" altLang="en-US" dirty="0">
                <a:latin typeface="Arial" panose="020B0604020202020204" pitchFamily="34" charset="0"/>
              </a:rPr>
              <a:t>执行的过程将结果返回服务器存根</a:t>
            </a:r>
            <a:endParaRPr lang="en-US" altLang="zh-CN" dirty="0">
              <a:latin typeface="Arial" panose="020B0604020202020204" pitchFamily="34" charset="0"/>
            </a:endParaRPr>
          </a:p>
          <a:p>
            <a:r>
              <a:rPr lang="en-US" altLang="zh-CN" dirty="0">
                <a:latin typeface="Arial" panose="020B0604020202020204" pitchFamily="34" charset="0"/>
              </a:rPr>
              <a:t>7.</a:t>
            </a:r>
            <a:r>
              <a:rPr lang="zh-CN" altLang="en-US" dirty="0">
                <a:latin typeface="Arial" panose="020B0604020202020204" pitchFamily="34" charset="0"/>
              </a:rPr>
              <a:t>服务器存根封装结果，调用远程系统内核</a:t>
            </a:r>
            <a:endParaRPr lang="en-US" altLang="zh-CN" dirty="0">
              <a:latin typeface="Arial" panose="020B0604020202020204" pitchFamily="34" charset="0"/>
            </a:endParaRPr>
          </a:p>
          <a:p>
            <a:r>
              <a:rPr lang="en-US" altLang="zh-CN" dirty="0">
                <a:latin typeface="Arial" panose="020B0604020202020204" pitchFamily="34" charset="0"/>
              </a:rPr>
              <a:t>8.</a:t>
            </a:r>
            <a:r>
              <a:rPr lang="zh-CN" altLang="en-US" dirty="0">
                <a:latin typeface="Arial" panose="020B0604020202020204" pitchFamily="34" charset="0"/>
              </a:rPr>
              <a:t>消息传回本地主机</a:t>
            </a:r>
          </a:p>
          <a:p>
            <a:r>
              <a:rPr lang="en-US" altLang="zh-CN" dirty="0">
                <a:latin typeface="Arial" panose="020B0604020202020204" pitchFamily="34" charset="0"/>
              </a:rPr>
              <a:t>9.</a:t>
            </a:r>
            <a:r>
              <a:rPr lang="zh-CN" altLang="en-US" dirty="0">
                <a:latin typeface="Arial" panose="020B0604020202020204" pitchFamily="34" charset="0"/>
              </a:rPr>
              <a:t>客户存根从内核接收消息</a:t>
            </a:r>
          </a:p>
          <a:p>
            <a:r>
              <a:rPr lang="en-US" altLang="zh-CN" dirty="0">
                <a:latin typeface="Arial" panose="020B0604020202020204" pitchFamily="34" charset="0"/>
              </a:rPr>
              <a:t>10.</a:t>
            </a:r>
            <a:r>
              <a:rPr lang="zh-CN" altLang="en-US" dirty="0">
                <a:latin typeface="Arial" panose="020B0604020202020204" pitchFamily="34" charset="0"/>
              </a:rPr>
              <a:t>客户接收存根返回的数据</a:t>
            </a:r>
          </a:p>
        </p:txBody>
      </p:sp>
      <p:sp>
        <p:nvSpPr>
          <p:cNvPr id="295940" name="灯片编号占位符 3">
            <a:extLst>
              <a:ext uri="{FF2B5EF4-FFF2-40B4-BE49-F238E27FC236}">
                <a16:creationId xmlns:a16="http://schemas.microsoft.com/office/drawing/2014/main" id="{8B0D8913-D45E-468E-969F-227E2BC0E1A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9593DF2-8270-4732-BFDE-CDCD609A8C5A}" type="slidenum">
              <a:rPr lang="en-US" altLang="zh-CN"/>
              <a:pPr>
                <a:spcBef>
                  <a:spcPct val="0"/>
                </a:spcBef>
              </a:pPr>
              <a:t>261</a:t>
            </a:fld>
            <a:endParaRPr lang="en-US"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幻灯片图像占位符 1">
            <a:extLst>
              <a:ext uri="{FF2B5EF4-FFF2-40B4-BE49-F238E27FC236}">
                <a16:creationId xmlns:a16="http://schemas.microsoft.com/office/drawing/2014/main" id="{7B0C5A93-BD7D-44E1-84B4-35FF032201E7}"/>
              </a:ext>
            </a:extLst>
          </p:cNvPr>
          <p:cNvSpPr>
            <a:spLocks noGrp="1" noRot="1" noChangeAspect="1" noTextEdit="1"/>
          </p:cNvSpPr>
          <p:nvPr>
            <p:ph type="sldImg"/>
          </p:nvPr>
        </p:nvSpPr>
        <p:spPr>
          <a:xfrm>
            <a:off x="917575" y="744538"/>
            <a:ext cx="4962525" cy="3722687"/>
          </a:xfrm>
          <a:ln/>
        </p:spPr>
      </p:sp>
      <p:sp>
        <p:nvSpPr>
          <p:cNvPr id="297987" name="备注占位符 2">
            <a:extLst>
              <a:ext uri="{FF2B5EF4-FFF2-40B4-BE49-F238E27FC236}">
                <a16:creationId xmlns:a16="http://schemas.microsoft.com/office/drawing/2014/main" id="{164E9442-5895-46C3-80A4-10794E48CC6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int open(char *name,int how) ;</a:t>
            </a:r>
            <a:r>
              <a:rPr lang="zh-CN" altLang="en-US">
                <a:latin typeface="Arial" panose="020B0604020202020204" pitchFamily="34" charset="0"/>
              </a:rPr>
              <a:t>第二个参数</a:t>
            </a:r>
            <a:endParaRPr lang="en-US" altLang="zh-CN">
              <a:latin typeface="Arial" panose="020B0604020202020204" pitchFamily="34" charset="0"/>
            </a:endParaRPr>
          </a:p>
          <a:p>
            <a:r>
              <a:rPr lang="en-US" altLang="zh-CN">
                <a:latin typeface="Arial" panose="020B0604020202020204" pitchFamily="34" charset="0"/>
              </a:rPr>
              <a:t>O_RDONLY </a:t>
            </a:r>
            <a:r>
              <a:rPr lang="zh-CN" altLang="en-US">
                <a:latin typeface="Arial" panose="020B0604020202020204" pitchFamily="34" charset="0"/>
              </a:rPr>
              <a:t>只读打开。</a:t>
            </a:r>
            <a:br>
              <a:rPr lang="zh-CN" altLang="en-US">
                <a:latin typeface="Arial" panose="020B0604020202020204" pitchFamily="34" charset="0"/>
              </a:rPr>
            </a:br>
            <a:r>
              <a:rPr lang="en-US" altLang="zh-CN">
                <a:latin typeface="Arial" panose="020B0604020202020204" pitchFamily="34" charset="0"/>
              </a:rPr>
              <a:t>O_WRONLY </a:t>
            </a:r>
            <a:r>
              <a:rPr lang="zh-CN" altLang="en-US">
                <a:latin typeface="Arial" panose="020B0604020202020204" pitchFamily="34" charset="0"/>
              </a:rPr>
              <a:t>只写打开。</a:t>
            </a:r>
            <a:br>
              <a:rPr lang="zh-CN" altLang="en-US">
                <a:latin typeface="Arial" panose="020B0604020202020204" pitchFamily="34" charset="0"/>
              </a:rPr>
            </a:br>
            <a:r>
              <a:rPr lang="en-US" altLang="zh-CN">
                <a:latin typeface="Arial" panose="020B0604020202020204" pitchFamily="34" charset="0"/>
              </a:rPr>
              <a:t>O_RDWR </a:t>
            </a:r>
            <a:r>
              <a:rPr lang="zh-CN" altLang="en-US">
                <a:latin typeface="Arial" panose="020B0604020202020204" pitchFamily="34" charset="0"/>
              </a:rPr>
              <a:t>读、写打开。</a:t>
            </a:r>
            <a:br>
              <a:rPr lang="zh-CN" altLang="en-US">
                <a:latin typeface="Arial" panose="020B0604020202020204" pitchFamily="34" charset="0"/>
              </a:rPr>
            </a:br>
            <a:r>
              <a:rPr lang="en-US" altLang="zh-CN">
                <a:latin typeface="Arial" panose="020B0604020202020204" pitchFamily="34" charset="0"/>
              </a:rPr>
              <a:t>O_APPEND </a:t>
            </a:r>
            <a:r>
              <a:rPr lang="zh-CN" altLang="en-US">
                <a:latin typeface="Arial" panose="020B0604020202020204" pitchFamily="34" charset="0"/>
              </a:rPr>
              <a:t>每次写时都加到文件的尾端。</a:t>
            </a:r>
            <a:br>
              <a:rPr lang="zh-CN" altLang="en-US">
                <a:latin typeface="Arial" panose="020B0604020202020204" pitchFamily="34" charset="0"/>
              </a:rPr>
            </a:br>
            <a:r>
              <a:rPr lang="en-US" altLang="zh-CN">
                <a:latin typeface="Arial" panose="020B0604020202020204" pitchFamily="34" charset="0"/>
              </a:rPr>
              <a:t>O_CREAT </a:t>
            </a:r>
            <a:r>
              <a:rPr lang="zh-CN" altLang="en-US">
                <a:latin typeface="Arial" panose="020B0604020202020204" pitchFamily="34" charset="0"/>
              </a:rPr>
              <a:t>若此文件不存在则创建它。使用此选择项时，需同时说明第三个参数</a:t>
            </a:r>
            <a:r>
              <a:rPr lang="en-US" altLang="zh-CN">
                <a:latin typeface="Arial" panose="020B0604020202020204" pitchFamily="34" charset="0"/>
              </a:rPr>
              <a:t>mode</a:t>
            </a:r>
            <a:r>
              <a:rPr lang="zh-CN" altLang="en-US">
                <a:latin typeface="Arial" panose="020B0604020202020204" pitchFamily="34" charset="0"/>
              </a:rPr>
              <a:t>，用其说明该新文件的存取许可权位。</a:t>
            </a:r>
            <a:br>
              <a:rPr lang="zh-CN" altLang="en-US">
                <a:latin typeface="Arial" panose="020B0604020202020204" pitchFamily="34" charset="0"/>
              </a:rPr>
            </a:br>
            <a:r>
              <a:rPr lang="en-US" altLang="zh-CN">
                <a:latin typeface="Arial" panose="020B0604020202020204" pitchFamily="34" charset="0"/>
              </a:rPr>
              <a:t>O_EXCL </a:t>
            </a:r>
            <a:r>
              <a:rPr lang="zh-CN" altLang="en-US">
                <a:latin typeface="Arial" panose="020B0604020202020204" pitchFamily="34" charset="0"/>
              </a:rPr>
              <a:t>如果同时指定了</a:t>
            </a:r>
            <a:r>
              <a:rPr lang="en-US" altLang="zh-CN">
                <a:latin typeface="Arial" panose="020B0604020202020204" pitchFamily="34" charset="0"/>
              </a:rPr>
              <a:t>O_CREAT</a:t>
            </a:r>
            <a:r>
              <a:rPr lang="zh-CN" altLang="en-US">
                <a:latin typeface="Arial" panose="020B0604020202020204" pitchFamily="34" charset="0"/>
              </a:rPr>
              <a:t>，而文件已经存在，则出错。这可测试一个文件是否存在，如果不存在则创建此文件成为一个原子操作。</a:t>
            </a:r>
            <a:br>
              <a:rPr lang="zh-CN" altLang="en-US">
                <a:latin typeface="Arial" panose="020B0604020202020204" pitchFamily="34" charset="0"/>
              </a:rPr>
            </a:br>
            <a:r>
              <a:rPr lang="en-US" altLang="zh-CN">
                <a:latin typeface="Arial" panose="020B0604020202020204" pitchFamily="34" charset="0"/>
              </a:rPr>
              <a:t>O_TRUNC </a:t>
            </a:r>
            <a:r>
              <a:rPr lang="zh-CN" altLang="en-US">
                <a:latin typeface="Arial" panose="020B0604020202020204" pitchFamily="34" charset="0"/>
              </a:rPr>
              <a:t>如果此文件存在，而且为只读或只写成功打开，则将其长度截短为</a:t>
            </a:r>
            <a:r>
              <a:rPr lang="en-US" altLang="zh-CN">
                <a:latin typeface="Arial" panose="020B0604020202020204" pitchFamily="34" charset="0"/>
              </a:rPr>
              <a:t>0</a:t>
            </a:r>
            <a:r>
              <a:rPr lang="zh-CN" altLang="en-US">
                <a:latin typeface="Arial" panose="020B0604020202020204" pitchFamily="34" charset="0"/>
              </a:rPr>
              <a:t>。</a:t>
            </a:r>
            <a:br>
              <a:rPr lang="zh-CN" altLang="en-US">
                <a:latin typeface="Arial" panose="020B0604020202020204" pitchFamily="34" charset="0"/>
              </a:rPr>
            </a:br>
            <a:endParaRPr lang="zh-CN" altLang="en-US">
              <a:latin typeface="Arial" panose="020B0604020202020204" pitchFamily="34" charset="0"/>
            </a:endParaRPr>
          </a:p>
        </p:txBody>
      </p:sp>
      <p:sp>
        <p:nvSpPr>
          <p:cNvPr id="297988" name="灯片编号占位符 3">
            <a:extLst>
              <a:ext uri="{FF2B5EF4-FFF2-40B4-BE49-F238E27FC236}">
                <a16:creationId xmlns:a16="http://schemas.microsoft.com/office/drawing/2014/main" id="{82CC5FF5-FAB5-4F41-97EB-F03891A7091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44E50C8-729B-4E16-A396-6A232AC1C7DE}" type="slidenum">
              <a:rPr lang="en-US" altLang="zh-CN"/>
              <a:pPr>
                <a:spcBef>
                  <a:spcPct val="0"/>
                </a:spcBef>
              </a:pPr>
              <a:t>262</a:t>
            </a:fld>
            <a:endParaRPr lang="en-US"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狭义仅指操作系统中为进程分配处理机。广义扩展到为各种形式的任务分配计算资源。</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264</a:t>
            </a:fld>
            <a:endParaRPr lang="zh-CN" altLang="en-US" dirty="0"/>
          </a:p>
        </p:txBody>
      </p:sp>
    </p:spTree>
    <p:extLst>
      <p:ext uri="{BB962C8B-B14F-4D97-AF65-F5344CB8AC3E}">
        <p14:creationId xmlns:p14="http://schemas.microsoft.com/office/powerpoint/2010/main" val="21520076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3645842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线程的切换只涉及指令的切换，即映射表不变而</a:t>
            </a:r>
            <a:r>
              <a:rPr lang="en-US" altLang="zh-CN" dirty="0"/>
              <a:t>PC</a:t>
            </a:r>
            <a:r>
              <a:rPr lang="zh-CN" altLang="en-US" dirty="0"/>
              <a:t>指针变</a:t>
            </a:r>
          </a:p>
          <a:p>
            <a:r>
              <a:rPr lang="zh-CN" altLang="en-US" dirty="0"/>
              <a:t>进程的切换涉及到映射表的切换。映射表代表着进程的内存空间映像</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C3443E-9951-4543-B801-6C48E6FDBAD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268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4988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fontAlgn="base">
              <a:buFont typeface="Arial" panose="020B0604020202020204" pitchFamily="34" charset="0"/>
              <a:buChar char="•"/>
            </a:pPr>
            <a:r>
              <a:rPr lang="zh-CN" altLang="en-US" b="0" i="0" dirty="0">
                <a:solidFill>
                  <a:srgbClr val="1D2129"/>
                </a:solidFill>
                <a:effectLst/>
                <a:latin typeface="UbuntuMono"/>
              </a:rPr>
              <a:t>当前浏览器打开多个 </a:t>
            </a:r>
            <a:r>
              <a:rPr lang="en-US" altLang="zh-CN" b="0" i="0" dirty="0">
                <a:solidFill>
                  <a:srgbClr val="1D2129"/>
                </a:solidFill>
                <a:effectLst/>
                <a:latin typeface="UbuntuMono"/>
              </a:rPr>
              <a:t>Tab </a:t>
            </a:r>
            <a:r>
              <a:rPr lang="zh-CN" altLang="en-US" b="0" i="0" dirty="0">
                <a:solidFill>
                  <a:srgbClr val="1D2129"/>
                </a:solidFill>
                <a:effectLst/>
                <a:latin typeface="UbuntuMono"/>
              </a:rPr>
              <a:t>页面是多进程，而加载同一个页面的不同资源是多线程，比如：</a:t>
            </a:r>
            <a:r>
              <a:rPr lang="en-US" altLang="zh-CN" b="0" i="0" dirty="0" err="1">
                <a:solidFill>
                  <a:srgbClr val="1D2129"/>
                </a:solidFill>
                <a:effectLst/>
                <a:latin typeface="UbuntuMono"/>
              </a:rPr>
              <a:t>js</a:t>
            </a:r>
            <a:r>
              <a:rPr lang="zh-CN" altLang="en-US" b="0" i="0" dirty="0">
                <a:solidFill>
                  <a:srgbClr val="1D2129"/>
                </a:solidFill>
                <a:effectLst/>
                <a:latin typeface="UbuntuMono"/>
              </a:rPr>
              <a:t>引擎线程；定时触发器线程；</a:t>
            </a:r>
            <a:r>
              <a:rPr lang="en-US" altLang="zh-CN" b="0" i="0" dirty="0">
                <a:solidFill>
                  <a:srgbClr val="1D2129"/>
                </a:solidFill>
                <a:effectLst/>
                <a:latin typeface="UbuntuMono"/>
              </a:rPr>
              <a:t>GUI</a:t>
            </a:r>
            <a:r>
              <a:rPr lang="zh-CN" altLang="en-US" b="0" i="0" dirty="0">
                <a:solidFill>
                  <a:srgbClr val="1D2129"/>
                </a:solidFill>
                <a:effectLst/>
                <a:latin typeface="UbuntuMono"/>
              </a:rPr>
              <a:t>渲染线程等等</a:t>
            </a:r>
          </a:p>
          <a:p>
            <a:pPr algn="l" fontAlgn="base">
              <a:buFont typeface="Arial" panose="020B0604020202020204" pitchFamily="34" charset="0"/>
              <a:buChar char="•"/>
            </a:pPr>
            <a:r>
              <a:rPr lang="zh-CN" altLang="en-US" b="0" i="0" dirty="0">
                <a:solidFill>
                  <a:srgbClr val="1D2129"/>
                </a:solidFill>
                <a:effectLst/>
                <a:latin typeface="UbuntuMono"/>
              </a:rPr>
              <a:t>这样就比单线程顺序加载好很多；而且这些线程还要共享资源，比如接收数据的线程从网站上接收的数据还需要在显示文本、显示图片的线程上使用；所以没有必要进行地址分离，在同一套地址上处理更为方便；</a:t>
            </a:r>
          </a:p>
          <a:p>
            <a:endParaRPr lang="en-US" altLang="zh-CN" dirty="0"/>
          </a:p>
          <a:p>
            <a:r>
              <a:rPr lang="zh-CN" altLang="en-US" dirty="0"/>
              <a:t>这几个线程并发执行。接收一段数据，切换到显示文本，再切换回接收数据。</a:t>
            </a:r>
            <a:endParaRPr lang="en-US" altLang="zh-CN" dirty="0"/>
          </a:p>
          <a:p>
            <a:r>
              <a:rPr lang="zh-CN" altLang="en-US" dirty="0"/>
              <a:t>这几个线程共用进程的同一个内存地址空间，线程切换时资源不会切换。</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C3443E-9951-4543-B801-6C48E6FDBAD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269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260653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进程的概念体现出两个特点：资源（代码和数据空间、打开的文件等）以及调度执行。线程是进程内的独立执行代码的实体和调度单元</a:t>
            </a:r>
          </a:p>
          <a:p>
            <a:r>
              <a:rPr lang="zh-CN" altLang="en-US" b="0" i="0" dirty="0">
                <a:solidFill>
                  <a:srgbClr val="000000"/>
                </a:solidFill>
                <a:effectLst/>
                <a:latin typeface="微软雅黑" panose="020B0503020204020204" pitchFamily="34" charset="-122"/>
                <a:ea typeface="微软雅黑" panose="020B0503020204020204" pitchFamily="34" charset="-122"/>
              </a:rPr>
              <a:t>一般情况下，一个可执行</a:t>
            </a:r>
            <a:r>
              <a:rPr lang="en-US" altLang="zh-CN" b="0" i="0" dirty="0">
                <a:solidFill>
                  <a:srgbClr val="000000"/>
                </a:solidFill>
                <a:effectLst/>
                <a:latin typeface="Helvetica Neue"/>
              </a:rPr>
              <a:t>C</a:t>
            </a:r>
            <a:r>
              <a:rPr lang="zh-CN" altLang="en-US" b="0" i="0" dirty="0">
                <a:solidFill>
                  <a:srgbClr val="000000"/>
                </a:solidFill>
                <a:effectLst/>
                <a:latin typeface="微软雅黑" panose="020B0503020204020204" pitchFamily="34" charset="-122"/>
                <a:ea typeface="微软雅黑" panose="020B0503020204020204" pitchFamily="34" charset="-122"/>
              </a:rPr>
              <a:t>程序在内存中主要包含</a:t>
            </a:r>
            <a:r>
              <a:rPr lang="en-US" altLang="zh-CN" b="0" i="0" dirty="0">
                <a:solidFill>
                  <a:srgbClr val="000000"/>
                </a:solidFill>
                <a:effectLst/>
                <a:latin typeface="Helvetica Neue"/>
              </a:rPr>
              <a:t>5</a:t>
            </a:r>
            <a:r>
              <a:rPr lang="zh-CN" altLang="en-US" b="0" i="0" dirty="0">
                <a:solidFill>
                  <a:srgbClr val="000000"/>
                </a:solidFill>
                <a:effectLst/>
                <a:latin typeface="微软雅黑" panose="020B0503020204020204" pitchFamily="34" charset="-122"/>
                <a:ea typeface="微软雅黑" panose="020B0503020204020204" pitchFamily="34" charset="-122"/>
              </a:rPr>
              <a:t>个区域，分别是</a:t>
            </a:r>
            <a:r>
              <a:rPr lang="zh-CN" altLang="en-US" b="1" i="0" dirty="0">
                <a:solidFill>
                  <a:srgbClr val="000000"/>
                </a:solidFill>
                <a:effectLst/>
                <a:latin typeface="微软雅黑" panose="020B0503020204020204" pitchFamily="34" charset="-122"/>
                <a:ea typeface="微软雅黑" panose="020B0503020204020204" pitchFamily="34" charset="-122"/>
              </a:rPr>
              <a:t>代码段（</a:t>
            </a:r>
            <a:r>
              <a:rPr lang="en-US" altLang="zh-CN" b="1" i="0" dirty="0">
                <a:solidFill>
                  <a:srgbClr val="000000"/>
                </a:solidFill>
                <a:effectLst/>
                <a:latin typeface="Helvetica Neue"/>
              </a:rPr>
              <a:t>text</a:t>
            </a:r>
            <a:r>
              <a:rPr lang="zh-CN" altLang="en-US" b="1" i="0" dirty="0">
                <a:solidFill>
                  <a:srgbClr val="000000"/>
                </a:solidFill>
                <a:effectLst/>
                <a:latin typeface="微软雅黑" panose="020B0503020204020204" pitchFamily="34" charset="-122"/>
                <a:ea typeface="微软雅黑" panose="020B0503020204020204" pitchFamily="34" charset="-122"/>
              </a:rPr>
              <a:t>），数据段（</a:t>
            </a:r>
            <a:r>
              <a:rPr lang="en-US" altLang="zh-CN" b="1" i="0" dirty="0">
                <a:solidFill>
                  <a:srgbClr val="000000"/>
                </a:solidFill>
                <a:effectLst/>
                <a:latin typeface="Helvetica Neue"/>
              </a:rPr>
              <a:t>data</a:t>
            </a:r>
            <a:r>
              <a:rPr lang="zh-CN" altLang="en-US" b="1" i="0">
                <a:solidFill>
                  <a:srgbClr val="000000"/>
                </a:solidFill>
                <a:effectLst/>
                <a:latin typeface="Helvetica Neue"/>
              </a:rPr>
              <a:t>，已初始化的全局变量</a:t>
            </a:r>
            <a:r>
              <a:rPr lang="zh-CN" altLang="en-US" b="1" i="0">
                <a:solidFill>
                  <a:srgbClr val="000000"/>
                </a:solidFill>
                <a:effectLst/>
                <a:latin typeface="微软雅黑" panose="020B0503020204020204" pitchFamily="34" charset="-122"/>
                <a:ea typeface="微软雅黑" panose="020B0503020204020204" pitchFamily="34" charset="-122"/>
              </a:rPr>
              <a:t>），</a:t>
            </a:r>
            <a:r>
              <a:rPr lang="en-US" altLang="zh-CN" b="1" i="0" dirty="0">
                <a:solidFill>
                  <a:srgbClr val="000000"/>
                </a:solidFill>
                <a:effectLst/>
                <a:latin typeface="Helvetica Neue"/>
              </a:rPr>
              <a:t>BSS</a:t>
            </a:r>
            <a:r>
              <a:rPr lang="zh-CN" altLang="en-US" b="1" i="0" dirty="0">
                <a:solidFill>
                  <a:srgbClr val="000000"/>
                </a:solidFill>
                <a:effectLst/>
                <a:latin typeface="微软雅黑" panose="020B0503020204020204" pitchFamily="34" charset="-122"/>
                <a:ea typeface="微软雅黑" panose="020B0503020204020204" pitchFamily="34" charset="-122"/>
              </a:rPr>
              <a:t>段，堆段（</a:t>
            </a:r>
            <a:r>
              <a:rPr lang="en-US" altLang="zh-CN" b="1" i="0" dirty="0">
                <a:solidFill>
                  <a:srgbClr val="000000"/>
                </a:solidFill>
                <a:effectLst/>
                <a:latin typeface="Helvetica Neue"/>
              </a:rPr>
              <a:t>heap</a:t>
            </a:r>
            <a:r>
              <a:rPr lang="zh-CN" altLang="en-US" b="1" i="0" dirty="0">
                <a:solidFill>
                  <a:srgbClr val="000000"/>
                </a:solidFill>
                <a:effectLst/>
                <a:latin typeface="微软雅黑" panose="020B0503020204020204" pitchFamily="34" charset="-122"/>
                <a:ea typeface="微软雅黑" panose="020B0503020204020204" pitchFamily="34" charset="-122"/>
              </a:rPr>
              <a:t>）和栈段（</a:t>
            </a:r>
            <a:r>
              <a:rPr lang="en-US" altLang="zh-CN" b="1" i="0" dirty="0">
                <a:solidFill>
                  <a:srgbClr val="000000"/>
                </a:solidFill>
                <a:effectLst/>
                <a:latin typeface="Helvetica Neue"/>
              </a:rPr>
              <a:t>stack</a:t>
            </a:r>
            <a:r>
              <a:rPr lang="zh-CN" altLang="en-US" b="1"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Helvetica Neue"/>
              </a:rPr>
              <a:t>。其中前三个段（</a:t>
            </a:r>
            <a:r>
              <a:rPr lang="en-US" altLang="zh-CN" b="0" i="0" dirty="0">
                <a:solidFill>
                  <a:srgbClr val="000000"/>
                </a:solidFill>
                <a:effectLst/>
                <a:latin typeface="Helvetica Neue"/>
              </a:rPr>
              <a:t>text</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Helvetica Neue"/>
              </a:rPr>
              <a:t>data</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Helvetica Neue"/>
              </a:rPr>
              <a:t>bss</a:t>
            </a:r>
            <a:r>
              <a:rPr lang="zh-CN" altLang="en-US" b="0" i="0" dirty="0">
                <a:solidFill>
                  <a:srgbClr val="000000"/>
                </a:solidFill>
                <a:effectLst/>
                <a:latin typeface="微软雅黑" panose="020B0503020204020204" pitchFamily="34" charset="-122"/>
                <a:ea typeface="微软雅黑" panose="020B0503020204020204" pitchFamily="34" charset="-122"/>
              </a:rPr>
              <a:t>）是程序</a:t>
            </a:r>
            <a:r>
              <a:rPr lang="zh-CN" altLang="en-US" b="1" i="0" dirty="0">
                <a:solidFill>
                  <a:srgbClr val="000000"/>
                </a:solidFill>
                <a:effectLst/>
                <a:latin typeface="微软雅黑" panose="020B0503020204020204" pitchFamily="34" charset="-122"/>
                <a:ea typeface="微软雅黑" panose="020B0503020204020204" pitchFamily="34" charset="-122"/>
              </a:rPr>
              <a:t>编译完成就存在</a:t>
            </a:r>
            <a:r>
              <a:rPr lang="zh-CN" altLang="en-US" b="0" i="0" dirty="0">
                <a:solidFill>
                  <a:srgbClr val="000000"/>
                </a:solidFill>
                <a:effectLst/>
                <a:latin typeface="微软雅黑" panose="020B0503020204020204" pitchFamily="34" charset="-122"/>
                <a:ea typeface="微软雅黑" panose="020B0503020204020204" pitchFamily="34" charset="-122"/>
              </a:rPr>
              <a:t>的，此时程序并未载入内存进行执行。后两个段（</a:t>
            </a:r>
            <a:r>
              <a:rPr lang="en-US" altLang="zh-CN" b="0" i="0" dirty="0">
                <a:solidFill>
                  <a:srgbClr val="000000"/>
                </a:solidFill>
                <a:effectLst/>
                <a:latin typeface="Helvetica Neue"/>
              </a:rPr>
              <a:t>heap</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Helvetica Neue"/>
              </a:rPr>
              <a:t>stack</a:t>
            </a:r>
            <a:r>
              <a:rPr lang="zh-CN" altLang="en-US" b="0" i="0" dirty="0">
                <a:solidFill>
                  <a:srgbClr val="000000"/>
                </a:solidFill>
                <a:effectLst/>
                <a:latin typeface="微软雅黑" panose="020B0503020204020204" pitchFamily="34" charset="-122"/>
                <a:ea typeface="微软雅黑" panose="020B0503020204020204" pitchFamily="34" charset="-122"/>
              </a:rPr>
              <a:t>）是程序被</a:t>
            </a:r>
            <a:r>
              <a:rPr lang="zh-CN" altLang="en-US" b="1" i="0" dirty="0">
                <a:solidFill>
                  <a:srgbClr val="000000"/>
                </a:solidFill>
                <a:effectLst/>
                <a:latin typeface="微软雅黑" panose="020B0503020204020204" pitchFamily="34" charset="-122"/>
                <a:ea typeface="微软雅黑" panose="020B0503020204020204" pitchFamily="34" charset="-122"/>
              </a:rPr>
              <a:t>加载到内存中</a:t>
            </a:r>
            <a:r>
              <a:rPr lang="zh-CN" altLang="en-US" b="0" i="0" dirty="0">
                <a:solidFill>
                  <a:srgbClr val="000000"/>
                </a:solidFill>
                <a:effectLst/>
                <a:latin typeface="微软雅黑" panose="020B0503020204020204" pitchFamily="34" charset="-122"/>
                <a:ea typeface="微软雅黑" panose="020B0503020204020204" pitchFamily="34" charset="-122"/>
              </a:rPr>
              <a:t>时，才存在的。</a:t>
            </a:r>
            <a:endParaRPr lang="en-US" altLang="zh-CN" b="0" i="0" dirty="0">
              <a:solidFill>
                <a:srgbClr val="F73131"/>
              </a:solidFill>
              <a:effectLst/>
              <a:latin typeface="Arial" panose="020B0604020202020204" pitchFamily="34" charset="0"/>
            </a:endParaRPr>
          </a:p>
          <a:p>
            <a:r>
              <a:rPr lang="en-US" altLang="zh-CN" b="0" i="0" dirty="0">
                <a:solidFill>
                  <a:srgbClr val="F73131"/>
                </a:solidFill>
                <a:effectLst/>
                <a:latin typeface="Arial" panose="020B0604020202020204" pitchFamily="34" charset="0"/>
              </a:rPr>
              <a:t>BSS</a:t>
            </a:r>
            <a:r>
              <a:rPr lang="zh-CN" altLang="en-US" b="0" i="0" dirty="0">
                <a:solidFill>
                  <a:srgbClr val="F73131"/>
                </a:solidFill>
                <a:effectLst/>
                <a:latin typeface="Arial" panose="020B0604020202020204" pitchFamily="34" charset="0"/>
              </a:rPr>
              <a:t>区</a:t>
            </a:r>
            <a:r>
              <a:rPr lang="en-US" altLang="zh-CN" b="0" i="0" dirty="0">
                <a:solidFill>
                  <a:srgbClr val="333333"/>
                </a:solidFill>
                <a:effectLst/>
                <a:latin typeface="Arial" panose="020B0604020202020204" pitchFamily="34" charset="0"/>
              </a:rPr>
              <a:t>:BSS</a:t>
            </a:r>
            <a:r>
              <a:rPr lang="zh-CN" altLang="en-US" b="0" i="0" dirty="0">
                <a:solidFill>
                  <a:srgbClr val="333333"/>
                </a:solidFill>
                <a:effectLst/>
                <a:latin typeface="Arial" panose="020B0604020202020204" pitchFamily="34" charset="0"/>
              </a:rPr>
              <a:t>段</a:t>
            </a:r>
            <a:r>
              <a:rPr lang="en-US" altLang="zh-CN" b="0" i="0" dirty="0">
                <a:solidFill>
                  <a:srgbClr val="333333"/>
                </a:solidFill>
                <a:effectLst/>
                <a:latin typeface="Arial" panose="020B0604020202020204" pitchFamily="34" charset="0"/>
              </a:rPr>
              <a:t>(</a:t>
            </a:r>
            <a:r>
              <a:rPr lang="en-US" altLang="zh-CN" b="0" i="0" dirty="0" err="1">
                <a:solidFill>
                  <a:srgbClr val="F73131"/>
                </a:solidFill>
                <a:effectLst/>
                <a:latin typeface="Arial" panose="020B0604020202020204" pitchFamily="34" charset="0"/>
              </a:rPr>
              <a:t>bss</a:t>
            </a:r>
            <a:r>
              <a:rPr lang="en-US" altLang="zh-CN" b="0" i="0" dirty="0">
                <a:solidFill>
                  <a:srgbClr val="333333"/>
                </a:solidFill>
                <a:effectLst/>
                <a:latin typeface="Arial" panose="020B0604020202020204" pitchFamily="34" charset="0"/>
              </a:rPr>
              <a:t> segment)</a:t>
            </a:r>
            <a:r>
              <a:rPr lang="zh-CN" altLang="en-US" b="0" i="0" dirty="0">
                <a:solidFill>
                  <a:srgbClr val="333333"/>
                </a:solidFill>
                <a:effectLst/>
                <a:latin typeface="Arial" panose="020B0604020202020204" pitchFamily="34" charset="0"/>
              </a:rPr>
              <a:t>通常是指用来存放程序中未初始化的全局变量</a:t>
            </a:r>
            <a:endParaRPr lang="en-US" altLang="zh-CN" b="0" i="0" dirty="0">
              <a:solidFill>
                <a:srgbClr val="333333"/>
              </a:solidFill>
              <a:effectLst/>
              <a:latin typeface="Arial" panose="020B0604020202020204" pitchFamily="34" charset="0"/>
            </a:endParaRPr>
          </a:p>
          <a:p>
            <a:r>
              <a:rPr lang="zh-CN" altLang="en-US" b="0" i="0" dirty="0">
                <a:solidFill>
                  <a:srgbClr val="000000"/>
                </a:solidFill>
                <a:effectLst/>
                <a:latin typeface="微软雅黑" panose="020B0503020204020204" pitchFamily="34" charset="-122"/>
                <a:ea typeface="微软雅黑" panose="020B0503020204020204" pitchFamily="34" charset="-122"/>
              </a:rPr>
              <a:t>未初始化的全局变量和静态变量，存储在</a:t>
            </a:r>
            <a:r>
              <a:rPr lang="en-US" altLang="zh-CN" b="0" i="0" dirty="0" err="1">
                <a:solidFill>
                  <a:srgbClr val="000000"/>
                </a:solidFill>
                <a:effectLst/>
                <a:latin typeface="Helvetica Neue"/>
              </a:rPr>
              <a:t>bss</a:t>
            </a:r>
            <a:r>
              <a:rPr lang="zh-CN" altLang="en-US" b="0" i="0" dirty="0">
                <a:solidFill>
                  <a:srgbClr val="000000"/>
                </a:solidFill>
                <a:effectLst/>
                <a:latin typeface="微软雅黑" panose="020B0503020204020204" pitchFamily="34" charset="-122"/>
                <a:ea typeface="微软雅黑" panose="020B0503020204020204" pitchFamily="34" charset="-122"/>
              </a:rPr>
              <a:t>区，</a:t>
            </a:r>
            <a:r>
              <a:rPr lang="zh-CN" altLang="en-US" b="0" i="0" dirty="0">
                <a:solidFill>
                  <a:srgbClr val="000000"/>
                </a:solidFill>
                <a:effectLst/>
                <a:latin typeface="Helvetica Neue"/>
              </a:rPr>
              <a:t> </a:t>
            </a:r>
            <a:r>
              <a:rPr lang="zh-CN" altLang="en-US" b="0" i="0" dirty="0">
                <a:solidFill>
                  <a:srgbClr val="000000"/>
                </a:solidFill>
                <a:effectLst/>
                <a:latin typeface="微软雅黑" panose="020B0503020204020204" pitchFamily="34" charset="-122"/>
                <a:ea typeface="微软雅黑" panose="020B0503020204020204" pitchFamily="34" charset="-122"/>
              </a:rPr>
              <a:t>未初始化的局部变量保存在栈区。</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270</a:t>
            </a:fld>
            <a:endParaRPr lang="zh-CN" altLang="en-US" dirty="0"/>
          </a:p>
        </p:txBody>
      </p:sp>
    </p:spTree>
    <p:extLst>
      <p:ext uri="{BB962C8B-B14F-4D97-AF65-F5344CB8AC3E}">
        <p14:creationId xmlns:p14="http://schemas.microsoft.com/office/powerpoint/2010/main" val="868357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272</a:t>
            </a:fld>
            <a:endParaRPr lang="zh-CN" altLang="en-US" dirty="0"/>
          </a:p>
        </p:txBody>
      </p:sp>
    </p:spTree>
    <p:extLst>
      <p:ext uri="{BB962C8B-B14F-4D97-AF65-F5344CB8AC3E}">
        <p14:creationId xmlns:p14="http://schemas.microsoft.com/office/powerpoint/2010/main" val="6189405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全局变量在数据段中（内存单元中）</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273</a:t>
            </a:fld>
            <a:endParaRPr lang="zh-CN" altLang="en-US" dirty="0"/>
          </a:p>
        </p:txBody>
      </p:sp>
    </p:spTree>
    <p:extLst>
      <p:ext uri="{BB962C8B-B14F-4D97-AF65-F5344CB8AC3E}">
        <p14:creationId xmlns:p14="http://schemas.microsoft.com/office/powerpoint/2010/main" val="12235159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869254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首页">
    <p:spTree>
      <p:nvGrpSpPr>
        <p:cNvPr id="1" name=""/>
        <p:cNvGrpSpPr/>
        <p:nvPr/>
      </p:nvGrpSpPr>
      <p:grpSpPr>
        <a:xfrm>
          <a:off x="0" y="0"/>
          <a:ext cx="0" cy="0"/>
          <a:chOff x="0" y="0"/>
          <a:chExt cx="0" cy="0"/>
        </a:xfrm>
      </p:grpSpPr>
      <p:grpSp>
        <p:nvGrpSpPr>
          <p:cNvPr id="5" name="组 4"/>
          <p:cNvGrpSpPr/>
          <p:nvPr userDrawn="1"/>
        </p:nvGrpSpPr>
        <p:grpSpPr bwMode="hidden">
          <a:xfrm>
            <a:off x="-1" y="0"/>
            <a:ext cx="9144002" cy="6858000"/>
            <a:chOff x="-1" y="0"/>
            <a:chExt cx="12192002" cy="6858000"/>
          </a:xfrm>
        </p:grpSpPr>
        <p:cxnSp>
          <p:nvCxnSpPr>
            <p:cNvPr id="6" name="直接连接符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组 22"/>
            <p:cNvGrpSpPr/>
            <p:nvPr userDrawn="1"/>
          </p:nvGrpSpPr>
          <p:grpSpPr bwMode="hidden">
            <a:xfrm>
              <a:off x="-1" y="0"/>
              <a:ext cx="12192001" cy="6858000"/>
              <a:chOff x="-1" y="0"/>
              <a:chExt cx="12192001" cy="6858000"/>
            </a:xfrm>
          </p:grpSpPr>
          <p:cxnSp>
            <p:nvCxnSpPr>
              <p:cNvPr id="41" name="直接连接符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组 45"/>
              <p:cNvGrpSpPr/>
              <p:nvPr/>
            </p:nvGrpSpPr>
            <p:grpSpPr bwMode="hidden">
              <a:xfrm>
                <a:off x="6327885" y="0"/>
                <a:ext cx="5864115" cy="5898673"/>
                <a:chOff x="6327885" y="0"/>
                <a:chExt cx="5864115" cy="5898673"/>
              </a:xfrm>
            </p:grpSpPr>
            <p:cxnSp>
              <p:nvCxnSpPr>
                <p:cNvPr id="52" name="直接连接符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直接连接符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S)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 23"/>
            <p:cNvGrpSpPr/>
            <p:nvPr userDrawn="1"/>
          </p:nvGrpSpPr>
          <p:grpSpPr bwMode="hidden">
            <a:xfrm flipH="1">
              <a:off x="0" y="0"/>
              <a:ext cx="12192001" cy="6858000"/>
              <a:chOff x="-1" y="0"/>
              <a:chExt cx="12192001" cy="6858000"/>
            </a:xfrm>
          </p:grpSpPr>
          <p:cxnSp>
            <p:nvCxnSpPr>
              <p:cNvPr id="25" name="直接连接符​​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组 29"/>
              <p:cNvGrpSpPr/>
              <p:nvPr/>
            </p:nvGrpSpPr>
            <p:grpSpPr bwMode="hidden">
              <a:xfrm>
                <a:off x="6327885" y="0"/>
                <a:ext cx="5864115" cy="5898673"/>
                <a:chOff x="6327885" y="0"/>
                <a:chExt cx="5864115" cy="5898673"/>
              </a:xfrm>
            </p:grpSpPr>
            <p:cxnSp>
              <p:nvCxnSpPr>
                <p:cNvPr id="36" name="直接连接符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S)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ctrTitle"/>
          </p:nvPr>
        </p:nvSpPr>
        <p:spPr>
          <a:xfrm>
            <a:off x="457172" y="3421151"/>
            <a:ext cx="8196547" cy="1871475"/>
          </a:xfrm>
          <a:prstGeom prst="rect">
            <a:avLst/>
          </a:prstGeom>
        </p:spPr>
        <p:txBody>
          <a:bodyPr rtlCol="0" anchor="b">
            <a:noAutofit/>
          </a:bodyPr>
          <a:lstStyle>
            <a:lvl1pPr algn="ctr">
              <a:lnSpc>
                <a:spcPct val="100000"/>
              </a:lnSpc>
              <a:defRPr sz="4050" cap="none" baseline="0">
                <a:solidFill>
                  <a:schemeClr val="accent2">
                    <a:lumMod val="75000"/>
                  </a:schemeClr>
                </a:solidFill>
                <a:latin typeface="微软雅黑" panose="020B0503020204020204" pitchFamily="34" charset="-122"/>
                <a:ea typeface="微软雅黑" panose="020B0503020204020204" pitchFamily="34" charset="-122"/>
              </a:defRPr>
            </a:lvl1pPr>
          </a:lstStyle>
          <a:p>
            <a:pPr rtl="0"/>
            <a:r>
              <a:rPr lang="zh-CN" altLang="en-US" noProof="0" dirty="0"/>
              <a:t>单击此处编辑母版标题样式</a:t>
            </a:r>
          </a:p>
        </p:txBody>
      </p:sp>
      <p:sp>
        <p:nvSpPr>
          <p:cNvPr id="3" name="副标题 2"/>
          <p:cNvSpPr>
            <a:spLocks noGrp="1"/>
          </p:cNvSpPr>
          <p:nvPr>
            <p:ph type="subTitle" idx="1"/>
          </p:nvPr>
        </p:nvSpPr>
        <p:spPr>
          <a:xfrm>
            <a:off x="970384" y="5432564"/>
            <a:ext cx="7203233" cy="457200"/>
          </a:xfrm>
          <a:prstGeom prst="rect">
            <a:avLst/>
          </a:prstGeom>
        </p:spPr>
        <p:txBody>
          <a:bodyPr rtlCol="0">
            <a:normAutofit/>
          </a:bodyPr>
          <a:lstStyle>
            <a:lvl1pPr marL="0" indent="0" algn="just">
              <a:spcBef>
                <a:spcPts val="0"/>
              </a:spcBef>
              <a:buNone/>
              <a:defRPr sz="1500" b="0">
                <a:solidFill>
                  <a:schemeClr val="accent1">
                    <a:lumMod val="75000"/>
                  </a:schemeClr>
                </a:solidFill>
                <a:latin typeface="微软雅黑" panose="020B0503020204020204" pitchFamily="34" charset="-122"/>
                <a:ea typeface="微软雅黑" panose="020B0503020204020204" pitchFamily="3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zh-CN" altLang="en-US" noProof="0" dirty="0"/>
              <a:t>单击以编辑母版副标题样式</a:t>
            </a:r>
          </a:p>
        </p:txBody>
      </p:sp>
      <p:cxnSp>
        <p:nvCxnSpPr>
          <p:cNvPr id="58" name="直接连接符​​ 57"/>
          <p:cNvCxnSpPr/>
          <p:nvPr userDrawn="1"/>
        </p:nvCxnSpPr>
        <p:spPr>
          <a:xfrm>
            <a:off x="971550" y="5294175"/>
            <a:ext cx="72009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F1902921-415F-4ADD-9856-C88A0B19968C}"/>
              </a:ext>
            </a:extLst>
          </p:cNvPr>
          <p:cNvPicPr>
            <a:picLocks noChangeAspect="1"/>
          </p:cNvPicPr>
          <p:nvPr userDrawn="1"/>
        </p:nvPicPr>
        <p:blipFill>
          <a:blip r:embed="rId2"/>
          <a:stretch>
            <a:fillRect/>
          </a:stretch>
        </p:blipFill>
        <p:spPr>
          <a:xfrm>
            <a:off x="1211962" y="156092"/>
            <a:ext cx="6774147" cy="362321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目录页">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组 8"/>
          <p:cNvGrpSpPr/>
          <p:nvPr userDrawn="1"/>
        </p:nvGrpSpPr>
        <p:grpSpPr bwMode="hidden">
          <a:xfrm>
            <a:off x="-1" y="0"/>
            <a:ext cx="9144002" cy="6858000"/>
            <a:chOff x="-1" y="0"/>
            <a:chExt cx="12192002" cy="6858000"/>
          </a:xfrm>
        </p:grpSpPr>
        <p:cxnSp>
          <p:nvCxnSpPr>
            <p:cNvPr id="10" name="直接连接符​​(S)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组 25"/>
            <p:cNvGrpSpPr/>
            <p:nvPr userDrawn="1"/>
          </p:nvGrpSpPr>
          <p:grpSpPr bwMode="hidden">
            <a:xfrm>
              <a:off x="-1" y="0"/>
              <a:ext cx="12192001" cy="6858000"/>
              <a:chOff x="-1" y="0"/>
              <a:chExt cx="12192001" cy="6858000"/>
            </a:xfrm>
          </p:grpSpPr>
          <p:cxnSp>
            <p:nvCxnSpPr>
              <p:cNvPr id="44" name="直接连接符​​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S)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组 48"/>
              <p:cNvGrpSpPr/>
              <p:nvPr/>
            </p:nvGrpSpPr>
            <p:grpSpPr bwMode="hidden">
              <a:xfrm>
                <a:off x="6327885" y="0"/>
                <a:ext cx="5864115" cy="5898673"/>
                <a:chOff x="6327885" y="0"/>
                <a:chExt cx="5864115" cy="5898673"/>
              </a:xfrm>
            </p:grpSpPr>
            <p:cxnSp>
              <p:nvCxnSpPr>
                <p:cNvPr id="55" name="直接连接符​​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S)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 26"/>
            <p:cNvGrpSpPr/>
            <p:nvPr userDrawn="1"/>
          </p:nvGrpSpPr>
          <p:grpSpPr bwMode="hidden">
            <a:xfrm flipH="1">
              <a:off x="0" y="0"/>
              <a:ext cx="12192001" cy="6858000"/>
              <a:chOff x="-1" y="0"/>
              <a:chExt cx="12192001" cy="6858000"/>
            </a:xfrm>
          </p:grpSpPr>
          <p:cxnSp>
            <p:nvCxnSpPr>
              <p:cNvPr id="28" name="直接连接符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S)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组 32"/>
              <p:cNvGrpSpPr/>
              <p:nvPr/>
            </p:nvGrpSpPr>
            <p:grpSpPr bwMode="hidden">
              <a:xfrm>
                <a:off x="6327885" y="0"/>
                <a:ext cx="5864115" cy="5898673"/>
                <a:chOff x="6327885" y="0"/>
                <a:chExt cx="5864115" cy="5898673"/>
              </a:xfrm>
            </p:grpSpPr>
            <p:cxnSp>
              <p:nvCxnSpPr>
                <p:cNvPr id="39" name="直接连接符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S)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矩形 6"/>
          <p:cNvSpPr/>
          <p:nvPr userDrawn="1"/>
        </p:nvSpPr>
        <p:spPr>
          <a:xfrm>
            <a:off x="3489110" y="0"/>
            <a:ext cx="5652776"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350"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90453" y="256446"/>
            <a:ext cx="3015197" cy="1560870"/>
          </a:xfrm>
          <a:prstGeom prst="rect">
            <a:avLst/>
          </a:prstGeom>
        </p:spPr>
        <p:txBody>
          <a:bodyPr rtlCol="0" anchor="b">
            <a:normAutofit/>
          </a:bodyPr>
          <a:lstStyle>
            <a:lvl1pPr>
              <a:defRPr sz="2400">
                <a:solidFill>
                  <a:schemeClr val="bg1"/>
                </a:solidFill>
                <a:latin typeface="微软雅黑" panose="020B0503020204020204" pitchFamily="34" charset="-122"/>
                <a:ea typeface="微软雅黑" panose="020B0503020204020204" pitchFamily="34" charset="-122"/>
              </a:defRPr>
            </a:lvl1pPr>
          </a:lstStyle>
          <a:p>
            <a:pPr rtl="0"/>
            <a:r>
              <a:rPr lang="zh-CN" altLang="en-US" noProof="0" dirty="0"/>
              <a:t>单击此处编辑母版标题样式</a:t>
            </a:r>
          </a:p>
        </p:txBody>
      </p:sp>
      <p:sp>
        <p:nvSpPr>
          <p:cNvPr id="4" name="文本占位符 3"/>
          <p:cNvSpPr>
            <a:spLocks noGrp="1"/>
          </p:cNvSpPr>
          <p:nvPr>
            <p:ph type="body" sz="half" idx="2"/>
          </p:nvPr>
        </p:nvSpPr>
        <p:spPr>
          <a:xfrm>
            <a:off x="190453" y="2103379"/>
            <a:ext cx="3010081" cy="4093648"/>
          </a:xfrm>
          <a:prstGeom prst="rect">
            <a:avLst/>
          </a:prstGeom>
        </p:spPr>
        <p:txBody>
          <a:bodyPr rtlCol="0">
            <a:normAutofit/>
          </a:bodyPr>
          <a:lstStyle>
            <a:lvl1pPr marL="0" indent="0">
              <a:spcBef>
                <a:spcPts val="900"/>
              </a:spcBef>
              <a:buNone/>
              <a:defRPr sz="1800">
                <a:solidFill>
                  <a:schemeClr val="bg1"/>
                </a:solidFill>
                <a:latin typeface="微软雅黑" panose="020B0503020204020204" pitchFamily="34" charset="-122"/>
                <a:ea typeface="微软雅黑"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zh-CN" altLang="en-US" noProof="0" dirty="0"/>
              <a:t>编辑母版文本样式</a:t>
            </a:r>
          </a:p>
        </p:txBody>
      </p:sp>
      <p:cxnSp>
        <p:nvCxnSpPr>
          <p:cNvPr id="60" name="直接连接符 59"/>
          <p:cNvCxnSpPr>
            <a:cxnSpLocks/>
          </p:cNvCxnSpPr>
          <p:nvPr userDrawn="1"/>
        </p:nvCxnSpPr>
        <p:spPr>
          <a:xfrm>
            <a:off x="190453" y="1973877"/>
            <a:ext cx="30026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页脚占位符 5"/>
          <p:cNvSpPr>
            <a:spLocks noGrp="1"/>
          </p:cNvSpPr>
          <p:nvPr>
            <p:ph type="ftr" sz="quarter" idx="11"/>
          </p:nvPr>
        </p:nvSpPr>
        <p:spPr>
          <a:xfrm>
            <a:off x="4320184" y="7835016"/>
            <a:ext cx="4596023" cy="222436"/>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5" name="日期占位符 4"/>
          <p:cNvSpPr>
            <a:spLocks noGrp="1"/>
          </p:cNvSpPr>
          <p:nvPr>
            <p:ph type="dt" sz="half" idx="10"/>
          </p:nvPr>
        </p:nvSpPr>
        <p:spPr>
          <a:xfrm>
            <a:off x="111085" y="6390871"/>
            <a:ext cx="1541738" cy="334063"/>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B432DCC3-517C-49BA-ABA2-B2F6E7404DD7}" type="datetime2">
              <a:rPr lang="zh-CN" altLang="en-US" smtClean="0"/>
              <a:pPr/>
              <a:t>2024年4月15日</a:t>
            </a:fld>
            <a:endParaRPr lang="zh-CN" altLang="en-US" dirty="0"/>
          </a:p>
        </p:txBody>
      </p:sp>
      <p:sp>
        <p:nvSpPr>
          <p:cNvPr id="8" name="幻灯片编号占位符 7"/>
          <p:cNvSpPr>
            <a:spLocks noGrp="1"/>
          </p:cNvSpPr>
          <p:nvPr>
            <p:ph type="sldNum" sz="quarter" idx="12"/>
          </p:nvPr>
        </p:nvSpPr>
        <p:spPr>
          <a:xfrm>
            <a:off x="8332979" y="6502497"/>
            <a:ext cx="689162" cy="222436"/>
          </a:xfrm>
          <a:prstGeom prst="rect">
            <a:avLst/>
          </a:prstGeom>
        </p:spPr>
        <p:txBody>
          <a:bodyPr rtlCol="0"/>
          <a:lstStyle>
            <a:lvl1pPr>
              <a:defRPr>
                <a:solidFill>
                  <a:srgbClr val="0070C0"/>
                </a:solidFill>
                <a:latin typeface="微软雅黑" panose="020B0503020204020204" pitchFamily="34" charset="-122"/>
                <a:ea typeface="微软雅黑" panose="020B0503020204020204" pitchFamily="34" charset="-122"/>
              </a:defRPr>
            </a:lvl1pPr>
          </a:lstStyle>
          <a:p>
            <a:fld id="{E31375A4-56A4-47D6-9801-1991572033F7}" type="slidenum">
              <a:rPr lang="en-US" altLang="zh-CN" smtClean="0"/>
              <a:pPr/>
              <a:t>‹#›</a:t>
            </a:fld>
            <a:endParaRPr lang="zh-CN" altLang="en-US" dirty="0"/>
          </a:p>
        </p:txBody>
      </p:sp>
      <p:sp>
        <p:nvSpPr>
          <p:cNvPr id="63" name="SmartArt 占位符 62">
            <a:extLst>
              <a:ext uri="{FF2B5EF4-FFF2-40B4-BE49-F238E27FC236}">
                <a16:creationId xmlns:a16="http://schemas.microsoft.com/office/drawing/2014/main" id="{3E98ACF1-74AC-4D1D-9784-D1507B787DC3}"/>
              </a:ext>
            </a:extLst>
          </p:cNvPr>
          <p:cNvSpPr>
            <a:spLocks noGrp="1"/>
          </p:cNvSpPr>
          <p:nvPr>
            <p:ph type="dgm" sz="quarter" idx="13"/>
          </p:nvPr>
        </p:nvSpPr>
        <p:spPr>
          <a:xfrm>
            <a:off x="3724393" y="362927"/>
            <a:ext cx="5026151" cy="6027931"/>
          </a:xfrm>
          <a:prstGeom prst="rect">
            <a:avLst/>
          </a:prstGeom>
        </p:spPr>
        <p:txBody>
          <a:bodyPr/>
          <a:lstStyle/>
          <a:p>
            <a:endParaRPr lang="zh-CN" altLang="en-US"/>
          </a:p>
        </p:txBody>
      </p:sp>
    </p:spTree>
    <p:extLst>
      <p:ext uri="{BB962C8B-B14F-4D97-AF65-F5344CB8AC3E}">
        <p14:creationId xmlns:p14="http://schemas.microsoft.com/office/powerpoint/2010/main" val="250704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Ref idx="1001">
        <a:schemeClr val="bg1"/>
      </p:bgRef>
    </p:bg>
    <p:spTree>
      <p:nvGrpSpPr>
        <p:cNvPr id="1" name=""/>
        <p:cNvGrpSpPr/>
        <p:nvPr/>
      </p:nvGrpSpPr>
      <p:grpSpPr>
        <a:xfrm>
          <a:off x="0" y="0"/>
          <a:ext cx="0" cy="0"/>
          <a:chOff x="0" y="0"/>
          <a:chExt cx="0" cy="0"/>
        </a:xfrm>
      </p:grpSpPr>
      <p:sp>
        <p:nvSpPr>
          <p:cNvPr id="3" name="内容占位符 2"/>
          <p:cNvSpPr>
            <a:spLocks noGrp="1"/>
          </p:cNvSpPr>
          <p:nvPr>
            <p:ph idx="1"/>
          </p:nvPr>
        </p:nvSpPr>
        <p:spPr>
          <a:xfrm>
            <a:off x="712178" y="1311566"/>
            <a:ext cx="8077986" cy="5157643"/>
          </a:xfrm>
          <a:prstGeom prst="rect">
            <a:avLst/>
          </a:prstGeom>
        </p:spPr>
        <p:txBody>
          <a:bodyPr/>
          <a:lstStyle>
            <a:lvl1pPr eaLnBrk="1" hangingPunct="1">
              <a:defRPr sz="2800" b="1">
                <a:latin typeface="+mj-ea"/>
                <a:ea typeface="+mj-ea"/>
              </a:defRPr>
            </a:lvl1pPr>
            <a:lvl2pPr eaLnBrk="1" hangingPunct="1">
              <a:defRPr sz="2400" b="1">
                <a:latin typeface="+mj-ea"/>
                <a:ea typeface="+mj-ea"/>
              </a:defRPr>
            </a:lvl2pPr>
            <a:lvl3pPr eaLnBrk="1" hangingPunct="1">
              <a:defRPr sz="2200" b="1">
                <a:latin typeface="+mj-ea"/>
                <a:ea typeface="+mj-ea"/>
              </a:defRPr>
            </a:lvl3pPr>
            <a:lvl4pPr eaLnBrk="1" hangingPunct="1">
              <a:defRPr sz="2000" b="1">
                <a:latin typeface="+mj-ea"/>
                <a:ea typeface="+mj-ea"/>
              </a:defRPr>
            </a:lvl4pPr>
            <a:lvl5pPr eaLnBrk="1" hangingPunct="1">
              <a:defRPr sz="2000" b="1">
                <a:latin typeface="+mj-ea"/>
                <a:ea typeface="+mj-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标题 3">
            <a:extLst>
              <a:ext uri="{FF2B5EF4-FFF2-40B4-BE49-F238E27FC236}">
                <a16:creationId xmlns:a16="http://schemas.microsoft.com/office/drawing/2014/main" id="{4C7C89A4-0A17-4593-B351-2547CD6EED97}"/>
              </a:ext>
            </a:extLst>
          </p:cNvPr>
          <p:cNvSpPr>
            <a:spLocks noGrp="1"/>
          </p:cNvSpPr>
          <p:nvPr>
            <p:ph type="title"/>
          </p:nvPr>
        </p:nvSpPr>
        <p:spPr>
          <a:xfrm>
            <a:off x="620981" y="459473"/>
            <a:ext cx="7902037" cy="549275"/>
          </a:xfrm>
          <a:prstGeom prst="rect">
            <a:avLst/>
          </a:prstGeom>
        </p:spPr>
        <p:txBody>
          <a:bodyPr/>
          <a:lstStyle>
            <a:lvl1pPr algn="ctr">
              <a:defRPr sz="32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5" name="文本框 4">
            <a:extLst>
              <a:ext uri="{FF2B5EF4-FFF2-40B4-BE49-F238E27FC236}">
                <a16:creationId xmlns:a16="http://schemas.microsoft.com/office/drawing/2014/main" id="{5A19CF1F-441D-4B69-8107-CBE2399D9980}"/>
              </a:ext>
            </a:extLst>
          </p:cNvPr>
          <p:cNvSpPr txBox="1"/>
          <p:nvPr userDrawn="1"/>
        </p:nvSpPr>
        <p:spPr>
          <a:xfrm>
            <a:off x="7524328" y="6444044"/>
            <a:ext cx="1223412" cy="300082"/>
          </a:xfrm>
          <a:prstGeom prst="rect">
            <a:avLst/>
          </a:prstGeom>
          <a:noFill/>
        </p:spPr>
        <p:txBody>
          <a:bodyPr wrap="non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zh-CN" altLang="en-US" sz="1350" b="1" i="0" u="none" strike="noStrike" kern="1200" cap="none" spc="0" normalizeH="0" baseline="0" noProof="0" dirty="0">
                <a:ln>
                  <a:noFill/>
                </a:ln>
                <a:solidFill>
                  <a:srgbClr val="333399">
                    <a:lumMod val="75000"/>
                  </a:srgbClr>
                </a:solidFill>
                <a:effectLst/>
                <a:uLnTx/>
                <a:uFillTx/>
                <a:latin typeface="楷体" panose="02010609060101010101" pitchFamily="49" charset="-122"/>
                <a:ea typeface="楷体" panose="02010609060101010101" pitchFamily="49" charset="-122"/>
                <a:cs typeface="+mn-cs"/>
              </a:rPr>
              <a:t>电子科技大学</a:t>
            </a:r>
          </a:p>
        </p:txBody>
      </p:sp>
      <p:pic>
        <p:nvPicPr>
          <p:cNvPr id="6" name="Picture 9" descr="徽记">
            <a:extLst>
              <a:ext uri="{FF2B5EF4-FFF2-40B4-BE49-F238E27FC236}">
                <a16:creationId xmlns:a16="http://schemas.microsoft.com/office/drawing/2014/main" id="{A13D5CF7-500E-49D2-96C3-F6515B1E78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05" y="0"/>
            <a:ext cx="856317" cy="91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AB00003">
            <a:extLst>
              <a:ext uri="{FF2B5EF4-FFF2-40B4-BE49-F238E27FC236}">
                <a16:creationId xmlns:a16="http://schemas.microsoft.com/office/drawing/2014/main" id="{D08F9635-4C75-4188-AB27-E6CD9ED569A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598" y="911864"/>
            <a:ext cx="7627279" cy="17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242A2119-1AE2-4352-988F-01393E736B91}"/>
              </a:ext>
            </a:extLst>
          </p:cNvPr>
          <p:cNvPicPr>
            <a:picLocks noChangeAspect="1"/>
          </p:cNvPicPr>
          <p:nvPr userDrawn="1"/>
        </p:nvPicPr>
        <p:blipFill>
          <a:blip r:embed="rId4"/>
          <a:stretch>
            <a:fillRect/>
          </a:stretch>
        </p:blipFill>
        <p:spPr>
          <a:xfrm>
            <a:off x="0" y="1294036"/>
            <a:ext cx="270364" cy="5563965"/>
          </a:xfrm>
          <a:prstGeom prst="rect">
            <a:avLst/>
          </a:prstGeom>
        </p:spPr>
      </p:pic>
    </p:spTree>
    <p:extLst>
      <p:ext uri="{BB962C8B-B14F-4D97-AF65-F5344CB8AC3E}">
        <p14:creationId xmlns:p14="http://schemas.microsoft.com/office/powerpoint/2010/main" val="1530710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标题和双栏内容">
    <p:bg>
      <p:bgRef idx="1001">
        <a:schemeClr val="bg1"/>
      </p:bgRef>
    </p:bg>
    <p:spTree>
      <p:nvGrpSpPr>
        <p:cNvPr id="1" name=""/>
        <p:cNvGrpSpPr/>
        <p:nvPr/>
      </p:nvGrpSpPr>
      <p:grpSpPr>
        <a:xfrm>
          <a:off x="0" y="0"/>
          <a:ext cx="0" cy="0"/>
          <a:chOff x="0" y="0"/>
          <a:chExt cx="0" cy="0"/>
        </a:xfrm>
      </p:grpSpPr>
      <p:sp>
        <p:nvSpPr>
          <p:cNvPr id="3" name="内容占位符 2"/>
          <p:cNvSpPr>
            <a:spLocks noGrp="1"/>
          </p:cNvSpPr>
          <p:nvPr>
            <p:ph idx="1"/>
          </p:nvPr>
        </p:nvSpPr>
        <p:spPr>
          <a:xfrm>
            <a:off x="797902" y="1311566"/>
            <a:ext cx="3897191" cy="5157643"/>
          </a:xfrm>
          <a:prstGeom prst="rect">
            <a:avLst/>
          </a:prstGeom>
        </p:spPr>
        <p:txBody>
          <a:bodyPr/>
          <a:lstStyle>
            <a:lvl1pPr eaLnBrk="1" hangingPunct="1">
              <a:defRPr sz="2400" b="1">
                <a:latin typeface="华文楷体" pitchFamily="2" charset="-122"/>
                <a:ea typeface="华文楷体" pitchFamily="2" charset="-122"/>
              </a:defRPr>
            </a:lvl1pPr>
            <a:lvl2pPr eaLnBrk="1" hangingPunct="1">
              <a:defRPr sz="1800" b="1">
                <a:latin typeface="黑体" pitchFamily="2" charset="-122"/>
                <a:ea typeface="黑体" pitchFamily="2" charset="-122"/>
              </a:defRPr>
            </a:lvl2pPr>
            <a:lvl3pPr eaLnBrk="1" hangingPunct="1">
              <a:defRPr b="1"/>
            </a:lvl3pPr>
            <a:lvl4pPr eaLnBrk="1" hangingPunct="1">
              <a:defRPr b="1"/>
            </a:lvl4pPr>
            <a:lvl5pPr eaLnBrk="1" hangingPunct="1">
              <a:defRPr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标题 3">
            <a:extLst>
              <a:ext uri="{FF2B5EF4-FFF2-40B4-BE49-F238E27FC236}">
                <a16:creationId xmlns:a16="http://schemas.microsoft.com/office/drawing/2014/main" id="{4C7C89A4-0A17-4593-B351-2547CD6EED97}"/>
              </a:ext>
            </a:extLst>
          </p:cNvPr>
          <p:cNvSpPr>
            <a:spLocks noGrp="1"/>
          </p:cNvSpPr>
          <p:nvPr>
            <p:ph type="title"/>
          </p:nvPr>
        </p:nvSpPr>
        <p:spPr>
          <a:xfrm>
            <a:off x="971600" y="188915"/>
            <a:ext cx="7902037" cy="549275"/>
          </a:xfrm>
          <a:prstGeom prst="rect">
            <a:avLst/>
          </a:prstGeom>
        </p:spPr>
        <p:txBody>
          <a:bodyPr/>
          <a:lstStyle>
            <a:lvl1pPr algn="ctr">
              <a:defRPr sz="21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5" name="文本框 4">
            <a:extLst>
              <a:ext uri="{FF2B5EF4-FFF2-40B4-BE49-F238E27FC236}">
                <a16:creationId xmlns:a16="http://schemas.microsoft.com/office/drawing/2014/main" id="{5A19CF1F-441D-4B69-8107-CBE2399D9980}"/>
              </a:ext>
            </a:extLst>
          </p:cNvPr>
          <p:cNvSpPr txBox="1"/>
          <p:nvPr userDrawn="1"/>
        </p:nvSpPr>
        <p:spPr>
          <a:xfrm>
            <a:off x="7524328" y="6444044"/>
            <a:ext cx="1223412" cy="300082"/>
          </a:xfrm>
          <a:prstGeom prst="rect">
            <a:avLst/>
          </a:prstGeom>
          <a:noFill/>
        </p:spPr>
        <p:txBody>
          <a:bodyPr wrap="non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zh-CN" altLang="en-US" sz="1350" b="1" i="0" u="none" strike="noStrike" kern="1200" cap="none" spc="0" normalizeH="0" baseline="0" noProof="0" dirty="0">
                <a:ln>
                  <a:noFill/>
                </a:ln>
                <a:solidFill>
                  <a:srgbClr val="333399">
                    <a:lumMod val="75000"/>
                  </a:srgbClr>
                </a:solidFill>
                <a:effectLst/>
                <a:uLnTx/>
                <a:uFillTx/>
                <a:latin typeface="楷体" panose="02010609060101010101" pitchFamily="49" charset="-122"/>
                <a:ea typeface="楷体" panose="02010609060101010101" pitchFamily="49" charset="-122"/>
                <a:cs typeface="+mn-cs"/>
              </a:rPr>
              <a:t>电子科技大学</a:t>
            </a:r>
          </a:p>
        </p:txBody>
      </p:sp>
      <p:pic>
        <p:nvPicPr>
          <p:cNvPr id="6" name="Picture 9" descr="徽记">
            <a:extLst>
              <a:ext uri="{FF2B5EF4-FFF2-40B4-BE49-F238E27FC236}">
                <a16:creationId xmlns:a16="http://schemas.microsoft.com/office/drawing/2014/main" id="{A13D5CF7-500E-49D2-96C3-F6515B1E78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05" y="-1"/>
            <a:ext cx="856317"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AB00003">
            <a:extLst>
              <a:ext uri="{FF2B5EF4-FFF2-40B4-BE49-F238E27FC236}">
                <a16:creationId xmlns:a16="http://schemas.microsoft.com/office/drawing/2014/main" id="{D08F9635-4C75-4188-AB27-E6CD9ED569A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598" y="911864"/>
            <a:ext cx="7627279" cy="17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martArt 占位符 7">
            <a:extLst>
              <a:ext uri="{FF2B5EF4-FFF2-40B4-BE49-F238E27FC236}">
                <a16:creationId xmlns:a16="http://schemas.microsoft.com/office/drawing/2014/main" id="{0459F0E7-C03B-4267-9E79-21788BF62AD8}"/>
              </a:ext>
            </a:extLst>
          </p:cNvPr>
          <p:cNvSpPr>
            <a:spLocks noGrp="1"/>
          </p:cNvSpPr>
          <p:nvPr>
            <p:ph type="dgm" sz="quarter" idx="10"/>
          </p:nvPr>
        </p:nvSpPr>
        <p:spPr>
          <a:xfrm>
            <a:off x="5011341" y="1311565"/>
            <a:ext cx="4007969" cy="5132479"/>
          </a:xfrm>
          <a:prstGeom prst="rect">
            <a:avLst/>
          </a:prstGeom>
        </p:spPr>
        <p:txBody>
          <a:bodyPr/>
          <a:lstStyle/>
          <a:p>
            <a:endParaRPr lang="zh-CN" altLang="en-US"/>
          </a:p>
        </p:txBody>
      </p:sp>
      <p:pic>
        <p:nvPicPr>
          <p:cNvPr id="9" name="图片 8">
            <a:extLst>
              <a:ext uri="{FF2B5EF4-FFF2-40B4-BE49-F238E27FC236}">
                <a16:creationId xmlns:a16="http://schemas.microsoft.com/office/drawing/2014/main" id="{C320ED46-140B-4720-895A-4766D4AC8B3B}"/>
              </a:ext>
            </a:extLst>
          </p:cNvPr>
          <p:cNvPicPr>
            <a:picLocks noChangeAspect="1"/>
          </p:cNvPicPr>
          <p:nvPr userDrawn="1"/>
        </p:nvPicPr>
        <p:blipFill>
          <a:blip r:embed="rId4"/>
          <a:stretch>
            <a:fillRect/>
          </a:stretch>
        </p:blipFill>
        <p:spPr>
          <a:xfrm>
            <a:off x="0" y="1294036"/>
            <a:ext cx="270364" cy="5563965"/>
          </a:xfrm>
          <a:prstGeom prst="rect">
            <a:avLst/>
          </a:prstGeom>
        </p:spPr>
      </p:pic>
    </p:spTree>
    <p:extLst>
      <p:ext uri="{BB962C8B-B14F-4D97-AF65-F5344CB8AC3E}">
        <p14:creationId xmlns:p14="http://schemas.microsoft.com/office/powerpoint/2010/main" val="680187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6"/>
                                        </p:tgtEl>
                                        <p:attrNameLst>
                                          <p:attrName>ppt_w</p:attrName>
                                        </p:attrNameLst>
                                      </p:cBhvr>
                                      <p:tavLst>
                                        <p:tav tm="0">
                                          <p:val>
                                            <p:strVal val="#ppt_w*.05"/>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6"/>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6"/>
                                        </p:tgtEl>
                                      </p:cBhvr>
                                    </p:animEffect>
                                  </p:childTnLst>
                                </p:cTn>
                              </p:par>
                              <p:par>
                                <p:cTn id="15" presetID="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0-#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标题 1"/>
          <p:cNvSpPr>
            <a:spLocks noGrp="1"/>
          </p:cNvSpPr>
          <p:nvPr>
            <p:ph type="title"/>
          </p:nvPr>
        </p:nvSpPr>
        <p:spPr>
          <a:xfrm>
            <a:off x="428626" y="0"/>
            <a:ext cx="3902075" cy="668780"/>
          </a:xfrm>
          <a:prstGeom prst="rect">
            <a:avLst/>
          </a:prstGeom>
        </p:spPr>
        <p:txBody>
          <a:bodyPr rtlCol="0"/>
          <a:lstStyle>
            <a:lvl1pPr>
              <a:lnSpc>
                <a:spcPct val="130000"/>
              </a:lnSpc>
              <a:defRPr sz="2400"/>
            </a:lvl1pPr>
          </a:lstStyle>
          <a:p>
            <a:pPr rtl="0"/>
            <a:r>
              <a:rPr lang="zh-CN" altLang="en-US" dirty="0"/>
              <a:t>单击此处编辑母版标题样式</a:t>
            </a:r>
          </a:p>
        </p:txBody>
      </p:sp>
      <p:sp>
        <p:nvSpPr>
          <p:cNvPr id="8" name="矩形 7"/>
          <p:cNvSpPr/>
          <p:nvPr userDrawn="1"/>
        </p:nvSpPr>
        <p:spPr>
          <a:xfrm>
            <a:off x="0" y="0"/>
            <a:ext cx="276225" cy="668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内容占位符 2">
            <a:extLst>
              <a:ext uri="{FF2B5EF4-FFF2-40B4-BE49-F238E27FC236}">
                <a16:creationId xmlns:a16="http://schemas.microsoft.com/office/drawing/2014/main" id="{100AD7DD-98C3-4F90-86B4-BCC79C4987F1}"/>
              </a:ext>
            </a:extLst>
          </p:cNvPr>
          <p:cNvSpPr>
            <a:spLocks noGrp="1"/>
          </p:cNvSpPr>
          <p:nvPr>
            <p:ph idx="1"/>
          </p:nvPr>
        </p:nvSpPr>
        <p:spPr>
          <a:xfrm>
            <a:off x="646190" y="981628"/>
            <a:ext cx="8077986" cy="5157643"/>
          </a:xfrm>
          <a:prstGeom prst="rect">
            <a:avLst/>
          </a:prstGeom>
        </p:spPr>
        <p:txBody>
          <a:bodyPr/>
          <a:lstStyle>
            <a:lvl1pPr eaLnBrk="1" hangingPunct="1">
              <a:defRPr sz="2800" b="1">
                <a:latin typeface="+mj-ea"/>
                <a:ea typeface="+mj-ea"/>
              </a:defRPr>
            </a:lvl1pPr>
            <a:lvl2pPr eaLnBrk="1" hangingPunct="1">
              <a:defRPr sz="2400" b="1">
                <a:latin typeface="+mj-ea"/>
                <a:ea typeface="+mj-ea"/>
              </a:defRPr>
            </a:lvl2pPr>
            <a:lvl3pPr eaLnBrk="1" hangingPunct="1">
              <a:defRPr sz="2200" b="1">
                <a:latin typeface="+mj-ea"/>
                <a:ea typeface="+mj-ea"/>
              </a:defRPr>
            </a:lvl3pPr>
            <a:lvl4pPr eaLnBrk="1" hangingPunct="1">
              <a:defRPr sz="2000" b="1">
                <a:latin typeface="+mj-ea"/>
                <a:ea typeface="+mj-ea"/>
              </a:defRPr>
            </a:lvl4pPr>
            <a:lvl5pPr eaLnBrk="1" hangingPunct="1">
              <a:defRPr sz="2000" b="1">
                <a:latin typeface="+mj-ea"/>
                <a:ea typeface="+mj-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16654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0A4DF22-9193-4A5E-8B64-9802814F9CEF}"/>
              </a:ext>
            </a:extLst>
          </p:cNvPr>
          <p:cNvSpPr>
            <a:spLocks noGrp="1" noChangeArrowheads="1"/>
          </p:cNvSpPr>
          <p:nvPr>
            <p:ph type="dt" sz="half" idx="10"/>
          </p:nvPr>
        </p:nvSpPr>
        <p:spPr>
          <a:ln/>
        </p:spPr>
        <p:txBody>
          <a:bodyPr/>
          <a:lstStyle>
            <a:lvl1pPr>
              <a:defRPr/>
            </a:lvl1pPr>
          </a:lstStyle>
          <a:p>
            <a:pPr>
              <a:defRPr/>
            </a:pPr>
            <a:fld id="{E5AFEC43-D82E-4279-BB4D-46160CD61D19}" type="datetimeFigureOut">
              <a:rPr lang="zh-CN" altLang="en-US"/>
              <a:pPr>
                <a:defRPr/>
              </a:pPr>
              <a:t>2024/4/15</a:t>
            </a:fld>
            <a:endParaRPr lang="en-US" altLang="zh-CN"/>
          </a:p>
        </p:txBody>
      </p:sp>
      <p:sp>
        <p:nvSpPr>
          <p:cNvPr id="3" name="Rectangle 5">
            <a:extLst>
              <a:ext uri="{FF2B5EF4-FFF2-40B4-BE49-F238E27FC236}">
                <a16:creationId xmlns:a16="http://schemas.microsoft.com/office/drawing/2014/main" id="{E387C32B-A5EE-4974-9A2F-FDB9B91E44B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9CA5100-66E0-4A1C-B5B3-3E7E6310ADD6}"/>
              </a:ext>
            </a:extLst>
          </p:cNvPr>
          <p:cNvSpPr>
            <a:spLocks noGrp="1" noChangeArrowheads="1"/>
          </p:cNvSpPr>
          <p:nvPr>
            <p:ph type="sldNum" sz="quarter" idx="12"/>
          </p:nvPr>
        </p:nvSpPr>
        <p:spPr>
          <a:ln/>
        </p:spPr>
        <p:txBody>
          <a:bodyPr/>
          <a:lstStyle>
            <a:lvl1pPr>
              <a:defRPr/>
            </a:lvl1pPr>
          </a:lstStyle>
          <a:p>
            <a:fld id="{B2775B60-5ED7-41E5-8017-BDD6A91953A3}" type="slidenum">
              <a:rPr lang="zh-CN" altLang="en-US"/>
              <a:pPr/>
              <a:t>‹#›</a:t>
            </a:fld>
            <a:endParaRPr lang="en-US" altLang="zh-CN"/>
          </a:p>
        </p:txBody>
      </p:sp>
      <p:sp>
        <p:nvSpPr>
          <p:cNvPr id="5" name="内容占位符 2">
            <a:extLst>
              <a:ext uri="{FF2B5EF4-FFF2-40B4-BE49-F238E27FC236}">
                <a16:creationId xmlns:a16="http://schemas.microsoft.com/office/drawing/2014/main" id="{58DB10B9-DE60-427A-A38F-02195B90334D}"/>
              </a:ext>
            </a:extLst>
          </p:cNvPr>
          <p:cNvSpPr>
            <a:spLocks noGrp="1"/>
          </p:cNvSpPr>
          <p:nvPr>
            <p:ph idx="1"/>
          </p:nvPr>
        </p:nvSpPr>
        <p:spPr>
          <a:xfrm>
            <a:off x="683897" y="736531"/>
            <a:ext cx="8077986" cy="5157643"/>
          </a:xfrm>
          <a:prstGeom prst="rect">
            <a:avLst/>
          </a:prstGeom>
        </p:spPr>
        <p:txBody>
          <a:bodyPr/>
          <a:lstStyle>
            <a:lvl1pPr eaLnBrk="1" hangingPunct="1">
              <a:defRPr sz="2800" b="1">
                <a:latin typeface="+mj-ea"/>
                <a:ea typeface="+mj-ea"/>
              </a:defRPr>
            </a:lvl1pPr>
            <a:lvl2pPr eaLnBrk="1" hangingPunct="1">
              <a:defRPr sz="2400" b="1">
                <a:latin typeface="+mj-ea"/>
                <a:ea typeface="+mj-ea"/>
              </a:defRPr>
            </a:lvl2pPr>
            <a:lvl3pPr eaLnBrk="1" hangingPunct="1">
              <a:defRPr sz="2200" b="1">
                <a:latin typeface="+mj-ea"/>
                <a:ea typeface="+mj-ea"/>
              </a:defRPr>
            </a:lvl3pPr>
            <a:lvl4pPr eaLnBrk="1" hangingPunct="1">
              <a:defRPr sz="2000" b="1">
                <a:latin typeface="+mj-ea"/>
                <a:ea typeface="+mj-ea"/>
              </a:defRPr>
            </a:lvl4pPr>
            <a:lvl5pPr eaLnBrk="1" hangingPunct="1">
              <a:defRPr sz="2000" b="1">
                <a:latin typeface="+mj-ea"/>
                <a:ea typeface="+mj-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50565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A60F637F-6F17-4A4D-93D3-540D77205306}"/>
              </a:ext>
            </a:extLst>
          </p:cNvPr>
          <p:cNvSpPr>
            <a:spLocks noGrp="1" noChangeArrowheads="1"/>
          </p:cNvSpPr>
          <p:nvPr>
            <p:ph type="dt" sz="half" idx="10"/>
          </p:nvPr>
        </p:nvSpPr>
        <p:spPr>
          <a:ln/>
        </p:spPr>
        <p:txBody>
          <a:bodyPr/>
          <a:lstStyle>
            <a:lvl1pPr>
              <a:defRPr/>
            </a:lvl1pPr>
          </a:lstStyle>
          <a:p>
            <a:pPr>
              <a:defRPr/>
            </a:pPr>
            <a:fld id="{D4DEE48D-07A3-4935-8E27-C8785C32C9D2}" type="datetimeFigureOut">
              <a:rPr lang="zh-CN" altLang="en-US"/>
              <a:pPr>
                <a:defRPr/>
              </a:pPr>
              <a:t>2024/4/15</a:t>
            </a:fld>
            <a:endParaRPr lang="en-US" altLang="zh-CN"/>
          </a:p>
        </p:txBody>
      </p:sp>
      <p:sp>
        <p:nvSpPr>
          <p:cNvPr id="4" name="Rectangle 5">
            <a:extLst>
              <a:ext uri="{FF2B5EF4-FFF2-40B4-BE49-F238E27FC236}">
                <a16:creationId xmlns:a16="http://schemas.microsoft.com/office/drawing/2014/main" id="{4D45C70F-878C-492E-86CF-0A0EF95B527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C91F7A73-587A-415F-9EBF-1B67D6259DD2}"/>
              </a:ext>
            </a:extLst>
          </p:cNvPr>
          <p:cNvSpPr>
            <a:spLocks noGrp="1" noChangeArrowheads="1"/>
          </p:cNvSpPr>
          <p:nvPr>
            <p:ph type="sldNum" sz="quarter" idx="12"/>
          </p:nvPr>
        </p:nvSpPr>
        <p:spPr>
          <a:ln/>
        </p:spPr>
        <p:txBody>
          <a:bodyPr/>
          <a:lstStyle>
            <a:lvl1pPr>
              <a:defRPr/>
            </a:lvl1pPr>
          </a:lstStyle>
          <a:p>
            <a:fld id="{69FD6350-9CC7-4222-852D-3AFF6C3DB9EE}" type="slidenum">
              <a:rPr lang="zh-CN" altLang="en-US"/>
              <a:pPr/>
              <a:t>‹#›</a:t>
            </a:fld>
            <a:endParaRPr lang="en-US" altLang="zh-CN"/>
          </a:p>
        </p:txBody>
      </p:sp>
      <p:sp>
        <p:nvSpPr>
          <p:cNvPr id="6" name="内容占位符 2">
            <a:extLst>
              <a:ext uri="{FF2B5EF4-FFF2-40B4-BE49-F238E27FC236}">
                <a16:creationId xmlns:a16="http://schemas.microsoft.com/office/drawing/2014/main" id="{1675A109-E6C5-4549-8347-0ABE6604ABD5}"/>
              </a:ext>
            </a:extLst>
          </p:cNvPr>
          <p:cNvSpPr>
            <a:spLocks noGrp="1"/>
          </p:cNvSpPr>
          <p:nvPr>
            <p:ph idx="1"/>
          </p:nvPr>
        </p:nvSpPr>
        <p:spPr>
          <a:xfrm>
            <a:off x="533007" y="717677"/>
            <a:ext cx="8077986" cy="5157643"/>
          </a:xfrm>
          <a:prstGeom prst="rect">
            <a:avLst/>
          </a:prstGeom>
        </p:spPr>
        <p:txBody>
          <a:bodyPr/>
          <a:lstStyle>
            <a:lvl1pPr eaLnBrk="1" hangingPunct="1">
              <a:defRPr sz="2800" b="1">
                <a:latin typeface="+mj-ea"/>
                <a:ea typeface="+mj-ea"/>
              </a:defRPr>
            </a:lvl1pPr>
            <a:lvl2pPr eaLnBrk="1" hangingPunct="1">
              <a:defRPr sz="2400" b="1">
                <a:latin typeface="+mj-ea"/>
                <a:ea typeface="+mj-ea"/>
              </a:defRPr>
            </a:lvl2pPr>
            <a:lvl3pPr eaLnBrk="1" hangingPunct="1">
              <a:defRPr sz="2200" b="1">
                <a:latin typeface="+mj-ea"/>
                <a:ea typeface="+mj-ea"/>
              </a:defRPr>
            </a:lvl3pPr>
            <a:lvl4pPr eaLnBrk="1" hangingPunct="1">
              <a:defRPr sz="2000" b="1">
                <a:latin typeface="+mj-ea"/>
                <a:ea typeface="+mj-ea"/>
              </a:defRPr>
            </a:lvl4pPr>
            <a:lvl5pPr eaLnBrk="1" hangingPunct="1">
              <a:defRPr sz="2000" b="1">
                <a:latin typeface="+mj-ea"/>
                <a:ea typeface="+mj-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30612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08AE428-BB6D-4943-9519-4B19B78593BD}"/>
              </a:ext>
            </a:extLst>
          </p:cNvPr>
          <p:cNvSpPr>
            <a:spLocks noGrp="1" noChangeArrowheads="1"/>
          </p:cNvSpPr>
          <p:nvPr>
            <p:ph type="dt" sz="half" idx="10"/>
          </p:nvPr>
        </p:nvSpPr>
        <p:spPr>
          <a:ln/>
        </p:spPr>
        <p:txBody>
          <a:bodyPr/>
          <a:lstStyle>
            <a:lvl1pPr>
              <a:defRPr/>
            </a:lvl1pPr>
          </a:lstStyle>
          <a:p>
            <a:pPr>
              <a:defRPr/>
            </a:pPr>
            <a:fld id="{0909A459-3920-4006-B602-1BD22F3C7A99}" type="datetimeFigureOut">
              <a:rPr lang="zh-CN" altLang="en-US"/>
              <a:pPr>
                <a:defRPr/>
              </a:pPr>
              <a:t>2024/4/15</a:t>
            </a:fld>
            <a:endParaRPr lang="en-US" altLang="zh-CN"/>
          </a:p>
        </p:txBody>
      </p:sp>
      <p:sp>
        <p:nvSpPr>
          <p:cNvPr id="5" name="Rectangle 5">
            <a:extLst>
              <a:ext uri="{FF2B5EF4-FFF2-40B4-BE49-F238E27FC236}">
                <a16:creationId xmlns:a16="http://schemas.microsoft.com/office/drawing/2014/main" id="{31766873-DE9C-4707-A367-DF0D965C446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B95B794-D2CD-4345-B81B-1E06CAAEAFF1}"/>
              </a:ext>
            </a:extLst>
          </p:cNvPr>
          <p:cNvSpPr>
            <a:spLocks noGrp="1" noChangeArrowheads="1"/>
          </p:cNvSpPr>
          <p:nvPr>
            <p:ph type="sldNum" sz="quarter" idx="12"/>
          </p:nvPr>
        </p:nvSpPr>
        <p:spPr>
          <a:ln/>
        </p:spPr>
        <p:txBody>
          <a:bodyPr/>
          <a:lstStyle>
            <a:lvl1pPr>
              <a:defRPr/>
            </a:lvl1pPr>
          </a:lstStyle>
          <a:p>
            <a:fld id="{BD9FDB99-C8C5-41C4-830E-70FEDB08FD10}" type="slidenum">
              <a:rPr lang="zh-CN" altLang="en-US"/>
              <a:pPr/>
              <a:t>‹#›</a:t>
            </a:fld>
            <a:endParaRPr lang="en-US" altLang="zh-CN"/>
          </a:p>
        </p:txBody>
      </p:sp>
    </p:spTree>
    <p:extLst>
      <p:ext uri="{BB962C8B-B14F-4D97-AF65-F5344CB8AC3E}">
        <p14:creationId xmlns:p14="http://schemas.microsoft.com/office/powerpoint/2010/main" val="3743217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FCAAE96-5D22-4662-A99A-5A35D0724354}"/>
              </a:ext>
            </a:extLst>
          </p:cNvPr>
          <p:cNvSpPr>
            <a:spLocks noGrp="1" noChangeArrowheads="1"/>
          </p:cNvSpPr>
          <p:nvPr>
            <p:ph type="dt" sz="half" idx="10"/>
          </p:nvPr>
        </p:nvSpPr>
        <p:spPr>
          <a:ln/>
        </p:spPr>
        <p:txBody>
          <a:bodyPr/>
          <a:lstStyle>
            <a:lvl1pPr>
              <a:defRPr/>
            </a:lvl1pPr>
          </a:lstStyle>
          <a:p>
            <a:pPr>
              <a:defRPr/>
            </a:pPr>
            <a:fld id="{31E66DD1-1C30-4C5B-8C3F-4A682ED9A2AB}" type="datetimeFigureOut">
              <a:rPr lang="zh-CN" altLang="en-US"/>
              <a:pPr>
                <a:defRPr/>
              </a:pPr>
              <a:t>2024/4/15</a:t>
            </a:fld>
            <a:endParaRPr lang="en-US" altLang="zh-CN"/>
          </a:p>
        </p:txBody>
      </p:sp>
      <p:sp>
        <p:nvSpPr>
          <p:cNvPr id="5" name="Rectangle 5">
            <a:extLst>
              <a:ext uri="{FF2B5EF4-FFF2-40B4-BE49-F238E27FC236}">
                <a16:creationId xmlns:a16="http://schemas.microsoft.com/office/drawing/2014/main" id="{957AF789-FECA-495F-B61D-13708794A94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3FBECAF-E7D6-46CB-8C29-1FC2D7C9DE89}"/>
              </a:ext>
            </a:extLst>
          </p:cNvPr>
          <p:cNvSpPr>
            <a:spLocks noGrp="1" noChangeArrowheads="1"/>
          </p:cNvSpPr>
          <p:nvPr>
            <p:ph type="sldNum" sz="quarter" idx="12"/>
          </p:nvPr>
        </p:nvSpPr>
        <p:spPr>
          <a:ln/>
        </p:spPr>
        <p:txBody>
          <a:bodyPr/>
          <a:lstStyle>
            <a:lvl1pPr>
              <a:defRPr/>
            </a:lvl1pPr>
          </a:lstStyle>
          <a:p>
            <a:fld id="{D81531C9-8F5A-4B6D-8A85-225F405A2759}" type="slidenum">
              <a:rPr lang="zh-CN" altLang="en-US"/>
              <a:pPr/>
              <a:t>‹#›</a:t>
            </a:fld>
            <a:endParaRPr lang="en-US" altLang="zh-CN"/>
          </a:p>
        </p:txBody>
      </p:sp>
    </p:spTree>
    <p:extLst>
      <p:ext uri="{BB962C8B-B14F-4D97-AF65-F5344CB8AC3E}">
        <p14:creationId xmlns:p14="http://schemas.microsoft.com/office/powerpoint/2010/main" val="28029173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1625" y="1600200"/>
            <a:ext cx="41941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1941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974B7BD5-A788-448B-A066-70DFE643A544}"/>
              </a:ext>
            </a:extLst>
          </p:cNvPr>
          <p:cNvSpPr>
            <a:spLocks noGrp="1" noChangeArrowheads="1"/>
          </p:cNvSpPr>
          <p:nvPr>
            <p:ph type="dt" sz="half" idx="10"/>
          </p:nvPr>
        </p:nvSpPr>
        <p:spPr>
          <a:ln/>
        </p:spPr>
        <p:txBody>
          <a:bodyPr/>
          <a:lstStyle>
            <a:lvl1pPr>
              <a:defRPr/>
            </a:lvl1pPr>
          </a:lstStyle>
          <a:p>
            <a:pPr>
              <a:defRPr/>
            </a:pPr>
            <a:fld id="{601DF29A-B40A-4FDA-A975-1612753CCA9C}" type="datetimeFigureOut">
              <a:rPr lang="zh-CN" altLang="en-US"/>
              <a:pPr>
                <a:defRPr/>
              </a:pPr>
              <a:t>2024/4/15</a:t>
            </a:fld>
            <a:endParaRPr lang="en-US" altLang="zh-CN"/>
          </a:p>
        </p:txBody>
      </p:sp>
      <p:sp>
        <p:nvSpPr>
          <p:cNvPr id="6" name="Rectangle 5">
            <a:extLst>
              <a:ext uri="{FF2B5EF4-FFF2-40B4-BE49-F238E27FC236}">
                <a16:creationId xmlns:a16="http://schemas.microsoft.com/office/drawing/2014/main" id="{4C1EE764-B5CD-439F-9496-8151F630AEB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62568A4-E592-4E8D-97F9-16C060FF40A4}"/>
              </a:ext>
            </a:extLst>
          </p:cNvPr>
          <p:cNvSpPr>
            <a:spLocks noGrp="1" noChangeArrowheads="1"/>
          </p:cNvSpPr>
          <p:nvPr>
            <p:ph type="sldNum" sz="quarter" idx="12"/>
          </p:nvPr>
        </p:nvSpPr>
        <p:spPr>
          <a:ln/>
        </p:spPr>
        <p:txBody>
          <a:bodyPr/>
          <a:lstStyle>
            <a:lvl1pPr>
              <a:defRPr/>
            </a:lvl1pPr>
          </a:lstStyle>
          <a:p>
            <a:fld id="{D1B9AAAB-B5C9-4933-8CC3-33C001C53076}" type="slidenum">
              <a:rPr lang="zh-CN" altLang="en-US"/>
              <a:pPr/>
              <a:t>‹#›</a:t>
            </a:fld>
            <a:endParaRPr lang="en-US" altLang="zh-CN"/>
          </a:p>
        </p:txBody>
      </p:sp>
    </p:spTree>
    <p:extLst>
      <p:ext uri="{BB962C8B-B14F-4D97-AF65-F5344CB8AC3E}">
        <p14:creationId xmlns:p14="http://schemas.microsoft.com/office/powerpoint/2010/main" val="28920444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6CFD201D-5F07-4A3A-83AA-225E05A11B45}"/>
              </a:ext>
            </a:extLst>
          </p:cNvPr>
          <p:cNvSpPr>
            <a:spLocks noGrp="1" noChangeArrowheads="1"/>
          </p:cNvSpPr>
          <p:nvPr>
            <p:ph type="dt" sz="half" idx="10"/>
          </p:nvPr>
        </p:nvSpPr>
        <p:spPr>
          <a:ln/>
        </p:spPr>
        <p:txBody>
          <a:bodyPr/>
          <a:lstStyle>
            <a:lvl1pPr>
              <a:defRPr/>
            </a:lvl1pPr>
          </a:lstStyle>
          <a:p>
            <a:pPr>
              <a:defRPr/>
            </a:pPr>
            <a:fld id="{F1D2F396-B242-438A-A7D0-3403265993A5}" type="datetimeFigureOut">
              <a:rPr lang="zh-CN" altLang="en-US"/>
              <a:pPr>
                <a:defRPr/>
              </a:pPr>
              <a:t>2024/4/15</a:t>
            </a:fld>
            <a:endParaRPr lang="en-US" altLang="zh-CN"/>
          </a:p>
        </p:txBody>
      </p:sp>
      <p:sp>
        <p:nvSpPr>
          <p:cNvPr id="8" name="Rectangle 5">
            <a:extLst>
              <a:ext uri="{FF2B5EF4-FFF2-40B4-BE49-F238E27FC236}">
                <a16:creationId xmlns:a16="http://schemas.microsoft.com/office/drawing/2014/main" id="{62E39E01-9BB4-4135-A7A5-F547E0DDA25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7AF24192-E370-40CA-9FD8-FB8C0C07FF66}"/>
              </a:ext>
            </a:extLst>
          </p:cNvPr>
          <p:cNvSpPr>
            <a:spLocks noGrp="1" noChangeArrowheads="1"/>
          </p:cNvSpPr>
          <p:nvPr>
            <p:ph type="sldNum" sz="quarter" idx="12"/>
          </p:nvPr>
        </p:nvSpPr>
        <p:spPr>
          <a:ln/>
        </p:spPr>
        <p:txBody>
          <a:bodyPr/>
          <a:lstStyle>
            <a:lvl1pPr>
              <a:defRPr/>
            </a:lvl1pPr>
          </a:lstStyle>
          <a:p>
            <a:fld id="{1114E27C-ED07-42BB-A650-212B76367DFF}" type="slidenum">
              <a:rPr lang="zh-CN" altLang="en-US"/>
              <a:pPr/>
              <a:t>‹#›</a:t>
            </a:fld>
            <a:endParaRPr lang="en-US" altLang="zh-CN"/>
          </a:p>
        </p:txBody>
      </p:sp>
    </p:spTree>
    <p:extLst>
      <p:ext uri="{BB962C8B-B14F-4D97-AF65-F5344CB8AC3E}">
        <p14:creationId xmlns:p14="http://schemas.microsoft.com/office/powerpoint/2010/main" val="2247155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页">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组 8"/>
          <p:cNvGrpSpPr/>
          <p:nvPr userDrawn="1"/>
        </p:nvGrpSpPr>
        <p:grpSpPr bwMode="hidden">
          <a:xfrm>
            <a:off x="-1" y="0"/>
            <a:ext cx="9144002" cy="6858000"/>
            <a:chOff x="-1" y="0"/>
            <a:chExt cx="12192002" cy="6858000"/>
          </a:xfrm>
        </p:grpSpPr>
        <p:cxnSp>
          <p:nvCxnSpPr>
            <p:cNvPr id="10" name="直接连接符​​(S)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组 25"/>
            <p:cNvGrpSpPr/>
            <p:nvPr userDrawn="1"/>
          </p:nvGrpSpPr>
          <p:grpSpPr bwMode="hidden">
            <a:xfrm>
              <a:off x="-1" y="0"/>
              <a:ext cx="12192001" cy="6858000"/>
              <a:chOff x="-1" y="0"/>
              <a:chExt cx="12192001" cy="6858000"/>
            </a:xfrm>
          </p:grpSpPr>
          <p:cxnSp>
            <p:nvCxnSpPr>
              <p:cNvPr id="44" name="直接连接符​​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S)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组 48"/>
              <p:cNvGrpSpPr/>
              <p:nvPr/>
            </p:nvGrpSpPr>
            <p:grpSpPr bwMode="hidden">
              <a:xfrm>
                <a:off x="6327885" y="0"/>
                <a:ext cx="5864115" cy="5898673"/>
                <a:chOff x="6327885" y="0"/>
                <a:chExt cx="5864115" cy="5898673"/>
              </a:xfrm>
            </p:grpSpPr>
            <p:cxnSp>
              <p:nvCxnSpPr>
                <p:cNvPr id="55" name="直接连接符​​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S)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 26"/>
            <p:cNvGrpSpPr/>
            <p:nvPr userDrawn="1"/>
          </p:nvGrpSpPr>
          <p:grpSpPr bwMode="hidden">
            <a:xfrm flipH="1">
              <a:off x="0" y="0"/>
              <a:ext cx="12192001" cy="6858000"/>
              <a:chOff x="-1" y="0"/>
              <a:chExt cx="12192001" cy="6858000"/>
            </a:xfrm>
          </p:grpSpPr>
          <p:cxnSp>
            <p:nvCxnSpPr>
              <p:cNvPr id="28" name="直接连接符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S)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组 32"/>
              <p:cNvGrpSpPr/>
              <p:nvPr/>
            </p:nvGrpSpPr>
            <p:grpSpPr bwMode="hidden">
              <a:xfrm>
                <a:off x="6327885" y="0"/>
                <a:ext cx="5864115" cy="5898673"/>
                <a:chOff x="6327885" y="0"/>
                <a:chExt cx="5864115" cy="5898673"/>
              </a:xfrm>
            </p:grpSpPr>
            <p:cxnSp>
              <p:nvCxnSpPr>
                <p:cNvPr id="39" name="直接连接符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S)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矩形 6"/>
          <p:cNvSpPr/>
          <p:nvPr userDrawn="1"/>
        </p:nvSpPr>
        <p:spPr>
          <a:xfrm>
            <a:off x="3489110" y="0"/>
            <a:ext cx="5652776"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350"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90453" y="256446"/>
            <a:ext cx="3015197" cy="1560870"/>
          </a:xfrm>
          <a:prstGeom prst="rect">
            <a:avLst/>
          </a:prstGeom>
        </p:spPr>
        <p:txBody>
          <a:bodyPr rtlCol="0" anchor="b">
            <a:normAutofit/>
          </a:bodyPr>
          <a:lstStyle>
            <a:lvl1pPr>
              <a:defRPr sz="2400">
                <a:solidFill>
                  <a:schemeClr val="bg1"/>
                </a:solidFill>
                <a:latin typeface="微软雅黑" panose="020B0503020204020204" pitchFamily="34" charset="-122"/>
                <a:ea typeface="微软雅黑" panose="020B0503020204020204" pitchFamily="34" charset="-122"/>
              </a:defRPr>
            </a:lvl1pPr>
          </a:lstStyle>
          <a:p>
            <a:pPr rtl="0"/>
            <a:r>
              <a:rPr lang="zh-CN" altLang="en-US" noProof="0" dirty="0"/>
              <a:t>单击此处编辑母版标题样式</a:t>
            </a:r>
          </a:p>
        </p:txBody>
      </p:sp>
      <p:sp>
        <p:nvSpPr>
          <p:cNvPr id="4" name="文本占位符 3"/>
          <p:cNvSpPr>
            <a:spLocks noGrp="1"/>
          </p:cNvSpPr>
          <p:nvPr>
            <p:ph type="body" sz="half" idx="2"/>
          </p:nvPr>
        </p:nvSpPr>
        <p:spPr>
          <a:xfrm>
            <a:off x="190453" y="2103379"/>
            <a:ext cx="3010081" cy="4093648"/>
          </a:xfrm>
          <a:prstGeom prst="rect">
            <a:avLst/>
          </a:prstGeom>
        </p:spPr>
        <p:txBody>
          <a:bodyPr rtlCol="0">
            <a:normAutofit/>
          </a:bodyPr>
          <a:lstStyle>
            <a:lvl1pPr marL="0" indent="0">
              <a:spcBef>
                <a:spcPts val="900"/>
              </a:spcBef>
              <a:buNone/>
              <a:defRPr sz="1800">
                <a:solidFill>
                  <a:schemeClr val="bg1"/>
                </a:solidFill>
                <a:latin typeface="微软雅黑" panose="020B0503020204020204" pitchFamily="34" charset="-122"/>
                <a:ea typeface="微软雅黑"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zh-CN" altLang="en-US" noProof="0" dirty="0"/>
              <a:t>编辑母版文本样式</a:t>
            </a:r>
          </a:p>
        </p:txBody>
      </p:sp>
      <p:cxnSp>
        <p:nvCxnSpPr>
          <p:cNvPr id="60" name="直接连接符 59"/>
          <p:cNvCxnSpPr>
            <a:cxnSpLocks/>
          </p:cNvCxnSpPr>
          <p:nvPr userDrawn="1"/>
        </p:nvCxnSpPr>
        <p:spPr>
          <a:xfrm>
            <a:off x="190453" y="1973877"/>
            <a:ext cx="30026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页脚占位符 5"/>
          <p:cNvSpPr>
            <a:spLocks noGrp="1"/>
          </p:cNvSpPr>
          <p:nvPr>
            <p:ph type="ftr" sz="quarter" idx="11"/>
          </p:nvPr>
        </p:nvSpPr>
        <p:spPr>
          <a:xfrm>
            <a:off x="4320184" y="7835016"/>
            <a:ext cx="4596023" cy="222436"/>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5" name="日期占位符 4"/>
          <p:cNvSpPr>
            <a:spLocks noGrp="1"/>
          </p:cNvSpPr>
          <p:nvPr>
            <p:ph type="dt" sz="half" idx="10"/>
          </p:nvPr>
        </p:nvSpPr>
        <p:spPr>
          <a:xfrm>
            <a:off x="111085" y="6390871"/>
            <a:ext cx="1541738" cy="334063"/>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B432DCC3-517C-49BA-ABA2-B2F6E7404DD7}" type="datetime2">
              <a:rPr lang="zh-CN" altLang="en-US" smtClean="0"/>
              <a:pPr/>
              <a:t>2024年4月15日</a:t>
            </a:fld>
            <a:endParaRPr lang="zh-CN" altLang="en-US" dirty="0"/>
          </a:p>
        </p:txBody>
      </p:sp>
      <p:sp>
        <p:nvSpPr>
          <p:cNvPr id="8" name="幻灯片编号占位符 7"/>
          <p:cNvSpPr>
            <a:spLocks noGrp="1"/>
          </p:cNvSpPr>
          <p:nvPr>
            <p:ph type="sldNum" sz="quarter" idx="12"/>
          </p:nvPr>
        </p:nvSpPr>
        <p:spPr>
          <a:xfrm>
            <a:off x="8332979" y="6502497"/>
            <a:ext cx="689162" cy="222436"/>
          </a:xfrm>
          <a:prstGeom prst="rect">
            <a:avLst/>
          </a:prstGeom>
        </p:spPr>
        <p:txBody>
          <a:bodyPr rtlCol="0"/>
          <a:lstStyle>
            <a:lvl1pPr>
              <a:defRPr>
                <a:solidFill>
                  <a:srgbClr val="0070C0"/>
                </a:solidFill>
                <a:latin typeface="微软雅黑" panose="020B0503020204020204" pitchFamily="34" charset="-122"/>
                <a:ea typeface="微软雅黑" panose="020B0503020204020204" pitchFamily="34" charset="-122"/>
              </a:defRPr>
            </a:lvl1pPr>
          </a:lstStyle>
          <a:p>
            <a:fld id="{E31375A4-56A4-47D6-9801-1991572033F7}" type="slidenum">
              <a:rPr lang="en-US" altLang="zh-CN" smtClean="0"/>
              <a:pPr/>
              <a:t>‹#›</a:t>
            </a:fld>
            <a:endParaRPr lang="zh-CN" altLang="en-US" dirty="0"/>
          </a:p>
        </p:txBody>
      </p:sp>
      <p:sp>
        <p:nvSpPr>
          <p:cNvPr id="63" name="SmartArt 占位符 62">
            <a:extLst>
              <a:ext uri="{FF2B5EF4-FFF2-40B4-BE49-F238E27FC236}">
                <a16:creationId xmlns:a16="http://schemas.microsoft.com/office/drawing/2014/main" id="{3E98ACF1-74AC-4D1D-9784-D1507B787DC3}"/>
              </a:ext>
            </a:extLst>
          </p:cNvPr>
          <p:cNvSpPr>
            <a:spLocks noGrp="1"/>
          </p:cNvSpPr>
          <p:nvPr>
            <p:ph type="dgm" sz="quarter" idx="13"/>
          </p:nvPr>
        </p:nvSpPr>
        <p:spPr>
          <a:xfrm>
            <a:off x="3724393" y="362927"/>
            <a:ext cx="5026151" cy="6027931"/>
          </a:xfrm>
          <a:prstGeom prst="rect">
            <a:avLst/>
          </a:prstGeom>
        </p:spPr>
        <p:txBody>
          <a:bodyPr/>
          <a:lstStyle/>
          <a:p>
            <a:endParaRPr lang="zh-CN" alt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0C0C6D71-EE66-4335-B328-48FA23CE9DA6}"/>
              </a:ext>
            </a:extLst>
          </p:cNvPr>
          <p:cNvSpPr>
            <a:spLocks noGrp="1" noChangeArrowheads="1"/>
          </p:cNvSpPr>
          <p:nvPr>
            <p:ph type="dt" sz="half" idx="10"/>
          </p:nvPr>
        </p:nvSpPr>
        <p:spPr>
          <a:ln/>
        </p:spPr>
        <p:txBody>
          <a:bodyPr/>
          <a:lstStyle>
            <a:lvl1pPr>
              <a:defRPr/>
            </a:lvl1pPr>
          </a:lstStyle>
          <a:p>
            <a:pPr>
              <a:defRPr/>
            </a:pPr>
            <a:fld id="{B13F9916-1B4D-4597-886E-6B794DC66569}" type="datetimeFigureOut">
              <a:rPr lang="zh-CN" altLang="en-US"/>
              <a:pPr>
                <a:defRPr/>
              </a:pPr>
              <a:t>2024/4/15</a:t>
            </a:fld>
            <a:endParaRPr lang="en-US" altLang="zh-CN"/>
          </a:p>
        </p:txBody>
      </p:sp>
      <p:sp>
        <p:nvSpPr>
          <p:cNvPr id="4" name="Rectangle 5">
            <a:extLst>
              <a:ext uri="{FF2B5EF4-FFF2-40B4-BE49-F238E27FC236}">
                <a16:creationId xmlns:a16="http://schemas.microsoft.com/office/drawing/2014/main" id="{DCEAAEE1-8161-482A-A31A-ECC0FC0F46A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73B3E5FF-DAE4-499A-AA8A-34EAC9A6919E}"/>
              </a:ext>
            </a:extLst>
          </p:cNvPr>
          <p:cNvSpPr>
            <a:spLocks noGrp="1" noChangeArrowheads="1"/>
          </p:cNvSpPr>
          <p:nvPr>
            <p:ph type="sldNum" sz="quarter" idx="12"/>
          </p:nvPr>
        </p:nvSpPr>
        <p:spPr>
          <a:ln/>
        </p:spPr>
        <p:txBody>
          <a:bodyPr/>
          <a:lstStyle>
            <a:lvl1pPr>
              <a:defRPr/>
            </a:lvl1pPr>
          </a:lstStyle>
          <a:p>
            <a:fld id="{42EF3C84-4BF8-45AD-B9E4-CE5CAB86E87E}" type="slidenum">
              <a:rPr lang="zh-CN" altLang="en-US"/>
              <a:pPr/>
              <a:t>‹#›</a:t>
            </a:fld>
            <a:endParaRPr lang="en-US" altLang="zh-CN"/>
          </a:p>
        </p:txBody>
      </p:sp>
    </p:spTree>
    <p:extLst>
      <p:ext uri="{BB962C8B-B14F-4D97-AF65-F5344CB8AC3E}">
        <p14:creationId xmlns:p14="http://schemas.microsoft.com/office/powerpoint/2010/main" val="354932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6F7A7E2-E9AB-4F93-99CB-6C1EB6590A5B}"/>
              </a:ext>
            </a:extLst>
          </p:cNvPr>
          <p:cNvSpPr>
            <a:spLocks noGrp="1" noChangeArrowheads="1"/>
          </p:cNvSpPr>
          <p:nvPr>
            <p:ph type="dt" sz="half" idx="10"/>
          </p:nvPr>
        </p:nvSpPr>
        <p:spPr>
          <a:ln/>
        </p:spPr>
        <p:txBody>
          <a:bodyPr/>
          <a:lstStyle>
            <a:lvl1pPr>
              <a:defRPr/>
            </a:lvl1pPr>
          </a:lstStyle>
          <a:p>
            <a:pPr>
              <a:defRPr/>
            </a:pPr>
            <a:fld id="{3F3C90A7-FF34-4BBF-A130-4324AADEDDF6}" type="datetimeFigureOut">
              <a:rPr lang="zh-CN" altLang="en-US"/>
              <a:pPr>
                <a:defRPr/>
              </a:pPr>
              <a:t>2024/4/15</a:t>
            </a:fld>
            <a:endParaRPr lang="en-US" altLang="zh-CN"/>
          </a:p>
        </p:txBody>
      </p:sp>
      <p:sp>
        <p:nvSpPr>
          <p:cNvPr id="3" name="Rectangle 5">
            <a:extLst>
              <a:ext uri="{FF2B5EF4-FFF2-40B4-BE49-F238E27FC236}">
                <a16:creationId xmlns:a16="http://schemas.microsoft.com/office/drawing/2014/main" id="{DCF01056-C502-448A-9F94-E2732907460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08655811-9F50-4EC1-AD01-AAF51FCEFDAF}"/>
              </a:ext>
            </a:extLst>
          </p:cNvPr>
          <p:cNvSpPr>
            <a:spLocks noGrp="1" noChangeArrowheads="1"/>
          </p:cNvSpPr>
          <p:nvPr>
            <p:ph type="sldNum" sz="quarter" idx="12"/>
          </p:nvPr>
        </p:nvSpPr>
        <p:spPr>
          <a:ln/>
        </p:spPr>
        <p:txBody>
          <a:bodyPr/>
          <a:lstStyle>
            <a:lvl1pPr>
              <a:defRPr/>
            </a:lvl1pPr>
          </a:lstStyle>
          <a:p>
            <a:fld id="{36FDB655-3D54-4FF3-A7D1-CB73275EB58A}" type="slidenum">
              <a:rPr lang="zh-CN" altLang="en-US"/>
              <a:pPr/>
              <a:t>‹#›</a:t>
            </a:fld>
            <a:endParaRPr lang="en-US" altLang="zh-CN"/>
          </a:p>
        </p:txBody>
      </p:sp>
    </p:spTree>
    <p:extLst>
      <p:ext uri="{BB962C8B-B14F-4D97-AF65-F5344CB8AC3E}">
        <p14:creationId xmlns:p14="http://schemas.microsoft.com/office/powerpoint/2010/main" val="39746399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3A494C58-6CEC-41DE-A229-B3445210FD5F}"/>
              </a:ext>
            </a:extLst>
          </p:cNvPr>
          <p:cNvSpPr>
            <a:spLocks noGrp="1" noChangeArrowheads="1"/>
          </p:cNvSpPr>
          <p:nvPr>
            <p:ph type="dt" sz="half" idx="10"/>
          </p:nvPr>
        </p:nvSpPr>
        <p:spPr>
          <a:ln/>
        </p:spPr>
        <p:txBody>
          <a:bodyPr/>
          <a:lstStyle>
            <a:lvl1pPr>
              <a:defRPr/>
            </a:lvl1pPr>
          </a:lstStyle>
          <a:p>
            <a:pPr>
              <a:defRPr/>
            </a:pPr>
            <a:fld id="{7F59AC27-91F4-4232-A17E-28B8C1BDA9C8}" type="datetimeFigureOut">
              <a:rPr lang="zh-CN" altLang="en-US"/>
              <a:pPr>
                <a:defRPr/>
              </a:pPr>
              <a:t>2024/4/15</a:t>
            </a:fld>
            <a:endParaRPr lang="en-US" altLang="zh-CN"/>
          </a:p>
        </p:txBody>
      </p:sp>
      <p:sp>
        <p:nvSpPr>
          <p:cNvPr id="6" name="Rectangle 5">
            <a:extLst>
              <a:ext uri="{FF2B5EF4-FFF2-40B4-BE49-F238E27FC236}">
                <a16:creationId xmlns:a16="http://schemas.microsoft.com/office/drawing/2014/main" id="{80C31001-BE28-478F-97A3-D4457D9D180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B8066BE-C0AA-4B93-948B-3A6C98A35765}"/>
              </a:ext>
            </a:extLst>
          </p:cNvPr>
          <p:cNvSpPr>
            <a:spLocks noGrp="1" noChangeArrowheads="1"/>
          </p:cNvSpPr>
          <p:nvPr>
            <p:ph type="sldNum" sz="quarter" idx="12"/>
          </p:nvPr>
        </p:nvSpPr>
        <p:spPr>
          <a:ln/>
        </p:spPr>
        <p:txBody>
          <a:bodyPr/>
          <a:lstStyle>
            <a:lvl1pPr>
              <a:defRPr/>
            </a:lvl1pPr>
          </a:lstStyle>
          <a:p>
            <a:fld id="{13BA674B-AECF-4284-A5DF-BC5124867028}" type="slidenum">
              <a:rPr lang="zh-CN" altLang="en-US"/>
              <a:pPr/>
              <a:t>‹#›</a:t>
            </a:fld>
            <a:endParaRPr lang="en-US" altLang="zh-CN"/>
          </a:p>
        </p:txBody>
      </p:sp>
    </p:spTree>
    <p:extLst>
      <p:ext uri="{BB962C8B-B14F-4D97-AF65-F5344CB8AC3E}">
        <p14:creationId xmlns:p14="http://schemas.microsoft.com/office/powerpoint/2010/main" val="24018775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928FCBF5-31F2-4C5F-84A7-65EC4B0BBBC1}"/>
              </a:ext>
            </a:extLst>
          </p:cNvPr>
          <p:cNvSpPr>
            <a:spLocks noGrp="1" noChangeArrowheads="1"/>
          </p:cNvSpPr>
          <p:nvPr>
            <p:ph type="dt" sz="half" idx="10"/>
          </p:nvPr>
        </p:nvSpPr>
        <p:spPr>
          <a:ln/>
        </p:spPr>
        <p:txBody>
          <a:bodyPr/>
          <a:lstStyle>
            <a:lvl1pPr>
              <a:defRPr/>
            </a:lvl1pPr>
          </a:lstStyle>
          <a:p>
            <a:pPr>
              <a:defRPr/>
            </a:pPr>
            <a:fld id="{075C25E3-6154-4D70-8A7C-5F5A6801FF2B}" type="datetimeFigureOut">
              <a:rPr lang="zh-CN" altLang="en-US"/>
              <a:pPr>
                <a:defRPr/>
              </a:pPr>
              <a:t>2024/4/15</a:t>
            </a:fld>
            <a:endParaRPr lang="en-US" altLang="zh-CN"/>
          </a:p>
        </p:txBody>
      </p:sp>
      <p:sp>
        <p:nvSpPr>
          <p:cNvPr id="6" name="Rectangle 5">
            <a:extLst>
              <a:ext uri="{FF2B5EF4-FFF2-40B4-BE49-F238E27FC236}">
                <a16:creationId xmlns:a16="http://schemas.microsoft.com/office/drawing/2014/main" id="{A60BAA00-6047-4A28-AE17-BE9C341B197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315A679-5DEC-4CA6-8339-EFF976C418E1}"/>
              </a:ext>
            </a:extLst>
          </p:cNvPr>
          <p:cNvSpPr>
            <a:spLocks noGrp="1" noChangeArrowheads="1"/>
          </p:cNvSpPr>
          <p:nvPr>
            <p:ph type="sldNum" sz="quarter" idx="12"/>
          </p:nvPr>
        </p:nvSpPr>
        <p:spPr>
          <a:ln/>
        </p:spPr>
        <p:txBody>
          <a:bodyPr/>
          <a:lstStyle>
            <a:lvl1pPr>
              <a:defRPr/>
            </a:lvl1pPr>
          </a:lstStyle>
          <a:p>
            <a:fld id="{454A5776-A416-43CD-A4B7-1FCA12518B22}" type="slidenum">
              <a:rPr lang="zh-CN" altLang="en-US"/>
              <a:pPr/>
              <a:t>‹#›</a:t>
            </a:fld>
            <a:endParaRPr lang="en-US" altLang="zh-CN"/>
          </a:p>
        </p:txBody>
      </p:sp>
    </p:spTree>
    <p:extLst>
      <p:ext uri="{BB962C8B-B14F-4D97-AF65-F5344CB8AC3E}">
        <p14:creationId xmlns:p14="http://schemas.microsoft.com/office/powerpoint/2010/main" val="398640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B0F291E-9345-43B1-81F7-1D939D9446A4}"/>
              </a:ext>
            </a:extLst>
          </p:cNvPr>
          <p:cNvSpPr>
            <a:spLocks noGrp="1" noChangeArrowheads="1"/>
          </p:cNvSpPr>
          <p:nvPr>
            <p:ph type="dt" sz="half" idx="10"/>
          </p:nvPr>
        </p:nvSpPr>
        <p:spPr>
          <a:ln/>
        </p:spPr>
        <p:txBody>
          <a:bodyPr/>
          <a:lstStyle>
            <a:lvl1pPr>
              <a:defRPr/>
            </a:lvl1pPr>
          </a:lstStyle>
          <a:p>
            <a:pPr>
              <a:defRPr/>
            </a:pPr>
            <a:fld id="{FD4A4795-7EF5-44FF-AF27-50959853534A}" type="datetimeFigureOut">
              <a:rPr lang="zh-CN" altLang="en-US"/>
              <a:pPr>
                <a:defRPr/>
              </a:pPr>
              <a:t>2024/4/15</a:t>
            </a:fld>
            <a:endParaRPr lang="en-US" altLang="zh-CN"/>
          </a:p>
        </p:txBody>
      </p:sp>
      <p:sp>
        <p:nvSpPr>
          <p:cNvPr id="5" name="Rectangle 5">
            <a:extLst>
              <a:ext uri="{FF2B5EF4-FFF2-40B4-BE49-F238E27FC236}">
                <a16:creationId xmlns:a16="http://schemas.microsoft.com/office/drawing/2014/main" id="{B11B77F2-C94F-42B9-88C0-06D96D40F75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7B1101A-87DB-4190-9145-26986A9027F5}"/>
              </a:ext>
            </a:extLst>
          </p:cNvPr>
          <p:cNvSpPr>
            <a:spLocks noGrp="1" noChangeArrowheads="1"/>
          </p:cNvSpPr>
          <p:nvPr>
            <p:ph type="sldNum" sz="quarter" idx="12"/>
          </p:nvPr>
        </p:nvSpPr>
        <p:spPr>
          <a:ln/>
        </p:spPr>
        <p:txBody>
          <a:bodyPr/>
          <a:lstStyle>
            <a:lvl1pPr>
              <a:defRPr/>
            </a:lvl1pPr>
          </a:lstStyle>
          <a:p>
            <a:fld id="{DB277E64-45DE-447C-83AA-544F0E138C00}" type="slidenum">
              <a:rPr lang="zh-CN" altLang="en-US"/>
              <a:pPr/>
              <a:t>‹#›</a:t>
            </a:fld>
            <a:endParaRPr lang="en-US" altLang="zh-CN"/>
          </a:p>
        </p:txBody>
      </p:sp>
    </p:spTree>
    <p:extLst>
      <p:ext uri="{BB962C8B-B14F-4D97-AF65-F5344CB8AC3E}">
        <p14:creationId xmlns:p14="http://schemas.microsoft.com/office/powerpoint/2010/main" val="3710058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228600"/>
            <a:ext cx="2135187" cy="5870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1625" y="228600"/>
            <a:ext cx="6253163" cy="5870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0AA049E-4147-42D4-B37C-E5E19684C36C}"/>
              </a:ext>
            </a:extLst>
          </p:cNvPr>
          <p:cNvSpPr>
            <a:spLocks noGrp="1" noChangeArrowheads="1"/>
          </p:cNvSpPr>
          <p:nvPr>
            <p:ph type="dt" sz="half" idx="10"/>
          </p:nvPr>
        </p:nvSpPr>
        <p:spPr>
          <a:ln/>
        </p:spPr>
        <p:txBody>
          <a:bodyPr/>
          <a:lstStyle>
            <a:lvl1pPr>
              <a:defRPr/>
            </a:lvl1pPr>
          </a:lstStyle>
          <a:p>
            <a:pPr>
              <a:defRPr/>
            </a:pPr>
            <a:fld id="{F245F592-CBC8-44ED-BCDB-A32679525607}" type="datetimeFigureOut">
              <a:rPr lang="zh-CN" altLang="en-US"/>
              <a:pPr>
                <a:defRPr/>
              </a:pPr>
              <a:t>2024/4/15</a:t>
            </a:fld>
            <a:endParaRPr lang="en-US" altLang="zh-CN"/>
          </a:p>
        </p:txBody>
      </p:sp>
      <p:sp>
        <p:nvSpPr>
          <p:cNvPr id="5" name="Rectangle 5">
            <a:extLst>
              <a:ext uri="{FF2B5EF4-FFF2-40B4-BE49-F238E27FC236}">
                <a16:creationId xmlns:a16="http://schemas.microsoft.com/office/drawing/2014/main" id="{4008F2AC-D8E7-4C1F-B08D-0B02D719186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011F756-E6D0-4D80-B081-45FDD03D0B17}"/>
              </a:ext>
            </a:extLst>
          </p:cNvPr>
          <p:cNvSpPr>
            <a:spLocks noGrp="1" noChangeArrowheads="1"/>
          </p:cNvSpPr>
          <p:nvPr>
            <p:ph type="sldNum" sz="quarter" idx="12"/>
          </p:nvPr>
        </p:nvSpPr>
        <p:spPr>
          <a:ln/>
        </p:spPr>
        <p:txBody>
          <a:bodyPr/>
          <a:lstStyle>
            <a:lvl1pPr>
              <a:defRPr/>
            </a:lvl1pPr>
          </a:lstStyle>
          <a:p>
            <a:fld id="{92019F9D-1164-4D21-B1E1-83FC7B3FF219}" type="slidenum">
              <a:rPr lang="zh-CN" altLang="en-US"/>
              <a:pPr/>
              <a:t>‹#›</a:t>
            </a:fld>
            <a:endParaRPr lang="en-US" altLang="zh-CN"/>
          </a:p>
        </p:txBody>
      </p:sp>
    </p:spTree>
    <p:extLst>
      <p:ext uri="{BB962C8B-B14F-4D97-AF65-F5344CB8AC3E}">
        <p14:creationId xmlns:p14="http://schemas.microsoft.com/office/powerpoint/2010/main" val="31899936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228600"/>
            <a:ext cx="8540750" cy="5870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a:extLst>
              <a:ext uri="{FF2B5EF4-FFF2-40B4-BE49-F238E27FC236}">
                <a16:creationId xmlns:a16="http://schemas.microsoft.com/office/drawing/2014/main" id="{8991E4B8-796B-42DE-A36F-AB0B5F4F14FD}"/>
              </a:ext>
            </a:extLst>
          </p:cNvPr>
          <p:cNvSpPr>
            <a:spLocks noGrp="1" noChangeArrowheads="1"/>
          </p:cNvSpPr>
          <p:nvPr>
            <p:ph type="dt" sz="half" idx="10"/>
          </p:nvPr>
        </p:nvSpPr>
        <p:spPr>
          <a:ln/>
        </p:spPr>
        <p:txBody>
          <a:bodyPr/>
          <a:lstStyle>
            <a:lvl1pPr>
              <a:defRPr/>
            </a:lvl1pPr>
          </a:lstStyle>
          <a:p>
            <a:pPr>
              <a:defRPr/>
            </a:pPr>
            <a:fld id="{D93163DB-F8DD-4624-914A-09FEC5DFC824}" type="datetimeFigureOut">
              <a:rPr lang="zh-CN" altLang="en-US"/>
              <a:pPr>
                <a:defRPr/>
              </a:pPr>
              <a:t>2024/4/15</a:t>
            </a:fld>
            <a:endParaRPr lang="en-US" altLang="zh-CN"/>
          </a:p>
        </p:txBody>
      </p:sp>
      <p:sp>
        <p:nvSpPr>
          <p:cNvPr id="4" name="Rectangle 5">
            <a:extLst>
              <a:ext uri="{FF2B5EF4-FFF2-40B4-BE49-F238E27FC236}">
                <a16:creationId xmlns:a16="http://schemas.microsoft.com/office/drawing/2014/main" id="{4E01D462-607C-4838-8D55-0EF4005377B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CD2D09F3-B0EC-4194-9F97-838774301CB8}"/>
              </a:ext>
            </a:extLst>
          </p:cNvPr>
          <p:cNvSpPr>
            <a:spLocks noGrp="1" noChangeArrowheads="1"/>
          </p:cNvSpPr>
          <p:nvPr>
            <p:ph type="sldNum" sz="quarter" idx="12"/>
          </p:nvPr>
        </p:nvSpPr>
        <p:spPr>
          <a:ln/>
        </p:spPr>
        <p:txBody>
          <a:bodyPr/>
          <a:lstStyle>
            <a:lvl1pPr>
              <a:defRPr/>
            </a:lvl1pPr>
          </a:lstStyle>
          <a:p>
            <a:fld id="{73A8A285-07BA-4861-9BC3-19A90E4D0989}" type="slidenum">
              <a:rPr lang="zh-CN" altLang="en-US"/>
              <a:pPr/>
              <a:t>‹#›</a:t>
            </a:fld>
            <a:endParaRPr lang="en-US" altLang="zh-CN"/>
          </a:p>
        </p:txBody>
      </p:sp>
    </p:spTree>
    <p:extLst>
      <p:ext uri="{BB962C8B-B14F-4D97-AF65-F5344CB8AC3E}">
        <p14:creationId xmlns:p14="http://schemas.microsoft.com/office/powerpoint/2010/main" val="3958872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3" name="内容占位符 2"/>
          <p:cNvSpPr>
            <a:spLocks noGrp="1"/>
          </p:cNvSpPr>
          <p:nvPr>
            <p:ph idx="1"/>
          </p:nvPr>
        </p:nvSpPr>
        <p:spPr>
          <a:xfrm>
            <a:off x="712178" y="1311566"/>
            <a:ext cx="8077986" cy="5157643"/>
          </a:xfrm>
          <a:prstGeom prst="rect">
            <a:avLst/>
          </a:prstGeom>
        </p:spPr>
        <p:txBody>
          <a:bodyPr/>
          <a:lstStyle>
            <a:lvl1pPr marL="171450" indent="-171450" eaLnBrk="1" hangingPunct="1">
              <a:lnSpc>
                <a:spcPct val="100000"/>
              </a:lnSpc>
              <a:buFont typeface="Wingdings" panose="05000000000000000000" pitchFamily="2" charset="2"/>
              <a:buChar char="Ø"/>
              <a:defRPr sz="2800" b="1">
                <a:latin typeface="+mj-ea"/>
                <a:ea typeface="+mj-ea"/>
              </a:defRPr>
            </a:lvl1pPr>
            <a:lvl2pPr eaLnBrk="1" hangingPunct="1">
              <a:lnSpc>
                <a:spcPct val="100000"/>
              </a:lnSpc>
              <a:defRPr sz="2400" b="1">
                <a:latin typeface="+mj-ea"/>
                <a:ea typeface="+mj-ea"/>
              </a:defRPr>
            </a:lvl2pPr>
            <a:lvl3pPr eaLnBrk="1" hangingPunct="1">
              <a:lnSpc>
                <a:spcPct val="100000"/>
              </a:lnSpc>
              <a:defRPr sz="2200" b="1">
                <a:latin typeface="+mj-ea"/>
                <a:ea typeface="+mj-ea"/>
              </a:defRPr>
            </a:lvl3pPr>
            <a:lvl4pPr eaLnBrk="1" hangingPunct="1">
              <a:lnSpc>
                <a:spcPct val="100000"/>
              </a:lnSpc>
              <a:defRPr sz="2000" b="1">
                <a:latin typeface="+mj-ea"/>
                <a:ea typeface="+mj-ea"/>
              </a:defRPr>
            </a:lvl4pPr>
            <a:lvl5pPr eaLnBrk="1" hangingPunct="1">
              <a:lnSpc>
                <a:spcPct val="100000"/>
              </a:lnSpc>
              <a:defRPr sz="2000" b="1">
                <a:latin typeface="+mj-ea"/>
                <a:ea typeface="+mj-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标题 3">
            <a:extLst>
              <a:ext uri="{FF2B5EF4-FFF2-40B4-BE49-F238E27FC236}">
                <a16:creationId xmlns:a16="http://schemas.microsoft.com/office/drawing/2014/main" id="{4C7C89A4-0A17-4593-B351-2547CD6EED97}"/>
              </a:ext>
            </a:extLst>
          </p:cNvPr>
          <p:cNvSpPr>
            <a:spLocks noGrp="1"/>
          </p:cNvSpPr>
          <p:nvPr>
            <p:ph type="title"/>
          </p:nvPr>
        </p:nvSpPr>
        <p:spPr>
          <a:xfrm>
            <a:off x="620981" y="459473"/>
            <a:ext cx="7902037" cy="549275"/>
          </a:xfrm>
          <a:prstGeom prst="rect">
            <a:avLst/>
          </a:prstGeom>
        </p:spPr>
        <p:txBody>
          <a:bodyPr/>
          <a:lstStyle>
            <a:lvl1pPr algn="ctr">
              <a:defRPr sz="32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5" name="文本框 4">
            <a:extLst>
              <a:ext uri="{FF2B5EF4-FFF2-40B4-BE49-F238E27FC236}">
                <a16:creationId xmlns:a16="http://schemas.microsoft.com/office/drawing/2014/main" id="{5A19CF1F-441D-4B69-8107-CBE2399D9980}"/>
              </a:ext>
            </a:extLst>
          </p:cNvPr>
          <p:cNvSpPr txBox="1"/>
          <p:nvPr userDrawn="1"/>
        </p:nvSpPr>
        <p:spPr>
          <a:xfrm>
            <a:off x="7524328" y="6444044"/>
            <a:ext cx="1223412" cy="300082"/>
          </a:xfrm>
          <a:prstGeom prst="rect">
            <a:avLst/>
          </a:prstGeom>
          <a:noFill/>
        </p:spPr>
        <p:txBody>
          <a:bodyPr wrap="non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zh-CN" altLang="en-US" sz="1350" b="1" i="0" u="none" strike="noStrike" kern="1200" cap="none" spc="0" normalizeH="0" baseline="0" noProof="0" dirty="0">
                <a:ln>
                  <a:noFill/>
                </a:ln>
                <a:solidFill>
                  <a:srgbClr val="333399">
                    <a:lumMod val="75000"/>
                  </a:srgbClr>
                </a:solidFill>
                <a:effectLst/>
                <a:uLnTx/>
                <a:uFillTx/>
                <a:latin typeface="楷体" panose="02010609060101010101" pitchFamily="49" charset="-122"/>
                <a:ea typeface="楷体" panose="02010609060101010101" pitchFamily="49" charset="-122"/>
                <a:cs typeface="+mn-cs"/>
              </a:rPr>
              <a:t>电子科技大学</a:t>
            </a:r>
          </a:p>
        </p:txBody>
      </p:sp>
      <p:pic>
        <p:nvPicPr>
          <p:cNvPr id="6" name="Picture 9" descr="徽记">
            <a:extLst>
              <a:ext uri="{FF2B5EF4-FFF2-40B4-BE49-F238E27FC236}">
                <a16:creationId xmlns:a16="http://schemas.microsoft.com/office/drawing/2014/main" id="{A13D5CF7-500E-49D2-96C3-F6515B1E78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05" y="0"/>
            <a:ext cx="856317" cy="91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AB00003">
            <a:extLst>
              <a:ext uri="{FF2B5EF4-FFF2-40B4-BE49-F238E27FC236}">
                <a16:creationId xmlns:a16="http://schemas.microsoft.com/office/drawing/2014/main" id="{D08F9635-4C75-4188-AB27-E6CD9ED569A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598" y="911864"/>
            <a:ext cx="7627279" cy="17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242A2119-1AE2-4352-988F-01393E736B91}"/>
              </a:ext>
            </a:extLst>
          </p:cNvPr>
          <p:cNvPicPr>
            <a:picLocks noChangeAspect="1"/>
          </p:cNvPicPr>
          <p:nvPr userDrawn="1"/>
        </p:nvPicPr>
        <p:blipFill>
          <a:blip r:embed="rId4"/>
          <a:stretch>
            <a:fillRect/>
          </a:stretch>
        </p:blipFill>
        <p:spPr>
          <a:xfrm>
            <a:off x="0" y="1294036"/>
            <a:ext cx="270364" cy="5563965"/>
          </a:xfrm>
          <a:prstGeom prst="rect">
            <a:avLst/>
          </a:prstGeom>
        </p:spPr>
      </p:pic>
    </p:spTree>
    <p:extLst>
      <p:ext uri="{BB962C8B-B14F-4D97-AF65-F5344CB8AC3E}">
        <p14:creationId xmlns:p14="http://schemas.microsoft.com/office/powerpoint/2010/main" val="3592096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标题和双栏内容">
    <p:bg>
      <p:bgRef idx="1001">
        <a:schemeClr val="bg1"/>
      </p:bgRef>
    </p:bg>
    <p:spTree>
      <p:nvGrpSpPr>
        <p:cNvPr id="1" name=""/>
        <p:cNvGrpSpPr/>
        <p:nvPr/>
      </p:nvGrpSpPr>
      <p:grpSpPr>
        <a:xfrm>
          <a:off x="0" y="0"/>
          <a:ext cx="0" cy="0"/>
          <a:chOff x="0" y="0"/>
          <a:chExt cx="0" cy="0"/>
        </a:xfrm>
      </p:grpSpPr>
      <p:sp>
        <p:nvSpPr>
          <p:cNvPr id="3" name="内容占位符 2"/>
          <p:cNvSpPr>
            <a:spLocks noGrp="1"/>
          </p:cNvSpPr>
          <p:nvPr>
            <p:ph idx="1"/>
          </p:nvPr>
        </p:nvSpPr>
        <p:spPr>
          <a:xfrm>
            <a:off x="797902" y="1311566"/>
            <a:ext cx="3897191" cy="5157643"/>
          </a:xfrm>
          <a:prstGeom prst="rect">
            <a:avLst/>
          </a:prstGeom>
        </p:spPr>
        <p:txBody>
          <a:bodyPr/>
          <a:lstStyle>
            <a:lvl1pPr eaLnBrk="1" hangingPunct="1">
              <a:defRPr sz="2400" b="1">
                <a:latin typeface="华文楷体" pitchFamily="2" charset="-122"/>
                <a:ea typeface="华文楷体" pitchFamily="2" charset="-122"/>
              </a:defRPr>
            </a:lvl1pPr>
            <a:lvl2pPr eaLnBrk="1" hangingPunct="1">
              <a:defRPr sz="1800" b="1">
                <a:latin typeface="黑体" pitchFamily="2" charset="-122"/>
                <a:ea typeface="黑体" pitchFamily="2" charset="-122"/>
              </a:defRPr>
            </a:lvl2pPr>
            <a:lvl3pPr eaLnBrk="1" hangingPunct="1">
              <a:defRPr b="1"/>
            </a:lvl3pPr>
            <a:lvl4pPr eaLnBrk="1" hangingPunct="1">
              <a:defRPr b="1"/>
            </a:lvl4pPr>
            <a:lvl5pPr eaLnBrk="1" hangingPunct="1">
              <a:defRPr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标题 3">
            <a:extLst>
              <a:ext uri="{FF2B5EF4-FFF2-40B4-BE49-F238E27FC236}">
                <a16:creationId xmlns:a16="http://schemas.microsoft.com/office/drawing/2014/main" id="{4C7C89A4-0A17-4593-B351-2547CD6EED97}"/>
              </a:ext>
            </a:extLst>
          </p:cNvPr>
          <p:cNvSpPr>
            <a:spLocks noGrp="1"/>
          </p:cNvSpPr>
          <p:nvPr>
            <p:ph type="title"/>
          </p:nvPr>
        </p:nvSpPr>
        <p:spPr>
          <a:xfrm>
            <a:off x="971600" y="188915"/>
            <a:ext cx="7902037" cy="549275"/>
          </a:xfrm>
          <a:prstGeom prst="rect">
            <a:avLst/>
          </a:prstGeom>
        </p:spPr>
        <p:txBody>
          <a:bodyPr/>
          <a:lstStyle>
            <a:lvl1pPr algn="ctr">
              <a:defRPr sz="21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5" name="文本框 4">
            <a:extLst>
              <a:ext uri="{FF2B5EF4-FFF2-40B4-BE49-F238E27FC236}">
                <a16:creationId xmlns:a16="http://schemas.microsoft.com/office/drawing/2014/main" id="{5A19CF1F-441D-4B69-8107-CBE2399D9980}"/>
              </a:ext>
            </a:extLst>
          </p:cNvPr>
          <p:cNvSpPr txBox="1"/>
          <p:nvPr userDrawn="1"/>
        </p:nvSpPr>
        <p:spPr>
          <a:xfrm>
            <a:off x="7524328" y="6444044"/>
            <a:ext cx="1223412" cy="300082"/>
          </a:xfrm>
          <a:prstGeom prst="rect">
            <a:avLst/>
          </a:prstGeom>
          <a:noFill/>
        </p:spPr>
        <p:txBody>
          <a:bodyPr wrap="non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zh-CN" altLang="en-US" sz="1350" b="1" i="0" u="none" strike="noStrike" kern="1200" cap="none" spc="0" normalizeH="0" baseline="0" noProof="0" dirty="0">
                <a:ln>
                  <a:noFill/>
                </a:ln>
                <a:solidFill>
                  <a:srgbClr val="333399">
                    <a:lumMod val="75000"/>
                  </a:srgbClr>
                </a:solidFill>
                <a:effectLst/>
                <a:uLnTx/>
                <a:uFillTx/>
                <a:latin typeface="楷体" panose="02010609060101010101" pitchFamily="49" charset="-122"/>
                <a:ea typeface="楷体" panose="02010609060101010101" pitchFamily="49" charset="-122"/>
                <a:cs typeface="+mn-cs"/>
              </a:rPr>
              <a:t>电子科技大学</a:t>
            </a:r>
          </a:p>
        </p:txBody>
      </p:sp>
      <p:pic>
        <p:nvPicPr>
          <p:cNvPr id="6" name="Picture 9" descr="徽记">
            <a:extLst>
              <a:ext uri="{FF2B5EF4-FFF2-40B4-BE49-F238E27FC236}">
                <a16:creationId xmlns:a16="http://schemas.microsoft.com/office/drawing/2014/main" id="{A13D5CF7-500E-49D2-96C3-F6515B1E78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05" y="-1"/>
            <a:ext cx="856317"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AB00003">
            <a:extLst>
              <a:ext uri="{FF2B5EF4-FFF2-40B4-BE49-F238E27FC236}">
                <a16:creationId xmlns:a16="http://schemas.microsoft.com/office/drawing/2014/main" id="{D08F9635-4C75-4188-AB27-E6CD9ED569A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598" y="911864"/>
            <a:ext cx="7627279" cy="17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martArt 占位符 7">
            <a:extLst>
              <a:ext uri="{FF2B5EF4-FFF2-40B4-BE49-F238E27FC236}">
                <a16:creationId xmlns:a16="http://schemas.microsoft.com/office/drawing/2014/main" id="{0459F0E7-C03B-4267-9E79-21788BF62AD8}"/>
              </a:ext>
            </a:extLst>
          </p:cNvPr>
          <p:cNvSpPr>
            <a:spLocks noGrp="1"/>
          </p:cNvSpPr>
          <p:nvPr>
            <p:ph type="dgm" sz="quarter" idx="10"/>
          </p:nvPr>
        </p:nvSpPr>
        <p:spPr>
          <a:xfrm>
            <a:off x="5011341" y="1311565"/>
            <a:ext cx="4007969" cy="5132479"/>
          </a:xfrm>
          <a:prstGeom prst="rect">
            <a:avLst/>
          </a:prstGeom>
        </p:spPr>
        <p:txBody>
          <a:bodyPr/>
          <a:lstStyle/>
          <a:p>
            <a:endParaRPr lang="zh-CN" altLang="en-US"/>
          </a:p>
        </p:txBody>
      </p:sp>
      <p:pic>
        <p:nvPicPr>
          <p:cNvPr id="9" name="图片 8">
            <a:extLst>
              <a:ext uri="{FF2B5EF4-FFF2-40B4-BE49-F238E27FC236}">
                <a16:creationId xmlns:a16="http://schemas.microsoft.com/office/drawing/2014/main" id="{C320ED46-140B-4720-895A-4766D4AC8B3B}"/>
              </a:ext>
            </a:extLst>
          </p:cNvPr>
          <p:cNvPicPr>
            <a:picLocks noChangeAspect="1"/>
          </p:cNvPicPr>
          <p:nvPr userDrawn="1"/>
        </p:nvPicPr>
        <p:blipFill>
          <a:blip r:embed="rId4"/>
          <a:stretch>
            <a:fillRect/>
          </a:stretch>
        </p:blipFill>
        <p:spPr>
          <a:xfrm>
            <a:off x="0" y="1294036"/>
            <a:ext cx="270364" cy="5563965"/>
          </a:xfrm>
          <a:prstGeom prst="rect">
            <a:avLst/>
          </a:prstGeom>
        </p:spPr>
      </p:pic>
    </p:spTree>
    <p:extLst>
      <p:ext uri="{BB962C8B-B14F-4D97-AF65-F5344CB8AC3E}">
        <p14:creationId xmlns:p14="http://schemas.microsoft.com/office/powerpoint/2010/main" val="393795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6"/>
                                        </p:tgtEl>
                                        <p:attrNameLst>
                                          <p:attrName>ppt_w</p:attrName>
                                        </p:attrNameLst>
                                      </p:cBhvr>
                                      <p:tavLst>
                                        <p:tav tm="0">
                                          <p:val>
                                            <p:strVal val="#ppt_w*.05"/>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6"/>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6"/>
                                        </p:tgtEl>
                                      </p:cBhvr>
                                    </p:animEffect>
                                  </p:childTnLst>
                                </p:cTn>
                              </p:par>
                              <p:par>
                                <p:cTn id="15" presetID="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0-#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0A4DF22-9193-4A5E-8B64-9802814F9CEF}"/>
              </a:ext>
            </a:extLst>
          </p:cNvPr>
          <p:cNvSpPr>
            <a:spLocks noGrp="1" noChangeArrowheads="1"/>
          </p:cNvSpPr>
          <p:nvPr>
            <p:ph type="dt" sz="half" idx="10"/>
          </p:nvPr>
        </p:nvSpPr>
        <p:spPr>
          <a:ln/>
        </p:spPr>
        <p:txBody>
          <a:bodyPr/>
          <a:lstStyle>
            <a:lvl1pPr>
              <a:defRPr/>
            </a:lvl1pPr>
          </a:lstStyle>
          <a:p>
            <a:pPr>
              <a:defRPr/>
            </a:pPr>
            <a:fld id="{E5AFEC43-D82E-4279-BB4D-46160CD61D19}" type="datetimeFigureOut">
              <a:rPr lang="zh-CN" altLang="en-US"/>
              <a:pPr>
                <a:defRPr/>
              </a:pPr>
              <a:t>2024/4/15</a:t>
            </a:fld>
            <a:endParaRPr lang="en-US" altLang="zh-CN"/>
          </a:p>
        </p:txBody>
      </p:sp>
      <p:sp>
        <p:nvSpPr>
          <p:cNvPr id="3" name="Rectangle 5">
            <a:extLst>
              <a:ext uri="{FF2B5EF4-FFF2-40B4-BE49-F238E27FC236}">
                <a16:creationId xmlns:a16="http://schemas.microsoft.com/office/drawing/2014/main" id="{E387C32B-A5EE-4974-9A2F-FDB9B91E44B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9CA5100-66E0-4A1C-B5B3-3E7E6310ADD6}"/>
              </a:ext>
            </a:extLst>
          </p:cNvPr>
          <p:cNvSpPr>
            <a:spLocks noGrp="1" noChangeArrowheads="1"/>
          </p:cNvSpPr>
          <p:nvPr>
            <p:ph type="sldNum" sz="quarter" idx="12"/>
          </p:nvPr>
        </p:nvSpPr>
        <p:spPr>
          <a:ln/>
        </p:spPr>
        <p:txBody>
          <a:bodyPr/>
          <a:lstStyle>
            <a:lvl1pPr>
              <a:defRPr/>
            </a:lvl1pPr>
          </a:lstStyle>
          <a:p>
            <a:fld id="{B2775B60-5ED7-41E5-8017-BDD6A91953A3}" type="slidenum">
              <a:rPr lang="zh-CN" altLang="en-US"/>
              <a:pPr/>
              <a:t>‹#›</a:t>
            </a:fld>
            <a:endParaRPr lang="en-US" altLang="zh-CN"/>
          </a:p>
        </p:txBody>
      </p:sp>
      <p:sp>
        <p:nvSpPr>
          <p:cNvPr id="5" name="内容占位符 2">
            <a:extLst>
              <a:ext uri="{FF2B5EF4-FFF2-40B4-BE49-F238E27FC236}">
                <a16:creationId xmlns:a16="http://schemas.microsoft.com/office/drawing/2014/main" id="{58DB10B9-DE60-427A-A38F-02195B90334D}"/>
              </a:ext>
            </a:extLst>
          </p:cNvPr>
          <p:cNvSpPr>
            <a:spLocks noGrp="1"/>
          </p:cNvSpPr>
          <p:nvPr>
            <p:ph idx="1"/>
          </p:nvPr>
        </p:nvSpPr>
        <p:spPr>
          <a:xfrm>
            <a:off x="683897" y="736531"/>
            <a:ext cx="8077986" cy="5157643"/>
          </a:xfrm>
          <a:prstGeom prst="rect">
            <a:avLst/>
          </a:prstGeom>
        </p:spPr>
        <p:txBody>
          <a:bodyPr/>
          <a:lstStyle>
            <a:lvl1pPr eaLnBrk="1" hangingPunct="1">
              <a:defRPr sz="2800" b="1">
                <a:latin typeface="+mj-ea"/>
                <a:ea typeface="+mj-ea"/>
              </a:defRPr>
            </a:lvl1pPr>
            <a:lvl2pPr eaLnBrk="1" hangingPunct="1">
              <a:defRPr sz="2400" b="1">
                <a:latin typeface="+mj-ea"/>
                <a:ea typeface="+mj-ea"/>
              </a:defRPr>
            </a:lvl2pPr>
            <a:lvl3pPr eaLnBrk="1" hangingPunct="1">
              <a:defRPr sz="2200" b="1">
                <a:latin typeface="+mj-ea"/>
                <a:ea typeface="+mj-ea"/>
              </a:defRPr>
            </a:lvl3pPr>
            <a:lvl4pPr eaLnBrk="1" hangingPunct="1">
              <a:defRPr sz="2000" b="1">
                <a:latin typeface="+mj-ea"/>
                <a:ea typeface="+mj-ea"/>
              </a:defRPr>
            </a:lvl4pPr>
            <a:lvl5pPr eaLnBrk="1" hangingPunct="1">
              <a:defRPr sz="2000" b="1">
                <a:latin typeface="+mj-ea"/>
                <a:ea typeface="+mj-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78601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228600"/>
            <a:ext cx="8540750" cy="5870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a:extLst>
              <a:ext uri="{FF2B5EF4-FFF2-40B4-BE49-F238E27FC236}">
                <a16:creationId xmlns:a16="http://schemas.microsoft.com/office/drawing/2014/main" id="{F264C8BD-9375-4F86-9988-B04B65AFC11F}"/>
              </a:ext>
            </a:extLst>
          </p:cNvPr>
          <p:cNvSpPr>
            <a:spLocks noGrp="1" noChangeArrowheads="1"/>
          </p:cNvSpPr>
          <p:nvPr>
            <p:ph type="dt" sz="half" idx="10"/>
          </p:nvPr>
        </p:nvSpPr>
        <p:spPr>
          <a:ln/>
        </p:spPr>
        <p:txBody>
          <a:bodyPr/>
          <a:lstStyle>
            <a:lvl1pPr>
              <a:defRPr/>
            </a:lvl1pPr>
          </a:lstStyle>
          <a:p>
            <a:pPr>
              <a:defRPr/>
            </a:pPr>
            <a:fld id="{ED20A944-CFD6-4AF1-8C19-6F01F9738EF3}" type="datetimeFigureOut">
              <a:rPr lang="zh-CN" altLang="en-US"/>
              <a:pPr>
                <a:defRPr/>
              </a:pPr>
              <a:t>2024/4/15</a:t>
            </a:fld>
            <a:endParaRPr lang="en-US" altLang="zh-CN"/>
          </a:p>
        </p:txBody>
      </p:sp>
      <p:sp>
        <p:nvSpPr>
          <p:cNvPr id="4" name="Rectangle 5">
            <a:extLst>
              <a:ext uri="{FF2B5EF4-FFF2-40B4-BE49-F238E27FC236}">
                <a16:creationId xmlns:a16="http://schemas.microsoft.com/office/drawing/2014/main" id="{E0529F0E-2902-4D0E-8EE1-74AD31F6A7C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CC911E0-2E0D-4417-AF5B-6088445EA8D9}"/>
              </a:ext>
            </a:extLst>
          </p:cNvPr>
          <p:cNvSpPr>
            <a:spLocks noGrp="1" noChangeArrowheads="1"/>
          </p:cNvSpPr>
          <p:nvPr>
            <p:ph type="sldNum" sz="quarter" idx="12"/>
          </p:nvPr>
        </p:nvSpPr>
        <p:spPr>
          <a:ln/>
        </p:spPr>
        <p:txBody>
          <a:bodyPr/>
          <a:lstStyle>
            <a:lvl1pPr>
              <a:defRPr/>
            </a:lvl1pPr>
          </a:lstStyle>
          <a:p>
            <a:fld id="{4A835272-D70C-459B-B8E2-10B1AD75323B}" type="slidenum">
              <a:rPr lang="zh-CN" altLang="en-US"/>
              <a:pPr/>
              <a:t>‹#›</a:t>
            </a:fld>
            <a:endParaRPr lang="en-US" altLang="zh-CN"/>
          </a:p>
        </p:txBody>
      </p:sp>
    </p:spTree>
    <p:extLst>
      <p:ext uri="{BB962C8B-B14F-4D97-AF65-F5344CB8AC3E}">
        <p14:creationId xmlns:p14="http://schemas.microsoft.com/office/powerpoint/2010/main" val="319600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F6B21D7D-C4B7-42E9-92E2-7ED23C841B72}"/>
              </a:ext>
            </a:extLst>
          </p:cNvPr>
          <p:cNvSpPr>
            <a:spLocks noGrp="1" noChangeArrowheads="1"/>
          </p:cNvSpPr>
          <p:nvPr>
            <p:ph type="dt" sz="half" idx="10"/>
          </p:nvPr>
        </p:nvSpPr>
        <p:spPr>
          <a:ln/>
        </p:spPr>
        <p:txBody>
          <a:bodyPr/>
          <a:lstStyle>
            <a:lvl1pPr>
              <a:defRPr/>
            </a:lvl1pPr>
          </a:lstStyle>
          <a:p>
            <a:pPr>
              <a:defRPr/>
            </a:pPr>
            <a:fld id="{AA2EF8DE-7DF4-447E-87DA-A488CD78E6A9}" type="datetimeFigureOut">
              <a:rPr lang="zh-CN" altLang="en-US"/>
              <a:pPr>
                <a:defRPr/>
              </a:pPr>
              <a:t>2024/4/15</a:t>
            </a:fld>
            <a:endParaRPr lang="en-US" altLang="zh-CN"/>
          </a:p>
        </p:txBody>
      </p:sp>
      <p:sp>
        <p:nvSpPr>
          <p:cNvPr id="5" name="Rectangle 5">
            <a:extLst>
              <a:ext uri="{FF2B5EF4-FFF2-40B4-BE49-F238E27FC236}">
                <a16:creationId xmlns:a16="http://schemas.microsoft.com/office/drawing/2014/main" id="{42E45240-34B8-4F9B-B2F1-85076FCF5BA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624FE44-AEE0-41D2-970E-DE0E074489A2}"/>
              </a:ext>
            </a:extLst>
          </p:cNvPr>
          <p:cNvSpPr>
            <a:spLocks noGrp="1" noChangeArrowheads="1"/>
          </p:cNvSpPr>
          <p:nvPr>
            <p:ph type="sldNum" sz="quarter" idx="12"/>
          </p:nvPr>
        </p:nvSpPr>
        <p:spPr>
          <a:ln/>
        </p:spPr>
        <p:txBody>
          <a:bodyPr/>
          <a:lstStyle>
            <a:lvl1pPr>
              <a:defRPr/>
            </a:lvl1pPr>
          </a:lstStyle>
          <a:p>
            <a:fld id="{E3F388BD-3D3B-4DA0-9862-B1DBC995D12D}" type="slidenum">
              <a:rPr lang="zh-CN" altLang="en-US"/>
              <a:pPr/>
              <a:t>‹#›</a:t>
            </a:fld>
            <a:endParaRPr lang="en-US" altLang="zh-CN"/>
          </a:p>
        </p:txBody>
      </p:sp>
    </p:spTree>
    <p:extLst>
      <p:ext uri="{BB962C8B-B14F-4D97-AF65-F5344CB8AC3E}">
        <p14:creationId xmlns:p14="http://schemas.microsoft.com/office/powerpoint/2010/main" val="3284602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8258AA-12D1-4663-AE7D-127C820075CD}"/>
              </a:ext>
            </a:extLst>
          </p:cNvPr>
          <p:cNvSpPr>
            <a:spLocks noGrp="1"/>
          </p:cNvSpPr>
          <p:nvPr>
            <p:ph type="title"/>
          </p:nvPr>
        </p:nvSpPr>
        <p:spPr>
          <a:xfrm>
            <a:off x="381000" y="304800"/>
            <a:ext cx="7848600" cy="6762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F9C97D2-04B7-4A31-875C-B58087C34B8E}"/>
              </a:ext>
            </a:extLst>
          </p:cNvPr>
          <p:cNvSpPr>
            <a:spLocks noGrp="1"/>
          </p:cNvSpPr>
          <p:nvPr>
            <p:ph type="tbl" idx="1"/>
          </p:nvPr>
        </p:nvSpPr>
        <p:spPr>
          <a:xfrm>
            <a:off x="612775" y="1268413"/>
            <a:ext cx="7921625" cy="4525962"/>
          </a:xfrm>
        </p:spPr>
        <p:txBody>
          <a:bodyPr/>
          <a:lstStyle/>
          <a:p>
            <a:endParaRPr lang="zh-CN" altLang="en-US"/>
          </a:p>
        </p:txBody>
      </p:sp>
    </p:spTree>
    <p:extLst>
      <p:ext uri="{BB962C8B-B14F-4D97-AF65-F5344CB8AC3E}">
        <p14:creationId xmlns:p14="http://schemas.microsoft.com/office/powerpoint/2010/main" val="3377355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首页">
    <p:spTree>
      <p:nvGrpSpPr>
        <p:cNvPr id="1" name=""/>
        <p:cNvGrpSpPr/>
        <p:nvPr/>
      </p:nvGrpSpPr>
      <p:grpSpPr>
        <a:xfrm>
          <a:off x="0" y="0"/>
          <a:ext cx="0" cy="0"/>
          <a:chOff x="0" y="0"/>
          <a:chExt cx="0" cy="0"/>
        </a:xfrm>
      </p:grpSpPr>
      <p:grpSp>
        <p:nvGrpSpPr>
          <p:cNvPr id="5" name="组 4"/>
          <p:cNvGrpSpPr/>
          <p:nvPr userDrawn="1"/>
        </p:nvGrpSpPr>
        <p:grpSpPr bwMode="hidden">
          <a:xfrm>
            <a:off x="-1" y="0"/>
            <a:ext cx="9144002" cy="6858000"/>
            <a:chOff x="-1" y="0"/>
            <a:chExt cx="12192002" cy="6858000"/>
          </a:xfrm>
        </p:grpSpPr>
        <p:cxnSp>
          <p:nvCxnSpPr>
            <p:cNvPr id="6" name="直接连接符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组 22"/>
            <p:cNvGrpSpPr/>
            <p:nvPr userDrawn="1"/>
          </p:nvGrpSpPr>
          <p:grpSpPr bwMode="hidden">
            <a:xfrm>
              <a:off x="-1" y="0"/>
              <a:ext cx="12192001" cy="6858000"/>
              <a:chOff x="-1" y="0"/>
              <a:chExt cx="12192001" cy="6858000"/>
            </a:xfrm>
          </p:grpSpPr>
          <p:cxnSp>
            <p:nvCxnSpPr>
              <p:cNvPr id="41" name="直接连接符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组 45"/>
              <p:cNvGrpSpPr/>
              <p:nvPr/>
            </p:nvGrpSpPr>
            <p:grpSpPr bwMode="hidden">
              <a:xfrm>
                <a:off x="6327885" y="0"/>
                <a:ext cx="5864115" cy="5898673"/>
                <a:chOff x="6327885" y="0"/>
                <a:chExt cx="5864115" cy="5898673"/>
              </a:xfrm>
            </p:grpSpPr>
            <p:cxnSp>
              <p:nvCxnSpPr>
                <p:cNvPr id="52" name="直接连接符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直接连接符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S)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 23"/>
            <p:cNvGrpSpPr/>
            <p:nvPr userDrawn="1"/>
          </p:nvGrpSpPr>
          <p:grpSpPr bwMode="hidden">
            <a:xfrm flipH="1">
              <a:off x="0" y="0"/>
              <a:ext cx="12192001" cy="6858000"/>
              <a:chOff x="-1" y="0"/>
              <a:chExt cx="12192001" cy="6858000"/>
            </a:xfrm>
          </p:grpSpPr>
          <p:cxnSp>
            <p:nvCxnSpPr>
              <p:cNvPr id="25" name="直接连接符​​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组 29"/>
              <p:cNvGrpSpPr/>
              <p:nvPr/>
            </p:nvGrpSpPr>
            <p:grpSpPr bwMode="hidden">
              <a:xfrm>
                <a:off x="6327885" y="0"/>
                <a:ext cx="5864115" cy="5898673"/>
                <a:chOff x="6327885" y="0"/>
                <a:chExt cx="5864115" cy="5898673"/>
              </a:xfrm>
            </p:grpSpPr>
            <p:cxnSp>
              <p:nvCxnSpPr>
                <p:cNvPr id="36" name="直接连接符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S)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ctrTitle"/>
          </p:nvPr>
        </p:nvSpPr>
        <p:spPr>
          <a:xfrm>
            <a:off x="457172" y="3421151"/>
            <a:ext cx="8196547" cy="1871475"/>
          </a:xfrm>
          <a:prstGeom prst="rect">
            <a:avLst/>
          </a:prstGeom>
        </p:spPr>
        <p:txBody>
          <a:bodyPr rtlCol="0" anchor="b">
            <a:noAutofit/>
          </a:bodyPr>
          <a:lstStyle>
            <a:lvl1pPr algn="ctr">
              <a:lnSpc>
                <a:spcPct val="100000"/>
              </a:lnSpc>
              <a:defRPr sz="4050" cap="none" baseline="0">
                <a:solidFill>
                  <a:schemeClr val="accent2">
                    <a:lumMod val="75000"/>
                  </a:schemeClr>
                </a:solidFill>
                <a:latin typeface="微软雅黑" panose="020B0503020204020204" pitchFamily="34" charset="-122"/>
                <a:ea typeface="微软雅黑" panose="020B0503020204020204" pitchFamily="34" charset="-122"/>
              </a:defRPr>
            </a:lvl1pPr>
          </a:lstStyle>
          <a:p>
            <a:pPr rtl="0"/>
            <a:r>
              <a:rPr lang="zh-CN" altLang="en-US" noProof="0" dirty="0"/>
              <a:t>单击此处编辑母版标题样式</a:t>
            </a:r>
          </a:p>
        </p:txBody>
      </p:sp>
      <p:sp>
        <p:nvSpPr>
          <p:cNvPr id="3" name="副标题 2"/>
          <p:cNvSpPr>
            <a:spLocks noGrp="1"/>
          </p:cNvSpPr>
          <p:nvPr>
            <p:ph type="subTitle" idx="1"/>
          </p:nvPr>
        </p:nvSpPr>
        <p:spPr>
          <a:xfrm>
            <a:off x="970384" y="5432564"/>
            <a:ext cx="7203233" cy="457200"/>
          </a:xfrm>
          <a:prstGeom prst="rect">
            <a:avLst/>
          </a:prstGeom>
        </p:spPr>
        <p:txBody>
          <a:bodyPr rtlCol="0">
            <a:normAutofit/>
          </a:bodyPr>
          <a:lstStyle>
            <a:lvl1pPr marL="0" indent="0" algn="just">
              <a:spcBef>
                <a:spcPts val="0"/>
              </a:spcBef>
              <a:buNone/>
              <a:defRPr sz="1500" b="0">
                <a:solidFill>
                  <a:schemeClr val="accent1">
                    <a:lumMod val="75000"/>
                  </a:schemeClr>
                </a:solidFill>
                <a:latin typeface="微软雅黑" panose="020B0503020204020204" pitchFamily="34" charset="-122"/>
                <a:ea typeface="微软雅黑" panose="020B0503020204020204" pitchFamily="3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zh-CN" altLang="en-US" noProof="0" dirty="0"/>
              <a:t>单击以编辑母版副标题样式</a:t>
            </a:r>
          </a:p>
        </p:txBody>
      </p:sp>
      <p:cxnSp>
        <p:nvCxnSpPr>
          <p:cNvPr id="58" name="直接连接符​​ 57"/>
          <p:cNvCxnSpPr/>
          <p:nvPr userDrawn="1"/>
        </p:nvCxnSpPr>
        <p:spPr>
          <a:xfrm>
            <a:off x="971550" y="5294175"/>
            <a:ext cx="72009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F1902921-415F-4ADD-9856-C88A0B19968C}"/>
              </a:ext>
            </a:extLst>
          </p:cNvPr>
          <p:cNvPicPr>
            <a:picLocks noChangeAspect="1"/>
          </p:cNvPicPr>
          <p:nvPr userDrawn="1"/>
        </p:nvPicPr>
        <p:blipFill>
          <a:blip r:embed="rId2"/>
          <a:stretch>
            <a:fillRect/>
          </a:stretch>
        </p:blipFill>
        <p:spPr>
          <a:xfrm>
            <a:off x="1211962" y="156092"/>
            <a:ext cx="6774147" cy="362321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8206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5.jpe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组 95"/>
          <p:cNvGrpSpPr/>
          <p:nvPr userDrawn="1"/>
        </p:nvGrpSpPr>
        <p:grpSpPr bwMode="hidden">
          <a:xfrm>
            <a:off x="0" y="0"/>
            <a:ext cx="9144000" cy="6738256"/>
            <a:chOff x="-1" y="0"/>
            <a:chExt cx="12192002" cy="6858000"/>
          </a:xfrm>
        </p:grpSpPr>
        <p:cxnSp>
          <p:nvCxnSpPr>
            <p:cNvPr id="97" name="直接连接符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组 112"/>
            <p:cNvGrpSpPr/>
            <p:nvPr userDrawn="1"/>
          </p:nvGrpSpPr>
          <p:grpSpPr bwMode="hidden">
            <a:xfrm>
              <a:off x="-1" y="0"/>
              <a:ext cx="12192001" cy="6858000"/>
              <a:chOff x="-1" y="0"/>
              <a:chExt cx="12192001" cy="6858000"/>
            </a:xfrm>
          </p:grpSpPr>
          <p:cxnSp>
            <p:nvCxnSpPr>
              <p:cNvPr id="131" name="直接连接符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组 135"/>
              <p:cNvGrpSpPr/>
              <p:nvPr/>
            </p:nvGrpSpPr>
            <p:grpSpPr bwMode="hidden">
              <a:xfrm>
                <a:off x="6327885" y="0"/>
                <a:ext cx="5864115" cy="5898673"/>
                <a:chOff x="6327885" y="0"/>
                <a:chExt cx="5864115" cy="5898673"/>
              </a:xfrm>
            </p:grpSpPr>
            <p:cxnSp>
              <p:nvCxnSpPr>
                <p:cNvPr id="142" name="直接连接符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直接连接符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 113"/>
            <p:cNvGrpSpPr/>
            <p:nvPr userDrawn="1"/>
          </p:nvGrpSpPr>
          <p:grpSpPr bwMode="hidden">
            <a:xfrm flipH="1">
              <a:off x="0" y="0"/>
              <a:ext cx="12192001" cy="6858000"/>
              <a:chOff x="-1" y="0"/>
              <a:chExt cx="12192001" cy="6858000"/>
            </a:xfrm>
          </p:grpSpPr>
          <p:cxnSp>
            <p:nvCxnSpPr>
              <p:cNvPr id="115" name="直接连接符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组 119"/>
              <p:cNvGrpSpPr/>
              <p:nvPr/>
            </p:nvGrpSpPr>
            <p:grpSpPr bwMode="hidden">
              <a:xfrm>
                <a:off x="6327885" y="0"/>
                <a:ext cx="5864115" cy="5898673"/>
                <a:chOff x="6327885" y="0"/>
                <a:chExt cx="5864115" cy="5898673"/>
              </a:xfrm>
            </p:grpSpPr>
            <p:cxnSp>
              <p:nvCxnSpPr>
                <p:cNvPr id="126" name="直接连接符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直接连接符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48" name="直接连接符 147"/>
          <p:cNvCxnSpPr/>
          <p:nvPr userDrawn="1"/>
        </p:nvCxnSpPr>
        <p:spPr>
          <a:xfrm>
            <a:off x="457200" y="6172200"/>
            <a:ext cx="82296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9" r:id="rId3"/>
    <p:sldLayoutId id="2147483661" r:id="rId4"/>
    <p:sldLayoutId id="2147483664" r:id="rId5"/>
    <p:sldLayoutId id="2147483666" r:id="rId6"/>
    <p:sldLayoutId id="2147483668" r:id="rId7"/>
    <p:sldLayoutId id="2147483669" r:id="rId8"/>
    <p:sldLayoutId id="2147483684" r:id="rId9"/>
    <p:sldLayoutId id="2147483685" r:id="rId10"/>
    <p:sldLayoutId id="2147483686" r:id="rId11"/>
    <p:sldLayoutId id="2147483687" r:id="rId12"/>
    <p:sldLayoutId id="2147483688" r:id="rId13"/>
    <p:sldLayoutId id="2147483690" r:id="rId14"/>
    <p:sldLayoutId id="2147483691"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F183110-A177-4179-BBF6-3D28F2C59955}"/>
              </a:ext>
            </a:extLst>
          </p:cNvPr>
          <p:cNvSpPr>
            <a:spLocks noGrp="1" noRot="1" noChangeArrowheads="1"/>
          </p:cNvSpPr>
          <p:nvPr>
            <p:ph type="title"/>
          </p:nvPr>
        </p:nvSpPr>
        <p:spPr bwMode="auto">
          <a:xfrm>
            <a:off x="301625" y="228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597DEDB1-C16F-4BC7-B4F3-32122E7E558A}"/>
              </a:ext>
            </a:extLst>
          </p:cNvPr>
          <p:cNvSpPr>
            <a:spLocks noGrp="1" noRot="1" noChangeArrowheads="1"/>
          </p:cNvSpPr>
          <p:nvPr>
            <p:ph type="body" idx="1"/>
          </p:nvPr>
        </p:nvSpPr>
        <p:spPr bwMode="auto">
          <a:xfrm>
            <a:off x="301625" y="1600200"/>
            <a:ext cx="85407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02788" name="Rectangle 4">
            <a:extLst>
              <a:ext uri="{FF2B5EF4-FFF2-40B4-BE49-F238E27FC236}">
                <a16:creationId xmlns:a16="http://schemas.microsoft.com/office/drawing/2014/main" id="{C6639D46-C64F-467B-9B9B-C457B4800891}"/>
              </a:ext>
            </a:extLst>
          </p:cNvPr>
          <p:cNvSpPr>
            <a:spLocks noGrp="1" noChangeArrowheads="1"/>
          </p:cNvSpPr>
          <p:nvPr>
            <p:ph type="dt" sz="half" idx="2"/>
          </p:nvPr>
        </p:nvSpPr>
        <p:spPr bwMode="auto">
          <a:xfrm>
            <a:off x="301625" y="6245225"/>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charset="-122"/>
              </a:defRPr>
            </a:lvl1pPr>
          </a:lstStyle>
          <a:p>
            <a:pPr>
              <a:defRPr/>
            </a:pPr>
            <a:fld id="{7772804C-021A-4C4C-B079-41FE8CCC7806}" type="datetimeFigureOut">
              <a:rPr lang="zh-CN" altLang="en-US"/>
              <a:pPr>
                <a:defRPr/>
              </a:pPr>
              <a:t>2024/4/15</a:t>
            </a:fld>
            <a:endParaRPr lang="en-US" altLang="zh-CN"/>
          </a:p>
        </p:txBody>
      </p:sp>
      <p:sp>
        <p:nvSpPr>
          <p:cNvPr id="502789" name="Rectangle 5">
            <a:extLst>
              <a:ext uri="{FF2B5EF4-FFF2-40B4-BE49-F238E27FC236}">
                <a16:creationId xmlns:a16="http://schemas.microsoft.com/office/drawing/2014/main" id="{E3ED113C-4E5F-4611-80C1-384DE3B0D10D}"/>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charset="-122"/>
              </a:defRPr>
            </a:lvl1pPr>
          </a:lstStyle>
          <a:p>
            <a:pPr>
              <a:defRPr/>
            </a:pPr>
            <a:endParaRPr lang="en-US" altLang="zh-CN"/>
          </a:p>
        </p:txBody>
      </p:sp>
      <p:sp>
        <p:nvSpPr>
          <p:cNvPr id="502790" name="Rectangle 6">
            <a:extLst>
              <a:ext uri="{FF2B5EF4-FFF2-40B4-BE49-F238E27FC236}">
                <a16:creationId xmlns:a16="http://schemas.microsoft.com/office/drawing/2014/main" id="{722B85D9-AAE8-4F7F-9904-F0210BAC043F}"/>
              </a:ext>
            </a:extLst>
          </p:cNvPr>
          <p:cNvSpPr>
            <a:spLocks noGrp="1" noChangeArrowheads="1"/>
          </p:cNvSpPr>
          <p:nvPr>
            <p:ph type="sldNum" sz="quarter" idx="4"/>
          </p:nvPr>
        </p:nvSpPr>
        <p:spPr bwMode="auto">
          <a:xfrm>
            <a:off x="6553200" y="6245225"/>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582757B4-D813-454D-B67F-22CBFEFD8AD7}" type="slidenum">
              <a:rPr lang="zh-CN" altLang="en-US"/>
              <a:pPr/>
              <a:t>‹#›</a:t>
            </a:fld>
            <a:endParaRPr lang="en-US" altLang="zh-CN"/>
          </a:p>
        </p:txBody>
      </p:sp>
      <p:sp>
        <p:nvSpPr>
          <p:cNvPr id="1031" name="Text Box 7">
            <a:extLst>
              <a:ext uri="{FF2B5EF4-FFF2-40B4-BE49-F238E27FC236}">
                <a16:creationId xmlns:a16="http://schemas.microsoft.com/office/drawing/2014/main" id="{793F501C-853C-471B-845F-A8B7F37DC4EE}"/>
              </a:ext>
            </a:extLst>
          </p:cNvPr>
          <p:cNvSpPr txBox="1">
            <a:spLocks noChangeArrowheads="1"/>
          </p:cNvSpPr>
          <p:nvPr userDrawn="1"/>
        </p:nvSpPr>
        <p:spPr bwMode="auto">
          <a:xfrm>
            <a:off x="6172200" y="6324600"/>
            <a:ext cx="2667000" cy="366713"/>
          </a:xfrm>
          <a:prstGeom prst="rect">
            <a:avLst/>
          </a:prstGeom>
          <a:no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endParaRPr lang="zh-CN" altLang="zh-CN"/>
          </a:p>
        </p:txBody>
      </p:sp>
      <p:sp>
        <p:nvSpPr>
          <p:cNvPr id="1032" name="Line 8">
            <a:extLst>
              <a:ext uri="{FF2B5EF4-FFF2-40B4-BE49-F238E27FC236}">
                <a16:creationId xmlns:a16="http://schemas.microsoft.com/office/drawing/2014/main" id="{C283C0EF-AAB9-4DE0-81AA-AD533E6775D9}"/>
              </a:ext>
            </a:extLst>
          </p:cNvPr>
          <p:cNvSpPr>
            <a:spLocks noChangeShapeType="1"/>
          </p:cNvSpPr>
          <p:nvPr userDrawn="1"/>
        </p:nvSpPr>
        <p:spPr bwMode="auto">
          <a:xfrm>
            <a:off x="457200" y="15240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4380737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32.wmf"/></Relationships>
</file>

<file path=ppt/slides/_rels/slide121.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wmf"/><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hyperlink" Target="https://www.baidu.com/s?wd=%E7%B3%BB%E7%BB%9F%E4%B8%AD%E6%96%AD&amp;tn=44039180_cpr&amp;fenlei=mv6quAkxTZn0IZRqIHckPjm4nH00T1d9ryu-uHFBnjbsP16smWn10ZwV5Hcvrjm3rH6sPfKWUMw85HfYnjn4nH6sgvPsT6KdThsqpZwYTjCEQLGCpyw9Uz4Bmy-bIi4WUvYETgN-TLwGUv3ErHm4PjmYnWT"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16.wmf"/></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hyperlink" Target="http://zh.wikipedia.org/wiki/File:Dining_philosophers.png"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17.wmf"/></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41.emf"/><Relationship Id="rId4" Type="http://schemas.openxmlformats.org/officeDocument/2006/relationships/oleObject" Target="../embeddings/oleObject4.bin"/></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hyperlink" Target="http://zh.wikipedia.org/wiki/&#32178;&#32097;&#20659;&#36664;&#21332;&#35696;" TargetMode="External"/><Relationship Id="rId2" Type="http://schemas.openxmlformats.org/officeDocument/2006/relationships/notesSlide" Target="../notesSlides/notesSlide89.xml"/><Relationship Id="rId1" Type="http://schemas.openxmlformats.org/officeDocument/2006/relationships/slideLayout" Target="../slideLayouts/slideLayout3.xml"/><Relationship Id="rId4" Type="http://schemas.openxmlformats.org/officeDocument/2006/relationships/hyperlink" Target="http://zh.wikipedia.org/wiki/&#38754;&#21521;&#23545;&#35937;&#32534;&#31243;" TargetMode="Externa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11.png"/><Relationship Id="rId5" Type="http://schemas.openxmlformats.org/officeDocument/2006/relationships/image" Target="../media/image32.wmf"/><Relationship Id="rId4" Type="http://schemas.openxmlformats.org/officeDocument/2006/relationships/oleObject" Target="../embeddings/oleObject5.bin"/></Relationships>
</file>

<file path=ppt/slides/_rels/slide2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5.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96.xml"/><Relationship Id="rId7" Type="http://schemas.openxmlformats.org/officeDocument/2006/relationships/image" Target="../media/image51.e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50.emf"/><Relationship Id="rId4" Type="http://schemas.openxmlformats.org/officeDocument/2006/relationships/oleObject" Target="../embeddings/oleObject6.bin"/></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3" Type="http://schemas.openxmlformats.org/officeDocument/2006/relationships/hyperlink" Target="http://baike.baidu.com/view/1053.htm" TargetMode="External"/><Relationship Id="rId2" Type="http://schemas.openxmlformats.org/officeDocument/2006/relationships/hyperlink" Target="http://baike.baidu.com/view/1461738.htm" TargetMode="External"/><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21.xml"/><Relationship Id="rId1" Type="http://schemas.openxmlformats.org/officeDocument/2006/relationships/slideLayout" Target="../slideLayouts/slideLayout3.xml"/><Relationship Id="rId4" Type="http://schemas.openxmlformats.org/officeDocument/2006/relationships/image" Target="../media/image64.emf"/></Relationships>
</file>

<file path=ppt/slides/_rels/slide3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11.png"/><Relationship Id="rId5" Type="http://schemas.openxmlformats.org/officeDocument/2006/relationships/image" Target="../media/image66.png"/><Relationship Id="rId4" Type="http://schemas.openxmlformats.org/officeDocument/2006/relationships/oleObject" Target="../embeddings/oleObject8.bin"/></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ctrTitle"/>
          </p:nvPr>
        </p:nvSpPr>
        <p:spPr>
          <a:xfrm>
            <a:off x="692524" y="3423113"/>
            <a:ext cx="7644653" cy="1403606"/>
          </a:xfrm>
        </p:spPr>
        <p:txBody>
          <a:bodyPr/>
          <a:lstStyle/>
          <a:p>
            <a:r>
              <a:rPr lang="zh-CN" altLang="en-US" dirty="0">
                <a:sym typeface="+mn-lt"/>
              </a:rPr>
              <a:t>第二章</a:t>
            </a:r>
            <a:r>
              <a:rPr lang="en-US" altLang="zh-CN" dirty="0">
                <a:sym typeface="+mn-lt"/>
              </a:rPr>
              <a:t> </a:t>
            </a:r>
            <a:r>
              <a:rPr lang="zh-CN" altLang="en-US" dirty="0">
                <a:sym typeface="+mn-lt"/>
              </a:rPr>
              <a:t>进程管理</a:t>
            </a:r>
          </a:p>
        </p:txBody>
      </p:sp>
      <p:sp>
        <p:nvSpPr>
          <p:cNvPr id="10" name="副标题 9"/>
          <p:cNvSpPr>
            <a:spLocks noGrp="1"/>
          </p:cNvSpPr>
          <p:nvPr>
            <p:ph type="subTitle" idx="1"/>
          </p:nvPr>
        </p:nvSpPr>
        <p:spPr/>
        <p:txBody>
          <a:bodyPr/>
          <a:lstStyle/>
          <a:p>
            <a:pPr algn="ctr"/>
            <a:r>
              <a:rPr lang="zh-CN" altLang="en-US" dirty="0">
                <a:sym typeface="+mn-lt"/>
              </a:rPr>
              <a:t>授课教师：刘瑶</a:t>
            </a:r>
            <a:r>
              <a:rPr lang="en-US" altLang="zh-CN" dirty="0">
                <a:sym typeface="+mn-lt"/>
              </a:rPr>
              <a:t>			</a:t>
            </a:r>
            <a:r>
              <a:rPr lang="zh-CN" altLang="en-US" dirty="0">
                <a:sym typeface="+mn-lt"/>
              </a:rPr>
              <a:t>  电子邮箱：</a:t>
            </a:r>
            <a:r>
              <a:rPr lang="en-US" altLang="zh-CN" dirty="0">
                <a:sym typeface="+mn-lt"/>
              </a:rPr>
              <a:t>liuyao@uestc.edu.cn</a:t>
            </a:r>
            <a:endParaRPr lang="zh-CN" altLang="en-US" dirty="0">
              <a:sym typeface="+mn-lt"/>
            </a:endParaRPr>
          </a:p>
        </p:txBody>
      </p:sp>
    </p:spTree>
    <p:extLst>
      <p:ext uri="{BB962C8B-B14F-4D97-AF65-F5344CB8AC3E}">
        <p14:creationId xmlns:p14="http://schemas.microsoft.com/office/powerpoint/2010/main" val="244918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43ECE6E9-9691-48C9-B3E8-BA8F37BB2984}"/>
              </a:ext>
            </a:extLst>
          </p:cNvPr>
          <p:cNvSpPr>
            <a:spLocks noGrp="1" noChangeArrowheads="1"/>
          </p:cNvSpPr>
          <p:nvPr>
            <p:ph type="title"/>
          </p:nvPr>
        </p:nvSpPr>
        <p:spPr/>
        <p:txBody>
          <a:bodyPr/>
          <a:lstStyle/>
          <a:p>
            <a:r>
              <a:rPr lang="zh-CN" altLang="en-US"/>
              <a:t>一个程序 </a:t>
            </a:r>
            <a:r>
              <a:rPr lang="en-US" altLang="zh-CN"/>
              <a:t>vs. </a:t>
            </a:r>
            <a:r>
              <a:rPr lang="zh-CN" altLang="en-US"/>
              <a:t>多个程序</a:t>
            </a:r>
          </a:p>
        </p:txBody>
      </p:sp>
      <p:sp>
        <p:nvSpPr>
          <p:cNvPr id="67587" name="Rectangle 3">
            <a:extLst>
              <a:ext uri="{FF2B5EF4-FFF2-40B4-BE49-F238E27FC236}">
                <a16:creationId xmlns:a16="http://schemas.microsoft.com/office/drawing/2014/main" id="{44AA8C09-F250-4454-B93A-72EBB8786ECC}"/>
              </a:ext>
            </a:extLst>
          </p:cNvPr>
          <p:cNvSpPr>
            <a:spLocks noChangeArrowheads="1"/>
          </p:cNvSpPr>
          <p:nvPr/>
        </p:nvSpPr>
        <p:spPr bwMode="auto">
          <a:xfrm>
            <a:off x="1519238" y="2311400"/>
            <a:ext cx="636587"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590" name="Rectangle 6">
            <a:extLst>
              <a:ext uri="{FF2B5EF4-FFF2-40B4-BE49-F238E27FC236}">
                <a16:creationId xmlns:a16="http://schemas.microsoft.com/office/drawing/2014/main" id="{F748583A-10EB-407D-8152-F0DEDCC1E9A4}"/>
              </a:ext>
            </a:extLst>
          </p:cNvPr>
          <p:cNvSpPr>
            <a:spLocks noChangeArrowheads="1"/>
          </p:cNvSpPr>
          <p:nvPr/>
        </p:nvSpPr>
        <p:spPr bwMode="auto">
          <a:xfrm>
            <a:off x="76200" y="1752600"/>
            <a:ext cx="1447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rgbClr val="FF0000"/>
                </a:solidFill>
              </a:rPr>
              <a:t>一次一个程序：</a:t>
            </a:r>
          </a:p>
        </p:txBody>
      </p:sp>
      <p:sp>
        <p:nvSpPr>
          <p:cNvPr id="67594" name="Rectangle 10">
            <a:extLst>
              <a:ext uri="{FF2B5EF4-FFF2-40B4-BE49-F238E27FC236}">
                <a16:creationId xmlns:a16="http://schemas.microsoft.com/office/drawing/2014/main" id="{0F5BF9A6-6B5A-4175-9BE5-6F4DE5CEE43B}"/>
              </a:ext>
            </a:extLst>
          </p:cNvPr>
          <p:cNvSpPr>
            <a:spLocks noChangeArrowheads="1"/>
          </p:cNvSpPr>
          <p:nvPr/>
        </p:nvSpPr>
        <p:spPr bwMode="auto">
          <a:xfrm>
            <a:off x="1828800" y="3133725"/>
            <a:ext cx="24765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sz="2700" b="1">
                <a:solidFill>
                  <a:schemeClr val="tx2"/>
                </a:solidFill>
              </a:rPr>
              <a:t>A</a:t>
            </a:r>
            <a:endParaRPr kumimoji="1" lang="en-US" altLang="zh-CN" sz="2400" b="1">
              <a:solidFill>
                <a:schemeClr val="tx2"/>
              </a:solidFill>
            </a:endParaRPr>
          </a:p>
        </p:txBody>
      </p:sp>
      <p:sp>
        <p:nvSpPr>
          <p:cNvPr id="67595" name="Rectangle 11">
            <a:extLst>
              <a:ext uri="{FF2B5EF4-FFF2-40B4-BE49-F238E27FC236}">
                <a16:creationId xmlns:a16="http://schemas.microsoft.com/office/drawing/2014/main" id="{C1DA2EC3-E37D-404D-90EB-E7E758CED1D4}"/>
              </a:ext>
            </a:extLst>
          </p:cNvPr>
          <p:cNvSpPr>
            <a:spLocks noChangeArrowheads="1"/>
          </p:cNvSpPr>
          <p:nvPr/>
        </p:nvSpPr>
        <p:spPr bwMode="auto">
          <a:xfrm>
            <a:off x="1828800" y="3967163"/>
            <a:ext cx="2476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sz="2700" b="1">
                <a:solidFill>
                  <a:schemeClr val="tx2"/>
                </a:solidFill>
              </a:rPr>
              <a:t>B</a:t>
            </a:r>
            <a:endParaRPr kumimoji="1" lang="en-US" altLang="zh-CN" sz="2400" b="1">
              <a:solidFill>
                <a:schemeClr val="tx2"/>
              </a:solidFill>
            </a:endParaRPr>
          </a:p>
        </p:txBody>
      </p:sp>
      <p:sp>
        <p:nvSpPr>
          <p:cNvPr id="67596" name="Line 12">
            <a:extLst>
              <a:ext uri="{FF2B5EF4-FFF2-40B4-BE49-F238E27FC236}">
                <a16:creationId xmlns:a16="http://schemas.microsoft.com/office/drawing/2014/main" id="{CE88A7F2-2DAD-45A5-A380-B86AC24743B4}"/>
              </a:ext>
            </a:extLst>
          </p:cNvPr>
          <p:cNvSpPr>
            <a:spLocks noChangeShapeType="1"/>
          </p:cNvSpPr>
          <p:nvPr/>
        </p:nvSpPr>
        <p:spPr bwMode="auto">
          <a:xfrm flipV="1">
            <a:off x="2057400" y="3730625"/>
            <a:ext cx="6473825"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7" name="Freeform 13">
            <a:extLst>
              <a:ext uri="{FF2B5EF4-FFF2-40B4-BE49-F238E27FC236}">
                <a16:creationId xmlns:a16="http://schemas.microsoft.com/office/drawing/2014/main" id="{8BE47330-850C-4D58-A8C8-83C2CA445D3E}"/>
              </a:ext>
            </a:extLst>
          </p:cNvPr>
          <p:cNvSpPr>
            <a:spLocks/>
          </p:cNvSpPr>
          <p:nvPr/>
        </p:nvSpPr>
        <p:spPr bwMode="auto">
          <a:xfrm>
            <a:off x="8531225" y="3683000"/>
            <a:ext cx="252413" cy="92075"/>
          </a:xfrm>
          <a:custGeom>
            <a:avLst/>
            <a:gdLst>
              <a:gd name="T0" fmla="*/ 0 w 159"/>
              <a:gd name="T1" fmla="*/ 0 h 58"/>
              <a:gd name="T2" fmla="*/ 159 w 159"/>
              <a:gd name="T3" fmla="*/ 29 h 58"/>
              <a:gd name="T4" fmla="*/ 0 w 159"/>
              <a:gd name="T5" fmla="*/ 58 h 58"/>
              <a:gd name="T6" fmla="*/ 0 w 159"/>
              <a:gd name="T7" fmla="*/ 0 h 58"/>
            </a:gdLst>
            <a:ahLst/>
            <a:cxnLst>
              <a:cxn ang="0">
                <a:pos x="T0" y="T1"/>
              </a:cxn>
              <a:cxn ang="0">
                <a:pos x="T2" y="T3"/>
              </a:cxn>
              <a:cxn ang="0">
                <a:pos x="T4" y="T5"/>
              </a:cxn>
              <a:cxn ang="0">
                <a:pos x="T6" y="T7"/>
              </a:cxn>
            </a:cxnLst>
            <a:rect l="0" t="0" r="r" b="b"/>
            <a:pathLst>
              <a:path w="159" h="58">
                <a:moveTo>
                  <a:pt x="0" y="0"/>
                </a:moveTo>
                <a:lnTo>
                  <a:pt x="159" y="29"/>
                </a:lnTo>
                <a:lnTo>
                  <a:pt x="0" y="58"/>
                </a:lnTo>
                <a:lnTo>
                  <a:pt x="0" y="0"/>
                </a:lnTo>
                <a:close/>
              </a:path>
            </a:pathLst>
          </a:custGeom>
          <a:solidFill>
            <a:srgbClr val="000000"/>
          </a:solidFill>
          <a:ln w="12700">
            <a:solidFill>
              <a:schemeClr val="tx1"/>
            </a:solidFill>
            <a:prstDash val="solid"/>
            <a:round/>
            <a:headEnd/>
            <a:tailEnd/>
          </a:ln>
        </p:spPr>
        <p:txBody>
          <a:bodyPr/>
          <a:lstStyle/>
          <a:p>
            <a:endParaRPr lang="zh-CN" altLang="en-US"/>
          </a:p>
        </p:txBody>
      </p:sp>
      <p:sp>
        <p:nvSpPr>
          <p:cNvPr id="67598" name="Line 14">
            <a:extLst>
              <a:ext uri="{FF2B5EF4-FFF2-40B4-BE49-F238E27FC236}">
                <a16:creationId xmlns:a16="http://schemas.microsoft.com/office/drawing/2014/main" id="{1B99F912-D2FC-4F0E-9D48-850956B4A43E}"/>
              </a:ext>
            </a:extLst>
          </p:cNvPr>
          <p:cNvSpPr>
            <a:spLocks noChangeShapeType="1"/>
          </p:cNvSpPr>
          <p:nvPr/>
        </p:nvSpPr>
        <p:spPr bwMode="auto">
          <a:xfrm>
            <a:off x="2057400" y="3657600"/>
            <a:ext cx="1588" cy="134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1" name="Line 17">
            <a:extLst>
              <a:ext uri="{FF2B5EF4-FFF2-40B4-BE49-F238E27FC236}">
                <a16:creationId xmlns:a16="http://schemas.microsoft.com/office/drawing/2014/main" id="{66899C5F-F750-4C82-BDFC-4F58D4C06F38}"/>
              </a:ext>
            </a:extLst>
          </p:cNvPr>
          <p:cNvSpPr>
            <a:spLocks noChangeShapeType="1"/>
          </p:cNvSpPr>
          <p:nvPr/>
        </p:nvSpPr>
        <p:spPr bwMode="auto">
          <a:xfrm>
            <a:off x="7575550" y="3668713"/>
            <a:ext cx="1588" cy="1349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5" name="Rectangle 21">
            <a:extLst>
              <a:ext uri="{FF2B5EF4-FFF2-40B4-BE49-F238E27FC236}">
                <a16:creationId xmlns:a16="http://schemas.microsoft.com/office/drawing/2014/main" id="{BA530D25-49D3-498A-862F-A1661D6C92E0}"/>
              </a:ext>
            </a:extLst>
          </p:cNvPr>
          <p:cNvSpPr>
            <a:spLocks noChangeArrowheads="1"/>
          </p:cNvSpPr>
          <p:nvPr/>
        </p:nvSpPr>
        <p:spPr bwMode="auto">
          <a:xfrm>
            <a:off x="2365375" y="3306763"/>
            <a:ext cx="482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b="1">
                <a:solidFill>
                  <a:schemeClr val="tx2"/>
                </a:solidFill>
              </a:rPr>
              <a:t>CPU</a:t>
            </a:r>
            <a:endParaRPr kumimoji="1" lang="en-US" altLang="zh-CN" sz="2400" b="1">
              <a:solidFill>
                <a:schemeClr val="tx2"/>
              </a:solidFill>
            </a:endParaRPr>
          </a:p>
        </p:txBody>
      </p:sp>
      <p:sp>
        <p:nvSpPr>
          <p:cNvPr id="67607" name="Rectangle 23">
            <a:extLst>
              <a:ext uri="{FF2B5EF4-FFF2-40B4-BE49-F238E27FC236}">
                <a16:creationId xmlns:a16="http://schemas.microsoft.com/office/drawing/2014/main" id="{DD4FAA98-A78E-4F24-9B7B-6EBA8E028D82}"/>
              </a:ext>
            </a:extLst>
          </p:cNvPr>
          <p:cNvSpPr>
            <a:spLocks noChangeArrowheads="1"/>
          </p:cNvSpPr>
          <p:nvPr/>
        </p:nvSpPr>
        <p:spPr bwMode="auto">
          <a:xfrm>
            <a:off x="3470275" y="3306763"/>
            <a:ext cx="596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b="1">
                <a:solidFill>
                  <a:schemeClr val="tx2"/>
                </a:solidFill>
              </a:rPr>
              <a:t>DEV1</a:t>
            </a:r>
            <a:endParaRPr kumimoji="1" lang="en-US" altLang="zh-CN" sz="2400" b="1">
              <a:solidFill>
                <a:schemeClr val="tx2"/>
              </a:solidFill>
            </a:endParaRPr>
          </a:p>
        </p:txBody>
      </p:sp>
      <p:sp>
        <p:nvSpPr>
          <p:cNvPr id="67609" name="Rectangle 25">
            <a:extLst>
              <a:ext uri="{FF2B5EF4-FFF2-40B4-BE49-F238E27FC236}">
                <a16:creationId xmlns:a16="http://schemas.microsoft.com/office/drawing/2014/main" id="{8C6EF302-DD63-4061-86CA-41E4D1F1D3EA}"/>
              </a:ext>
            </a:extLst>
          </p:cNvPr>
          <p:cNvSpPr>
            <a:spLocks noChangeArrowheads="1"/>
          </p:cNvSpPr>
          <p:nvPr/>
        </p:nvSpPr>
        <p:spPr bwMode="auto">
          <a:xfrm>
            <a:off x="5999163" y="3306763"/>
            <a:ext cx="596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b="1">
                <a:solidFill>
                  <a:schemeClr val="tx2"/>
                </a:solidFill>
              </a:rPr>
              <a:t>DEV2</a:t>
            </a:r>
            <a:endParaRPr kumimoji="1" lang="en-US" altLang="zh-CN" sz="2400" b="1">
              <a:solidFill>
                <a:schemeClr val="tx2"/>
              </a:solidFill>
            </a:endParaRPr>
          </a:p>
        </p:txBody>
      </p:sp>
      <p:sp>
        <p:nvSpPr>
          <p:cNvPr id="67610" name="Rectangle 26">
            <a:extLst>
              <a:ext uri="{FF2B5EF4-FFF2-40B4-BE49-F238E27FC236}">
                <a16:creationId xmlns:a16="http://schemas.microsoft.com/office/drawing/2014/main" id="{69B5AEFF-84DE-41EB-9AF7-DE3B235C869C}"/>
              </a:ext>
            </a:extLst>
          </p:cNvPr>
          <p:cNvSpPr>
            <a:spLocks noChangeArrowheads="1"/>
          </p:cNvSpPr>
          <p:nvPr/>
        </p:nvSpPr>
        <p:spPr bwMode="auto">
          <a:xfrm>
            <a:off x="6592888" y="3405188"/>
            <a:ext cx="777875"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Lst>
        </p:spPr>
        <p:txBody>
          <a:bodyPr/>
          <a:lstStyle/>
          <a:p>
            <a:endParaRPr lang="zh-CN" altLang="en-US"/>
          </a:p>
        </p:txBody>
      </p:sp>
      <p:sp>
        <p:nvSpPr>
          <p:cNvPr id="67611" name="Rectangle 27">
            <a:extLst>
              <a:ext uri="{FF2B5EF4-FFF2-40B4-BE49-F238E27FC236}">
                <a16:creationId xmlns:a16="http://schemas.microsoft.com/office/drawing/2014/main" id="{3B2C5DBE-00BC-412C-BA06-6AFA0ACF3BFD}"/>
              </a:ext>
            </a:extLst>
          </p:cNvPr>
          <p:cNvSpPr>
            <a:spLocks noChangeArrowheads="1"/>
          </p:cNvSpPr>
          <p:nvPr/>
        </p:nvSpPr>
        <p:spPr bwMode="auto">
          <a:xfrm>
            <a:off x="7281863" y="3306763"/>
            <a:ext cx="482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b="1">
                <a:solidFill>
                  <a:schemeClr val="tx2"/>
                </a:solidFill>
              </a:rPr>
              <a:t>CPU</a:t>
            </a:r>
            <a:endParaRPr kumimoji="1" lang="en-US" altLang="zh-CN" sz="2400" b="1">
              <a:solidFill>
                <a:schemeClr val="tx2"/>
              </a:solidFill>
            </a:endParaRPr>
          </a:p>
        </p:txBody>
      </p:sp>
      <p:sp>
        <p:nvSpPr>
          <p:cNvPr id="67612" name="Rectangle 28">
            <a:extLst>
              <a:ext uri="{FF2B5EF4-FFF2-40B4-BE49-F238E27FC236}">
                <a16:creationId xmlns:a16="http://schemas.microsoft.com/office/drawing/2014/main" id="{5B1586AC-09ED-4EDB-893C-03D3AF84A22F}"/>
              </a:ext>
            </a:extLst>
          </p:cNvPr>
          <p:cNvSpPr>
            <a:spLocks noChangeArrowheads="1"/>
          </p:cNvSpPr>
          <p:nvPr/>
        </p:nvSpPr>
        <p:spPr bwMode="auto">
          <a:xfrm>
            <a:off x="4157663" y="3405188"/>
            <a:ext cx="777875"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Lst>
        </p:spPr>
        <p:txBody>
          <a:bodyPr/>
          <a:lstStyle/>
          <a:p>
            <a:endParaRPr lang="zh-CN" altLang="en-US"/>
          </a:p>
        </p:txBody>
      </p:sp>
      <p:sp>
        <p:nvSpPr>
          <p:cNvPr id="67613" name="Rectangle 29">
            <a:extLst>
              <a:ext uri="{FF2B5EF4-FFF2-40B4-BE49-F238E27FC236}">
                <a16:creationId xmlns:a16="http://schemas.microsoft.com/office/drawing/2014/main" id="{CF1E4681-A505-4481-AAB5-953EB7E9C99A}"/>
              </a:ext>
            </a:extLst>
          </p:cNvPr>
          <p:cNvSpPr>
            <a:spLocks noChangeArrowheads="1"/>
          </p:cNvSpPr>
          <p:nvPr/>
        </p:nvSpPr>
        <p:spPr bwMode="auto">
          <a:xfrm>
            <a:off x="5084763" y="3306763"/>
            <a:ext cx="482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b="1">
                <a:solidFill>
                  <a:schemeClr val="tx2"/>
                </a:solidFill>
              </a:rPr>
              <a:t>CPU</a:t>
            </a:r>
            <a:endParaRPr kumimoji="1" lang="en-US" altLang="zh-CN" sz="2400" b="1">
              <a:solidFill>
                <a:schemeClr val="tx2"/>
              </a:solidFill>
            </a:endParaRPr>
          </a:p>
        </p:txBody>
      </p:sp>
      <p:sp>
        <p:nvSpPr>
          <p:cNvPr id="67614" name="Rectangle 30">
            <a:extLst>
              <a:ext uri="{FF2B5EF4-FFF2-40B4-BE49-F238E27FC236}">
                <a16:creationId xmlns:a16="http://schemas.microsoft.com/office/drawing/2014/main" id="{9633F137-FEA8-4D41-8910-A0A512BAF00E}"/>
              </a:ext>
            </a:extLst>
          </p:cNvPr>
          <p:cNvSpPr>
            <a:spLocks noChangeArrowheads="1"/>
          </p:cNvSpPr>
          <p:nvPr/>
        </p:nvSpPr>
        <p:spPr bwMode="auto">
          <a:xfrm>
            <a:off x="3186113" y="3825875"/>
            <a:ext cx="4587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Lst>
        </p:spPr>
        <p:txBody>
          <a:bodyPr/>
          <a:lstStyle/>
          <a:p>
            <a:endParaRPr lang="zh-CN" altLang="en-US"/>
          </a:p>
        </p:txBody>
      </p:sp>
      <p:sp>
        <p:nvSpPr>
          <p:cNvPr id="67615" name="Rectangle 31">
            <a:extLst>
              <a:ext uri="{FF2B5EF4-FFF2-40B4-BE49-F238E27FC236}">
                <a16:creationId xmlns:a16="http://schemas.microsoft.com/office/drawing/2014/main" id="{2DCB526C-07A8-4756-9A39-7EA695B401D3}"/>
              </a:ext>
            </a:extLst>
          </p:cNvPr>
          <p:cNvSpPr>
            <a:spLocks noChangeArrowheads="1"/>
          </p:cNvSpPr>
          <p:nvPr/>
        </p:nvSpPr>
        <p:spPr bwMode="auto">
          <a:xfrm>
            <a:off x="3368675" y="37338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sz="1500" b="1">
                <a:solidFill>
                  <a:schemeClr val="tx2"/>
                </a:solidFill>
              </a:rPr>
              <a:t>10</a:t>
            </a:r>
            <a:endParaRPr kumimoji="1" lang="en-US" altLang="zh-CN" sz="2400" b="1">
              <a:solidFill>
                <a:schemeClr val="tx2"/>
              </a:solidFill>
            </a:endParaRPr>
          </a:p>
        </p:txBody>
      </p:sp>
      <p:sp>
        <p:nvSpPr>
          <p:cNvPr id="67616" name="Rectangle 32">
            <a:extLst>
              <a:ext uri="{FF2B5EF4-FFF2-40B4-BE49-F238E27FC236}">
                <a16:creationId xmlns:a16="http://schemas.microsoft.com/office/drawing/2014/main" id="{EF6AEF71-F238-49B5-8C60-EF8935B06128}"/>
              </a:ext>
            </a:extLst>
          </p:cNvPr>
          <p:cNvSpPr>
            <a:spLocks noChangeArrowheads="1"/>
          </p:cNvSpPr>
          <p:nvPr/>
        </p:nvSpPr>
        <p:spPr bwMode="auto">
          <a:xfrm>
            <a:off x="3940175" y="3825875"/>
            <a:ext cx="46355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Lst>
        </p:spPr>
        <p:txBody>
          <a:bodyPr/>
          <a:lstStyle/>
          <a:p>
            <a:endParaRPr lang="zh-CN" altLang="en-US"/>
          </a:p>
        </p:txBody>
      </p:sp>
      <p:sp>
        <p:nvSpPr>
          <p:cNvPr id="67617" name="Rectangle 33">
            <a:extLst>
              <a:ext uri="{FF2B5EF4-FFF2-40B4-BE49-F238E27FC236}">
                <a16:creationId xmlns:a16="http://schemas.microsoft.com/office/drawing/2014/main" id="{BB9E68D0-B0F5-4554-A5B5-38E8E68A6024}"/>
              </a:ext>
            </a:extLst>
          </p:cNvPr>
          <p:cNvSpPr>
            <a:spLocks noChangeArrowheads="1"/>
          </p:cNvSpPr>
          <p:nvPr/>
        </p:nvSpPr>
        <p:spPr bwMode="auto">
          <a:xfrm>
            <a:off x="4206875" y="37338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sz="1500" b="1">
                <a:solidFill>
                  <a:schemeClr val="tx2"/>
                </a:solidFill>
              </a:rPr>
              <a:t>15</a:t>
            </a:r>
            <a:endParaRPr kumimoji="1" lang="en-US" altLang="zh-CN" sz="2400" b="1">
              <a:solidFill>
                <a:schemeClr val="tx2"/>
              </a:solidFill>
            </a:endParaRPr>
          </a:p>
        </p:txBody>
      </p:sp>
      <p:sp>
        <p:nvSpPr>
          <p:cNvPr id="67618" name="Rectangle 34">
            <a:extLst>
              <a:ext uri="{FF2B5EF4-FFF2-40B4-BE49-F238E27FC236}">
                <a16:creationId xmlns:a16="http://schemas.microsoft.com/office/drawing/2014/main" id="{0D62C0D0-BFB9-452E-BECB-D861ACC901D2}"/>
              </a:ext>
            </a:extLst>
          </p:cNvPr>
          <p:cNvSpPr>
            <a:spLocks noChangeArrowheads="1"/>
          </p:cNvSpPr>
          <p:nvPr/>
        </p:nvSpPr>
        <p:spPr bwMode="auto">
          <a:xfrm>
            <a:off x="4657725" y="3825875"/>
            <a:ext cx="45878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Lst>
        </p:spPr>
        <p:txBody>
          <a:bodyPr/>
          <a:lstStyle/>
          <a:p>
            <a:endParaRPr lang="zh-CN" altLang="en-US"/>
          </a:p>
        </p:txBody>
      </p:sp>
      <p:sp>
        <p:nvSpPr>
          <p:cNvPr id="67619" name="Rectangle 35">
            <a:extLst>
              <a:ext uri="{FF2B5EF4-FFF2-40B4-BE49-F238E27FC236}">
                <a16:creationId xmlns:a16="http://schemas.microsoft.com/office/drawing/2014/main" id="{DCCE629C-9B7F-4337-B8C7-4E7C733DC810}"/>
              </a:ext>
            </a:extLst>
          </p:cNvPr>
          <p:cNvSpPr>
            <a:spLocks noChangeArrowheads="1"/>
          </p:cNvSpPr>
          <p:nvPr/>
        </p:nvSpPr>
        <p:spPr bwMode="auto">
          <a:xfrm>
            <a:off x="5045075" y="37338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sz="1500" b="1">
                <a:solidFill>
                  <a:schemeClr val="tx2"/>
                </a:solidFill>
              </a:rPr>
              <a:t>20</a:t>
            </a:r>
            <a:endParaRPr kumimoji="1" lang="en-US" altLang="zh-CN" sz="2400" b="1">
              <a:solidFill>
                <a:schemeClr val="tx2"/>
              </a:solidFill>
            </a:endParaRPr>
          </a:p>
        </p:txBody>
      </p:sp>
      <p:sp>
        <p:nvSpPr>
          <p:cNvPr id="67620" name="Rectangle 36">
            <a:extLst>
              <a:ext uri="{FF2B5EF4-FFF2-40B4-BE49-F238E27FC236}">
                <a16:creationId xmlns:a16="http://schemas.microsoft.com/office/drawing/2014/main" id="{3B735F87-2316-470D-A671-9273FDE8E91F}"/>
              </a:ext>
            </a:extLst>
          </p:cNvPr>
          <p:cNvSpPr>
            <a:spLocks noChangeArrowheads="1"/>
          </p:cNvSpPr>
          <p:nvPr/>
        </p:nvSpPr>
        <p:spPr bwMode="auto">
          <a:xfrm>
            <a:off x="6116638" y="3825875"/>
            <a:ext cx="4572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Lst>
        </p:spPr>
        <p:txBody>
          <a:bodyPr/>
          <a:lstStyle/>
          <a:p>
            <a:endParaRPr lang="zh-CN" altLang="en-US"/>
          </a:p>
        </p:txBody>
      </p:sp>
      <p:sp>
        <p:nvSpPr>
          <p:cNvPr id="67621" name="Rectangle 37">
            <a:extLst>
              <a:ext uri="{FF2B5EF4-FFF2-40B4-BE49-F238E27FC236}">
                <a16:creationId xmlns:a16="http://schemas.microsoft.com/office/drawing/2014/main" id="{164D8CF9-12F0-4193-A205-1FECDCD048E5}"/>
              </a:ext>
            </a:extLst>
          </p:cNvPr>
          <p:cNvSpPr>
            <a:spLocks noChangeArrowheads="1"/>
          </p:cNvSpPr>
          <p:nvPr/>
        </p:nvSpPr>
        <p:spPr bwMode="auto">
          <a:xfrm>
            <a:off x="6416675" y="37338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sz="1500" b="1">
                <a:solidFill>
                  <a:schemeClr val="tx2"/>
                </a:solidFill>
              </a:rPr>
              <a:t>30</a:t>
            </a:r>
            <a:endParaRPr kumimoji="1" lang="en-US" altLang="zh-CN" sz="2400" b="1">
              <a:solidFill>
                <a:schemeClr val="tx2"/>
              </a:solidFill>
            </a:endParaRPr>
          </a:p>
        </p:txBody>
      </p:sp>
      <p:sp>
        <p:nvSpPr>
          <p:cNvPr id="67622" name="Rectangle 38">
            <a:extLst>
              <a:ext uri="{FF2B5EF4-FFF2-40B4-BE49-F238E27FC236}">
                <a16:creationId xmlns:a16="http://schemas.microsoft.com/office/drawing/2014/main" id="{737DA320-0546-4008-BD44-E0BE5F6C0A0C}"/>
              </a:ext>
            </a:extLst>
          </p:cNvPr>
          <p:cNvSpPr>
            <a:spLocks noChangeArrowheads="1"/>
          </p:cNvSpPr>
          <p:nvPr/>
        </p:nvSpPr>
        <p:spPr bwMode="auto">
          <a:xfrm>
            <a:off x="7491413" y="3825875"/>
            <a:ext cx="4572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Lst>
        </p:spPr>
        <p:txBody>
          <a:bodyPr/>
          <a:lstStyle/>
          <a:p>
            <a:endParaRPr lang="zh-CN" altLang="en-US"/>
          </a:p>
        </p:txBody>
      </p:sp>
      <p:sp>
        <p:nvSpPr>
          <p:cNvPr id="67623" name="Rectangle 39">
            <a:extLst>
              <a:ext uri="{FF2B5EF4-FFF2-40B4-BE49-F238E27FC236}">
                <a16:creationId xmlns:a16="http://schemas.microsoft.com/office/drawing/2014/main" id="{CE775B56-0753-4EAC-95AE-CF8AB7070C64}"/>
              </a:ext>
            </a:extLst>
          </p:cNvPr>
          <p:cNvSpPr>
            <a:spLocks noChangeArrowheads="1"/>
          </p:cNvSpPr>
          <p:nvPr/>
        </p:nvSpPr>
        <p:spPr bwMode="auto">
          <a:xfrm>
            <a:off x="7635875" y="37338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sz="1500" b="1">
                <a:solidFill>
                  <a:schemeClr val="tx2"/>
                </a:solidFill>
              </a:rPr>
              <a:t>40</a:t>
            </a:r>
            <a:endParaRPr kumimoji="1" lang="en-US" altLang="zh-CN" sz="2400" b="1">
              <a:solidFill>
                <a:schemeClr val="tx2"/>
              </a:solidFill>
            </a:endParaRPr>
          </a:p>
        </p:txBody>
      </p:sp>
      <p:sp>
        <p:nvSpPr>
          <p:cNvPr id="67624" name="Rectangle 40">
            <a:extLst>
              <a:ext uri="{FF2B5EF4-FFF2-40B4-BE49-F238E27FC236}">
                <a16:creationId xmlns:a16="http://schemas.microsoft.com/office/drawing/2014/main" id="{BD717EE5-FE27-4CCB-9002-608D47699EF1}"/>
              </a:ext>
            </a:extLst>
          </p:cNvPr>
          <p:cNvSpPr>
            <a:spLocks noChangeArrowheads="1"/>
          </p:cNvSpPr>
          <p:nvPr/>
        </p:nvSpPr>
        <p:spPr bwMode="auto">
          <a:xfrm>
            <a:off x="9064625" y="3506788"/>
            <a:ext cx="841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sz="2400" b="1">
                <a:solidFill>
                  <a:schemeClr val="tx2"/>
                </a:solidFill>
              </a:rPr>
              <a:t> </a:t>
            </a:r>
          </a:p>
        </p:txBody>
      </p:sp>
      <p:sp>
        <p:nvSpPr>
          <p:cNvPr id="67626" name="Rectangle 42">
            <a:extLst>
              <a:ext uri="{FF2B5EF4-FFF2-40B4-BE49-F238E27FC236}">
                <a16:creationId xmlns:a16="http://schemas.microsoft.com/office/drawing/2014/main" id="{4F631AF4-8956-42A6-96A7-223E54A5FEEF}"/>
              </a:ext>
            </a:extLst>
          </p:cNvPr>
          <p:cNvSpPr>
            <a:spLocks noChangeArrowheads="1"/>
          </p:cNvSpPr>
          <p:nvPr/>
        </p:nvSpPr>
        <p:spPr bwMode="auto">
          <a:xfrm>
            <a:off x="5730875" y="37338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sz="1500" b="1">
                <a:solidFill>
                  <a:schemeClr val="tx2"/>
                </a:solidFill>
              </a:rPr>
              <a:t>25</a:t>
            </a:r>
            <a:endParaRPr kumimoji="1" lang="en-US" altLang="zh-CN" sz="2400" b="1">
              <a:solidFill>
                <a:schemeClr val="tx2"/>
              </a:solidFill>
            </a:endParaRPr>
          </a:p>
        </p:txBody>
      </p:sp>
      <p:sp>
        <p:nvSpPr>
          <p:cNvPr id="67627" name="Rectangle 43">
            <a:extLst>
              <a:ext uri="{FF2B5EF4-FFF2-40B4-BE49-F238E27FC236}">
                <a16:creationId xmlns:a16="http://schemas.microsoft.com/office/drawing/2014/main" id="{59546FF0-4D25-44FB-9DFA-72D13F555293}"/>
              </a:ext>
            </a:extLst>
          </p:cNvPr>
          <p:cNvSpPr>
            <a:spLocks noChangeArrowheads="1"/>
          </p:cNvSpPr>
          <p:nvPr/>
        </p:nvSpPr>
        <p:spPr bwMode="auto">
          <a:xfrm>
            <a:off x="2349500" y="3962400"/>
            <a:ext cx="596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b="1">
                <a:solidFill>
                  <a:schemeClr val="tx2"/>
                </a:solidFill>
              </a:rPr>
              <a:t>DEV1</a:t>
            </a:r>
            <a:endParaRPr kumimoji="1" lang="en-US" altLang="zh-CN" sz="2400" b="1">
              <a:solidFill>
                <a:schemeClr val="tx2"/>
              </a:solidFill>
            </a:endParaRPr>
          </a:p>
        </p:txBody>
      </p:sp>
      <p:sp>
        <p:nvSpPr>
          <p:cNvPr id="67628" name="Rectangle 44">
            <a:extLst>
              <a:ext uri="{FF2B5EF4-FFF2-40B4-BE49-F238E27FC236}">
                <a16:creationId xmlns:a16="http://schemas.microsoft.com/office/drawing/2014/main" id="{154D300E-99AD-4DC8-9109-C9DE490EC84B}"/>
              </a:ext>
            </a:extLst>
          </p:cNvPr>
          <p:cNvSpPr>
            <a:spLocks noChangeArrowheads="1"/>
          </p:cNvSpPr>
          <p:nvPr/>
        </p:nvSpPr>
        <p:spPr bwMode="auto">
          <a:xfrm>
            <a:off x="3903663" y="3962400"/>
            <a:ext cx="482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b="1">
                <a:solidFill>
                  <a:schemeClr val="tx2"/>
                </a:solidFill>
              </a:rPr>
              <a:t>CPU</a:t>
            </a:r>
            <a:endParaRPr kumimoji="1" lang="en-US" altLang="zh-CN" sz="2400" b="1">
              <a:solidFill>
                <a:schemeClr val="tx2"/>
              </a:solidFill>
            </a:endParaRPr>
          </a:p>
        </p:txBody>
      </p:sp>
      <p:sp>
        <p:nvSpPr>
          <p:cNvPr id="67630" name="Rectangle 46">
            <a:extLst>
              <a:ext uri="{FF2B5EF4-FFF2-40B4-BE49-F238E27FC236}">
                <a16:creationId xmlns:a16="http://schemas.microsoft.com/office/drawing/2014/main" id="{AAB37503-0650-4FC1-9A3E-7D6DC2EF15E8}"/>
              </a:ext>
            </a:extLst>
          </p:cNvPr>
          <p:cNvSpPr>
            <a:spLocks noChangeArrowheads="1"/>
          </p:cNvSpPr>
          <p:nvPr/>
        </p:nvSpPr>
        <p:spPr bwMode="auto">
          <a:xfrm>
            <a:off x="7026275" y="37338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sz="1500" b="1">
                <a:solidFill>
                  <a:schemeClr val="tx2"/>
                </a:solidFill>
              </a:rPr>
              <a:t>35</a:t>
            </a:r>
            <a:endParaRPr kumimoji="1" lang="en-US" altLang="zh-CN" sz="2400" b="1">
              <a:solidFill>
                <a:schemeClr val="tx2"/>
              </a:solidFill>
            </a:endParaRPr>
          </a:p>
        </p:txBody>
      </p:sp>
      <p:sp>
        <p:nvSpPr>
          <p:cNvPr id="67631" name="Line 47">
            <a:extLst>
              <a:ext uri="{FF2B5EF4-FFF2-40B4-BE49-F238E27FC236}">
                <a16:creationId xmlns:a16="http://schemas.microsoft.com/office/drawing/2014/main" id="{72BDE385-99C6-4F00-83C8-1483061EA91B}"/>
              </a:ext>
            </a:extLst>
          </p:cNvPr>
          <p:cNvSpPr>
            <a:spLocks noChangeShapeType="1"/>
          </p:cNvSpPr>
          <p:nvPr/>
        </p:nvSpPr>
        <p:spPr bwMode="auto">
          <a:xfrm>
            <a:off x="8307388" y="3659188"/>
            <a:ext cx="1587"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2" name="Rectangle 48">
            <a:extLst>
              <a:ext uri="{FF2B5EF4-FFF2-40B4-BE49-F238E27FC236}">
                <a16:creationId xmlns:a16="http://schemas.microsoft.com/office/drawing/2014/main" id="{C3ECE751-D544-4F51-B791-EEA8111BA812}"/>
              </a:ext>
            </a:extLst>
          </p:cNvPr>
          <p:cNvSpPr>
            <a:spLocks noChangeArrowheads="1"/>
          </p:cNvSpPr>
          <p:nvPr/>
        </p:nvSpPr>
        <p:spPr bwMode="auto">
          <a:xfrm>
            <a:off x="8321675" y="37338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sz="1500" b="1">
                <a:solidFill>
                  <a:schemeClr val="tx2"/>
                </a:solidFill>
              </a:rPr>
              <a:t>45</a:t>
            </a:r>
            <a:endParaRPr kumimoji="1" lang="en-US" altLang="zh-CN" sz="2400" b="1">
              <a:solidFill>
                <a:schemeClr val="tx2"/>
              </a:solidFill>
            </a:endParaRPr>
          </a:p>
        </p:txBody>
      </p:sp>
      <p:sp>
        <p:nvSpPr>
          <p:cNvPr id="67633" name="Line 49">
            <a:extLst>
              <a:ext uri="{FF2B5EF4-FFF2-40B4-BE49-F238E27FC236}">
                <a16:creationId xmlns:a16="http://schemas.microsoft.com/office/drawing/2014/main" id="{1F71A2BC-FC72-402F-B104-98D98EE128AF}"/>
              </a:ext>
            </a:extLst>
          </p:cNvPr>
          <p:cNvSpPr>
            <a:spLocks noChangeShapeType="1"/>
          </p:cNvSpPr>
          <p:nvPr/>
        </p:nvSpPr>
        <p:spPr bwMode="auto">
          <a:xfrm>
            <a:off x="4343400" y="3438525"/>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34" name="Rectangle 50">
            <a:extLst>
              <a:ext uri="{FF2B5EF4-FFF2-40B4-BE49-F238E27FC236}">
                <a16:creationId xmlns:a16="http://schemas.microsoft.com/office/drawing/2014/main" id="{EF95EE46-0831-4172-8974-8377856FC589}"/>
              </a:ext>
            </a:extLst>
          </p:cNvPr>
          <p:cNvSpPr>
            <a:spLocks noChangeArrowheads="1"/>
          </p:cNvSpPr>
          <p:nvPr/>
        </p:nvSpPr>
        <p:spPr bwMode="auto">
          <a:xfrm>
            <a:off x="5008563" y="3962400"/>
            <a:ext cx="596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b="1">
                <a:solidFill>
                  <a:schemeClr val="tx2"/>
                </a:solidFill>
              </a:rPr>
              <a:t>DEV2</a:t>
            </a:r>
            <a:endParaRPr kumimoji="1" lang="en-US" altLang="zh-CN" sz="2400" b="1">
              <a:solidFill>
                <a:schemeClr val="tx2"/>
              </a:solidFill>
            </a:endParaRPr>
          </a:p>
        </p:txBody>
      </p:sp>
      <p:sp>
        <p:nvSpPr>
          <p:cNvPr id="67635" name="Rectangle 51">
            <a:extLst>
              <a:ext uri="{FF2B5EF4-FFF2-40B4-BE49-F238E27FC236}">
                <a16:creationId xmlns:a16="http://schemas.microsoft.com/office/drawing/2014/main" id="{9F7EF73B-6F21-4301-8971-2158B8CB5806}"/>
              </a:ext>
            </a:extLst>
          </p:cNvPr>
          <p:cNvSpPr>
            <a:spLocks noChangeArrowheads="1"/>
          </p:cNvSpPr>
          <p:nvPr/>
        </p:nvSpPr>
        <p:spPr bwMode="auto">
          <a:xfrm>
            <a:off x="5783263" y="3962400"/>
            <a:ext cx="482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b="1">
                <a:solidFill>
                  <a:schemeClr val="tx2"/>
                </a:solidFill>
              </a:rPr>
              <a:t>CPU</a:t>
            </a:r>
            <a:endParaRPr kumimoji="1" lang="en-US" altLang="zh-CN" sz="2400" b="1">
              <a:solidFill>
                <a:schemeClr val="tx2"/>
              </a:solidFill>
            </a:endParaRPr>
          </a:p>
        </p:txBody>
      </p:sp>
      <p:sp>
        <p:nvSpPr>
          <p:cNvPr id="67636" name="Rectangle 52">
            <a:extLst>
              <a:ext uri="{FF2B5EF4-FFF2-40B4-BE49-F238E27FC236}">
                <a16:creationId xmlns:a16="http://schemas.microsoft.com/office/drawing/2014/main" id="{532ED255-EA05-430A-B0AA-D7D1D7664189}"/>
              </a:ext>
            </a:extLst>
          </p:cNvPr>
          <p:cNvSpPr>
            <a:spLocks noChangeArrowheads="1"/>
          </p:cNvSpPr>
          <p:nvPr/>
        </p:nvSpPr>
        <p:spPr bwMode="auto">
          <a:xfrm>
            <a:off x="7318375" y="3962400"/>
            <a:ext cx="596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a:r>
              <a:rPr kumimoji="1" lang="en-US" altLang="zh-CN" b="1">
                <a:solidFill>
                  <a:schemeClr val="tx2"/>
                </a:solidFill>
              </a:rPr>
              <a:t>DEV2</a:t>
            </a:r>
            <a:endParaRPr kumimoji="1" lang="en-US" altLang="zh-CN" sz="2400" b="1">
              <a:solidFill>
                <a:schemeClr val="tx2"/>
              </a:solidFill>
            </a:endParaRPr>
          </a:p>
        </p:txBody>
      </p:sp>
      <p:sp>
        <p:nvSpPr>
          <p:cNvPr id="67637" name="Line 53">
            <a:extLst>
              <a:ext uri="{FF2B5EF4-FFF2-40B4-BE49-F238E27FC236}">
                <a16:creationId xmlns:a16="http://schemas.microsoft.com/office/drawing/2014/main" id="{BAB14D6B-020D-4BDF-B334-CFD95595043E}"/>
              </a:ext>
            </a:extLst>
          </p:cNvPr>
          <p:cNvSpPr>
            <a:spLocks noChangeShapeType="1"/>
          </p:cNvSpPr>
          <p:nvPr/>
        </p:nvSpPr>
        <p:spPr bwMode="auto">
          <a:xfrm>
            <a:off x="6477000" y="4135438"/>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7902" name="Group 318">
            <a:extLst>
              <a:ext uri="{FF2B5EF4-FFF2-40B4-BE49-F238E27FC236}">
                <a16:creationId xmlns:a16="http://schemas.microsoft.com/office/drawing/2014/main" id="{12ECE561-BFE0-4D1F-96EB-6536C99FC974}"/>
              </a:ext>
            </a:extLst>
          </p:cNvPr>
          <p:cNvGraphicFramePr>
            <a:graphicFrameLocks noGrp="1"/>
          </p:cNvGraphicFramePr>
          <p:nvPr>
            <p:ph idx="1"/>
          </p:nvPr>
        </p:nvGraphicFramePr>
        <p:xfrm>
          <a:off x="1524000" y="4572000"/>
          <a:ext cx="6488113" cy="1769428"/>
        </p:xfrm>
        <a:graphic>
          <a:graphicData uri="http://schemas.openxmlformats.org/drawingml/2006/table">
            <a:tbl>
              <a:tblPr/>
              <a:tblGrid>
                <a:gridCol w="2162175">
                  <a:extLst>
                    <a:ext uri="{9D8B030D-6E8A-4147-A177-3AD203B41FA5}">
                      <a16:colId xmlns:a16="http://schemas.microsoft.com/office/drawing/2014/main" val="2789613950"/>
                    </a:ext>
                  </a:extLst>
                </a:gridCol>
                <a:gridCol w="2163763">
                  <a:extLst>
                    <a:ext uri="{9D8B030D-6E8A-4147-A177-3AD203B41FA5}">
                      <a16:colId xmlns:a16="http://schemas.microsoft.com/office/drawing/2014/main" val="2950410821"/>
                    </a:ext>
                  </a:extLst>
                </a:gridCol>
                <a:gridCol w="2162175">
                  <a:extLst>
                    <a:ext uri="{9D8B030D-6E8A-4147-A177-3AD203B41FA5}">
                      <a16:colId xmlns:a16="http://schemas.microsoft.com/office/drawing/2014/main" val="188501981"/>
                    </a:ext>
                  </a:extLst>
                </a:gridCol>
              </a:tblGrid>
              <a:tr h="304800">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r>
                        <a:rPr kumimoji="0" lang="zh-CN" altLang="en-US"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一次一个程序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r>
                        <a:rPr kumimoji="0" lang="zh-CN" altLang="en-US"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多个程序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8522413"/>
                  </a:ext>
                </a:extLst>
              </a:tr>
              <a:tr h="457200">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CPU</a:t>
                      </a:r>
                      <a:r>
                        <a:rPr kumimoji="0"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利用率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40/80=50%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40/45=89%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23213833"/>
                  </a:ext>
                </a:extLst>
              </a:tr>
              <a:tr h="458788">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DEV1</a:t>
                      </a:r>
                      <a:r>
                        <a:rPr kumimoji="0"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利用率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15/80=18.75%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15/45=33%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5275520"/>
                  </a:ext>
                </a:extLst>
              </a:tr>
              <a:tr h="457200">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DEV2</a:t>
                      </a:r>
                      <a:r>
                        <a:rPr kumimoji="0"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利用率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25/80=31.25%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25/45=56%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81005311"/>
                  </a:ext>
                </a:extLst>
              </a:tr>
            </a:tbl>
          </a:graphicData>
        </a:graphic>
      </p:graphicFrame>
      <p:sp>
        <p:nvSpPr>
          <p:cNvPr id="67664" name="Rectangle 80">
            <a:extLst>
              <a:ext uri="{FF2B5EF4-FFF2-40B4-BE49-F238E27FC236}">
                <a16:creationId xmlns:a16="http://schemas.microsoft.com/office/drawing/2014/main" id="{64112C2D-08E0-47FD-B152-ACC283A1B2C7}"/>
              </a:ext>
            </a:extLst>
          </p:cNvPr>
          <p:cNvSpPr>
            <a:spLocks noChangeArrowheads="1"/>
          </p:cNvSpPr>
          <p:nvPr/>
        </p:nvSpPr>
        <p:spPr bwMode="auto">
          <a:xfrm>
            <a:off x="1519238" y="2322513"/>
            <a:ext cx="5524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2800" b="1"/>
              <a:t>   B</a:t>
            </a:r>
            <a:endParaRPr kumimoji="1" lang="en-US" altLang="zh-CN" sz="2400" b="1"/>
          </a:p>
        </p:txBody>
      </p:sp>
      <p:sp>
        <p:nvSpPr>
          <p:cNvPr id="67666" name="Rectangle 82">
            <a:extLst>
              <a:ext uri="{FF2B5EF4-FFF2-40B4-BE49-F238E27FC236}">
                <a16:creationId xmlns:a16="http://schemas.microsoft.com/office/drawing/2014/main" id="{7C63BE1B-0C49-4338-99F1-2BC8C505E487}"/>
              </a:ext>
            </a:extLst>
          </p:cNvPr>
          <p:cNvSpPr>
            <a:spLocks noChangeArrowheads="1"/>
          </p:cNvSpPr>
          <p:nvPr/>
        </p:nvSpPr>
        <p:spPr bwMode="auto">
          <a:xfrm>
            <a:off x="6615113" y="2173288"/>
            <a:ext cx="7747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667" name="Rectangle 83">
            <a:extLst>
              <a:ext uri="{FF2B5EF4-FFF2-40B4-BE49-F238E27FC236}">
                <a16:creationId xmlns:a16="http://schemas.microsoft.com/office/drawing/2014/main" id="{3437C114-E094-4CFF-BF5B-8A549D275469}"/>
              </a:ext>
            </a:extLst>
          </p:cNvPr>
          <p:cNvSpPr>
            <a:spLocks noChangeArrowheads="1"/>
          </p:cNvSpPr>
          <p:nvPr/>
        </p:nvSpPr>
        <p:spPr bwMode="auto">
          <a:xfrm>
            <a:off x="6615113" y="2184400"/>
            <a:ext cx="723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DEV2</a:t>
            </a:r>
            <a:endParaRPr kumimoji="1" lang="en-US" altLang="zh-CN" sz="2400" b="1"/>
          </a:p>
        </p:txBody>
      </p:sp>
      <p:sp>
        <p:nvSpPr>
          <p:cNvPr id="67668" name="Rectangle 84">
            <a:extLst>
              <a:ext uri="{FF2B5EF4-FFF2-40B4-BE49-F238E27FC236}">
                <a16:creationId xmlns:a16="http://schemas.microsoft.com/office/drawing/2014/main" id="{51202865-4A8A-4AC6-A8E3-997A3D899BE2}"/>
              </a:ext>
            </a:extLst>
          </p:cNvPr>
          <p:cNvSpPr>
            <a:spLocks noChangeArrowheads="1"/>
          </p:cNvSpPr>
          <p:nvPr/>
        </p:nvSpPr>
        <p:spPr bwMode="auto">
          <a:xfrm>
            <a:off x="6767513" y="2462213"/>
            <a:ext cx="63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a:t>
            </a:r>
            <a:endParaRPr kumimoji="1" lang="en-US" altLang="zh-CN" sz="2400" b="1"/>
          </a:p>
        </p:txBody>
      </p:sp>
      <p:sp>
        <p:nvSpPr>
          <p:cNvPr id="67669" name="Line 85">
            <a:extLst>
              <a:ext uri="{FF2B5EF4-FFF2-40B4-BE49-F238E27FC236}">
                <a16:creationId xmlns:a16="http://schemas.microsoft.com/office/drawing/2014/main" id="{5EDD16FB-6EC1-4DF3-B1F9-A33832C5DE81}"/>
              </a:ext>
            </a:extLst>
          </p:cNvPr>
          <p:cNvSpPr>
            <a:spLocks noChangeShapeType="1"/>
          </p:cNvSpPr>
          <p:nvPr/>
        </p:nvSpPr>
        <p:spPr bwMode="auto">
          <a:xfrm>
            <a:off x="2076450" y="2511425"/>
            <a:ext cx="6689725" cy="1588"/>
          </a:xfrm>
          <a:prstGeom prst="line">
            <a:avLst/>
          </a:prstGeom>
          <a:noFill/>
          <a:ln w="1428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70" name="Freeform 86">
            <a:extLst>
              <a:ext uri="{FF2B5EF4-FFF2-40B4-BE49-F238E27FC236}">
                <a16:creationId xmlns:a16="http://schemas.microsoft.com/office/drawing/2014/main" id="{7E707975-38B4-4D9D-8E51-694626439C59}"/>
              </a:ext>
            </a:extLst>
          </p:cNvPr>
          <p:cNvSpPr>
            <a:spLocks/>
          </p:cNvSpPr>
          <p:nvPr/>
        </p:nvSpPr>
        <p:spPr bwMode="auto">
          <a:xfrm>
            <a:off x="8534400" y="2466975"/>
            <a:ext cx="254000" cy="88900"/>
          </a:xfrm>
          <a:custGeom>
            <a:avLst/>
            <a:gdLst>
              <a:gd name="T0" fmla="*/ 0 w 160"/>
              <a:gd name="T1" fmla="*/ 0 h 56"/>
              <a:gd name="T2" fmla="*/ 160 w 160"/>
              <a:gd name="T3" fmla="*/ 28 h 56"/>
              <a:gd name="T4" fmla="*/ 0 w 160"/>
              <a:gd name="T5" fmla="*/ 56 h 56"/>
              <a:gd name="T6" fmla="*/ 0 w 160"/>
              <a:gd name="T7" fmla="*/ 0 h 56"/>
            </a:gdLst>
            <a:ahLst/>
            <a:cxnLst>
              <a:cxn ang="0">
                <a:pos x="T0" y="T1"/>
              </a:cxn>
              <a:cxn ang="0">
                <a:pos x="T2" y="T3"/>
              </a:cxn>
              <a:cxn ang="0">
                <a:pos x="T4" y="T5"/>
              </a:cxn>
              <a:cxn ang="0">
                <a:pos x="T6" y="T7"/>
              </a:cxn>
            </a:cxnLst>
            <a:rect l="0" t="0" r="r" b="b"/>
            <a:pathLst>
              <a:path w="160" h="56">
                <a:moveTo>
                  <a:pt x="0" y="0"/>
                </a:moveTo>
                <a:lnTo>
                  <a:pt x="160" y="28"/>
                </a:lnTo>
                <a:lnTo>
                  <a:pt x="0" y="56"/>
                </a:lnTo>
                <a:lnTo>
                  <a:pt x="0" y="0"/>
                </a:lnTo>
                <a:close/>
              </a:path>
            </a:pathLst>
          </a:custGeom>
          <a:solidFill>
            <a:schemeClr val="tx1"/>
          </a:solidFill>
          <a:ln w="14288">
            <a:solidFill>
              <a:schemeClr val="tx1"/>
            </a:solidFill>
            <a:prstDash val="solid"/>
            <a:round/>
            <a:headEnd/>
            <a:tailEnd/>
          </a:ln>
        </p:spPr>
        <p:txBody>
          <a:bodyPr/>
          <a:lstStyle/>
          <a:p>
            <a:endParaRPr lang="zh-CN" altLang="en-US"/>
          </a:p>
        </p:txBody>
      </p:sp>
      <p:sp>
        <p:nvSpPr>
          <p:cNvPr id="67671" name="Line 87">
            <a:extLst>
              <a:ext uri="{FF2B5EF4-FFF2-40B4-BE49-F238E27FC236}">
                <a16:creationId xmlns:a16="http://schemas.microsoft.com/office/drawing/2014/main" id="{57EDA6AD-B240-402F-848D-6FBDB77B2E48}"/>
              </a:ext>
            </a:extLst>
          </p:cNvPr>
          <p:cNvSpPr>
            <a:spLocks noChangeShapeType="1"/>
          </p:cNvSpPr>
          <p:nvPr/>
        </p:nvSpPr>
        <p:spPr bwMode="auto">
          <a:xfrm>
            <a:off x="2068513" y="2444750"/>
            <a:ext cx="1587" cy="1397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headEnd/>
                <a:tailEnd/>
              </a14:hiddenLine>
            </a:ext>
          </a:extLst>
        </p:spPr>
        <p:txBody>
          <a:bodyPr/>
          <a:lstStyle/>
          <a:p>
            <a:endParaRPr lang="zh-CN" altLang="en-US"/>
          </a:p>
        </p:txBody>
      </p:sp>
      <p:sp>
        <p:nvSpPr>
          <p:cNvPr id="67672" name="Line 88">
            <a:extLst>
              <a:ext uri="{FF2B5EF4-FFF2-40B4-BE49-F238E27FC236}">
                <a16:creationId xmlns:a16="http://schemas.microsoft.com/office/drawing/2014/main" id="{E95FCAD0-6494-499C-BB5E-C125BA81E35D}"/>
              </a:ext>
            </a:extLst>
          </p:cNvPr>
          <p:cNvSpPr>
            <a:spLocks noChangeShapeType="1"/>
          </p:cNvSpPr>
          <p:nvPr/>
        </p:nvSpPr>
        <p:spPr bwMode="auto">
          <a:xfrm>
            <a:off x="5624513" y="2451100"/>
            <a:ext cx="1587" cy="1381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headEnd/>
                <a:tailEnd/>
              </a14:hiddenLine>
            </a:ext>
          </a:extLst>
        </p:spPr>
        <p:txBody>
          <a:bodyPr/>
          <a:lstStyle/>
          <a:p>
            <a:endParaRPr lang="zh-CN" altLang="en-US"/>
          </a:p>
        </p:txBody>
      </p:sp>
      <p:sp>
        <p:nvSpPr>
          <p:cNvPr id="67673" name="Line 89">
            <a:extLst>
              <a:ext uri="{FF2B5EF4-FFF2-40B4-BE49-F238E27FC236}">
                <a16:creationId xmlns:a16="http://schemas.microsoft.com/office/drawing/2014/main" id="{2FCD2C9D-D7A6-440C-86AE-EA0795BCB3E2}"/>
              </a:ext>
            </a:extLst>
          </p:cNvPr>
          <p:cNvSpPr>
            <a:spLocks noChangeShapeType="1"/>
          </p:cNvSpPr>
          <p:nvPr/>
        </p:nvSpPr>
        <p:spPr bwMode="auto">
          <a:xfrm>
            <a:off x="6499225" y="2439988"/>
            <a:ext cx="1588" cy="13811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headEnd/>
                <a:tailEnd/>
              </a14:hiddenLine>
            </a:ext>
          </a:extLst>
        </p:spPr>
        <p:txBody>
          <a:bodyPr/>
          <a:lstStyle/>
          <a:p>
            <a:endParaRPr lang="zh-CN" altLang="en-US"/>
          </a:p>
        </p:txBody>
      </p:sp>
      <p:sp>
        <p:nvSpPr>
          <p:cNvPr id="67674" name="Line 90">
            <a:extLst>
              <a:ext uri="{FF2B5EF4-FFF2-40B4-BE49-F238E27FC236}">
                <a16:creationId xmlns:a16="http://schemas.microsoft.com/office/drawing/2014/main" id="{5E567DBF-0CF6-45AB-BD42-3C7D8C5CE6CD}"/>
              </a:ext>
            </a:extLst>
          </p:cNvPr>
          <p:cNvSpPr>
            <a:spLocks noChangeShapeType="1"/>
          </p:cNvSpPr>
          <p:nvPr/>
        </p:nvSpPr>
        <p:spPr bwMode="auto">
          <a:xfrm>
            <a:off x="7620000" y="2451100"/>
            <a:ext cx="1588" cy="1381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headEnd/>
                <a:tailEnd/>
              </a14:hiddenLine>
            </a:ext>
          </a:extLst>
        </p:spPr>
        <p:txBody>
          <a:bodyPr/>
          <a:lstStyle/>
          <a:p>
            <a:endParaRPr lang="zh-CN" altLang="en-US"/>
          </a:p>
        </p:txBody>
      </p:sp>
      <p:sp>
        <p:nvSpPr>
          <p:cNvPr id="67675" name="Line 91">
            <a:extLst>
              <a:ext uri="{FF2B5EF4-FFF2-40B4-BE49-F238E27FC236}">
                <a16:creationId xmlns:a16="http://schemas.microsoft.com/office/drawing/2014/main" id="{103BBC40-A6E6-4F16-8117-6A6A173EA29F}"/>
              </a:ext>
            </a:extLst>
          </p:cNvPr>
          <p:cNvSpPr>
            <a:spLocks noChangeShapeType="1"/>
          </p:cNvSpPr>
          <p:nvPr/>
        </p:nvSpPr>
        <p:spPr bwMode="auto">
          <a:xfrm>
            <a:off x="4829175" y="2451100"/>
            <a:ext cx="1588" cy="1381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headEnd/>
                <a:tailEnd/>
              </a14:hiddenLine>
            </a:ext>
          </a:extLst>
        </p:spPr>
        <p:txBody>
          <a:bodyPr/>
          <a:lstStyle/>
          <a:p>
            <a:endParaRPr lang="zh-CN" altLang="en-US"/>
          </a:p>
        </p:txBody>
      </p:sp>
      <p:sp>
        <p:nvSpPr>
          <p:cNvPr id="67676" name="Line 92">
            <a:extLst>
              <a:ext uri="{FF2B5EF4-FFF2-40B4-BE49-F238E27FC236}">
                <a16:creationId xmlns:a16="http://schemas.microsoft.com/office/drawing/2014/main" id="{438952AF-FA19-435D-A774-C997574AB1E1}"/>
              </a:ext>
            </a:extLst>
          </p:cNvPr>
          <p:cNvSpPr>
            <a:spLocks noChangeShapeType="1"/>
          </p:cNvSpPr>
          <p:nvPr/>
        </p:nvSpPr>
        <p:spPr bwMode="auto">
          <a:xfrm>
            <a:off x="3367088" y="2444750"/>
            <a:ext cx="1587" cy="1397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headEnd/>
                <a:tailEnd/>
              </a14:hiddenLine>
            </a:ext>
          </a:extLst>
        </p:spPr>
        <p:txBody>
          <a:bodyPr/>
          <a:lstStyle/>
          <a:p>
            <a:endParaRPr lang="zh-CN" altLang="en-US"/>
          </a:p>
        </p:txBody>
      </p:sp>
      <p:sp>
        <p:nvSpPr>
          <p:cNvPr id="67677" name="Rectangle 93">
            <a:extLst>
              <a:ext uri="{FF2B5EF4-FFF2-40B4-BE49-F238E27FC236}">
                <a16:creationId xmlns:a16="http://schemas.microsoft.com/office/drawing/2014/main" id="{0DD96C67-B7F3-4AB1-BB0B-ABC48EC15144}"/>
              </a:ext>
            </a:extLst>
          </p:cNvPr>
          <p:cNvSpPr>
            <a:spLocks noChangeArrowheads="1"/>
          </p:cNvSpPr>
          <p:nvPr/>
        </p:nvSpPr>
        <p:spPr bwMode="auto">
          <a:xfrm>
            <a:off x="3644900" y="2189163"/>
            <a:ext cx="7810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678" name="Rectangle 94">
            <a:extLst>
              <a:ext uri="{FF2B5EF4-FFF2-40B4-BE49-F238E27FC236}">
                <a16:creationId xmlns:a16="http://schemas.microsoft.com/office/drawing/2014/main" id="{1005A61C-E2E1-465E-B1AC-D94075C4F73F}"/>
              </a:ext>
            </a:extLst>
          </p:cNvPr>
          <p:cNvSpPr>
            <a:spLocks noChangeArrowheads="1"/>
          </p:cNvSpPr>
          <p:nvPr/>
        </p:nvSpPr>
        <p:spPr bwMode="auto">
          <a:xfrm>
            <a:off x="3852863" y="2200275"/>
            <a:ext cx="482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CPU</a:t>
            </a:r>
            <a:endParaRPr kumimoji="1" lang="en-US" altLang="zh-CN" sz="2400" b="1"/>
          </a:p>
        </p:txBody>
      </p:sp>
      <p:sp>
        <p:nvSpPr>
          <p:cNvPr id="67679" name="Rectangle 95">
            <a:extLst>
              <a:ext uri="{FF2B5EF4-FFF2-40B4-BE49-F238E27FC236}">
                <a16:creationId xmlns:a16="http://schemas.microsoft.com/office/drawing/2014/main" id="{DECD8C31-1D15-4C98-BD10-EB40DF6E8B96}"/>
              </a:ext>
            </a:extLst>
          </p:cNvPr>
          <p:cNvSpPr>
            <a:spLocks noChangeArrowheads="1"/>
          </p:cNvSpPr>
          <p:nvPr/>
        </p:nvSpPr>
        <p:spPr bwMode="auto">
          <a:xfrm>
            <a:off x="4430713" y="2200275"/>
            <a:ext cx="63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a:t>
            </a:r>
            <a:endParaRPr kumimoji="1" lang="en-US" altLang="zh-CN" sz="2400" b="1"/>
          </a:p>
        </p:txBody>
      </p:sp>
      <p:sp>
        <p:nvSpPr>
          <p:cNvPr id="67680" name="Rectangle 96">
            <a:extLst>
              <a:ext uri="{FF2B5EF4-FFF2-40B4-BE49-F238E27FC236}">
                <a16:creationId xmlns:a16="http://schemas.microsoft.com/office/drawing/2014/main" id="{5C4C1830-45CC-49C3-8707-949F1577185B}"/>
              </a:ext>
            </a:extLst>
          </p:cNvPr>
          <p:cNvSpPr>
            <a:spLocks noChangeArrowheads="1"/>
          </p:cNvSpPr>
          <p:nvPr/>
        </p:nvSpPr>
        <p:spPr bwMode="auto">
          <a:xfrm>
            <a:off x="2600325" y="2184400"/>
            <a:ext cx="7747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681" name="Rectangle 97">
            <a:extLst>
              <a:ext uri="{FF2B5EF4-FFF2-40B4-BE49-F238E27FC236}">
                <a16:creationId xmlns:a16="http://schemas.microsoft.com/office/drawing/2014/main" id="{498E0CFF-5547-48A0-A950-DBF543346D6F}"/>
              </a:ext>
            </a:extLst>
          </p:cNvPr>
          <p:cNvSpPr>
            <a:spLocks noChangeArrowheads="1"/>
          </p:cNvSpPr>
          <p:nvPr/>
        </p:nvSpPr>
        <p:spPr bwMode="auto">
          <a:xfrm>
            <a:off x="2438400" y="2195513"/>
            <a:ext cx="660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DEV 1</a:t>
            </a:r>
          </a:p>
        </p:txBody>
      </p:sp>
      <p:sp>
        <p:nvSpPr>
          <p:cNvPr id="67682" name="Rectangle 98">
            <a:extLst>
              <a:ext uri="{FF2B5EF4-FFF2-40B4-BE49-F238E27FC236}">
                <a16:creationId xmlns:a16="http://schemas.microsoft.com/office/drawing/2014/main" id="{B9B3AA5A-16D5-48BF-B9EB-FD8BCD18739C}"/>
              </a:ext>
            </a:extLst>
          </p:cNvPr>
          <p:cNvSpPr>
            <a:spLocks noChangeArrowheads="1"/>
          </p:cNvSpPr>
          <p:nvPr/>
        </p:nvSpPr>
        <p:spPr bwMode="auto">
          <a:xfrm>
            <a:off x="2871788" y="2473325"/>
            <a:ext cx="63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a:t>
            </a:r>
            <a:endParaRPr kumimoji="1" lang="en-US" altLang="zh-CN" sz="2400" b="1"/>
          </a:p>
        </p:txBody>
      </p:sp>
      <p:sp>
        <p:nvSpPr>
          <p:cNvPr id="67683" name="Rectangle 99">
            <a:extLst>
              <a:ext uri="{FF2B5EF4-FFF2-40B4-BE49-F238E27FC236}">
                <a16:creationId xmlns:a16="http://schemas.microsoft.com/office/drawing/2014/main" id="{82609993-EB53-4DB5-8CCE-C0A039C2378F}"/>
              </a:ext>
            </a:extLst>
          </p:cNvPr>
          <p:cNvSpPr>
            <a:spLocks noChangeArrowheads="1"/>
          </p:cNvSpPr>
          <p:nvPr/>
        </p:nvSpPr>
        <p:spPr bwMode="auto">
          <a:xfrm>
            <a:off x="4830763" y="2184400"/>
            <a:ext cx="7747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684" name="Rectangle 100">
            <a:extLst>
              <a:ext uri="{FF2B5EF4-FFF2-40B4-BE49-F238E27FC236}">
                <a16:creationId xmlns:a16="http://schemas.microsoft.com/office/drawing/2014/main" id="{7746C3E8-7675-487E-A904-664DB30D1BD5}"/>
              </a:ext>
            </a:extLst>
          </p:cNvPr>
          <p:cNvSpPr>
            <a:spLocks noChangeArrowheads="1"/>
          </p:cNvSpPr>
          <p:nvPr/>
        </p:nvSpPr>
        <p:spPr bwMode="auto">
          <a:xfrm>
            <a:off x="4914900" y="2195513"/>
            <a:ext cx="723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DEV2</a:t>
            </a:r>
            <a:endParaRPr kumimoji="1" lang="en-US" altLang="zh-CN" sz="2400" b="1"/>
          </a:p>
        </p:txBody>
      </p:sp>
      <p:sp>
        <p:nvSpPr>
          <p:cNvPr id="67685" name="Rectangle 101">
            <a:extLst>
              <a:ext uri="{FF2B5EF4-FFF2-40B4-BE49-F238E27FC236}">
                <a16:creationId xmlns:a16="http://schemas.microsoft.com/office/drawing/2014/main" id="{C8053480-A926-474C-B45E-1D68A71D95E5}"/>
              </a:ext>
            </a:extLst>
          </p:cNvPr>
          <p:cNvSpPr>
            <a:spLocks noChangeArrowheads="1"/>
          </p:cNvSpPr>
          <p:nvPr/>
        </p:nvSpPr>
        <p:spPr bwMode="auto">
          <a:xfrm>
            <a:off x="5002213" y="2473325"/>
            <a:ext cx="63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a:t>
            </a:r>
            <a:endParaRPr kumimoji="1" lang="en-US" altLang="zh-CN" sz="2400" b="1"/>
          </a:p>
        </p:txBody>
      </p:sp>
      <p:sp>
        <p:nvSpPr>
          <p:cNvPr id="67686" name="Rectangle 102">
            <a:extLst>
              <a:ext uri="{FF2B5EF4-FFF2-40B4-BE49-F238E27FC236}">
                <a16:creationId xmlns:a16="http://schemas.microsoft.com/office/drawing/2014/main" id="{7A1C9108-59D8-433E-8261-1D7C6070EF3D}"/>
              </a:ext>
            </a:extLst>
          </p:cNvPr>
          <p:cNvSpPr>
            <a:spLocks noChangeArrowheads="1"/>
          </p:cNvSpPr>
          <p:nvPr/>
        </p:nvSpPr>
        <p:spPr bwMode="auto">
          <a:xfrm>
            <a:off x="5661025" y="2189163"/>
            <a:ext cx="7810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687" name="Rectangle 103">
            <a:extLst>
              <a:ext uri="{FF2B5EF4-FFF2-40B4-BE49-F238E27FC236}">
                <a16:creationId xmlns:a16="http://schemas.microsoft.com/office/drawing/2014/main" id="{E5F41843-8415-433C-98A1-AC4876A5C7BA}"/>
              </a:ext>
            </a:extLst>
          </p:cNvPr>
          <p:cNvSpPr>
            <a:spLocks noChangeArrowheads="1"/>
          </p:cNvSpPr>
          <p:nvPr/>
        </p:nvSpPr>
        <p:spPr bwMode="auto">
          <a:xfrm>
            <a:off x="5692775" y="2200275"/>
            <a:ext cx="673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CPU</a:t>
            </a:r>
            <a:endParaRPr kumimoji="1" lang="en-US" altLang="zh-CN" sz="2400" b="1"/>
          </a:p>
        </p:txBody>
      </p:sp>
      <p:sp>
        <p:nvSpPr>
          <p:cNvPr id="67688" name="Rectangle 104">
            <a:extLst>
              <a:ext uri="{FF2B5EF4-FFF2-40B4-BE49-F238E27FC236}">
                <a16:creationId xmlns:a16="http://schemas.microsoft.com/office/drawing/2014/main" id="{82655BFD-C5B5-4351-A8F6-E31AD36D8200}"/>
              </a:ext>
            </a:extLst>
          </p:cNvPr>
          <p:cNvSpPr>
            <a:spLocks noChangeArrowheads="1"/>
          </p:cNvSpPr>
          <p:nvPr/>
        </p:nvSpPr>
        <p:spPr bwMode="auto">
          <a:xfrm>
            <a:off x="6238875" y="2200275"/>
            <a:ext cx="63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a:t>
            </a:r>
            <a:endParaRPr kumimoji="1" lang="en-US" altLang="zh-CN" sz="2400" b="1"/>
          </a:p>
        </p:txBody>
      </p:sp>
      <p:sp>
        <p:nvSpPr>
          <p:cNvPr id="67689" name="Rectangle 105">
            <a:extLst>
              <a:ext uri="{FF2B5EF4-FFF2-40B4-BE49-F238E27FC236}">
                <a16:creationId xmlns:a16="http://schemas.microsoft.com/office/drawing/2014/main" id="{18BEB8F1-75A0-4390-B634-528B92B6E113}"/>
              </a:ext>
            </a:extLst>
          </p:cNvPr>
          <p:cNvSpPr>
            <a:spLocks noChangeArrowheads="1"/>
          </p:cNvSpPr>
          <p:nvPr/>
        </p:nvSpPr>
        <p:spPr bwMode="auto">
          <a:xfrm>
            <a:off x="1822450" y="2322513"/>
            <a:ext cx="984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2800" b="1"/>
              <a:t> </a:t>
            </a:r>
            <a:endParaRPr kumimoji="1" lang="en-US" altLang="zh-CN" sz="2400" b="1"/>
          </a:p>
        </p:txBody>
      </p:sp>
      <p:sp>
        <p:nvSpPr>
          <p:cNvPr id="67690" name="Rectangle 106">
            <a:extLst>
              <a:ext uri="{FF2B5EF4-FFF2-40B4-BE49-F238E27FC236}">
                <a16:creationId xmlns:a16="http://schemas.microsoft.com/office/drawing/2014/main" id="{197C68D8-0E62-4E72-A5C0-D15FA8005AB6}"/>
              </a:ext>
            </a:extLst>
          </p:cNvPr>
          <p:cNvSpPr>
            <a:spLocks noChangeArrowheads="1"/>
          </p:cNvSpPr>
          <p:nvPr/>
        </p:nvSpPr>
        <p:spPr bwMode="auto">
          <a:xfrm>
            <a:off x="3124200" y="2609850"/>
            <a:ext cx="461963"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691" name="Rectangle 107">
            <a:extLst>
              <a:ext uri="{FF2B5EF4-FFF2-40B4-BE49-F238E27FC236}">
                <a16:creationId xmlns:a16="http://schemas.microsoft.com/office/drawing/2014/main" id="{5BD8CCFF-D768-4910-8DF9-70559A9EE781}"/>
              </a:ext>
            </a:extLst>
          </p:cNvPr>
          <p:cNvSpPr>
            <a:spLocks noChangeArrowheads="1"/>
          </p:cNvSpPr>
          <p:nvPr/>
        </p:nvSpPr>
        <p:spPr bwMode="auto">
          <a:xfrm>
            <a:off x="3402013" y="25146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50</a:t>
            </a:r>
            <a:endParaRPr kumimoji="1" lang="en-US" altLang="zh-CN" sz="2400" b="1"/>
          </a:p>
        </p:txBody>
      </p:sp>
      <p:sp>
        <p:nvSpPr>
          <p:cNvPr id="67692" name="Rectangle 108">
            <a:extLst>
              <a:ext uri="{FF2B5EF4-FFF2-40B4-BE49-F238E27FC236}">
                <a16:creationId xmlns:a16="http://schemas.microsoft.com/office/drawing/2014/main" id="{CB19254D-02D8-441C-A8F1-552778723E15}"/>
              </a:ext>
            </a:extLst>
          </p:cNvPr>
          <p:cNvSpPr>
            <a:spLocks noChangeArrowheads="1"/>
          </p:cNvSpPr>
          <p:nvPr/>
        </p:nvSpPr>
        <p:spPr bwMode="auto">
          <a:xfrm>
            <a:off x="4584700" y="2611438"/>
            <a:ext cx="46355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693" name="Rectangle 109">
            <a:extLst>
              <a:ext uri="{FF2B5EF4-FFF2-40B4-BE49-F238E27FC236}">
                <a16:creationId xmlns:a16="http://schemas.microsoft.com/office/drawing/2014/main" id="{73D6D851-E42C-4523-8DB7-6E69B52FF66C}"/>
              </a:ext>
            </a:extLst>
          </p:cNvPr>
          <p:cNvSpPr>
            <a:spLocks noChangeArrowheads="1"/>
          </p:cNvSpPr>
          <p:nvPr/>
        </p:nvSpPr>
        <p:spPr bwMode="auto">
          <a:xfrm>
            <a:off x="4968875" y="25146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60</a:t>
            </a:r>
            <a:endParaRPr kumimoji="1" lang="en-US" altLang="zh-CN" sz="2400" b="1"/>
          </a:p>
        </p:txBody>
      </p:sp>
      <p:sp>
        <p:nvSpPr>
          <p:cNvPr id="67694" name="Rectangle 110">
            <a:extLst>
              <a:ext uri="{FF2B5EF4-FFF2-40B4-BE49-F238E27FC236}">
                <a16:creationId xmlns:a16="http://schemas.microsoft.com/office/drawing/2014/main" id="{E4108BDF-68B4-49CA-BE86-697CAA983BDA}"/>
              </a:ext>
            </a:extLst>
          </p:cNvPr>
          <p:cNvSpPr>
            <a:spLocks noChangeArrowheads="1"/>
          </p:cNvSpPr>
          <p:nvPr/>
        </p:nvSpPr>
        <p:spPr bwMode="auto">
          <a:xfrm>
            <a:off x="5137150" y="2498725"/>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 </a:t>
            </a:r>
            <a:endParaRPr kumimoji="1" lang="en-US" altLang="zh-CN" sz="2400" b="1"/>
          </a:p>
        </p:txBody>
      </p:sp>
      <p:sp>
        <p:nvSpPr>
          <p:cNvPr id="67695" name="Rectangle 111">
            <a:extLst>
              <a:ext uri="{FF2B5EF4-FFF2-40B4-BE49-F238E27FC236}">
                <a16:creationId xmlns:a16="http://schemas.microsoft.com/office/drawing/2014/main" id="{3D3D0DBD-3138-428E-8B92-0E62AFB9D2E0}"/>
              </a:ext>
            </a:extLst>
          </p:cNvPr>
          <p:cNvSpPr>
            <a:spLocks noChangeArrowheads="1"/>
          </p:cNvSpPr>
          <p:nvPr/>
        </p:nvSpPr>
        <p:spPr bwMode="auto">
          <a:xfrm>
            <a:off x="6248400" y="2611438"/>
            <a:ext cx="46355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696" name="Rectangle 112">
            <a:extLst>
              <a:ext uri="{FF2B5EF4-FFF2-40B4-BE49-F238E27FC236}">
                <a16:creationId xmlns:a16="http://schemas.microsoft.com/office/drawing/2014/main" id="{E7ADE9E2-DFEF-4C25-8AB3-81BC6F53CF6A}"/>
              </a:ext>
            </a:extLst>
          </p:cNvPr>
          <p:cNvSpPr>
            <a:spLocks noChangeArrowheads="1"/>
          </p:cNvSpPr>
          <p:nvPr/>
        </p:nvSpPr>
        <p:spPr bwMode="auto">
          <a:xfrm>
            <a:off x="6283325" y="2514600"/>
            <a:ext cx="4222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    70</a:t>
            </a:r>
            <a:endParaRPr kumimoji="1" lang="en-US" altLang="zh-CN" sz="2400" b="1"/>
          </a:p>
        </p:txBody>
      </p:sp>
      <p:sp>
        <p:nvSpPr>
          <p:cNvPr id="67697" name="Rectangle 113">
            <a:extLst>
              <a:ext uri="{FF2B5EF4-FFF2-40B4-BE49-F238E27FC236}">
                <a16:creationId xmlns:a16="http://schemas.microsoft.com/office/drawing/2014/main" id="{FB425F11-40C9-4176-AB55-4324A5B68C80}"/>
              </a:ext>
            </a:extLst>
          </p:cNvPr>
          <p:cNvSpPr>
            <a:spLocks noChangeArrowheads="1"/>
          </p:cNvSpPr>
          <p:nvPr/>
        </p:nvSpPr>
        <p:spPr bwMode="auto">
          <a:xfrm>
            <a:off x="6591300" y="2498725"/>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 </a:t>
            </a:r>
            <a:endParaRPr kumimoji="1" lang="en-US" altLang="zh-CN" sz="2400" b="1"/>
          </a:p>
        </p:txBody>
      </p:sp>
      <p:sp>
        <p:nvSpPr>
          <p:cNvPr id="67698" name="Rectangle 114">
            <a:extLst>
              <a:ext uri="{FF2B5EF4-FFF2-40B4-BE49-F238E27FC236}">
                <a16:creationId xmlns:a16="http://schemas.microsoft.com/office/drawing/2014/main" id="{EE2875AE-E30C-46C1-9E9B-44C360FCB8B9}"/>
              </a:ext>
            </a:extLst>
          </p:cNvPr>
          <p:cNvSpPr>
            <a:spLocks noChangeArrowheads="1"/>
          </p:cNvSpPr>
          <p:nvPr/>
        </p:nvSpPr>
        <p:spPr bwMode="auto">
          <a:xfrm>
            <a:off x="7413625" y="2605088"/>
            <a:ext cx="46355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699" name="Rectangle 115">
            <a:extLst>
              <a:ext uri="{FF2B5EF4-FFF2-40B4-BE49-F238E27FC236}">
                <a16:creationId xmlns:a16="http://schemas.microsoft.com/office/drawing/2014/main" id="{91A17B9B-E1AF-43EE-84B2-366F51763D25}"/>
              </a:ext>
            </a:extLst>
          </p:cNvPr>
          <p:cNvSpPr>
            <a:spLocks noChangeArrowheads="1"/>
          </p:cNvSpPr>
          <p:nvPr/>
        </p:nvSpPr>
        <p:spPr bwMode="auto">
          <a:xfrm>
            <a:off x="7712075" y="2498725"/>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80</a:t>
            </a:r>
            <a:endParaRPr kumimoji="1" lang="en-US" altLang="zh-CN" sz="2400" b="1"/>
          </a:p>
        </p:txBody>
      </p:sp>
      <p:sp>
        <p:nvSpPr>
          <p:cNvPr id="67701" name="Rectangle 117">
            <a:extLst>
              <a:ext uri="{FF2B5EF4-FFF2-40B4-BE49-F238E27FC236}">
                <a16:creationId xmlns:a16="http://schemas.microsoft.com/office/drawing/2014/main" id="{DE6F7D28-9A49-41FA-BBBF-C9123DADB372}"/>
              </a:ext>
            </a:extLst>
          </p:cNvPr>
          <p:cNvSpPr>
            <a:spLocks noChangeArrowheads="1"/>
          </p:cNvSpPr>
          <p:nvPr/>
        </p:nvSpPr>
        <p:spPr bwMode="auto">
          <a:xfrm>
            <a:off x="5397500" y="2617788"/>
            <a:ext cx="4572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02" name="Rectangle 118">
            <a:extLst>
              <a:ext uri="{FF2B5EF4-FFF2-40B4-BE49-F238E27FC236}">
                <a16:creationId xmlns:a16="http://schemas.microsoft.com/office/drawing/2014/main" id="{63939164-84BF-4929-A6BA-A30B322984E0}"/>
              </a:ext>
            </a:extLst>
          </p:cNvPr>
          <p:cNvSpPr>
            <a:spLocks noChangeArrowheads="1"/>
          </p:cNvSpPr>
          <p:nvPr/>
        </p:nvSpPr>
        <p:spPr bwMode="auto">
          <a:xfrm>
            <a:off x="5699125" y="2503488"/>
            <a:ext cx="317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  65</a:t>
            </a:r>
            <a:endParaRPr kumimoji="1" lang="en-US" altLang="zh-CN" sz="2400" b="1"/>
          </a:p>
        </p:txBody>
      </p:sp>
      <p:sp>
        <p:nvSpPr>
          <p:cNvPr id="67704" name="Line 120">
            <a:extLst>
              <a:ext uri="{FF2B5EF4-FFF2-40B4-BE49-F238E27FC236}">
                <a16:creationId xmlns:a16="http://schemas.microsoft.com/office/drawing/2014/main" id="{4A15F3AB-25A2-49EE-B511-849C8796E563}"/>
              </a:ext>
            </a:extLst>
          </p:cNvPr>
          <p:cNvSpPr>
            <a:spLocks noChangeShapeType="1"/>
          </p:cNvSpPr>
          <p:nvPr/>
        </p:nvSpPr>
        <p:spPr bwMode="auto">
          <a:xfrm>
            <a:off x="4953000" y="22098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09" name="Rectangle 125">
            <a:extLst>
              <a:ext uri="{FF2B5EF4-FFF2-40B4-BE49-F238E27FC236}">
                <a16:creationId xmlns:a16="http://schemas.microsoft.com/office/drawing/2014/main" id="{CFA88750-D7E4-4CDD-AF18-4E1B5674F1F7}"/>
              </a:ext>
            </a:extLst>
          </p:cNvPr>
          <p:cNvSpPr>
            <a:spLocks noChangeArrowheads="1"/>
          </p:cNvSpPr>
          <p:nvPr/>
        </p:nvSpPr>
        <p:spPr bwMode="auto">
          <a:xfrm>
            <a:off x="1504950" y="1066800"/>
            <a:ext cx="666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900" b="1"/>
              <a:t> </a:t>
            </a:r>
            <a:endParaRPr kumimoji="1" lang="en-US" altLang="zh-CN" sz="2400" b="1"/>
          </a:p>
        </p:txBody>
      </p:sp>
      <p:sp>
        <p:nvSpPr>
          <p:cNvPr id="67710" name="Line 126">
            <a:extLst>
              <a:ext uri="{FF2B5EF4-FFF2-40B4-BE49-F238E27FC236}">
                <a16:creationId xmlns:a16="http://schemas.microsoft.com/office/drawing/2014/main" id="{FE44390D-3D7A-4349-944B-F794D3C81924}"/>
              </a:ext>
            </a:extLst>
          </p:cNvPr>
          <p:cNvSpPr>
            <a:spLocks noChangeShapeType="1"/>
          </p:cNvSpPr>
          <p:nvPr/>
        </p:nvSpPr>
        <p:spPr bwMode="auto">
          <a:xfrm>
            <a:off x="2047875" y="1684338"/>
            <a:ext cx="6689725" cy="1587"/>
          </a:xfrm>
          <a:prstGeom prst="line">
            <a:avLst/>
          </a:prstGeom>
          <a:noFill/>
          <a:ln w="1428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11" name="Freeform 127">
            <a:extLst>
              <a:ext uri="{FF2B5EF4-FFF2-40B4-BE49-F238E27FC236}">
                <a16:creationId xmlns:a16="http://schemas.microsoft.com/office/drawing/2014/main" id="{44D685D5-A112-4847-82F9-E2203618E042}"/>
              </a:ext>
            </a:extLst>
          </p:cNvPr>
          <p:cNvSpPr>
            <a:spLocks/>
          </p:cNvSpPr>
          <p:nvPr/>
        </p:nvSpPr>
        <p:spPr bwMode="auto">
          <a:xfrm>
            <a:off x="8585200" y="1639888"/>
            <a:ext cx="254000" cy="95250"/>
          </a:xfrm>
          <a:custGeom>
            <a:avLst/>
            <a:gdLst>
              <a:gd name="T0" fmla="*/ 0 w 160"/>
              <a:gd name="T1" fmla="*/ 0 h 60"/>
              <a:gd name="T2" fmla="*/ 160 w 160"/>
              <a:gd name="T3" fmla="*/ 32 h 60"/>
              <a:gd name="T4" fmla="*/ 0 w 160"/>
              <a:gd name="T5" fmla="*/ 60 h 60"/>
              <a:gd name="T6" fmla="*/ 0 w 160"/>
              <a:gd name="T7" fmla="*/ 0 h 60"/>
            </a:gdLst>
            <a:ahLst/>
            <a:cxnLst>
              <a:cxn ang="0">
                <a:pos x="T0" y="T1"/>
              </a:cxn>
              <a:cxn ang="0">
                <a:pos x="T2" y="T3"/>
              </a:cxn>
              <a:cxn ang="0">
                <a:pos x="T4" y="T5"/>
              </a:cxn>
              <a:cxn ang="0">
                <a:pos x="T6" y="T7"/>
              </a:cxn>
            </a:cxnLst>
            <a:rect l="0" t="0" r="r" b="b"/>
            <a:pathLst>
              <a:path w="160" h="60">
                <a:moveTo>
                  <a:pt x="0" y="0"/>
                </a:moveTo>
                <a:lnTo>
                  <a:pt x="160" y="32"/>
                </a:lnTo>
                <a:lnTo>
                  <a:pt x="0" y="60"/>
                </a:lnTo>
                <a:lnTo>
                  <a:pt x="0" y="0"/>
                </a:lnTo>
                <a:close/>
              </a:path>
            </a:pathLst>
          </a:custGeom>
          <a:solidFill>
            <a:schemeClr val="tx1"/>
          </a:solidFill>
          <a:ln w="14288">
            <a:solidFill>
              <a:schemeClr val="tx1"/>
            </a:solidFill>
            <a:prstDash val="solid"/>
            <a:round/>
            <a:headEnd/>
            <a:tailEnd/>
          </a:ln>
        </p:spPr>
        <p:txBody>
          <a:bodyPr/>
          <a:lstStyle/>
          <a:p>
            <a:endParaRPr lang="zh-CN" altLang="en-US"/>
          </a:p>
        </p:txBody>
      </p:sp>
      <p:sp>
        <p:nvSpPr>
          <p:cNvPr id="67712" name="Line 128">
            <a:extLst>
              <a:ext uri="{FF2B5EF4-FFF2-40B4-BE49-F238E27FC236}">
                <a16:creationId xmlns:a16="http://schemas.microsoft.com/office/drawing/2014/main" id="{DDA6EBA1-A3CD-47BC-9DA2-1AA85D9CDD09}"/>
              </a:ext>
            </a:extLst>
          </p:cNvPr>
          <p:cNvSpPr>
            <a:spLocks noChangeShapeType="1"/>
          </p:cNvSpPr>
          <p:nvPr/>
        </p:nvSpPr>
        <p:spPr bwMode="auto">
          <a:xfrm>
            <a:off x="2041525" y="1624013"/>
            <a:ext cx="1588" cy="13811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headEnd/>
                <a:tailEnd/>
              </a14:hiddenLine>
            </a:ext>
          </a:extLst>
        </p:spPr>
        <p:txBody>
          <a:bodyPr/>
          <a:lstStyle/>
          <a:p>
            <a:endParaRPr lang="zh-CN" altLang="en-US"/>
          </a:p>
        </p:txBody>
      </p:sp>
      <p:sp>
        <p:nvSpPr>
          <p:cNvPr id="67717" name="Line 133">
            <a:extLst>
              <a:ext uri="{FF2B5EF4-FFF2-40B4-BE49-F238E27FC236}">
                <a16:creationId xmlns:a16="http://schemas.microsoft.com/office/drawing/2014/main" id="{D47844C3-7BAB-42EA-B640-0365FE02F95E}"/>
              </a:ext>
            </a:extLst>
          </p:cNvPr>
          <p:cNvSpPr>
            <a:spLocks noChangeShapeType="1"/>
          </p:cNvSpPr>
          <p:nvPr/>
        </p:nvSpPr>
        <p:spPr bwMode="auto">
          <a:xfrm>
            <a:off x="3482975" y="1617663"/>
            <a:ext cx="1588" cy="1397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headEnd/>
                <a:tailEnd/>
              </a14:hiddenLine>
            </a:ext>
          </a:extLst>
        </p:spPr>
        <p:txBody>
          <a:bodyPr/>
          <a:lstStyle/>
          <a:p>
            <a:endParaRPr lang="zh-CN" altLang="en-US"/>
          </a:p>
        </p:txBody>
      </p:sp>
      <p:sp>
        <p:nvSpPr>
          <p:cNvPr id="67718" name="Rectangle 134">
            <a:extLst>
              <a:ext uri="{FF2B5EF4-FFF2-40B4-BE49-F238E27FC236}">
                <a16:creationId xmlns:a16="http://schemas.microsoft.com/office/drawing/2014/main" id="{711DF92A-6BA2-4140-9D20-80882F3691A1}"/>
              </a:ext>
            </a:extLst>
          </p:cNvPr>
          <p:cNvSpPr>
            <a:spLocks noChangeArrowheads="1"/>
          </p:cNvSpPr>
          <p:nvPr/>
        </p:nvSpPr>
        <p:spPr bwMode="auto">
          <a:xfrm>
            <a:off x="2689225" y="1379538"/>
            <a:ext cx="77311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19" name="Rectangle 135">
            <a:extLst>
              <a:ext uri="{FF2B5EF4-FFF2-40B4-BE49-F238E27FC236}">
                <a16:creationId xmlns:a16="http://schemas.microsoft.com/office/drawing/2014/main" id="{12CCE15B-3A88-4457-A8B5-141F95C99400}"/>
              </a:ext>
            </a:extLst>
          </p:cNvPr>
          <p:cNvSpPr>
            <a:spLocks noChangeArrowheads="1"/>
          </p:cNvSpPr>
          <p:nvPr/>
        </p:nvSpPr>
        <p:spPr bwMode="auto">
          <a:xfrm>
            <a:off x="2514600" y="1390650"/>
            <a:ext cx="482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CPU</a:t>
            </a:r>
            <a:endParaRPr kumimoji="1" lang="en-US" altLang="zh-CN" sz="2400" b="1"/>
          </a:p>
        </p:txBody>
      </p:sp>
      <p:sp>
        <p:nvSpPr>
          <p:cNvPr id="67720" name="Rectangle 136">
            <a:extLst>
              <a:ext uri="{FF2B5EF4-FFF2-40B4-BE49-F238E27FC236}">
                <a16:creationId xmlns:a16="http://schemas.microsoft.com/office/drawing/2014/main" id="{91931B10-3189-47B4-8F88-35BA99576102}"/>
              </a:ext>
            </a:extLst>
          </p:cNvPr>
          <p:cNvSpPr>
            <a:spLocks noChangeArrowheads="1"/>
          </p:cNvSpPr>
          <p:nvPr/>
        </p:nvSpPr>
        <p:spPr bwMode="auto">
          <a:xfrm>
            <a:off x="3443288" y="1390650"/>
            <a:ext cx="63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a:t>
            </a:r>
            <a:endParaRPr kumimoji="1" lang="en-US" altLang="zh-CN" sz="2400" b="1"/>
          </a:p>
        </p:txBody>
      </p:sp>
      <p:sp>
        <p:nvSpPr>
          <p:cNvPr id="67721" name="Rectangle 137">
            <a:extLst>
              <a:ext uri="{FF2B5EF4-FFF2-40B4-BE49-F238E27FC236}">
                <a16:creationId xmlns:a16="http://schemas.microsoft.com/office/drawing/2014/main" id="{A068A073-2D58-42F4-BC91-F6A52D162721}"/>
              </a:ext>
            </a:extLst>
          </p:cNvPr>
          <p:cNvSpPr>
            <a:spLocks noChangeArrowheads="1"/>
          </p:cNvSpPr>
          <p:nvPr/>
        </p:nvSpPr>
        <p:spPr bwMode="auto">
          <a:xfrm>
            <a:off x="3508375" y="1362075"/>
            <a:ext cx="7810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22" name="Rectangle 138">
            <a:extLst>
              <a:ext uri="{FF2B5EF4-FFF2-40B4-BE49-F238E27FC236}">
                <a16:creationId xmlns:a16="http://schemas.microsoft.com/office/drawing/2014/main" id="{D032F845-F66D-4398-8C5A-54F663A6DE4F}"/>
              </a:ext>
            </a:extLst>
          </p:cNvPr>
          <p:cNvSpPr>
            <a:spLocks noChangeArrowheads="1"/>
          </p:cNvSpPr>
          <p:nvPr/>
        </p:nvSpPr>
        <p:spPr bwMode="auto">
          <a:xfrm>
            <a:off x="3505200" y="1373188"/>
            <a:ext cx="660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DEV1</a:t>
            </a:r>
            <a:endParaRPr kumimoji="1" lang="en-US" altLang="zh-CN" sz="2400" b="1"/>
          </a:p>
        </p:txBody>
      </p:sp>
      <p:sp>
        <p:nvSpPr>
          <p:cNvPr id="67723" name="Rectangle 139">
            <a:extLst>
              <a:ext uri="{FF2B5EF4-FFF2-40B4-BE49-F238E27FC236}">
                <a16:creationId xmlns:a16="http://schemas.microsoft.com/office/drawing/2014/main" id="{0EB755B6-FFF0-4C9B-9F9A-03FDA4A5B7E6}"/>
              </a:ext>
            </a:extLst>
          </p:cNvPr>
          <p:cNvSpPr>
            <a:spLocks noChangeArrowheads="1"/>
          </p:cNvSpPr>
          <p:nvPr/>
        </p:nvSpPr>
        <p:spPr bwMode="auto">
          <a:xfrm>
            <a:off x="3692525" y="1651000"/>
            <a:ext cx="63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a:t>
            </a:r>
            <a:endParaRPr kumimoji="1" lang="en-US" altLang="zh-CN" sz="2400" b="1"/>
          </a:p>
        </p:txBody>
      </p:sp>
      <p:sp>
        <p:nvSpPr>
          <p:cNvPr id="67724" name="Rectangle 140">
            <a:extLst>
              <a:ext uri="{FF2B5EF4-FFF2-40B4-BE49-F238E27FC236}">
                <a16:creationId xmlns:a16="http://schemas.microsoft.com/office/drawing/2014/main" id="{B294222F-024D-4EE2-B6EC-86D64948F47B}"/>
              </a:ext>
            </a:extLst>
          </p:cNvPr>
          <p:cNvSpPr>
            <a:spLocks noChangeArrowheads="1"/>
          </p:cNvSpPr>
          <p:nvPr/>
        </p:nvSpPr>
        <p:spPr bwMode="auto">
          <a:xfrm>
            <a:off x="5376863" y="1362075"/>
            <a:ext cx="78263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25" name="Rectangle 141">
            <a:extLst>
              <a:ext uri="{FF2B5EF4-FFF2-40B4-BE49-F238E27FC236}">
                <a16:creationId xmlns:a16="http://schemas.microsoft.com/office/drawing/2014/main" id="{867997A0-8E73-443D-BC42-DB4AA7730B5F}"/>
              </a:ext>
            </a:extLst>
          </p:cNvPr>
          <p:cNvSpPr>
            <a:spLocks noChangeArrowheads="1"/>
          </p:cNvSpPr>
          <p:nvPr/>
        </p:nvSpPr>
        <p:spPr bwMode="auto">
          <a:xfrm>
            <a:off x="5376863" y="1373188"/>
            <a:ext cx="723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DEV2</a:t>
            </a:r>
            <a:endParaRPr kumimoji="1" lang="en-US" altLang="zh-CN" sz="2400" b="1"/>
          </a:p>
        </p:txBody>
      </p:sp>
      <p:sp>
        <p:nvSpPr>
          <p:cNvPr id="67726" name="Rectangle 142">
            <a:extLst>
              <a:ext uri="{FF2B5EF4-FFF2-40B4-BE49-F238E27FC236}">
                <a16:creationId xmlns:a16="http://schemas.microsoft.com/office/drawing/2014/main" id="{0B2EF196-4713-4581-B2B2-A0DB813E861B}"/>
              </a:ext>
            </a:extLst>
          </p:cNvPr>
          <p:cNvSpPr>
            <a:spLocks noChangeArrowheads="1"/>
          </p:cNvSpPr>
          <p:nvPr/>
        </p:nvSpPr>
        <p:spPr bwMode="auto">
          <a:xfrm>
            <a:off x="5422900" y="1651000"/>
            <a:ext cx="63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a:t>
            </a:r>
            <a:endParaRPr kumimoji="1" lang="en-US" altLang="zh-CN" sz="2400" b="1"/>
          </a:p>
        </p:txBody>
      </p:sp>
      <p:sp>
        <p:nvSpPr>
          <p:cNvPr id="67727" name="Rectangle 143">
            <a:extLst>
              <a:ext uri="{FF2B5EF4-FFF2-40B4-BE49-F238E27FC236}">
                <a16:creationId xmlns:a16="http://schemas.microsoft.com/office/drawing/2014/main" id="{8F81C21C-383B-4DA3-B119-D1159661A4B8}"/>
              </a:ext>
            </a:extLst>
          </p:cNvPr>
          <p:cNvSpPr>
            <a:spLocks noChangeArrowheads="1"/>
          </p:cNvSpPr>
          <p:nvPr/>
        </p:nvSpPr>
        <p:spPr bwMode="auto">
          <a:xfrm>
            <a:off x="6650038" y="1368425"/>
            <a:ext cx="7810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28" name="Rectangle 144">
            <a:extLst>
              <a:ext uri="{FF2B5EF4-FFF2-40B4-BE49-F238E27FC236}">
                <a16:creationId xmlns:a16="http://schemas.microsoft.com/office/drawing/2014/main" id="{8AE26730-99B0-4CD5-8DCB-AD152FCEA409}"/>
              </a:ext>
            </a:extLst>
          </p:cNvPr>
          <p:cNvSpPr>
            <a:spLocks noChangeArrowheads="1"/>
          </p:cNvSpPr>
          <p:nvPr/>
        </p:nvSpPr>
        <p:spPr bwMode="auto">
          <a:xfrm>
            <a:off x="6650038" y="1379538"/>
            <a:ext cx="673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CPU</a:t>
            </a:r>
            <a:endParaRPr kumimoji="1" lang="en-US" altLang="zh-CN" sz="2400" b="1"/>
          </a:p>
        </p:txBody>
      </p:sp>
      <p:sp>
        <p:nvSpPr>
          <p:cNvPr id="67729" name="Rectangle 145">
            <a:extLst>
              <a:ext uri="{FF2B5EF4-FFF2-40B4-BE49-F238E27FC236}">
                <a16:creationId xmlns:a16="http://schemas.microsoft.com/office/drawing/2014/main" id="{D3092A5A-E7A9-43D1-A9E9-360682B64182}"/>
              </a:ext>
            </a:extLst>
          </p:cNvPr>
          <p:cNvSpPr>
            <a:spLocks noChangeArrowheads="1"/>
          </p:cNvSpPr>
          <p:nvPr/>
        </p:nvSpPr>
        <p:spPr bwMode="auto">
          <a:xfrm>
            <a:off x="7227888" y="1379538"/>
            <a:ext cx="63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a:t>
            </a:r>
            <a:endParaRPr kumimoji="1" lang="en-US" altLang="zh-CN" sz="2400" b="1"/>
          </a:p>
        </p:txBody>
      </p:sp>
      <p:sp>
        <p:nvSpPr>
          <p:cNvPr id="67730" name="Rectangle 146">
            <a:extLst>
              <a:ext uri="{FF2B5EF4-FFF2-40B4-BE49-F238E27FC236}">
                <a16:creationId xmlns:a16="http://schemas.microsoft.com/office/drawing/2014/main" id="{F34B7B2E-3126-4AD7-A567-3C27A64C327A}"/>
              </a:ext>
            </a:extLst>
          </p:cNvPr>
          <p:cNvSpPr>
            <a:spLocks noChangeArrowheads="1"/>
          </p:cNvSpPr>
          <p:nvPr/>
        </p:nvSpPr>
        <p:spPr bwMode="auto">
          <a:xfrm>
            <a:off x="4329113" y="1368425"/>
            <a:ext cx="77311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31" name="Rectangle 147">
            <a:extLst>
              <a:ext uri="{FF2B5EF4-FFF2-40B4-BE49-F238E27FC236}">
                <a16:creationId xmlns:a16="http://schemas.microsoft.com/office/drawing/2014/main" id="{5ADF7632-3460-4372-9EB6-F98CACE2233A}"/>
              </a:ext>
            </a:extLst>
          </p:cNvPr>
          <p:cNvSpPr>
            <a:spLocks noChangeArrowheads="1"/>
          </p:cNvSpPr>
          <p:nvPr/>
        </p:nvSpPr>
        <p:spPr bwMode="auto">
          <a:xfrm>
            <a:off x="4267200" y="1379538"/>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CPU</a:t>
            </a:r>
            <a:endParaRPr kumimoji="1" lang="en-US" altLang="zh-CN" sz="2400" b="1"/>
          </a:p>
        </p:txBody>
      </p:sp>
      <p:sp>
        <p:nvSpPr>
          <p:cNvPr id="67732" name="Rectangle 148">
            <a:extLst>
              <a:ext uri="{FF2B5EF4-FFF2-40B4-BE49-F238E27FC236}">
                <a16:creationId xmlns:a16="http://schemas.microsoft.com/office/drawing/2014/main" id="{37CFF347-F1D9-4C3F-AD6D-8445DD9BBF2C}"/>
              </a:ext>
            </a:extLst>
          </p:cNvPr>
          <p:cNvSpPr>
            <a:spLocks noChangeArrowheads="1"/>
          </p:cNvSpPr>
          <p:nvPr/>
        </p:nvSpPr>
        <p:spPr bwMode="auto">
          <a:xfrm>
            <a:off x="4800600" y="1379538"/>
            <a:ext cx="63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b="1"/>
              <a:t> </a:t>
            </a:r>
            <a:endParaRPr kumimoji="1" lang="en-US" altLang="zh-CN" sz="2400" b="1"/>
          </a:p>
        </p:txBody>
      </p:sp>
      <p:sp>
        <p:nvSpPr>
          <p:cNvPr id="67733" name="Rectangle 149">
            <a:extLst>
              <a:ext uri="{FF2B5EF4-FFF2-40B4-BE49-F238E27FC236}">
                <a16:creationId xmlns:a16="http://schemas.microsoft.com/office/drawing/2014/main" id="{4F2CDE6A-1878-47D3-99AF-4DA28B97F462}"/>
              </a:ext>
            </a:extLst>
          </p:cNvPr>
          <p:cNvSpPr>
            <a:spLocks noChangeArrowheads="1"/>
          </p:cNvSpPr>
          <p:nvPr/>
        </p:nvSpPr>
        <p:spPr bwMode="auto">
          <a:xfrm>
            <a:off x="1562100" y="1362075"/>
            <a:ext cx="64452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34" name="Rectangle 150">
            <a:extLst>
              <a:ext uri="{FF2B5EF4-FFF2-40B4-BE49-F238E27FC236}">
                <a16:creationId xmlns:a16="http://schemas.microsoft.com/office/drawing/2014/main" id="{31159699-B636-479A-9E11-C19BB6F6A358}"/>
              </a:ext>
            </a:extLst>
          </p:cNvPr>
          <p:cNvSpPr>
            <a:spLocks noChangeArrowheads="1"/>
          </p:cNvSpPr>
          <p:nvPr/>
        </p:nvSpPr>
        <p:spPr bwMode="auto">
          <a:xfrm>
            <a:off x="1562100" y="1447800"/>
            <a:ext cx="4540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2800" b="1"/>
              <a:t>  A</a:t>
            </a:r>
            <a:endParaRPr kumimoji="1" lang="en-US" altLang="zh-CN" sz="2400" b="1"/>
          </a:p>
        </p:txBody>
      </p:sp>
      <p:sp>
        <p:nvSpPr>
          <p:cNvPr id="67735" name="Rectangle 151">
            <a:extLst>
              <a:ext uri="{FF2B5EF4-FFF2-40B4-BE49-F238E27FC236}">
                <a16:creationId xmlns:a16="http://schemas.microsoft.com/office/drawing/2014/main" id="{10907BB8-28B7-400F-9B3D-F70F5907B71C}"/>
              </a:ext>
            </a:extLst>
          </p:cNvPr>
          <p:cNvSpPr>
            <a:spLocks noChangeArrowheads="1"/>
          </p:cNvSpPr>
          <p:nvPr/>
        </p:nvSpPr>
        <p:spPr bwMode="auto">
          <a:xfrm>
            <a:off x="1866900" y="1501775"/>
            <a:ext cx="984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2800" b="1"/>
              <a:t> </a:t>
            </a:r>
            <a:endParaRPr kumimoji="1" lang="en-US" altLang="zh-CN" sz="2400" b="1"/>
          </a:p>
        </p:txBody>
      </p:sp>
      <p:sp>
        <p:nvSpPr>
          <p:cNvPr id="67736" name="Rectangle 152">
            <a:extLst>
              <a:ext uri="{FF2B5EF4-FFF2-40B4-BE49-F238E27FC236}">
                <a16:creationId xmlns:a16="http://schemas.microsoft.com/office/drawing/2014/main" id="{9C130E3A-0D57-4658-8B9A-71DF75A1FB93}"/>
              </a:ext>
            </a:extLst>
          </p:cNvPr>
          <p:cNvSpPr>
            <a:spLocks noChangeArrowheads="1"/>
          </p:cNvSpPr>
          <p:nvPr/>
        </p:nvSpPr>
        <p:spPr bwMode="auto">
          <a:xfrm>
            <a:off x="3446463" y="1806575"/>
            <a:ext cx="4619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37" name="Rectangle 153">
            <a:extLst>
              <a:ext uri="{FF2B5EF4-FFF2-40B4-BE49-F238E27FC236}">
                <a16:creationId xmlns:a16="http://schemas.microsoft.com/office/drawing/2014/main" id="{0D92FADA-31D2-4F22-8627-033B3C7A7FF6}"/>
              </a:ext>
            </a:extLst>
          </p:cNvPr>
          <p:cNvSpPr>
            <a:spLocks noChangeArrowheads="1"/>
          </p:cNvSpPr>
          <p:nvPr/>
        </p:nvSpPr>
        <p:spPr bwMode="auto">
          <a:xfrm>
            <a:off x="3429000" y="1728788"/>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10</a:t>
            </a:r>
            <a:endParaRPr kumimoji="1" lang="en-US" altLang="zh-CN" sz="2400" b="1"/>
          </a:p>
        </p:txBody>
      </p:sp>
      <p:sp>
        <p:nvSpPr>
          <p:cNvPr id="67739" name="Rectangle 155">
            <a:extLst>
              <a:ext uri="{FF2B5EF4-FFF2-40B4-BE49-F238E27FC236}">
                <a16:creationId xmlns:a16="http://schemas.microsoft.com/office/drawing/2014/main" id="{A8CC470E-2467-412D-A0DD-72B137382AFD}"/>
              </a:ext>
            </a:extLst>
          </p:cNvPr>
          <p:cNvSpPr>
            <a:spLocks noChangeArrowheads="1"/>
          </p:cNvSpPr>
          <p:nvPr/>
        </p:nvSpPr>
        <p:spPr bwMode="auto">
          <a:xfrm>
            <a:off x="4040188" y="1806575"/>
            <a:ext cx="45561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40" name="Rectangle 156">
            <a:extLst>
              <a:ext uri="{FF2B5EF4-FFF2-40B4-BE49-F238E27FC236}">
                <a16:creationId xmlns:a16="http://schemas.microsoft.com/office/drawing/2014/main" id="{082FB685-65E2-4B02-9DB0-98B6C0E9D042}"/>
              </a:ext>
            </a:extLst>
          </p:cNvPr>
          <p:cNvSpPr>
            <a:spLocks noChangeArrowheads="1"/>
          </p:cNvSpPr>
          <p:nvPr/>
        </p:nvSpPr>
        <p:spPr bwMode="auto">
          <a:xfrm>
            <a:off x="4178300" y="1728788"/>
            <a:ext cx="317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  15</a:t>
            </a:r>
            <a:endParaRPr kumimoji="1" lang="en-US" altLang="zh-CN" sz="2400" b="1"/>
          </a:p>
        </p:txBody>
      </p:sp>
      <p:sp>
        <p:nvSpPr>
          <p:cNvPr id="67741" name="Rectangle 157">
            <a:extLst>
              <a:ext uri="{FF2B5EF4-FFF2-40B4-BE49-F238E27FC236}">
                <a16:creationId xmlns:a16="http://schemas.microsoft.com/office/drawing/2014/main" id="{794CE04D-E256-4A7F-ADB5-0DE090AC5AFF}"/>
              </a:ext>
            </a:extLst>
          </p:cNvPr>
          <p:cNvSpPr>
            <a:spLocks noChangeArrowheads="1"/>
          </p:cNvSpPr>
          <p:nvPr/>
        </p:nvSpPr>
        <p:spPr bwMode="auto">
          <a:xfrm>
            <a:off x="4300538" y="1812925"/>
            <a:ext cx="523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 </a:t>
            </a:r>
            <a:endParaRPr kumimoji="1" lang="en-US" altLang="zh-CN" sz="2400" b="1"/>
          </a:p>
        </p:txBody>
      </p:sp>
      <p:sp>
        <p:nvSpPr>
          <p:cNvPr id="67742" name="Rectangle 158">
            <a:extLst>
              <a:ext uri="{FF2B5EF4-FFF2-40B4-BE49-F238E27FC236}">
                <a16:creationId xmlns:a16="http://schemas.microsoft.com/office/drawing/2014/main" id="{44065F66-DFDB-48CA-A844-44A15E0B140B}"/>
              </a:ext>
            </a:extLst>
          </p:cNvPr>
          <p:cNvSpPr>
            <a:spLocks noChangeArrowheads="1"/>
          </p:cNvSpPr>
          <p:nvPr/>
        </p:nvSpPr>
        <p:spPr bwMode="auto">
          <a:xfrm>
            <a:off x="4778375" y="1784350"/>
            <a:ext cx="4619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43" name="Rectangle 159">
            <a:extLst>
              <a:ext uri="{FF2B5EF4-FFF2-40B4-BE49-F238E27FC236}">
                <a16:creationId xmlns:a16="http://schemas.microsoft.com/office/drawing/2014/main" id="{8BB26DF0-28B7-47DA-853C-7A21D39D2355}"/>
              </a:ext>
            </a:extLst>
          </p:cNvPr>
          <p:cNvSpPr>
            <a:spLocks noChangeArrowheads="1"/>
          </p:cNvSpPr>
          <p:nvPr/>
        </p:nvSpPr>
        <p:spPr bwMode="auto">
          <a:xfrm>
            <a:off x="4800600" y="1706563"/>
            <a:ext cx="4222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    20</a:t>
            </a:r>
            <a:endParaRPr kumimoji="1" lang="en-US" altLang="zh-CN" sz="2400" b="1"/>
          </a:p>
        </p:txBody>
      </p:sp>
      <p:sp>
        <p:nvSpPr>
          <p:cNvPr id="67745" name="Rectangle 161">
            <a:extLst>
              <a:ext uri="{FF2B5EF4-FFF2-40B4-BE49-F238E27FC236}">
                <a16:creationId xmlns:a16="http://schemas.microsoft.com/office/drawing/2014/main" id="{42FEB18C-78C5-417C-AFEF-F1D3F643DC50}"/>
              </a:ext>
            </a:extLst>
          </p:cNvPr>
          <p:cNvSpPr>
            <a:spLocks noChangeArrowheads="1"/>
          </p:cNvSpPr>
          <p:nvPr/>
        </p:nvSpPr>
        <p:spPr bwMode="auto">
          <a:xfrm>
            <a:off x="6203950" y="1784350"/>
            <a:ext cx="46355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46" name="Rectangle 162">
            <a:extLst>
              <a:ext uri="{FF2B5EF4-FFF2-40B4-BE49-F238E27FC236}">
                <a16:creationId xmlns:a16="http://schemas.microsoft.com/office/drawing/2014/main" id="{9736D877-3D4E-4D8B-B454-F41AAB25459E}"/>
              </a:ext>
            </a:extLst>
          </p:cNvPr>
          <p:cNvSpPr>
            <a:spLocks noChangeArrowheads="1"/>
          </p:cNvSpPr>
          <p:nvPr/>
        </p:nvSpPr>
        <p:spPr bwMode="auto">
          <a:xfrm>
            <a:off x="6335713" y="1706563"/>
            <a:ext cx="3698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   30</a:t>
            </a:r>
            <a:endParaRPr kumimoji="1" lang="en-US" altLang="zh-CN" sz="2400" b="1"/>
          </a:p>
        </p:txBody>
      </p:sp>
      <p:sp>
        <p:nvSpPr>
          <p:cNvPr id="67747" name="Rectangle 163">
            <a:extLst>
              <a:ext uri="{FF2B5EF4-FFF2-40B4-BE49-F238E27FC236}">
                <a16:creationId xmlns:a16="http://schemas.microsoft.com/office/drawing/2014/main" id="{15C79CDA-281B-415C-9BF6-9B668B21A730}"/>
              </a:ext>
            </a:extLst>
          </p:cNvPr>
          <p:cNvSpPr>
            <a:spLocks noChangeArrowheads="1"/>
          </p:cNvSpPr>
          <p:nvPr/>
        </p:nvSpPr>
        <p:spPr bwMode="auto">
          <a:xfrm>
            <a:off x="7432675" y="1784350"/>
            <a:ext cx="4619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p>
            <a:endParaRPr lang="zh-CN" altLang="en-US"/>
          </a:p>
        </p:txBody>
      </p:sp>
      <p:sp>
        <p:nvSpPr>
          <p:cNvPr id="67748" name="Rectangle 164">
            <a:extLst>
              <a:ext uri="{FF2B5EF4-FFF2-40B4-BE49-F238E27FC236}">
                <a16:creationId xmlns:a16="http://schemas.microsoft.com/office/drawing/2014/main" id="{4210F844-25A4-49E0-A93E-DCF4F104EE9F}"/>
              </a:ext>
            </a:extLst>
          </p:cNvPr>
          <p:cNvSpPr>
            <a:spLocks noChangeArrowheads="1"/>
          </p:cNvSpPr>
          <p:nvPr/>
        </p:nvSpPr>
        <p:spPr bwMode="auto">
          <a:xfrm>
            <a:off x="7699375" y="1706563"/>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en-US" altLang="zh-CN" sz="1500" b="1"/>
              <a:t>40</a:t>
            </a:r>
            <a:endParaRPr kumimoji="1" lang="en-US" altLang="zh-CN" sz="2400" b="1"/>
          </a:p>
        </p:txBody>
      </p:sp>
      <p:sp>
        <p:nvSpPr>
          <p:cNvPr id="67757" name="AutoShape 173">
            <a:extLst>
              <a:ext uri="{FF2B5EF4-FFF2-40B4-BE49-F238E27FC236}">
                <a16:creationId xmlns:a16="http://schemas.microsoft.com/office/drawing/2014/main" id="{D66B4955-7E5C-4A9A-9096-48262EE75A1D}"/>
              </a:ext>
            </a:extLst>
          </p:cNvPr>
          <p:cNvSpPr>
            <a:spLocks/>
          </p:cNvSpPr>
          <p:nvPr/>
        </p:nvSpPr>
        <p:spPr bwMode="auto">
          <a:xfrm>
            <a:off x="1524000" y="1524000"/>
            <a:ext cx="228600" cy="1143000"/>
          </a:xfrm>
          <a:prstGeom prst="leftBrace">
            <a:avLst>
              <a:gd name="adj1" fmla="val 4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58" name="Line 174">
            <a:extLst>
              <a:ext uri="{FF2B5EF4-FFF2-40B4-BE49-F238E27FC236}">
                <a16:creationId xmlns:a16="http://schemas.microsoft.com/office/drawing/2014/main" id="{8DF786E2-835A-4596-A3B6-B9078C1B13EA}"/>
              </a:ext>
            </a:extLst>
          </p:cNvPr>
          <p:cNvSpPr>
            <a:spLocks noChangeShapeType="1"/>
          </p:cNvSpPr>
          <p:nvPr/>
        </p:nvSpPr>
        <p:spPr bwMode="auto">
          <a:xfrm>
            <a:off x="2089150" y="2438400"/>
            <a:ext cx="1588" cy="134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59" name="Line 175">
            <a:extLst>
              <a:ext uri="{FF2B5EF4-FFF2-40B4-BE49-F238E27FC236}">
                <a16:creationId xmlns:a16="http://schemas.microsoft.com/office/drawing/2014/main" id="{C9E4BABC-E17E-42EF-A5A3-0A631C2B0D50}"/>
              </a:ext>
            </a:extLst>
          </p:cNvPr>
          <p:cNvSpPr>
            <a:spLocks noChangeShapeType="1"/>
          </p:cNvSpPr>
          <p:nvPr/>
        </p:nvSpPr>
        <p:spPr bwMode="auto">
          <a:xfrm>
            <a:off x="2057400" y="1593850"/>
            <a:ext cx="1588" cy="134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60" name="Line 176">
            <a:extLst>
              <a:ext uri="{FF2B5EF4-FFF2-40B4-BE49-F238E27FC236}">
                <a16:creationId xmlns:a16="http://schemas.microsoft.com/office/drawing/2014/main" id="{E372B5FF-4870-4514-9760-1BEA92B1DFE9}"/>
              </a:ext>
            </a:extLst>
          </p:cNvPr>
          <p:cNvSpPr>
            <a:spLocks noChangeShapeType="1"/>
          </p:cNvSpPr>
          <p:nvPr/>
        </p:nvSpPr>
        <p:spPr bwMode="auto">
          <a:xfrm>
            <a:off x="3352800" y="22098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61" name="Line 177">
            <a:extLst>
              <a:ext uri="{FF2B5EF4-FFF2-40B4-BE49-F238E27FC236}">
                <a16:creationId xmlns:a16="http://schemas.microsoft.com/office/drawing/2014/main" id="{17D3B4BC-537A-4388-ABC5-0E51C7C791EE}"/>
              </a:ext>
            </a:extLst>
          </p:cNvPr>
          <p:cNvSpPr>
            <a:spLocks noChangeShapeType="1"/>
          </p:cNvSpPr>
          <p:nvPr/>
        </p:nvSpPr>
        <p:spPr bwMode="auto">
          <a:xfrm>
            <a:off x="6477000" y="22098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62" name="Line 178">
            <a:extLst>
              <a:ext uri="{FF2B5EF4-FFF2-40B4-BE49-F238E27FC236}">
                <a16:creationId xmlns:a16="http://schemas.microsoft.com/office/drawing/2014/main" id="{E1BA8954-20DF-44C3-9AA1-0A137DADF426}"/>
              </a:ext>
            </a:extLst>
          </p:cNvPr>
          <p:cNvSpPr>
            <a:spLocks noChangeShapeType="1"/>
          </p:cNvSpPr>
          <p:nvPr/>
        </p:nvSpPr>
        <p:spPr bwMode="auto">
          <a:xfrm>
            <a:off x="5715000" y="22098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63" name="Line 179">
            <a:extLst>
              <a:ext uri="{FF2B5EF4-FFF2-40B4-BE49-F238E27FC236}">
                <a16:creationId xmlns:a16="http://schemas.microsoft.com/office/drawing/2014/main" id="{08EAAF1E-CB64-4D1B-AC60-A53AB5CBEB8F}"/>
              </a:ext>
            </a:extLst>
          </p:cNvPr>
          <p:cNvSpPr>
            <a:spLocks noChangeShapeType="1"/>
          </p:cNvSpPr>
          <p:nvPr/>
        </p:nvSpPr>
        <p:spPr bwMode="auto">
          <a:xfrm>
            <a:off x="7620000" y="22098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64" name="Rectangle 180">
            <a:extLst>
              <a:ext uri="{FF2B5EF4-FFF2-40B4-BE49-F238E27FC236}">
                <a16:creationId xmlns:a16="http://schemas.microsoft.com/office/drawing/2014/main" id="{70083920-2A81-433D-A50F-6C11873A374A}"/>
              </a:ext>
            </a:extLst>
          </p:cNvPr>
          <p:cNvSpPr>
            <a:spLocks noChangeArrowheads="1"/>
          </p:cNvSpPr>
          <p:nvPr/>
        </p:nvSpPr>
        <p:spPr bwMode="auto">
          <a:xfrm>
            <a:off x="152400" y="3368675"/>
            <a:ext cx="1447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rgbClr val="FF0000"/>
                </a:solidFill>
              </a:rPr>
              <a:t>多个程序：</a:t>
            </a:r>
          </a:p>
        </p:txBody>
      </p:sp>
      <p:sp>
        <p:nvSpPr>
          <p:cNvPr id="67765" name="AutoShape 181">
            <a:extLst>
              <a:ext uri="{FF2B5EF4-FFF2-40B4-BE49-F238E27FC236}">
                <a16:creationId xmlns:a16="http://schemas.microsoft.com/office/drawing/2014/main" id="{6A727154-75BB-4C7D-BEA2-5A598D37DD24}"/>
              </a:ext>
            </a:extLst>
          </p:cNvPr>
          <p:cNvSpPr>
            <a:spLocks/>
          </p:cNvSpPr>
          <p:nvPr/>
        </p:nvSpPr>
        <p:spPr bwMode="auto">
          <a:xfrm>
            <a:off x="1600200" y="3200400"/>
            <a:ext cx="228600" cy="1143000"/>
          </a:xfrm>
          <a:prstGeom prst="leftBrace">
            <a:avLst>
              <a:gd name="adj1" fmla="val 4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67" name="Line 183">
            <a:extLst>
              <a:ext uri="{FF2B5EF4-FFF2-40B4-BE49-F238E27FC236}">
                <a16:creationId xmlns:a16="http://schemas.microsoft.com/office/drawing/2014/main" id="{187762AD-E1E9-47FB-A481-9AA204E64FF6}"/>
              </a:ext>
            </a:extLst>
          </p:cNvPr>
          <p:cNvSpPr>
            <a:spLocks noChangeShapeType="1"/>
          </p:cNvSpPr>
          <p:nvPr/>
        </p:nvSpPr>
        <p:spPr bwMode="auto">
          <a:xfrm>
            <a:off x="3352800" y="139541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68" name="Line 184">
            <a:extLst>
              <a:ext uri="{FF2B5EF4-FFF2-40B4-BE49-F238E27FC236}">
                <a16:creationId xmlns:a16="http://schemas.microsoft.com/office/drawing/2014/main" id="{4C355601-79DA-4805-BE7E-BF6EFC5F7CB1}"/>
              </a:ext>
            </a:extLst>
          </p:cNvPr>
          <p:cNvSpPr>
            <a:spLocks noChangeShapeType="1"/>
          </p:cNvSpPr>
          <p:nvPr/>
        </p:nvSpPr>
        <p:spPr bwMode="auto">
          <a:xfrm>
            <a:off x="4233863" y="1381125"/>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69" name="Line 185">
            <a:extLst>
              <a:ext uri="{FF2B5EF4-FFF2-40B4-BE49-F238E27FC236}">
                <a16:creationId xmlns:a16="http://schemas.microsoft.com/office/drawing/2014/main" id="{E3EDDFFE-0520-4550-9B93-19732B99AA9C}"/>
              </a:ext>
            </a:extLst>
          </p:cNvPr>
          <p:cNvSpPr>
            <a:spLocks noChangeShapeType="1"/>
          </p:cNvSpPr>
          <p:nvPr/>
        </p:nvSpPr>
        <p:spPr bwMode="auto">
          <a:xfrm>
            <a:off x="4953000" y="139065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70" name="Line 186">
            <a:extLst>
              <a:ext uri="{FF2B5EF4-FFF2-40B4-BE49-F238E27FC236}">
                <a16:creationId xmlns:a16="http://schemas.microsoft.com/office/drawing/2014/main" id="{1F837391-E651-477A-A5C1-780BC5F7B660}"/>
              </a:ext>
            </a:extLst>
          </p:cNvPr>
          <p:cNvSpPr>
            <a:spLocks noChangeShapeType="1"/>
          </p:cNvSpPr>
          <p:nvPr/>
        </p:nvSpPr>
        <p:spPr bwMode="auto">
          <a:xfrm>
            <a:off x="6477000" y="137636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71" name="Line 187">
            <a:extLst>
              <a:ext uri="{FF2B5EF4-FFF2-40B4-BE49-F238E27FC236}">
                <a16:creationId xmlns:a16="http://schemas.microsoft.com/office/drawing/2014/main" id="{1B7DFB2B-EF20-491E-9E3F-CA43EBA1DED7}"/>
              </a:ext>
            </a:extLst>
          </p:cNvPr>
          <p:cNvSpPr>
            <a:spLocks noChangeShapeType="1"/>
          </p:cNvSpPr>
          <p:nvPr/>
        </p:nvSpPr>
        <p:spPr bwMode="auto">
          <a:xfrm>
            <a:off x="7620000" y="137636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72" name="Line 188">
            <a:extLst>
              <a:ext uri="{FF2B5EF4-FFF2-40B4-BE49-F238E27FC236}">
                <a16:creationId xmlns:a16="http://schemas.microsoft.com/office/drawing/2014/main" id="{8E480192-A4D3-4C0E-9575-587FC9962834}"/>
              </a:ext>
            </a:extLst>
          </p:cNvPr>
          <p:cNvSpPr>
            <a:spLocks noChangeShapeType="1"/>
          </p:cNvSpPr>
          <p:nvPr/>
        </p:nvSpPr>
        <p:spPr bwMode="auto">
          <a:xfrm>
            <a:off x="3324225" y="3276600"/>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73" name="Line 189">
            <a:extLst>
              <a:ext uri="{FF2B5EF4-FFF2-40B4-BE49-F238E27FC236}">
                <a16:creationId xmlns:a16="http://schemas.microsoft.com/office/drawing/2014/main" id="{2B6CAB60-2CB4-41F1-AA96-A1754242BE19}"/>
              </a:ext>
            </a:extLst>
          </p:cNvPr>
          <p:cNvSpPr>
            <a:spLocks noChangeShapeType="1"/>
          </p:cNvSpPr>
          <p:nvPr/>
        </p:nvSpPr>
        <p:spPr bwMode="auto">
          <a:xfrm>
            <a:off x="4143375" y="3276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74" name="Line 190">
            <a:extLst>
              <a:ext uri="{FF2B5EF4-FFF2-40B4-BE49-F238E27FC236}">
                <a16:creationId xmlns:a16="http://schemas.microsoft.com/office/drawing/2014/main" id="{63215032-3D72-4C96-8397-329A8FF5B026}"/>
              </a:ext>
            </a:extLst>
          </p:cNvPr>
          <p:cNvSpPr>
            <a:spLocks noChangeShapeType="1"/>
          </p:cNvSpPr>
          <p:nvPr/>
        </p:nvSpPr>
        <p:spPr bwMode="auto">
          <a:xfrm>
            <a:off x="4953000" y="3276600"/>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75" name="Line 191">
            <a:extLst>
              <a:ext uri="{FF2B5EF4-FFF2-40B4-BE49-F238E27FC236}">
                <a16:creationId xmlns:a16="http://schemas.microsoft.com/office/drawing/2014/main" id="{31CBA10F-7D32-4F8B-94B8-3FF3DFEEDD0B}"/>
              </a:ext>
            </a:extLst>
          </p:cNvPr>
          <p:cNvSpPr>
            <a:spLocks noChangeShapeType="1"/>
          </p:cNvSpPr>
          <p:nvPr/>
        </p:nvSpPr>
        <p:spPr bwMode="auto">
          <a:xfrm>
            <a:off x="5681663" y="3276600"/>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76" name="Line 192">
            <a:extLst>
              <a:ext uri="{FF2B5EF4-FFF2-40B4-BE49-F238E27FC236}">
                <a16:creationId xmlns:a16="http://schemas.microsoft.com/office/drawing/2014/main" id="{33556716-819B-49CA-8C4E-4842980FF03D}"/>
              </a:ext>
            </a:extLst>
          </p:cNvPr>
          <p:cNvSpPr>
            <a:spLocks noChangeShapeType="1"/>
          </p:cNvSpPr>
          <p:nvPr/>
        </p:nvSpPr>
        <p:spPr bwMode="auto">
          <a:xfrm>
            <a:off x="6372225" y="35814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77" name="Line 193">
            <a:extLst>
              <a:ext uri="{FF2B5EF4-FFF2-40B4-BE49-F238E27FC236}">
                <a16:creationId xmlns:a16="http://schemas.microsoft.com/office/drawing/2014/main" id="{9900CCE7-3D0F-4083-9929-EAF65D8CFE1E}"/>
              </a:ext>
            </a:extLst>
          </p:cNvPr>
          <p:cNvSpPr>
            <a:spLocks noChangeShapeType="1"/>
          </p:cNvSpPr>
          <p:nvPr/>
        </p:nvSpPr>
        <p:spPr bwMode="auto">
          <a:xfrm>
            <a:off x="6991350" y="3276600"/>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78" name="Line 194">
            <a:extLst>
              <a:ext uri="{FF2B5EF4-FFF2-40B4-BE49-F238E27FC236}">
                <a16:creationId xmlns:a16="http://schemas.microsoft.com/office/drawing/2014/main" id="{25580173-4EBF-4A51-8F55-FA306914803E}"/>
              </a:ext>
            </a:extLst>
          </p:cNvPr>
          <p:cNvSpPr>
            <a:spLocks noChangeShapeType="1"/>
          </p:cNvSpPr>
          <p:nvPr/>
        </p:nvSpPr>
        <p:spPr bwMode="auto">
          <a:xfrm>
            <a:off x="8305800" y="3276600"/>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B95966CA-2C35-43A2-8E49-4F977D9F10D1}"/>
              </a:ext>
            </a:extLst>
          </p:cNvPr>
          <p:cNvSpPr>
            <a:spLocks noGrp="1" noRot="1" noChangeArrowheads="1"/>
          </p:cNvSpPr>
          <p:nvPr>
            <p:ph type="title"/>
          </p:nvPr>
        </p:nvSpPr>
        <p:spPr>
          <a:xfrm>
            <a:off x="1005818" y="421833"/>
            <a:ext cx="8540750" cy="1143000"/>
          </a:xfrm>
        </p:spPr>
        <p:txBody>
          <a:bodyPr/>
          <a:lstStyle/>
          <a:p>
            <a:pPr algn="l"/>
            <a:r>
              <a:rPr kumimoji="1" lang="zh-CN" altLang="en-US" b="1">
                <a:solidFill>
                  <a:schemeClr val="tx1"/>
                </a:solidFill>
              </a:rPr>
              <a:t>生产者和消费者两进程使用的变量：</a:t>
            </a:r>
          </a:p>
        </p:txBody>
      </p:sp>
      <p:sp>
        <p:nvSpPr>
          <p:cNvPr id="114691" name="Rectangle 3">
            <a:extLst>
              <a:ext uri="{FF2B5EF4-FFF2-40B4-BE49-F238E27FC236}">
                <a16:creationId xmlns:a16="http://schemas.microsoft.com/office/drawing/2014/main" id="{4FFE240F-4665-4F16-A92F-2614157EEF9E}"/>
              </a:ext>
            </a:extLst>
          </p:cNvPr>
          <p:cNvSpPr>
            <a:spLocks noGrp="1" noRot="1" noChangeArrowheads="1"/>
          </p:cNvSpPr>
          <p:nvPr>
            <p:ph type="body" idx="1"/>
          </p:nvPr>
        </p:nvSpPr>
        <p:spPr>
          <a:xfrm>
            <a:off x="301625" y="1447800"/>
            <a:ext cx="8540750" cy="2514600"/>
          </a:xfrm>
          <a:solidFill>
            <a:srgbClr val="CCFFFF"/>
          </a:solidFill>
        </p:spPr>
        <p:txBody>
          <a:bodyPr/>
          <a:lstStyle/>
          <a:p>
            <a:pPr lvl="2">
              <a:lnSpc>
                <a:spcPct val="90000"/>
              </a:lnSpc>
            </a:pPr>
            <a:r>
              <a:rPr kumimoji="1" lang="en-US" altLang="zh-CN"/>
              <a:t>var n integer;</a:t>
            </a:r>
          </a:p>
          <a:p>
            <a:pPr lvl="2">
              <a:lnSpc>
                <a:spcPct val="90000"/>
              </a:lnSpc>
            </a:pPr>
            <a:r>
              <a:rPr kumimoji="1" lang="en-US" altLang="zh-CN"/>
              <a:t>type item=…;</a:t>
            </a:r>
          </a:p>
          <a:p>
            <a:pPr lvl="2">
              <a:lnSpc>
                <a:spcPct val="90000"/>
              </a:lnSpc>
            </a:pPr>
            <a:r>
              <a:rPr kumimoji="1" lang="en-US" altLang="zh-CN"/>
              <a:t>var buffer:array</a:t>
            </a:r>
            <a:r>
              <a:rPr kumimoji="1" lang="zh-CN" altLang="en-US"/>
              <a:t>［</a:t>
            </a:r>
            <a:r>
              <a:rPr kumimoji="1" lang="en-US" altLang="zh-CN"/>
              <a:t>0, 1, …, n-1</a:t>
            </a:r>
            <a:r>
              <a:rPr kumimoji="1" lang="zh-CN" altLang="en-US"/>
              <a:t>］ </a:t>
            </a:r>
            <a:r>
              <a:rPr kumimoji="1" lang="en-US" altLang="zh-CN"/>
              <a:t>of item;</a:t>
            </a:r>
          </a:p>
          <a:p>
            <a:pPr lvl="2">
              <a:lnSpc>
                <a:spcPct val="90000"/>
              </a:lnSpc>
            </a:pPr>
            <a:r>
              <a:rPr kumimoji="1" lang="en-US" altLang="zh-CN"/>
              <a:t>in, out: 0, 1, …, n-1;</a:t>
            </a:r>
          </a:p>
          <a:p>
            <a:pPr lvl="2">
              <a:lnSpc>
                <a:spcPct val="90000"/>
              </a:lnSpc>
            </a:pPr>
            <a:r>
              <a:rPr kumimoji="1" lang="en-US" altLang="zh-CN"/>
              <a:t>counter: 0, 1, …, n; </a:t>
            </a:r>
            <a:r>
              <a:rPr kumimoji="1" lang="en-US" altLang="zh-CN" b="1"/>
              <a:t>// </a:t>
            </a:r>
            <a:r>
              <a:rPr kumimoji="1" lang="zh-CN" altLang="en-US" b="1"/>
              <a:t>缓冲区中产品的个数，初始值为</a:t>
            </a:r>
            <a:r>
              <a:rPr kumimoji="1" lang="en-US" altLang="zh-CN" b="1"/>
              <a:t>0</a:t>
            </a:r>
          </a:p>
          <a:p>
            <a:pPr>
              <a:lnSpc>
                <a:spcPct val="90000"/>
              </a:lnSpc>
            </a:pPr>
            <a:endParaRPr lang="zh-CN" altLang="en-US" sz="2400" b="1"/>
          </a:p>
        </p:txBody>
      </p:sp>
      <p:grpSp>
        <p:nvGrpSpPr>
          <p:cNvPr id="114692" name="Group 65">
            <a:extLst>
              <a:ext uri="{FF2B5EF4-FFF2-40B4-BE49-F238E27FC236}">
                <a16:creationId xmlns:a16="http://schemas.microsoft.com/office/drawing/2014/main" id="{5F353AD3-73D6-48AC-AF74-D30DAF1F83AF}"/>
              </a:ext>
            </a:extLst>
          </p:cNvPr>
          <p:cNvGrpSpPr>
            <a:grpSpLocks/>
          </p:cNvGrpSpPr>
          <p:nvPr/>
        </p:nvGrpSpPr>
        <p:grpSpPr bwMode="auto">
          <a:xfrm>
            <a:off x="1066800" y="4092575"/>
            <a:ext cx="6781800" cy="2460625"/>
            <a:chOff x="2697" y="8928"/>
            <a:chExt cx="5220" cy="2652"/>
          </a:xfrm>
        </p:grpSpPr>
        <p:sp>
          <p:nvSpPr>
            <p:cNvPr id="114693" name="Text Box 66">
              <a:extLst>
                <a:ext uri="{FF2B5EF4-FFF2-40B4-BE49-F238E27FC236}">
                  <a16:creationId xmlns:a16="http://schemas.microsoft.com/office/drawing/2014/main" id="{18A8478A-186B-425A-AA80-3971180B4522}"/>
                </a:ext>
              </a:extLst>
            </p:cNvPr>
            <p:cNvSpPr txBox="1">
              <a:spLocks noChangeArrowheads="1"/>
            </p:cNvSpPr>
            <p:nvPr/>
          </p:nvSpPr>
          <p:spPr bwMode="auto">
            <a:xfrm>
              <a:off x="2697" y="8928"/>
              <a:ext cx="5220" cy="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a:latin typeface="Times New Roman" panose="02020603050405020304" pitchFamily="18" charset="0"/>
                </a:rPr>
                <a:t> </a:t>
              </a:r>
              <a:r>
                <a:rPr lang="en-US" altLang="zh-CN">
                  <a:solidFill>
                    <a:srgbClr val="003300"/>
                  </a:solidFill>
                  <a:latin typeface="Times New Roman" panose="02020603050405020304" pitchFamily="18" charset="0"/>
                </a:rPr>
                <a:t>0  1   2   3  4   5  6   7  8                    n-1</a:t>
              </a:r>
            </a:p>
          </p:txBody>
        </p:sp>
        <p:grpSp>
          <p:nvGrpSpPr>
            <p:cNvPr id="114694" name="Group 67">
              <a:extLst>
                <a:ext uri="{FF2B5EF4-FFF2-40B4-BE49-F238E27FC236}">
                  <a16:creationId xmlns:a16="http://schemas.microsoft.com/office/drawing/2014/main" id="{1E8111E2-9105-4C38-9822-892225998A1F}"/>
                </a:ext>
              </a:extLst>
            </p:cNvPr>
            <p:cNvGrpSpPr>
              <a:grpSpLocks/>
            </p:cNvGrpSpPr>
            <p:nvPr/>
          </p:nvGrpSpPr>
          <p:grpSpPr bwMode="auto">
            <a:xfrm>
              <a:off x="2697" y="9396"/>
              <a:ext cx="5220" cy="2184"/>
              <a:chOff x="2697" y="9396"/>
              <a:chExt cx="5220" cy="2184"/>
            </a:xfrm>
          </p:grpSpPr>
          <p:grpSp>
            <p:nvGrpSpPr>
              <p:cNvPr id="114695" name="Group 68">
                <a:extLst>
                  <a:ext uri="{FF2B5EF4-FFF2-40B4-BE49-F238E27FC236}">
                    <a16:creationId xmlns:a16="http://schemas.microsoft.com/office/drawing/2014/main" id="{DE2E1CC9-904C-4496-BAD0-5D5460042977}"/>
                  </a:ext>
                </a:extLst>
              </p:cNvPr>
              <p:cNvGrpSpPr>
                <a:grpSpLocks/>
              </p:cNvGrpSpPr>
              <p:nvPr/>
            </p:nvGrpSpPr>
            <p:grpSpPr bwMode="auto">
              <a:xfrm>
                <a:off x="3057" y="11112"/>
                <a:ext cx="180" cy="312"/>
                <a:chOff x="2337" y="10956"/>
                <a:chExt cx="360" cy="624"/>
              </a:xfrm>
            </p:grpSpPr>
            <p:grpSp>
              <p:nvGrpSpPr>
                <p:cNvPr id="114739" name="Group 69">
                  <a:extLst>
                    <a:ext uri="{FF2B5EF4-FFF2-40B4-BE49-F238E27FC236}">
                      <a16:creationId xmlns:a16="http://schemas.microsoft.com/office/drawing/2014/main" id="{4663AED9-7BAF-4E5D-A3D4-16376EF951B2}"/>
                    </a:ext>
                  </a:extLst>
                </p:cNvPr>
                <p:cNvGrpSpPr>
                  <a:grpSpLocks/>
                </p:cNvGrpSpPr>
                <p:nvPr/>
              </p:nvGrpSpPr>
              <p:grpSpPr bwMode="auto">
                <a:xfrm>
                  <a:off x="2337" y="10956"/>
                  <a:ext cx="360" cy="624"/>
                  <a:chOff x="3417" y="9396"/>
                  <a:chExt cx="360" cy="624"/>
                </a:xfrm>
              </p:grpSpPr>
              <p:sp>
                <p:nvSpPr>
                  <p:cNvPr id="114744" name="Line 70">
                    <a:extLst>
                      <a:ext uri="{FF2B5EF4-FFF2-40B4-BE49-F238E27FC236}">
                        <a16:creationId xmlns:a16="http://schemas.microsoft.com/office/drawing/2014/main" id="{D60A4B8F-8A6F-4415-A3F6-0376DCBB0D62}"/>
                      </a:ext>
                    </a:extLst>
                  </p:cNvPr>
                  <p:cNvSpPr>
                    <a:spLocks noChangeShapeType="1"/>
                  </p:cNvSpPr>
                  <p:nvPr/>
                </p:nvSpPr>
                <p:spPr bwMode="auto">
                  <a:xfrm flipH="1">
                    <a:off x="3417" y="9396"/>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45" name="Line 71">
                    <a:extLst>
                      <a:ext uri="{FF2B5EF4-FFF2-40B4-BE49-F238E27FC236}">
                        <a16:creationId xmlns:a16="http://schemas.microsoft.com/office/drawing/2014/main" id="{653E4294-8817-42E3-A33E-418979AEEC2C}"/>
                      </a:ext>
                    </a:extLst>
                  </p:cNvPr>
                  <p:cNvSpPr>
                    <a:spLocks noChangeShapeType="1"/>
                  </p:cNvSpPr>
                  <p:nvPr/>
                </p:nvSpPr>
                <p:spPr bwMode="auto">
                  <a:xfrm flipH="1">
                    <a:off x="341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46" name="Line 72">
                    <a:extLst>
                      <a:ext uri="{FF2B5EF4-FFF2-40B4-BE49-F238E27FC236}">
                        <a16:creationId xmlns:a16="http://schemas.microsoft.com/office/drawing/2014/main" id="{41DB98F4-E635-43D4-9A0E-80D0B03F3F94}"/>
                      </a:ext>
                    </a:extLst>
                  </p:cNvPr>
                  <p:cNvSpPr>
                    <a:spLocks noChangeShapeType="1"/>
                  </p:cNvSpPr>
                  <p:nvPr/>
                </p:nvSpPr>
                <p:spPr bwMode="auto">
                  <a:xfrm flipH="1">
                    <a:off x="3417" y="9552"/>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47" name="Line 73">
                    <a:extLst>
                      <a:ext uri="{FF2B5EF4-FFF2-40B4-BE49-F238E27FC236}">
                        <a16:creationId xmlns:a16="http://schemas.microsoft.com/office/drawing/2014/main" id="{59F83C7D-8345-41DE-99A2-F7F92A44927C}"/>
                      </a:ext>
                    </a:extLst>
                  </p:cNvPr>
                  <p:cNvSpPr>
                    <a:spLocks noChangeShapeType="1"/>
                  </p:cNvSpPr>
                  <p:nvPr/>
                </p:nvSpPr>
                <p:spPr bwMode="auto">
                  <a:xfrm flipH="1">
                    <a:off x="3417" y="9708"/>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48" name="Line 74">
                    <a:extLst>
                      <a:ext uri="{FF2B5EF4-FFF2-40B4-BE49-F238E27FC236}">
                        <a16:creationId xmlns:a16="http://schemas.microsoft.com/office/drawing/2014/main" id="{9E48D5EA-A264-409F-810F-6DA47449B320}"/>
                      </a:ext>
                    </a:extLst>
                  </p:cNvPr>
                  <p:cNvSpPr>
                    <a:spLocks noChangeShapeType="1"/>
                  </p:cNvSpPr>
                  <p:nvPr/>
                </p:nvSpPr>
                <p:spPr bwMode="auto">
                  <a:xfrm flipH="1">
                    <a:off x="3597" y="9864"/>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740" name="Line 75">
                  <a:extLst>
                    <a:ext uri="{FF2B5EF4-FFF2-40B4-BE49-F238E27FC236}">
                      <a16:creationId xmlns:a16="http://schemas.microsoft.com/office/drawing/2014/main" id="{DC420C89-C39F-4ACE-A309-72E723C7EAA6}"/>
                    </a:ext>
                  </a:extLst>
                </p:cNvPr>
                <p:cNvSpPr>
                  <a:spLocks noChangeShapeType="1"/>
                </p:cNvSpPr>
                <p:nvPr/>
              </p:nvSpPr>
              <p:spPr bwMode="auto">
                <a:xfrm>
                  <a:off x="2337" y="1095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41" name="Line 76">
                  <a:extLst>
                    <a:ext uri="{FF2B5EF4-FFF2-40B4-BE49-F238E27FC236}">
                      <a16:creationId xmlns:a16="http://schemas.microsoft.com/office/drawing/2014/main" id="{68589F85-2513-4ED5-8F73-DBDA0277A0D0}"/>
                    </a:ext>
                  </a:extLst>
                </p:cNvPr>
                <p:cNvSpPr>
                  <a:spLocks noChangeShapeType="1"/>
                </p:cNvSpPr>
                <p:nvPr/>
              </p:nvSpPr>
              <p:spPr bwMode="auto">
                <a:xfrm>
                  <a:off x="2697" y="1095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42" name="Line 77">
                  <a:extLst>
                    <a:ext uri="{FF2B5EF4-FFF2-40B4-BE49-F238E27FC236}">
                      <a16:creationId xmlns:a16="http://schemas.microsoft.com/office/drawing/2014/main" id="{1B10DC15-D5A4-470A-B619-09E2175001EF}"/>
                    </a:ext>
                  </a:extLst>
                </p:cNvPr>
                <p:cNvSpPr>
                  <a:spLocks noChangeShapeType="1"/>
                </p:cNvSpPr>
                <p:nvPr/>
              </p:nvSpPr>
              <p:spPr bwMode="auto">
                <a:xfrm>
                  <a:off x="2337" y="10956"/>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43" name="Line 78">
                  <a:extLst>
                    <a:ext uri="{FF2B5EF4-FFF2-40B4-BE49-F238E27FC236}">
                      <a16:creationId xmlns:a16="http://schemas.microsoft.com/office/drawing/2014/main" id="{76A7DCF9-C7CE-43BE-AC5E-9D5845882820}"/>
                    </a:ext>
                  </a:extLst>
                </p:cNvPr>
                <p:cNvSpPr>
                  <a:spLocks noChangeShapeType="1"/>
                </p:cNvSpPr>
                <p:nvPr/>
              </p:nvSpPr>
              <p:spPr bwMode="auto">
                <a:xfrm>
                  <a:off x="2337" y="11580"/>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696" name="Text Box 79">
                <a:extLst>
                  <a:ext uri="{FF2B5EF4-FFF2-40B4-BE49-F238E27FC236}">
                    <a16:creationId xmlns:a16="http://schemas.microsoft.com/office/drawing/2014/main" id="{E59DAB89-EC16-4B1F-B222-7C5611F16D0A}"/>
                  </a:ext>
                </a:extLst>
              </p:cNvPr>
              <p:cNvSpPr txBox="1">
                <a:spLocks noChangeArrowheads="1"/>
              </p:cNvSpPr>
              <p:nvPr/>
            </p:nvSpPr>
            <p:spPr bwMode="auto">
              <a:xfrm>
                <a:off x="3237" y="11112"/>
                <a:ext cx="16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2400" b="1">
                    <a:solidFill>
                      <a:srgbClr val="003300"/>
                    </a:solidFill>
                    <a:latin typeface="Times New Roman" panose="02020603050405020304" pitchFamily="18" charset="0"/>
                    <a:ea typeface="仿宋_GB2312" pitchFamily="49" charset="-122"/>
                  </a:rPr>
                  <a:t>：被占用单元</a:t>
                </a:r>
              </a:p>
            </p:txBody>
          </p:sp>
          <p:sp>
            <p:nvSpPr>
              <p:cNvPr id="114697" name="Rectangle 80">
                <a:extLst>
                  <a:ext uri="{FF2B5EF4-FFF2-40B4-BE49-F238E27FC236}">
                    <a16:creationId xmlns:a16="http://schemas.microsoft.com/office/drawing/2014/main" id="{ED95B3A0-8994-417F-A514-33EFB5B48F0E}"/>
                  </a:ext>
                </a:extLst>
              </p:cNvPr>
              <p:cNvSpPr>
                <a:spLocks noChangeArrowheads="1"/>
              </p:cNvSpPr>
              <p:nvPr/>
            </p:nvSpPr>
            <p:spPr bwMode="auto">
              <a:xfrm>
                <a:off x="5034" y="11112"/>
                <a:ext cx="180" cy="3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4698" name="Text Box 81">
                <a:extLst>
                  <a:ext uri="{FF2B5EF4-FFF2-40B4-BE49-F238E27FC236}">
                    <a16:creationId xmlns:a16="http://schemas.microsoft.com/office/drawing/2014/main" id="{CCC05FEB-BC69-4067-8A53-AC61B0E70C46}"/>
                  </a:ext>
                </a:extLst>
              </p:cNvPr>
              <p:cNvSpPr txBox="1">
                <a:spLocks noChangeArrowheads="1"/>
              </p:cNvSpPr>
              <p:nvPr/>
            </p:nvSpPr>
            <p:spPr bwMode="auto">
              <a:xfrm>
                <a:off x="5217" y="11112"/>
                <a:ext cx="16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2400" b="1">
                    <a:solidFill>
                      <a:srgbClr val="003300"/>
                    </a:solidFill>
                    <a:latin typeface="Times New Roman" panose="02020603050405020304" pitchFamily="18" charset="0"/>
                    <a:ea typeface="仿宋_GB2312" pitchFamily="49" charset="-122"/>
                  </a:rPr>
                  <a:t>：空闲单元</a:t>
                </a:r>
              </a:p>
            </p:txBody>
          </p:sp>
          <p:grpSp>
            <p:nvGrpSpPr>
              <p:cNvPr id="114699" name="Group 82">
                <a:extLst>
                  <a:ext uri="{FF2B5EF4-FFF2-40B4-BE49-F238E27FC236}">
                    <a16:creationId xmlns:a16="http://schemas.microsoft.com/office/drawing/2014/main" id="{CF4139B4-8059-427C-947A-5E386AA0EB75}"/>
                  </a:ext>
                </a:extLst>
              </p:cNvPr>
              <p:cNvGrpSpPr>
                <a:grpSpLocks/>
              </p:cNvGrpSpPr>
              <p:nvPr/>
            </p:nvGrpSpPr>
            <p:grpSpPr bwMode="auto">
              <a:xfrm>
                <a:off x="2697" y="9396"/>
                <a:ext cx="5220" cy="1716"/>
                <a:chOff x="2697" y="9396"/>
                <a:chExt cx="5220" cy="1716"/>
              </a:xfrm>
            </p:grpSpPr>
            <p:grpSp>
              <p:nvGrpSpPr>
                <p:cNvPr id="114700" name="Group 83">
                  <a:extLst>
                    <a:ext uri="{FF2B5EF4-FFF2-40B4-BE49-F238E27FC236}">
                      <a16:creationId xmlns:a16="http://schemas.microsoft.com/office/drawing/2014/main" id="{043E08D6-4BA6-4122-8385-1977F8BFB489}"/>
                    </a:ext>
                  </a:extLst>
                </p:cNvPr>
                <p:cNvGrpSpPr>
                  <a:grpSpLocks/>
                </p:cNvGrpSpPr>
                <p:nvPr/>
              </p:nvGrpSpPr>
              <p:grpSpPr bwMode="auto">
                <a:xfrm>
                  <a:off x="2697" y="9396"/>
                  <a:ext cx="5220" cy="1716"/>
                  <a:chOff x="2697" y="9396"/>
                  <a:chExt cx="5220" cy="1716"/>
                </a:xfrm>
              </p:grpSpPr>
              <p:sp>
                <p:nvSpPr>
                  <p:cNvPr id="114702" name="Text Box 84">
                    <a:extLst>
                      <a:ext uri="{FF2B5EF4-FFF2-40B4-BE49-F238E27FC236}">
                        <a16:creationId xmlns:a16="http://schemas.microsoft.com/office/drawing/2014/main" id="{13E15D64-2E64-494C-AE79-7D03C59DBC37}"/>
                      </a:ext>
                    </a:extLst>
                  </p:cNvPr>
                  <p:cNvSpPr txBox="1">
                    <a:spLocks noChangeArrowheads="1"/>
                  </p:cNvSpPr>
                  <p:nvPr/>
                </p:nvSpPr>
                <p:spPr bwMode="auto">
                  <a:xfrm>
                    <a:off x="5217" y="1064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400" b="1">
                        <a:solidFill>
                          <a:srgbClr val="003300"/>
                        </a:solidFill>
                        <a:latin typeface="Times New Roman" panose="02020603050405020304" pitchFamily="18" charset="0"/>
                      </a:rPr>
                      <a:t>in</a:t>
                    </a:r>
                  </a:p>
                </p:txBody>
              </p:sp>
              <p:sp>
                <p:nvSpPr>
                  <p:cNvPr id="114703" name="Text Box 85">
                    <a:extLst>
                      <a:ext uri="{FF2B5EF4-FFF2-40B4-BE49-F238E27FC236}">
                        <a16:creationId xmlns:a16="http://schemas.microsoft.com/office/drawing/2014/main" id="{A4E5C6EB-8513-443D-981C-7B4AAA2DD0D8}"/>
                      </a:ext>
                    </a:extLst>
                  </p:cNvPr>
                  <p:cNvSpPr txBox="1">
                    <a:spLocks noChangeArrowheads="1"/>
                  </p:cNvSpPr>
                  <p:nvPr/>
                </p:nvSpPr>
                <p:spPr bwMode="auto">
                  <a:xfrm>
                    <a:off x="3957" y="10644"/>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400" b="1">
                        <a:solidFill>
                          <a:srgbClr val="003300"/>
                        </a:solidFill>
                        <a:latin typeface="Times New Roman" panose="02020603050405020304" pitchFamily="18" charset="0"/>
                      </a:rPr>
                      <a:t>out</a:t>
                    </a:r>
                  </a:p>
                </p:txBody>
              </p:sp>
              <p:sp>
                <p:nvSpPr>
                  <p:cNvPr id="114704" name="Line 86">
                    <a:extLst>
                      <a:ext uri="{FF2B5EF4-FFF2-40B4-BE49-F238E27FC236}">
                        <a16:creationId xmlns:a16="http://schemas.microsoft.com/office/drawing/2014/main" id="{8AA8DCA8-05EA-4245-9BC6-9A690E90FE49}"/>
                      </a:ext>
                    </a:extLst>
                  </p:cNvPr>
                  <p:cNvSpPr>
                    <a:spLocks noChangeShapeType="1"/>
                  </p:cNvSpPr>
                  <p:nvPr/>
                </p:nvSpPr>
                <p:spPr bwMode="auto">
                  <a:xfrm flipV="1">
                    <a:off x="4317" y="10020"/>
                    <a:ext cx="1"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05" name="Line 87">
                    <a:extLst>
                      <a:ext uri="{FF2B5EF4-FFF2-40B4-BE49-F238E27FC236}">
                        <a16:creationId xmlns:a16="http://schemas.microsoft.com/office/drawing/2014/main" id="{B288FAB2-5C87-4B41-A553-47E20B17475D}"/>
                      </a:ext>
                    </a:extLst>
                  </p:cNvPr>
                  <p:cNvSpPr>
                    <a:spLocks noChangeShapeType="1"/>
                  </p:cNvSpPr>
                  <p:nvPr/>
                </p:nvSpPr>
                <p:spPr bwMode="auto">
                  <a:xfrm flipV="1">
                    <a:off x="5397" y="10020"/>
                    <a:ext cx="1"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06" name="Line 88">
                    <a:extLst>
                      <a:ext uri="{FF2B5EF4-FFF2-40B4-BE49-F238E27FC236}">
                        <a16:creationId xmlns:a16="http://schemas.microsoft.com/office/drawing/2014/main" id="{8E635144-8659-41BC-BAF3-2CC4722412BD}"/>
                      </a:ext>
                    </a:extLst>
                  </p:cNvPr>
                  <p:cNvSpPr>
                    <a:spLocks noChangeShapeType="1"/>
                  </p:cNvSpPr>
                  <p:nvPr/>
                </p:nvSpPr>
                <p:spPr bwMode="auto">
                  <a:xfrm>
                    <a:off x="2697" y="9396"/>
                    <a:ext cx="52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07" name="Line 89">
                    <a:extLst>
                      <a:ext uri="{FF2B5EF4-FFF2-40B4-BE49-F238E27FC236}">
                        <a16:creationId xmlns:a16="http://schemas.microsoft.com/office/drawing/2014/main" id="{2606A6AF-ECBF-4E18-91FF-471691EA0D29}"/>
                      </a:ext>
                    </a:extLst>
                  </p:cNvPr>
                  <p:cNvSpPr>
                    <a:spLocks noChangeShapeType="1"/>
                  </p:cNvSpPr>
                  <p:nvPr/>
                </p:nvSpPr>
                <p:spPr bwMode="auto">
                  <a:xfrm>
                    <a:off x="6297" y="9708"/>
                    <a:ext cx="540" cy="0"/>
                  </a:xfrm>
                  <a:prstGeom prst="line">
                    <a:avLst/>
                  </a:prstGeom>
                  <a:noFill/>
                  <a:ln w="57150"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08" name="Line 90">
                    <a:extLst>
                      <a:ext uri="{FF2B5EF4-FFF2-40B4-BE49-F238E27FC236}">
                        <a16:creationId xmlns:a16="http://schemas.microsoft.com/office/drawing/2014/main" id="{51AE9B9B-733C-4ED9-9A8A-1FE2ABB8BF8E}"/>
                      </a:ext>
                    </a:extLst>
                  </p:cNvPr>
                  <p:cNvSpPr>
                    <a:spLocks noChangeShapeType="1"/>
                  </p:cNvSpPr>
                  <p:nvPr/>
                </p:nvSpPr>
                <p:spPr bwMode="auto">
                  <a:xfrm>
                    <a:off x="2697" y="10020"/>
                    <a:ext cx="52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09" name="Line 91">
                    <a:extLst>
                      <a:ext uri="{FF2B5EF4-FFF2-40B4-BE49-F238E27FC236}">
                        <a16:creationId xmlns:a16="http://schemas.microsoft.com/office/drawing/2014/main" id="{9FEBF19F-70B3-4BB2-AD50-08AB794898F0}"/>
                      </a:ext>
                    </a:extLst>
                  </p:cNvPr>
                  <p:cNvSpPr>
                    <a:spLocks noChangeShapeType="1"/>
                  </p:cNvSpPr>
                  <p:nvPr/>
                </p:nvSpPr>
                <p:spPr bwMode="auto">
                  <a:xfrm>
                    <a:off x="2697" y="939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0" name="Line 92">
                    <a:extLst>
                      <a:ext uri="{FF2B5EF4-FFF2-40B4-BE49-F238E27FC236}">
                        <a16:creationId xmlns:a16="http://schemas.microsoft.com/office/drawing/2014/main" id="{BB2C34D9-743C-4200-AEA2-71E2E0FDFC8A}"/>
                      </a:ext>
                    </a:extLst>
                  </p:cNvPr>
                  <p:cNvSpPr>
                    <a:spLocks noChangeShapeType="1"/>
                  </p:cNvSpPr>
                  <p:nvPr/>
                </p:nvSpPr>
                <p:spPr bwMode="auto">
                  <a:xfrm>
                    <a:off x="3057" y="939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1" name="Line 93">
                    <a:extLst>
                      <a:ext uri="{FF2B5EF4-FFF2-40B4-BE49-F238E27FC236}">
                        <a16:creationId xmlns:a16="http://schemas.microsoft.com/office/drawing/2014/main" id="{8C2C6225-538D-4FB3-8A72-C7F048AFC413}"/>
                      </a:ext>
                    </a:extLst>
                  </p:cNvPr>
                  <p:cNvSpPr>
                    <a:spLocks noChangeShapeType="1"/>
                  </p:cNvSpPr>
                  <p:nvPr/>
                </p:nvSpPr>
                <p:spPr bwMode="auto">
                  <a:xfrm>
                    <a:off x="3417" y="939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2" name="Line 94">
                    <a:extLst>
                      <a:ext uri="{FF2B5EF4-FFF2-40B4-BE49-F238E27FC236}">
                        <a16:creationId xmlns:a16="http://schemas.microsoft.com/office/drawing/2014/main" id="{0091EEC8-5596-4062-9834-D044A0C18FE1}"/>
                      </a:ext>
                    </a:extLst>
                  </p:cNvPr>
                  <p:cNvSpPr>
                    <a:spLocks noChangeShapeType="1"/>
                  </p:cNvSpPr>
                  <p:nvPr/>
                </p:nvSpPr>
                <p:spPr bwMode="auto">
                  <a:xfrm>
                    <a:off x="3777" y="939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3" name="Line 95">
                    <a:extLst>
                      <a:ext uri="{FF2B5EF4-FFF2-40B4-BE49-F238E27FC236}">
                        <a16:creationId xmlns:a16="http://schemas.microsoft.com/office/drawing/2014/main" id="{1DE32EC6-1CD6-4D26-B538-3F3894F00CE4}"/>
                      </a:ext>
                    </a:extLst>
                  </p:cNvPr>
                  <p:cNvSpPr>
                    <a:spLocks noChangeShapeType="1"/>
                  </p:cNvSpPr>
                  <p:nvPr/>
                </p:nvSpPr>
                <p:spPr bwMode="auto">
                  <a:xfrm>
                    <a:off x="5577" y="939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4" name="Line 96">
                    <a:extLst>
                      <a:ext uri="{FF2B5EF4-FFF2-40B4-BE49-F238E27FC236}">
                        <a16:creationId xmlns:a16="http://schemas.microsoft.com/office/drawing/2014/main" id="{F12D0972-300A-4F1A-8187-F25B5C8B078B}"/>
                      </a:ext>
                    </a:extLst>
                  </p:cNvPr>
                  <p:cNvSpPr>
                    <a:spLocks noChangeShapeType="1"/>
                  </p:cNvSpPr>
                  <p:nvPr/>
                </p:nvSpPr>
                <p:spPr bwMode="auto">
                  <a:xfrm>
                    <a:off x="5937" y="939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4715" name="Group 97">
                    <a:extLst>
                      <a:ext uri="{FF2B5EF4-FFF2-40B4-BE49-F238E27FC236}">
                        <a16:creationId xmlns:a16="http://schemas.microsoft.com/office/drawing/2014/main" id="{325C3EDD-F01C-4557-B599-2CB291D4E17A}"/>
                      </a:ext>
                    </a:extLst>
                  </p:cNvPr>
                  <p:cNvGrpSpPr>
                    <a:grpSpLocks/>
                  </p:cNvGrpSpPr>
                  <p:nvPr/>
                </p:nvGrpSpPr>
                <p:grpSpPr bwMode="auto">
                  <a:xfrm>
                    <a:off x="4137" y="9396"/>
                    <a:ext cx="1080" cy="624"/>
                    <a:chOff x="3417" y="9396"/>
                    <a:chExt cx="1080" cy="624"/>
                  </a:xfrm>
                </p:grpSpPr>
                <p:sp>
                  <p:nvSpPr>
                    <p:cNvPr id="114717" name="Line 98">
                      <a:extLst>
                        <a:ext uri="{FF2B5EF4-FFF2-40B4-BE49-F238E27FC236}">
                          <a16:creationId xmlns:a16="http://schemas.microsoft.com/office/drawing/2014/main" id="{A0DFEA79-DBA4-42A3-A361-33623920B157}"/>
                        </a:ext>
                      </a:extLst>
                    </p:cNvPr>
                    <p:cNvSpPr>
                      <a:spLocks noChangeShapeType="1"/>
                    </p:cNvSpPr>
                    <p:nvPr/>
                  </p:nvSpPr>
                  <p:spPr bwMode="auto">
                    <a:xfrm>
                      <a:off x="4137" y="939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4718" name="Group 99">
                      <a:extLst>
                        <a:ext uri="{FF2B5EF4-FFF2-40B4-BE49-F238E27FC236}">
                          <a16:creationId xmlns:a16="http://schemas.microsoft.com/office/drawing/2014/main" id="{7AB44299-82A7-4DAA-8930-474A89C4D12B}"/>
                        </a:ext>
                      </a:extLst>
                    </p:cNvPr>
                    <p:cNvGrpSpPr>
                      <a:grpSpLocks/>
                    </p:cNvGrpSpPr>
                    <p:nvPr/>
                  </p:nvGrpSpPr>
                  <p:grpSpPr bwMode="auto">
                    <a:xfrm>
                      <a:off x="3417" y="9396"/>
                      <a:ext cx="1080" cy="624"/>
                      <a:chOff x="3417" y="9396"/>
                      <a:chExt cx="1080" cy="624"/>
                    </a:xfrm>
                  </p:grpSpPr>
                  <p:sp>
                    <p:nvSpPr>
                      <p:cNvPr id="114719" name="Line 100">
                        <a:extLst>
                          <a:ext uri="{FF2B5EF4-FFF2-40B4-BE49-F238E27FC236}">
                            <a16:creationId xmlns:a16="http://schemas.microsoft.com/office/drawing/2014/main" id="{D6C9C887-0217-48CE-B67B-A77714BC38D9}"/>
                          </a:ext>
                        </a:extLst>
                      </p:cNvPr>
                      <p:cNvSpPr>
                        <a:spLocks noChangeShapeType="1"/>
                      </p:cNvSpPr>
                      <p:nvPr/>
                    </p:nvSpPr>
                    <p:spPr bwMode="auto">
                      <a:xfrm>
                        <a:off x="3417" y="939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0" name="Line 101">
                        <a:extLst>
                          <a:ext uri="{FF2B5EF4-FFF2-40B4-BE49-F238E27FC236}">
                            <a16:creationId xmlns:a16="http://schemas.microsoft.com/office/drawing/2014/main" id="{3DCDDFAE-83E7-4AF1-94F2-D76A8462F9AB}"/>
                          </a:ext>
                        </a:extLst>
                      </p:cNvPr>
                      <p:cNvSpPr>
                        <a:spLocks noChangeShapeType="1"/>
                      </p:cNvSpPr>
                      <p:nvPr/>
                    </p:nvSpPr>
                    <p:spPr bwMode="auto">
                      <a:xfrm>
                        <a:off x="4497" y="939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4721" name="Group 102">
                        <a:extLst>
                          <a:ext uri="{FF2B5EF4-FFF2-40B4-BE49-F238E27FC236}">
                            <a16:creationId xmlns:a16="http://schemas.microsoft.com/office/drawing/2014/main" id="{02DFAB6F-CDC6-40F1-9925-CEFA16AF56C6}"/>
                          </a:ext>
                        </a:extLst>
                      </p:cNvPr>
                      <p:cNvGrpSpPr>
                        <a:grpSpLocks/>
                      </p:cNvGrpSpPr>
                      <p:nvPr/>
                    </p:nvGrpSpPr>
                    <p:grpSpPr bwMode="auto">
                      <a:xfrm>
                        <a:off x="3417" y="9396"/>
                        <a:ext cx="360" cy="624"/>
                        <a:chOff x="3417" y="9396"/>
                        <a:chExt cx="360" cy="624"/>
                      </a:xfrm>
                    </p:grpSpPr>
                    <p:sp>
                      <p:nvSpPr>
                        <p:cNvPr id="114734" name="Line 103">
                          <a:extLst>
                            <a:ext uri="{FF2B5EF4-FFF2-40B4-BE49-F238E27FC236}">
                              <a16:creationId xmlns:a16="http://schemas.microsoft.com/office/drawing/2014/main" id="{C17D0B81-2EE3-4A7F-AEBC-A3863745D61B}"/>
                            </a:ext>
                          </a:extLst>
                        </p:cNvPr>
                        <p:cNvSpPr>
                          <a:spLocks noChangeShapeType="1"/>
                        </p:cNvSpPr>
                        <p:nvPr/>
                      </p:nvSpPr>
                      <p:spPr bwMode="auto">
                        <a:xfrm flipH="1">
                          <a:off x="3417" y="9396"/>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5" name="Line 104">
                          <a:extLst>
                            <a:ext uri="{FF2B5EF4-FFF2-40B4-BE49-F238E27FC236}">
                              <a16:creationId xmlns:a16="http://schemas.microsoft.com/office/drawing/2014/main" id="{512C7E39-D497-4D82-BA10-399400802C6F}"/>
                            </a:ext>
                          </a:extLst>
                        </p:cNvPr>
                        <p:cNvSpPr>
                          <a:spLocks noChangeShapeType="1"/>
                        </p:cNvSpPr>
                        <p:nvPr/>
                      </p:nvSpPr>
                      <p:spPr bwMode="auto">
                        <a:xfrm flipH="1">
                          <a:off x="341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6" name="Line 105">
                          <a:extLst>
                            <a:ext uri="{FF2B5EF4-FFF2-40B4-BE49-F238E27FC236}">
                              <a16:creationId xmlns:a16="http://schemas.microsoft.com/office/drawing/2014/main" id="{8DAFFC8E-6BA9-4A43-93DD-70984035232C}"/>
                            </a:ext>
                          </a:extLst>
                        </p:cNvPr>
                        <p:cNvSpPr>
                          <a:spLocks noChangeShapeType="1"/>
                        </p:cNvSpPr>
                        <p:nvPr/>
                      </p:nvSpPr>
                      <p:spPr bwMode="auto">
                        <a:xfrm flipH="1">
                          <a:off x="3417" y="9552"/>
                          <a:ext cx="360" cy="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7" name="Line 106">
                          <a:extLst>
                            <a:ext uri="{FF2B5EF4-FFF2-40B4-BE49-F238E27FC236}">
                              <a16:creationId xmlns:a16="http://schemas.microsoft.com/office/drawing/2014/main" id="{48139C38-BDAC-423D-B486-DCC5EF926E8F}"/>
                            </a:ext>
                          </a:extLst>
                        </p:cNvPr>
                        <p:cNvSpPr>
                          <a:spLocks noChangeShapeType="1"/>
                        </p:cNvSpPr>
                        <p:nvPr/>
                      </p:nvSpPr>
                      <p:spPr bwMode="auto">
                        <a:xfrm flipH="1">
                          <a:off x="3417" y="9708"/>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8" name="Line 107">
                          <a:extLst>
                            <a:ext uri="{FF2B5EF4-FFF2-40B4-BE49-F238E27FC236}">
                              <a16:creationId xmlns:a16="http://schemas.microsoft.com/office/drawing/2014/main" id="{EF2611B9-D71C-4C9F-8533-96B5B64B97E9}"/>
                            </a:ext>
                          </a:extLst>
                        </p:cNvPr>
                        <p:cNvSpPr>
                          <a:spLocks noChangeShapeType="1"/>
                        </p:cNvSpPr>
                        <p:nvPr/>
                      </p:nvSpPr>
                      <p:spPr bwMode="auto">
                        <a:xfrm flipH="1">
                          <a:off x="3597" y="9864"/>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4722" name="Group 108">
                        <a:extLst>
                          <a:ext uri="{FF2B5EF4-FFF2-40B4-BE49-F238E27FC236}">
                            <a16:creationId xmlns:a16="http://schemas.microsoft.com/office/drawing/2014/main" id="{34A426D5-FB71-4F13-8280-53F878E9B9E3}"/>
                          </a:ext>
                        </a:extLst>
                      </p:cNvPr>
                      <p:cNvGrpSpPr>
                        <a:grpSpLocks/>
                      </p:cNvGrpSpPr>
                      <p:nvPr/>
                    </p:nvGrpSpPr>
                    <p:grpSpPr bwMode="auto">
                      <a:xfrm>
                        <a:off x="3777" y="9396"/>
                        <a:ext cx="360" cy="624"/>
                        <a:chOff x="3417" y="9396"/>
                        <a:chExt cx="360" cy="624"/>
                      </a:xfrm>
                    </p:grpSpPr>
                    <p:sp>
                      <p:nvSpPr>
                        <p:cNvPr id="114729" name="Line 109">
                          <a:extLst>
                            <a:ext uri="{FF2B5EF4-FFF2-40B4-BE49-F238E27FC236}">
                              <a16:creationId xmlns:a16="http://schemas.microsoft.com/office/drawing/2014/main" id="{A0FA82B8-C967-4C86-8E0F-D7B8C9566D24}"/>
                            </a:ext>
                          </a:extLst>
                        </p:cNvPr>
                        <p:cNvSpPr>
                          <a:spLocks noChangeShapeType="1"/>
                        </p:cNvSpPr>
                        <p:nvPr/>
                      </p:nvSpPr>
                      <p:spPr bwMode="auto">
                        <a:xfrm flipH="1">
                          <a:off x="3417" y="9396"/>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0" name="Line 110">
                          <a:extLst>
                            <a:ext uri="{FF2B5EF4-FFF2-40B4-BE49-F238E27FC236}">
                              <a16:creationId xmlns:a16="http://schemas.microsoft.com/office/drawing/2014/main" id="{77E34D82-34FC-49DC-88C6-F4D7AE1D0412}"/>
                            </a:ext>
                          </a:extLst>
                        </p:cNvPr>
                        <p:cNvSpPr>
                          <a:spLocks noChangeShapeType="1"/>
                        </p:cNvSpPr>
                        <p:nvPr/>
                      </p:nvSpPr>
                      <p:spPr bwMode="auto">
                        <a:xfrm flipH="1">
                          <a:off x="341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1" name="Line 111">
                          <a:extLst>
                            <a:ext uri="{FF2B5EF4-FFF2-40B4-BE49-F238E27FC236}">
                              <a16:creationId xmlns:a16="http://schemas.microsoft.com/office/drawing/2014/main" id="{FC55390C-C521-4D2E-91F3-E565E97DDBC8}"/>
                            </a:ext>
                          </a:extLst>
                        </p:cNvPr>
                        <p:cNvSpPr>
                          <a:spLocks noChangeShapeType="1"/>
                        </p:cNvSpPr>
                        <p:nvPr/>
                      </p:nvSpPr>
                      <p:spPr bwMode="auto">
                        <a:xfrm flipH="1">
                          <a:off x="3417" y="9552"/>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2" name="Line 112">
                          <a:extLst>
                            <a:ext uri="{FF2B5EF4-FFF2-40B4-BE49-F238E27FC236}">
                              <a16:creationId xmlns:a16="http://schemas.microsoft.com/office/drawing/2014/main" id="{796F2AEF-F739-4021-BE30-5439957032C6}"/>
                            </a:ext>
                          </a:extLst>
                        </p:cNvPr>
                        <p:cNvSpPr>
                          <a:spLocks noChangeShapeType="1"/>
                        </p:cNvSpPr>
                        <p:nvPr/>
                      </p:nvSpPr>
                      <p:spPr bwMode="auto">
                        <a:xfrm flipH="1">
                          <a:off x="3417" y="9708"/>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3" name="Line 113">
                          <a:extLst>
                            <a:ext uri="{FF2B5EF4-FFF2-40B4-BE49-F238E27FC236}">
                              <a16:creationId xmlns:a16="http://schemas.microsoft.com/office/drawing/2014/main" id="{5002EA8C-8B58-425F-B6BC-E35770265B10}"/>
                            </a:ext>
                          </a:extLst>
                        </p:cNvPr>
                        <p:cNvSpPr>
                          <a:spLocks noChangeShapeType="1"/>
                        </p:cNvSpPr>
                        <p:nvPr/>
                      </p:nvSpPr>
                      <p:spPr bwMode="auto">
                        <a:xfrm flipH="1">
                          <a:off x="3597" y="9864"/>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4723" name="Group 114">
                        <a:extLst>
                          <a:ext uri="{FF2B5EF4-FFF2-40B4-BE49-F238E27FC236}">
                            <a16:creationId xmlns:a16="http://schemas.microsoft.com/office/drawing/2014/main" id="{E4270551-22EE-4266-95B1-BD4C42DA9D35}"/>
                          </a:ext>
                        </a:extLst>
                      </p:cNvPr>
                      <p:cNvGrpSpPr>
                        <a:grpSpLocks/>
                      </p:cNvGrpSpPr>
                      <p:nvPr/>
                    </p:nvGrpSpPr>
                    <p:grpSpPr bwMode="auto">
                      <a:xfrm>
                        <a:off x="4137" y="9396"/>
                        <a:ext cx="360" cy="624"/>
                        <a:chOff x="3417" y="9396"/>
                        <a:chExt cx="360" cy="624"/>
                      </a:xfrm>
                    </p:grpSpPr>
                    <p:sp>
                      <p:nvSpPr>
                        <p:cNvPr id="114724" name="Line 115">
                          <a:extLst>
                            <a:ext uri="{FF2B5EF4-FFF2-40B4-BE49-F238E27FC236}">
                              <a16:creationId xmlns:a16="http://schemas.microsoft.com/office/drawing/2014/main" id="{8C867C8D-761D-4332-942D-3474F677FE87}"/>
                            </a:ext>
                          </a:extLst>
                        </p:cNvPr>
                        <p:cNvSpPr>
                          <a:spLocks noChangeShapeType="1"/>
                        </p:cNvSpPr>
                        <p:nvPr/>
                      </p:nvSpPr>
                      <p:spPr bwMode="auto">
                        <a:xfrm flipH="1">
                          <a:off x="3417" y="9396"/>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5" name="Line 116">
                          <a:extLst>
                            <a:ext uri="{FF2B5EF4-FFF2-40B4-BE49-F238E27FC236}">
                              <a16:creationId xmlns:a16="http://schemas.microsoft.com/office/drawing/2014/main" id="{50346A01-C95F-4EFE-8E0D-E33355B76EC6}"/>
                            </a:ext>
                          </a:extLst>
                        </p:cNvPr>
                        <p:cNvSpPr>
                          <a:spLocks noChangeShapeType="1"/>
                        </p:cNvSpPr>
                        <p:nvPr/>
                      </p:nvSpPr>
                      <p:spPr bwMode="auto">
                        <a:xfrm flipH="1">
                          <a:off x="341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6" name="Line 117">
                          <a:extLst>
                            <a:ext uri="{FF2B5EF4-FFF2-40B4-BE49-F238E27FC236}">
                              <a16:creationId xmlns:a16="http://schemas.microsoft.com/office/drawing/2014/main" id="{709EE216-DB79-4462-8D17-EE53494D8BAE}"/>
                            </a:ext>
                          </a:extLst>
                        </p:cNvPr>
                        <p:cNvSpPr>
                          <a:spLocks noChangeShapeType="1"/>
                        </p:cNvSpPr>
                        <p:nvPr/>
                      </p:nvSpPr>
                      <p:spPr bwMode="auto">
                        <a:xfrm flipH="1">
                          <a:off x="3417" y="9552"/>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7" name="Line 118">
                          <a:extLst>
                            <a:ext uri="{FF2B5EF4-FFF2-40B4-BE49-F238E27FC236}">
                              <a16:creationId xmlns:a16="http://schemas.microsoft.com/office/drawing/2014/main" id="{80294BBB-42F5-4E16-8EAF-D7D653173AD7}"/>
                            </a:ext>
                          </a:extLst>
                        </p:cNvPr>
                        <p:cNvSpPr>
                          <a:spLocks noChangeShapeType="1"/>
                        </p:cNvSpPr>
                        <p:nvPr/>
                      </p:nvSpPr>
                      <p:spPr bwMode="auto">
                        <a:xfrm flipH="1">
                          <a:off x="3417" y="9708"/>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8" name="Line 119">
                          <a:extLst>
                            <a:ext uri="{FF2B5EF4-FFF2-40B4-BE49-F238E27FC236}">
                              <a16:creationId xmlns:a16="http://schemas.microsoft.com/office/drawing/2014/main" id="{D79953A2-C064-48BF-A922-0B0B0169D154}"/>
                            </a:ext>
                          </a:extLst>
                        </p:cNvPr>
                        <p:cNvSpPr>
                          <a:spLocks noChangeShapeType="1"/>
                        </p:cNvSpPr>
                        <p:nvPr/>
                      </p:nvSpPr>
                      <p:spPr bwMode="auto">
                        <a:xfrm flipH="1">
                          <a:off x="3597" y="9864"/>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114716" name="Line 120">
                    <a:extLst>
                      <a:ext uri="{FF2B5EF4-FFF2-40B4-BE49-F238E27FC236}">
                        <a16:creationId xmlns:a16="http://schemas.microsoft.com/office/drawing/2014/main" id="{CBB44825-8A1F-47BC-A9F8-96A2EABBFE4D}"/>
                      </a:ext>
                    </a:extLst>
                  </p:cNvPr>
                  <p:cNvSpPr>
                    <a:spLocks noChangeShapeType="1"/>
                  </p:cNvSpPr>
                  <p:nvPr/>
                </p:nvSpPr>
                <p:spPr bwMode="auto">
                  <a:xfrm>
                    <a:off x="7917" y="939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701" name="Line 121">
                  <a:extLst>
                    <a:ext uri="{FF2B5EF4-FFF2-40B4-BE49-F238E27FC236}">
                      <a16:creationId xmlns:a16="http://schemas.microsoft.com/office/drawing/2014/main" id="{E695DDDC-E29D-4D32-BB7B-A5995465A951}"/>
                    </a:ext>
                  </a:extLst>
                </p:cNvPr>
                <p:cNvSpPr>
                  <a:spLocks noChangeShapeType="1"/>
                </p:cNvSpPr>
                <p:nvPr/>
              </p:nvSpPr>
              <p:spPr bwMode="auto">
                <a:xfrm>
                  <a:off x="4497" y="9396"/>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E559E068-E868-4FA7-8615-BE373928EB87}"/>
              </a:ext>
            </a:extLst>
          </p:cNvPr>
          <p:cNvSpPr>
            <a:spLocks noGrp="1" noRot="1" noChangeArrowheads="1"/>
          </p:cNvSpPr>
          <p:nvPr>
            <p:ph type="title"/>
          </p:nvPr>
        </p:nvSpPr>
        <p:spPr/>
        <p:txBody>
          <a:bodyPr/>
          <a:lstStyle/>
          <a:p>
            <a:r>
              <a:rPr lang="zh-CN" altLang="en-US" dirty="0"/>
              <a:t>程序代码</a:t>
            </a:r>
          </a:p>
        </p:txBody>
      </p:sp>
      <p:sp>
        <p:nvSpPr>
          <p:cNvPr id="115715" name="Rectangle 3">
            <a:extLst>
              <a:ext uri="{FF2B5EF4-FFF2-40B4-BE49-F238E27FC236}">
                <a16:creationId xmlns:a16="http://schemas.microsoft.com/office/drawing/2014/main" id="{95354AD8-A6DE-4C6D-A98F-0FB7F34E9FF9}"/>
              </a:ext>
            </a:extLst>
          </p:cNvPr>
          <p:cNvSpPr>
            <a:spLocks noGrp="1" noRot="1" noChangeArrowheads="1"/>
          </p:cNvSpPr>
          <p:nvPr>
            <p:ph type="body" idx="1"/>
          </p:nvPr>
        </p:nvSpPr>
        <p:spPr>
          <a:xfrm>
            <a:off x="152400" y="1600200"/>
            <a:ext cx="4267200" cy="4360863"/>
          </a:xfrm>
          <a:solidFill>
            <a:schemeClr val="accent5">
              <a:lumMod val="40000"/>
              <a:lumOff val="60000"/>
            </a:schemeClr>
          </a:solidFill>
        </p:spPr>
        <p:txBody>
          <a:bodyPr/>
          <a:lstStyle/>
          <a:p>
            <a:pPr>
              <a:spcBef>
                <a:spcPts val="0"/>
              </a:spcBef>
              <a:buFont typeface="Wingdings 2" panose="05020102010507070707" pitchFamily="18" charset="2"/>
              <a:buNone/>
            </a:pPr>
            <a:r>
              <a:rPr kumimoji="1" lang="en-US" altLang="zh-CN" sz="2400" b="1" dirty="0"/>
              <a:t>producer: repeat</a:t>
            </a:r>
          </a:p>
          <a:p>
            <a:pPr>
              <a:spcBef>
                <a:spcPts val="0"/>
              </a:spcBef>
              <a:buFont typeface="Wingdings 2" panose="05020102010507070707" pitchFamily="18" charset="2"/>
              <a:buNone/>
            </a:pPr>
            <a:r>
              <a:rPr kumimoji="1" lang="en-US" altLang="zh-CN" sz="2400" b="1" dirty="0"/>
              <a:t>    …</a:t>
            </a:r>
          </a:p>
          <a:p>
            <a:pPr>
              <a:spcBef>
                <a:spcPts val="0"/>
              </a:spcBef>
              <a:buFont typeface="Wingdings 2" panose="05020102010507070707" pitchFamily="18" charset="2"/>
              <a:buNone/>
            </a:pPr>
            <a:r>
              <a:rPr kumimoji="1" lang="en-US" altLang="zh-CN" sz="2400" b="1" dirty="0"/>
              <a:t>produce an item in </a:t>
            </a:r>
            <a:r>
              <a:rPr kumimoji="1" lang="en-US" altLang="zh-CN" sz="2400" b="1" dirty="0" err="1"/>
              <a:t>nextp</a:t>
            </a:r>
            <a:r>
              <a:rPr kumimoji="1" lang="en-US" altLang="zh-CN" sz="2400" b="1" dirty="0"/>
              <a:t>;     …</a:t>
            </a:r>
          </a:p>
          <a:p>
            <a:pPr>
              <a:spcBef>
                <a:spcPts val="0"/>
              </a:spcBef>
              <a:buFont typeface="Wingdings 2" panose="05020102010507070707" pitchFamily="18" charset="2"/>
              <a:buNone/>
            </a:pPr>
            <a:r>
              <a:rPr kumimoji="1" lang="en-US" altLang="zh-CN" sz="2400" b="1" dirty="0"/>
              <a:t>while counter=n do no-op; </a:t>
            </a:r>
          </a:p>
          <a:p>
            <a:pPr>
              <a:spcBef>
                <a:spcPts val="0"/>
              </a:spcBef>
              <a:buFont typeface="Wingdings 2" panose="05020102010507070707" pitchFamily="18" charset="2"/>
              <a:buNone/>
            </a:pPr>
            <a:endParaRPr kumimoji="1" lang="en-US" altLang="zh-CN" sz="2400" b="1" dirty="0"/>
          </a:p>
          <a:p>
            <a:pPr>
              <a:spcBef>
                <a:spcPts val="0"/>
              </a:spcBef>
              <a:buFont typeface="Wingdings 2" panose="05020102010507070707" pitchFamily="18" charset="2"/>
              <a:buNone/>
            </a:pPr>
            <a:r>
              <a:rPr kumimoji="1" lang="en-US" altLang="zh-CN" sz="2400" b="1" dirty="0"/>
              <a:t>buffer</a:t>
            </a:r>
            <a:r>
              <a:rPr kumimoji="1" lang="zh-CN" altLang="en-US" sz="2400" b="1" dirty="0"/>
              <a:t>［</a:t>
            </a:r>
            <a:r>
              <a:rPr kumimoji="1" lang="en-US" altLang="zh-CN" sz="2400" b="1" dirty="0"/>
              <a:t>in</a:t>
            </a:r>
            <a:r>
              <a:rPr kumimoji="1" lang="zh-CN" altLang="en-US" sz="2400" b="1" dirty="0"/>
              <a:t>］∶ </a:t>
            </a:r>
            <a:r>
              <a:rPr kumimoji="1" lang="en-US" altLang="zh-CN" sz="2400" b="1" dirty="0"/>
              <a:t>=</a:t>
            </a:r>
            <a:r>
              <a:rPr kumimoji="1" lang="en-US" altLang="zh-CN" sz="2400" b="1" dirty="0" err="1"/>
              <a:t>nextp</a:t>
            </a:r>
            <a:r>
              <a:rPr kumimoji="1" lang="en-US" altLang="zh-CN" sz="2400" b="1" dirty="0"/>
              <a:t>;</a:t>
            </a:r>
          </a:p>
          <a:p>
            <a:pPr>
              <a:spcBef>
                <a:spcPts val="0"/>
              </a:spcBef>
              <a:buFont typeface="Wingdings 2" panose="05020102010507070707" pitchFamily="18" charset="2"/>
              <a:buNone/>
            </a:pPr>
            <a:r>
              <a:rPr kumimoji="1" lang="en-US" altLang="zh-CN" sz="2400" b="1" dirty="0"/>
              <a:t>in∶  =(in+1) mod n;</a:t>
            </a:r>
          </a:p>
          <a:p>
            <a:pPr>
              <a:spcBef>
                <a:spcPts val="0"/>
              </a:spcBef>
              <a:buFont typeface="Wingdings 2" panose="05020102010507070707" pitchFamily="18" charset="2"/>
              <a:buNone/>
            </a:pPr>
            <a:r>
              <a:rPr kumimoji="1" lang="en-US" altLang="zh-CN" sz="2400" b="1" dirty="0">
                <a:solidFill>
                  <a:srgbClr val="FF0000"/>
                </a:solidFill>
              </a:rPr>
              <a:t>counter∶  =counter+1;</a:t>
            </a:r>
          </a:p>
          <a:p>
            <a:pPr>
              <a:spcBef>
                <a:spcPts val="0"/>
              </a:spcBef>
              <a:buFont typeface="Wingdings 2" panose="05020102010507070707" pitchFamily="18" charset="2"/>
              <a:buNone/>
            </a:pPr>
            <a:endParaRPr kumimoji="1" lang="en-US" altLang="zh-CN" sz="2400" b="1" dirty="0">
              <a:solidFill>
                <a:srgbClr val="FF0000"/>
              </a:solidFill>
            </a:endParaRPr>
          </a:p>
          <a:p>
            <a:pPr>
              <a:spcBef>
                <a:spcPts val="0"/>
              </a:spcBef>
              <a:buFont typeface="Wingdings 2" panose="05020102010507070707" pitchFamily="18" charset="2"/>
              <a:buNone/>
            </a:pPr>
            <a:r>
              <a:rPr kumimoji="1" lang="en-US" altLang="zh-CN" sz="2400" b="1" dirty="0"/>
              <a:t>until false;</a:t>
            </a:r>
            <a:endParaRPr kumimoji="1" lang="zh-CN" altLang="en-US" sz="2400" b="1" dirty="0"/>
          </a:p>
        </p:txBody>
      </p:sp>
      <p:sp>
        <p:nvSpPr>
          <p:cNvPr id="81924" name="Text Box 4">
            <a:extLst>
              <a:ext uri="{FF2B5EF4-FFF2-40B4-BE49-F238E27FC236}">
                <a16:creationId xmlns:a16="http://schemas.microsoft.com/office/drawing/2014/main" id="{F850CB54-7D1F-46BA-8591-AB4B56E9A7A6}"/>
              </a:ext>
            </a:extLst>
          </p:cNvPr>
          <p:cNvSpPr txBox="1">
            <a:spLocks noChangeArrowheads="1"/>
          </p:cNvSpPr>
          <p:nvPr/>
        </p:nvSpPr>
        <p:spPr bwMode="auto">
          <a:xfrm>
            <a:off x="4572000" y="1620838"/>
            <a:ext cx="4419600" cy="4340225"/>
          </a:xfrm>
          <a:prstGeom prst="rect">
            <a:avLst/>
          </a:prstGeom>
          <a:solidFill>
            <a:srgbClr val="FFC000"/>
          </a:solidFill>
          <a:ln>
            <a:noFill/>
          </a:ln>
          <a:effectLst>
            <a:prstShdw prst="shdw17" dist="17961" dir="13500000">
              <a:srgbClr val="7A5C99"/>
            </a:prstShdw>
          </a:effec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171450" indent="-171450" defTabSz="685800">
              <a:spcBef>
                <a:spcPts val="0"/>
              </a:spcBef>
              <a:buClr>
                <a:schemeClr val="accent1">
                  <a:lumMod val="75000"/>
                </a:schemeClr>
              </a:buClr>
              <a:buSzPct val="100000"/>
              <a:buNone/>
            </a:pPr>
            <a:r>
              <a:rPr kumimoji="1" lang="en-US" altLang="zh-CN" sz="2400" b="1" dirty="0">
                <a:latin typeface="+mj-ea"/>
                <a:ea typeface="+mj-ea"/>
              </a:rPr>
              <a:t>consumer: repeat</a:t>
            </a:r>
          </a:p>
          <a:p>
            <a:pPr marL="171450" indent="-171450" defTabSz="685800">
              <a:spcBef>
                <a:spcPts val="0"/>
              </a:spcBef>
              <a:buClr>
                <a:schemeClr val="accent1">
                  <a:lumMod val="75000"/>
                </a:schemeClr>
              </a:buClr>
              <a:buSzPct val="100000"/>
              <a:buNone/>
            </a:pPr>
            <a:endParaRPr kumimoji="1" lang="en-US" altLang="zh-CN" sz="2400" b="1" dirty="0">
              <a:latin typeface="+mj-ea"/>
              <a:ea typeface="+mj-ea"/>
            </a:endParaRPr>
          </a:p>
          <a:p>
            <a:pPr marL="171450" indent="-171450" defTabSz="685800">
              <a:spcBef>
                <a:spcPts val="0"/>
              </a:spcBef>
              <a:buClr>
                <a:schemeClr val="accent1">
                  <a:lumMod val="75000"/>
                </a:schemeClr>
              </a:buClr>
              <a:buSzPct val="100000"/>
              <a:buNone/>
            </a:pPr>
            <a:r>
              <a:rPr kumimoji="1" lang="en-US" altLang="zh-CN" sz="2400" b="1" dirty="0">
                <a:latin typeface="+mj-ea"/>
                <a:ea typeface="+mj-ea"/>
              </a:rPr>
              <a:t> while counter=0 do no-op;</a:t>
            </a:r>
          </a:p>
          <a:p>
            <a:pPr marL="171450" indent="-171450" defTabSz="685800">
              <a:spcBef>
                <a:spcPts val="0"/>
              </a:spcBef>
              <a:buClr>
                <a:schemeClr val="accent1">
                  <a:lumMod val="75000"/>
                </a:schemeClr>
              </a:buClr>
              <a:buSzPct val="100000"/>
              <a:buNone/>
            </a:pPr>
            <a:r>
              <a:rPr kumimoji="1" lang="en-US" altLang="zh-CN" sz="2400" b="1" dirty="0">
                <a:latin typeface="+mj-ea"/>
                <a:ea typeface="+mj-ea"/>
              </a:rPr>
              <a:t> </a:t>
            </a:r>
          </a:p>
          <a:p>
            <a:pPr marL="171450" indent="-171450" defTabSz="685800">
              <a:spcBef>
                <a:spcPts val="0"/>
              </a:spcBef>
              <a:buClr>
                <a:schemeClr val="accent1">
                  <a:lumMod val="75000"/>
                </a:schemeClr>
              </a:buClr>
              <a:buSzPct val="100000"/>
              <a:buNone/>
            </a:pPr>
            <a:r>
              <a:rPr kumimoji="1" lang="en-US" altLang="zh-CN" sz="2400" b="1" dirty="0" err="1">
                <a:latin typeface="+mj-ea"/>
                <a:ea typeface="+mj-ea"/>
              </a:rPr>
              <a:t>nextc</a:t>
            </a:r>
            <a:r>
              <a:rPr kumimoji="1" lang="en-US" altLang="zh-CN" sz="2400" b="1" dirty="0">
                <a:latin typeface="+mj-ea"/>
                <a:ea typeface="+mj-ea"/>
              </a:rPr>
              <a:t>∶ = buffer</a:t>
            </a:r>
            <a:r>
              <a:rPr kumimoji="1" lang="zh-CN" altLang="en-US" sz="2400" b="1" dirty="0">
                <a:latin typeface="+mj-ea"/>
                <a:ea typeface="+mj-ea"/>
              </a:rPr>
              <a:t>［</a:t>
            </a:r>
            <a:r>
              <a:rPr kumimoji="1" lang="en-US" altLang="zh-CN" sz="2400" b="1" dirty="0">
                <a:latin typeface="+mj-ea"/>
                <a:ea typeface="+mj-ea"/>
              </a:rPr>
              <a:t>out</a:t>
            </a:r>
            <a:r>
              <a:rPr kumimoji="1" lang="zh-CN" altLang="en-US" sz="2400" b="1" dirty="0">
                <a:latin typeface="+mj-ea"/>
                <a:ea typeface="+mj-ea"/>
              </a:rPr>
              <a:t>］</a:t>
            </a:r>
            <a:r>
              <a:rPr kumimoji="1" lang="en-US" altLang="zh-CN" sz="2400" b="1" dirty="0">
                <a:latin typeface="+mj-ea"/>
                <a:ea typeface="+mj-ea"/>
              </a:rPr>
              <a:t>;</a:t>
            </a:r>
          </a:p>
          <a:p>
            <a:pPr marL="171450" indent="-171450" defTabSz="685800">
              <a:spcBef>
                <a:spcPts val="0"/>
              </a:spcBef>
              <a:buClr>
                <a:schemeClr val="accent1">
                  <a:lumMod val="75000"/>
                </a:schemeClr>
              </a:buClr>
              <a:buSzPct val="100000"/>
              <a:buNone/>
            </a:pPr>
            <a:r>
              <a:rPr kumimoji="1" lang="en-US" altLang="zh-CN" sz="2400" b="1" dirty="0">
                <a:latin typeface="+mj-ea"/>
                <a:ea typeface="+mj-ea"/>
              </a:rPr>
              <a:t>out∶ =</a:t>
            </a:r>
            <a:r>
              <a:rPr kumimoji="1" lang="zh-CN" altLang="en-US" sz="2400" b="1" dirty="0">
                <a:latin typeface="+mj-ea"/>
                <a:ea typeface="+mj-ea"/>
              </a:rPr>
              <a:t> </a:t>
            </a:r>
            <a:r>
              <a:rPr kumimoji="1" lang="en-US" altLang="zh-CN" sz="2400" b="1" dirty="0">
                <a:latin typeface="+mj-ea"/>
                <a:ea typeface="+mj-ea"/>
              </a:rPr>
              <a:t>(out+1) mod n;</a:t>
            </a:r>
          </a:p>
          <a:p>
            <a:pPr marL="171450" indent="-171450" defTabSz="685800">
              <a:spcBef>
                <a:spcPts val="0"/>
              </a:spcBef>
              <a:buClr>
                <a:schemeClr val="accent1">
                  <a:lumMod val="75000"/>
                </a:schemeClr>
              </a:buClr>
              <a:buSzPct val="100000"/>
              <a:buNone/>
            </a:pPr>
            <a:r>
              <a:rPr kumimoji="1" lang="en-US" altLang="zh-CN" sz="2400" b="1" dirty="0">
                <a:solidFill>
                  <a:srgbClr val="FF0000"/>
                </a:solidFill>
                <a:latin typeface="+mj-ea"/>
                <a:ea typeface="+mj-ea"/>
              </a:rPr>
              <a:t>counter∶ = counter-1;</a:t>
            </a:r>
          </a:p>
          <a:p>
            <a:pPr marL="171450" indent="-171450" defTabSz="685800">
              <a:spcBef>
                <a:spcPts val="0"/>
              </a:spcBef>
              <a:buClr>
                <a:schemeClr val="accent1">
                  <a:lumMod val="75000"/>
                </a:schemeClr>
              </a:buClr>
              <a:buSzPct val="100000"/>
              <a:buNone/>
            </a:pPr>
            <a:endParaRPr kumimoji="1" lang="en-US" altLang="zh-CN" sz="2400" b="1" dirty="0">
              <a:latin typeface="+mj-ea"/>
              <a:ea typeface="+mj-ea"/>
            </a:endParaRPr>
          </a:p>
          <a:p>
            <a:pPr marL="171450" indent="-171450" defTabSz="685800">
              <a:spcBef>
                <a:spcPts val="0"/>
              </a:spcBef>
              <a:buClr>
                <a:schemeClr val="accent1">
                  <a:lumMod val="75000"/>
                </a:schemeClr>
              </a:buClr>
              <a:buSzPct val="100000"/>
              <a:buNone/>
            </a:pPr>
            <a:r>
              <a:rPr kumimoji="1" lang="en-US" altLang="zh-CN" sz="2400" b="1" dirty="0">
                <a:latin typeface="+mj-ea"/>
                <a:ea typeface="+mj-ea"/>
              </a:rPr>
              <a:t>consume the item in </a:t>
            </a:r>
            <a:r>
              <a:rPr kumimoji="1" lang="en-US" altLang="zh-CN" sz="2400" b="1" dirty="0" err="1">
                <a:latin typeface="+mj-ea"/>
                <a:ea typeface="+mj-ea"/>
              </a:rPr>
              <a:t>nextc</a:t>
            </a:r>
            <a:r>
              <a:rPr kumimoji="1" lang="en-US" altLang="zh-CN" sz="2400" b="1" dirty="0">
                <a:latin typeface="+mj-ea"/>
                <a:ea typeface="+mj-ea"/>
              </a:rPr>
              <a:t>;</a:t>
            </a:r>
          </a:p>
          <a:p>
            <a:pPr marL="171450" indent="-171450" defTabSz="685800">
              <a:spcBef>
                <a:spcPts val="0"/>
              </a:spcBef>
              <a:buClr>
                <a:schemeClr val="accent1">
                  <a:lumMod val="75000"/>
                </a:schemeClr>
              </a:buClr>
              <a:buSzPct val="100000"/>
              <a:buNone/>
            </a:pPr>
            <a:r>
              <a:rPr kumimoji="1" lang="en-US" altLang="zh-CN" sz="2400" b="1" dirty="0">
                <a:latin typeface="+mj-ea"/>
                <a:ea typeface="+mj-ea"/>
              </a:rPr>
              <a:t>until false; </a:t>
            </a:r>
          </a:p>
          <a:p>
            <a:pPr eaLnBrk="1" hangingPunct="1">
              <a:spcBef>
                <a:spcPct val="50000"/>
              </a:spcBef>
              <a:buClrTx/>
              <a:buSzTx/>
              <a:buFontTx/>
              <a:buNone/>
            </a:pPr>
            <a:endParaRPr lang="zh-CN" altLang="en-US" sz="24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24"/>
                                        </p:tgtEl>
                                        <p:attrNameLst>
                                          <p:attrName>style.visibility</p:attrName>
                                        </p:attrNameLst>
                                      </p:cBhvr>
                                      <p:to>
                                        <p:strVal val="visible"/>
                                      </p:to>
                                    </p:set>
                                    <p:animEffect transition="in" filter="fade">
                                      <p:cBhvr>
                                        <p:cTn id="7" dur="500"/>
                                        <p:tgtEl>
                                          <p:spTgt spid="81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4"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E6327AEC-61E5-472A-8179-25B337DB701A}"/>
              </a:ext>
            </a:extLst>
          </p:cNvPr>
          <p:cNvSpPr>
            <a:spLocks noGrp="1" noRot="1" noChangeArrowheads="1"/>
          </p:cNvSpPr>
          <p:nvPr>
            <p:ph type="title"/>
          </p:nvPr>
        </p:nvSpPr>
        <p:spPr>
          <a:xfrm>
            <a:off x="301625" y="152400"/>
            <a:ext cx="8540750" cy="1143000"/>
          </a:xfrm>
        </p:spPr>
        <p:txBody>
          <a:bodyPr/>
          <a:lstStyle/>
          <a:p>
            <a:endParaRPr lang="zh-CN" altLang="en-US"/>
          </a:p>
        </p:txBody>
      </p:sp>
      <p:sp>
        <p:nvSpPr>
          <p:cNvPr id="82947" name="Rectangle 3">
            <a:extLst>
              <a:ext uri="{FF2B5EF4-FFF2-40B4-BE49-F238E27FC236}">
                <a16:creationId xmlns:a16="http://schemas.microsoft.com/office/drawing/2014/main" id="{5FB2FF95-10CE-4948-BD0B-BE7BC86BC89F}"/>
              </a:ext>
            </a:extLst>
          </p:cNvPr>
          <p:cNvSpPr>
            <a:spLocks noGrp="1" noRot="1" noChangeArrowheads="1"/>
          </p:cNvSpPr>
          <p:nvPr>
            <p:ph type="body" idx="1"/>
          </p:nvPr>
        </p:nvSpPr>
        <p:spPr>
          <a:xfrm>
            <a:off x="149225" y="1520825"/>
            <a:ext cx="8842375" cy="4498975"/>
          </a:xfrm>
        </p:spPr>
        <p:txBody>
          <a:bodyPr/>
          <a:lstStyle/>
          <a:p>
            <a:pPr>
              <a:defRPr/>
            </a:pPr>
            <a:r>
              <a:rPr kumimoji="1" lang="zh-CN" altLang="en-US" sz="2800" b="1" dirty="0"/>
              <a:t>若并发执行时，就会出现差错，问题就在于这两个进程共享变量</a:t>
            </a:r>
            <a:r>
              <a:rPr kumimoji="1" lang="en-US" altLang="zh-CN" sz="2800" b="1" dirty="0"/>
              <a:t>counter</a:t>
            </a:r>
            <a:r>
              <a:rPr kumimoji="1" lang="zh-CN" altLang="en-US" sz="2800" b="1" dirty="0"/>
              <a:t>。生产者对它做加</a:t>
            </a:r>
            <a:r>
              <a:rPr kumimoji="1" lang="en-US" altLang="zh-CN" sz="2800" b="1" dirty="0"/>
              <a:t>1</a:t>
            </a:r>
            <a:r>
              <a:rPr kumimoji="1" lang="zh-CN" altLang="en-US" sz="2800" b="1" dirty="0"/>
              <a:t>操作，消费者对它做减</a:t>
            </a:r>
            <a:r>
              <a:rPr kumimoji="1" lang="en-US" altLang="zh-CN" sz="2800" b="1" dirty="0"/>
              <a:t>1</a:t>
            </a:r>
            <a:r>
              <a:rPr kumimoji="1" lang="zh-CN" altLang="en-US" sz="2800" b="1" dirty="0"/>
              <a:t>操作，这两个操作在用机器语言实现时， 常可用下面的形式描述：</a:t>
            </a:r>
            <a:endParaRPr kumimoji="1" lang="zh-CN" altLang="en-US" b="1" dirty="0">
              <a:solidFill>
                <a:srgbClr val="FF0000"/>
              </a:solidFill>
            </a:endParaRPr>
          </a:p>
          <a:p>
            <a:pPr>
              <a:defRPr/>
            </a:pPr>
            <a:r>
              <a:rPr kumimoji="1" lang="zh-CN" altLang="en-US" b="1" dirty="0">
                <a:solidFill>
                  <a:srgbClr val="FF0000"/>
                </a:solidFill>
              </a:rPr>
              <a:t>     生产者                           消费者</a:t>
            </a:r>
          </a:p>
          <a:p>
            <a:pPr marL="0" indent="0">
              <a:buFont typeface="Wingdings 2" panose="05020102010507070707" pitchFamily="18" charset="2"/>
              <a:buNone/>
              <a:defRPr/>
            </a:pPr>
            <a:r>
              <a:rPr kumimoji="1" lang="zh-CN" altLang="en-US" dirty="0"/>
              <a:t> </a:t>
            </a:r>
            <a:r>
              <a:rPr kumimoji="1" lang="en-US" altLang="zh-CN" sz="2400" dirty="0"/>
              <a:t>register</a:t>
            </a:r>
            <a:r>
              <a:rPr kumimoji="1" lang="en-US" altLang="zh-CN" sz="2400" baseline="-25000" dirty="0"/>
              <a:t>1</a:t>
            </a:r>
            <a:r>
              <a:rPr kumimoji="1" lang="en-US" altLang="zh-CN" sz="2400" dirty="0"/>
              <a:t>∶ = counter;             register</a:t>
            </a:r>
            <a:r>
              <a:rPr kumimoji="1" lang="en-US" altLang="zh-CN" sz="2400" baseline="-25000" dirty="0"/>
              <a:t>2</a:t>
            </a:r>
            <a:r>
              <a:rPr kumimoji="1" lang="en-US" altLang="zh-CN" sz="2400" dirty="0"/>
              <a:t>∶= counter;</a:t>
            </a:r>
          </a:p>
          <a:p>
            <a:pPr marL="0" indent="0">
              <a:buFont typeface="Wingdings 2" panose="05020102010507070707" pitchFamily="18" charset="2"/>
              <a:buNone/>
              <a:defRPr/>
            </a:pPr>
            <a:r>
              <a:rPr kumimoji="1" lang="en-US" altLang="zh-CN" sz="2400" dirty="0"/>
              <a:t> register</a:t>
            </a:r>
            <a:r>
              <a:rPr kumimoji="1" lang="en-US" altLang="zh-CN" sz="2400" baseline="-25000" dirty="0"/>
              <a:t>1</a:t>
            </a:r>
            <a:r>
              <a:rPr kumimoji="1" lang="en-US" altLang="zh-CN" sz="2400" dirty="0"/>
              <a:t>∶= register</a:t>
            </a:r>
            <a:r>
              <a:rPr kumimoji="1" lang="en-US" altLang="zh-CN" sz="2400" baseline="-25000" dirty="0"/>
              <a:t>1</a:t>
            </a:r>
            <a:r>
              <a:rPr kumimoji="1" lang="en-US" altLang="zh-CN" sz="2400" dirty="0"/>
              <a:t>+1;         register</a:t>
            </a:r>
            <a:r>
              <a:rPr kumimoji="1" lang="en-US" altLang="zh-CN" sz="2400" baseline="-25000" dirty="0"/>
              <a:t>2</a:t>
            </a:r>
            <a:r>
              <a:rPr kumimoji="1" lang="en-US" altLang="zh-CN" sz="2400" dirty="0"/>
              <a:t>∶ = register</a:t>
            </a:r>
            <a:r>
              <a:rPr kumimoji="1" lang="en-US" altLang="zh-CN" sz="2400" baseline="-25000" dirty="0"/>
              <a:t>2</a:t>
            </a:r>
            <a:r>
              <a:rPr kumimoji="1" lang="en-US" altLang="zh-CN" sz="2400" dirty="0"/>
              <a:t>-1;</a:t>
            </a:r>
          </a:p>
          <a:p>
            <a:pPr marL="0" indent="0">
              <a:buFont typeface="Wingdings 2" panose="05020102010507070707" pitchFamily="18" charset="2"/>
              <a:buNone/>
              <a:defRPr/>
            </a:pPr>
            <a:r>
              <a:rPr kumimoji="1" lang="en-US" altLang="zh-CN" sz="2400" dirty="0"/>
              <a:t> counter∶= register</a:t>
            </a:r>
            <a:r>
              <a:rPr kumimoji="1" lang="en-US" altLang="zh-CN" sz="2400" baseline="-25000" dirty="0"/>
              <a:t>1</a:t>
            </a:r>
            <a:r>
              <a:rPr kumimoji="1" lang="en-US" altLang="zh-CN" sz="2400" dirty="0"/>
              <a:t>;               counter∶ = register</a:t>
            </a:r>
            <a:r>
              <a:rPr kumimoji="1" lang="en-US" altLang="zh-CN" sz="2400" baseline="-25000" dirty="0"/>
              <a:t>2</a:t>
            </a:r>
            <a:r>
              <a:rPr kumimoji="1" lang="en-US" altLang="zh-CN" sz="2400" dirty="0"/>
              <a:t>;</a:t>
            </a:r>
            <a:r>
              <a:rPr kumimoji="1" lang="en-US" altLang="zh-CN" dirty="0"/>
              <a:t> </a:t>
            </a:r>
          </a:p>
          <a:p>
            <a:pPr algn="just" eaLnBrk="1" hangingPunct="1">
              <a:lnSpc>
                <a:spcPct val="150000"/>
              </a:lnSpc>
              <a:spcBef>
                <a:spcPct val="50000"/>
              </a:spcBef>
              <a:buClrTx/>
              <a:buSzTx/>
              <a:buFontTx/>
              <a:buNone/>
              <a:defRPr/>
            </a:pPr>
            <a:endParaRPr kumimoji="1" lang="zh-CN" altLang="en-US" dirty="0"/>
          </a:p>
        </p:txBody>
      </p:sp>
      <p:sp>
        <p:nvSpPr>
          <p:cNvPr id="399364" name="Rectangle 4">
            <a:extLst>
              <a:ext uri="{FF2B5EF4-FFF2-40B4-BE49-F238E27FC236}">
                <a16:creationId xmlns:a16="http://schemas.microsoft.com/office/drawing/2014/main" id="{273E3526-DE5A-45BA-9102-48F2BF3E1C88}"/>
              </a:ext>
            </a:extLst>
          </p:cNvPr>
          <p:cNvSpPr>
            <a:spLocks noChangeArrowheads="1"/>
          </p:cNvSpPr>
          <p:nvPr/>
        </p:nvSpPr>
        <p:spPr bwMode="auto">
          <a:xfrm>
            <a:off x="333375" y="5641975"/>
            <a:ext cx="7178675" cy="822325"/>
          </a:xfrm>
          <a:prstGeom prst="rect">
            <a:avLst/>
          </a:prstGeom>
          <a:noFill/>
          <a:ln w="9525">
            <a:noFill/>
            <a:miter lim="800000"/>
            <a:headEnd/>
            <a:tailEnd/>
          </a:ln>
          <a:effectLst>
            <a:prstShdw prst="shdw18" dist="17961" dir="13500000">
              <a:schemeClr val="accent1">
                <a:gamma/>
                <a:shade val="60000"/>
                <a:invGamma/>
              </a:schemeClr>
            </a:prstShdw>
          </a:effectLst>
        </p:spPr>
        <p:txBody>
          <a:bodyPr wrap="none">
            <a:spAutoFit/>
          </a:bodyPr>
          <a:lstStyle/>
          <a:p>
            <a:pPr eaLnBrk="1" hangingPunct="1">
              <a:defRPr/>
            </a:pPr>
            <a:r>
              <a:rPr kumimoji="1" lang="zh-CN" altLang="en-US" sz="2400" b="1" dirty="0">
                <a:solidFill>
                  <a:srgbClr val="FF0000"/>
                </a:solidFill>
                <a:latin typeface="Arial" charset="0"/>
              </a:rPr>
              <a:t>假设：</a:t>
            </a:r>
            <a:r>
              <a:rPr kumimoji="1" lang="en-US" altLang="zh-CN" sz="2400" b="1" dirty="0">
                <a:solidFill>
                  <a:srgbClr val="FF0000"/>
                </a:solidFill>
                <a:latin typeface="Arial" charset="0"/>
              </a:rPr>
              <a:t>counter</a:t>
            </a:r>
            <a:r>
              <a:rPr kumimoji="1" lang="zh-CN" altLang="en-US" sz="2400" b="1" dirty="0">
                <a:solidFill>
                  <a:srgbClr val="FF0000"/>
                </a:solidFill>
                <a:latin typeface="Arial" charset="0"/>
              </a:rPr>
              <a:t>的当前值是</a:t>
            </a:r>
            <a:r>
              <a:rPr kumimoji="1" lang="en-US" altLang="zh-CN" sz="2400" b="1" dirty="0">
                <a:solidFill>
                  <a:srgbClr val="FF0000"/>
                </a:solidFill>
                <a:latin typeface="Arial" charset="0"/>
              </a:rPr>
              <a:t>5</a:t>
            </a:r>
            <a:r>
              <a:rPr kumimoji="1" lang="zh-CN" altLang="en-US" sz="2400" b="1" dirty="0">
                <a:solidFill>
                  <a:srgbClr val="FF0000"/>
                </a:solidFill>
                <a:latin typeface="Arial" charset="0"/>
              </a:rPr>
              <a:t>。</a:t>
            </a:r>
          </a:p>
          <a:p>
            <a:pPr eaLnBrk="1" hangingPunct="1">
              <a:defRPr/>
            </a:pPr>
            <a:r>
              <a:rPr kumimoji="1" lang="zh-CN" altLang="en-US" sz="2400" b="1" dirty="0">
                <a:solidFill>
                  <a:srgbClr val="FF0000"/>
                </a:solidFill>
                <a:latin typeface="Arial" charset="0"/>
              </a:rPr>
              <a:t>无论生产者先执行，还是消费者先执行，结果都是</a:t>
            </a:r>
            <a:r>
              <a:rPr kumimoji="1" lang="en-US" altLang="zh-CN" sz="2400" b="1" dirty="0">
                <a:solidFill>
                  <a:srgbClr val="FF0000"/>
                </a:solidFill>
                <a:latin typeface="Arial" charset="0"/>
              </a:rPr>
              <a:t>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9364"/>
                                        </p:tgtEl>
                                        <p:attrNameLst>
                                          <p:attrName>style.visibility</p:attrName>
                                        </p:attrNameLst>
                                      </p:cBhvr>
                                      <p:to>
                                        <p:strVal val="visible"/>
                                      </p:to>
                                    </p:set>
                                    <p:animEffect transition="in" filter="fade">
                                      <p:cBhvr>
                                        <p:cTn id="7" dur="500"/>
                                        <p:tgtEl>
                                          <p:spTgt spid="399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A5042BB6-88A5-436B-A290-F4268C60BFAF}"/>
              </a:ext>
            </a:extLst>
          </p:cNvPr>
          <p:cNvSpPr>
            <a:spLocks noGrp="1" noRot="1" noChangeArrowheads="1"/>
          </p:cNvSpPr>
          <p:nvPr>
            <p:ph type="title"/>
          </p:nvPr>
        </p:nvSpPr>
        <p:spPr/>
        <p:txBody>
          <a:bodyPr/>
          <a:lstStyle/>
          <a:p>
            <a:endParaRPr lang="zh-CN" altLang="en-US"/>
          </a:p>
        </p:txBody>
      </p:sp>
      <p:sp>
        <p:nvSpPr>
          <p:cNvPr id="117763" name="Rectangle 3">
            <a:extLst>
              <a:ext uri="{FF2B5EF4-FFF2-40B4-BE49-F238E27FC236}">
                <a16:creationId xmlns:a16="http://schemas.microsoft.com/office/drawing/2014/main" id="{6BF3242F-2EC2-4205-95AC-1424E3B255A7}"/>
              </a:ext>
            </a:extLst>
          </p:cNvPr>
          <p:cNvSpPr>
            <a:spLocks noGrp="1" noRot="1" noChangeArrowheads="1"/>
          </p:cNvSpPr>
          <p:nvPr>
            <p:ph type="body" idx="1"/>
          </p:nvPr>
        </p:nvSpPr>
        <p:spPr>
          <a:xfrm>
            <a:off x="301625" y="1600200"/>
            <a:ext cx="8613775" cy="4498975"/>
          </a:xfrm>
        </p:spPr>
        <p:txBody>
          <a:bodyPr/>
          <a:lstStyle/>
          <a:p>
            <a:pPr>
              <a:lnSpc>
                <a:spcPct val="80000"/>
              </a:lnSpc>
            </a:pPr>
            <a:r>
              <a:rPr kumimoji="1" lang="zh-CN" altLang="en-US" sz="2400" b="1" dirty="0">
                <a:solidFill>
                  <a:srgbClr val="FF0000"/>
                </a:solidFill>
              </a:rPr>
              <a:t>但是，如果按下述顺序执行：</a:t>
            </a:r>
          </a:p>
          <a:p>
            <a:pPr>
              <a:lnSpc>
                <a:spcPct val="80000"/>
              </a:lnSpc>
              <a:buFont typeface="Wingdings 2" panose="05020102010507070707" pitchFamily="18" charset="2"/>
              <a:buNone/>
            </a:pPr>
            <a:r>
              <a:rPr kumimoji="1" lang="zh-CN" altLang="en-US" sz="2400" dirty="0"/>
              <a:t>         </a:t>
            </a:r>
            <a:r>
              <a:rPr kumimoji="1" lang="en-US" altLang="zh-CN" sz="2400" dirty="0"/>
              <a:t>register</a:t>
            </a:r>
            <a:r>
              <a:rPr kumimoji="1" lang="en-US" altLang="zh-CN" sz="2400" baseline="-25000" dirty="0"/>
              <a:t>1</a:t>
            </a:r>
            <a:r>
              <a:rPr kumimoji="1" lang="en-US" altLang="zh-CN" sz="2400" dirty="0"/>
              <a:t> ∶  = counter;               (register</a:t>
            </a:r>
            <a:r>
              <a:rPr kumimoji="1" lang="en-US" altLang="zh-CN" sz="2400" baseline="-25000" dirty="0"/>
              <a:t>1 </a:t>
            </a:r>
            <a:r>
              <a:rPr kumimoji="1" lang="en-US" altLang="zh-CN" sz="2400" dirty="0"/>
              <a:t>= 5)</a:t>
            </a:r>
          </a:p>
          <a:p>
            <a:pPr>
              <a:lnSpc>
                <a:spcPct val="80000"/>
              </a:lnSpc>
              <a:buFont typeface="Wingdings 2" panose="05020102010507070707" pitchFamily="18" charset="2"/>
              <a:buNone/>
            </a:pPr>
            <a:r>
              <a:rPr kumimoji="1" lang="en-US" altLang="zh-CN" sz="2400" dirty="0"/>
              <a:t>         register</a:t>
            </a:r>
            <a:r>
              <a:rPr kumimoji="1" lang="en-US" altLang="zh-CN" sz="2400" baseline="-25000" dirty="0"/>
              <a:t>1 </a:t>
            </a:r>
            <a:r>
              <a:rPr kumimoji="1" lang="en-US" altLang="zh-CN" sz="2400" dirty="0"/>
              <a:t>∶  = register</a:t>
            </a:r>
            <a:r>
              <a:rPr kumimoji="1" lang="en-US" altLang="zh-CN" sz="2400" baseline="-25000" dirty="0"/>
              <a:t>1 </a:t>
            </a:r>
            <a:r>
              <a:rPr kumimoji="1" lang="en-US" altLang="zh-CN" sz="2400" dirty="0"/>
              <a:t>+ 1;        (register</a:t>
            </a:r>
            <a:r>
              <a:rPr kumimoji="1" lang="en-US" altLang="zh-CN" sz="2400" baseline="-25000" dirty="0"/>
              <a:t>1 </a:t>
            </a:r>
            <a:r>
              <a:rPr kumimoji="1" lang="en-US" altLang="zh-CN" sz="2400" dirty="0"/>
              <a:t>=6)</a:t>
            </a:r>
          </a:p>
          <a:p>
            <a:pPr>
              <a:lnSpc>
                <a:spcPct val="80000"/>
              </a:lnSpc>
              <a:buFont typeface="Wingdings 2" panose="05020102010507070707" pitchFamily="18" charset="2"/>
              <a:buNone/>
            </a:pPr>
            <a:r>
              <a:rPr kumimoji="1" lang="en-US" altLang="zh-CN" sz="2400" dirty="0"/>
              <a:t>         </a:t>
            </a:r>
            <a:r>
              <a:rPr kumimoji="1" lang="en-US" altLang="zh-CN" sz="2400" dirty="0">
                <a:highlight>
                  <a:srgbClr val="FFFF00"/>
                </a:highlight>
              </a:rPr>
              <a:t>register</a:t>
            </a:r>
            <a:r>
              <a:rPr kumimoji="1" lang="en-US" altLang="zh-CN" sz="2400" baseline="-25000" dirty="0">
                <a:highlight>
                  <a:srgbClr val="FFFF00"/>
                </a:highlight>
              </a:rPr>
              <a:t>2 </a:t>
            </a:r>
            <a:r>
              <a:rPr kumimoji="1" lang="en-US" altLang="zh-CN" sz="2400" dirty="0">
                <a:highlight>
                  <a:srgbClr val="FFFF00"/>
                </a:highlight>
              </a:rPr>
              <a:t>∶  = counter;               </a:t>
            </a:r>
            <a:r>
              <a:rPr kumimoji="1" lang="en-US" altLang="zh-CN" sz="2400" dirty="0"/>
              <a:t>(register</a:t>
            </a:r>
            <a:r>
              <a:rPr kumimoji="1" lang="en-US" altLang="zh-CN" sz="2400" baseline="-25000" dirty="0"/>
              <a:t>2 </a:t>
            </a:r>
            <a:r>
              <a:rPr kumimoji="1" lang="en-US" altLang="zh-CN" sz="2400" dirty="0"/>
              <a:t>= 5)</a:t>
            </a:r>
          </a:p>
          <a:p>
            <a:pPr>
              <a:lnSpc>
                <a:spcPct val="80000"/>
              </a:lnSpc>
              <a:buFont typeface="Wingdings 2" panose="05020102010507070707" pitchFamily="18" charset="2"/>
              <a:buNone/>
            </a:pPr>
            <a:r>
              <a:rPr kumimoji="1" lang="en-US" altLang="zh-CN" sz="2400" dirty="0"/>
              <a:t>         </a:t>
            </a:r>
            <a:r>
              <a:rPr kumimoji="1" lang="en-US" altLang="zh-CN" sz="2400" dirty="0">
                <a:highlight>
                  <a:srgbClr val="FFFF00"/>
                </a:highlight>
              </a:rPr>
              <a:t>register</a:t>
            </a:r>
            <a:r>
              <a:rPr kumimoji="1" lang="en-US" altLang="zh-CN" sz="2400" baseline="-25000" dirty="0">
                <a:highlight>
                  <a:srgbClr val="FFFF00"/>
                </a:highlight>
              </a:rPr>
              <a:t>2 </a:t>
            </a:r>
            <a:r>
              <a:rPr kumimoji="1" lang="en-US" altLang="zh-CN" sz="2400" dirty="0">
                <a:highlight>
                  <a:srgbClr val="FFFF00"/>
                </a:highlight>
              </a:rPr>
              <a:t>∶  = register</a:t>
            </a:r>
            <a:r>
              <a:rPr kumimoji="1" lang="en-US" altLang="zh-CN" sz="2400" baseline="-25000" dirty="0">
                <a:highlight>
                  <a:srgbClr val="FFFF00"/>
                </a:highlight>
              </a:rPr>
              <a:t>2 </a:t>
            </a:r>
            <a:r>
              <a:rPr kumimoji="1" lang="en-US" altLang="zh-CN" sz="2400" dirty="0">
                <a:highlight>
                  <a:srgbClr val="FFFF00"/>
                </a:highlight>
              </a:rPr>
              <a:t>- 1;         </a:t>
            </a:r>
            <a:r>
              <a:rPr kumimoji="1" lang="en-US" altLang="zh-CN" sz="2400" dirty="0"/>
              <a:t>(register</a:t>
            </a:r>
            <a:r>
              <a:rPr kumimoji="1" lang="en-US" altLang="zh-CN" sz="2400" baseline="-25000" dirty="0"/>
              <a:t>2</a:t>
            </a:r>
            <a:r>
              <a:rPr kumimoji="1" lang="en-US" altLang="zh-CN" sz="2400" dirty="0"/>
              <a:t>=4)</a:t>
            </a:r>
          </a:p>
          <a:p>
            <a:pPr>
              <a:lnSpc>
                <a:spcPct val="80000"/>
              </a:lnSpc>
              <a:buFont typeface="Wingdings 2" panose="05020102010507070707" pitchFamily="18" charset="2"/>
              <a:buNone/>
            </a:pPr>
            <a:r>
              <a:rPr kumimoji="1" lang="en-US" altLang="zh-CN" sz="2400" dirty="0"/>
              <a:t>         counter  ∶  = register 1;             (counter=6)</a:t>
            </a:r>
          </a:p>
          <a:p>
            <a:pPr>
              <a:lnSpc>
                <a:spcPct val="80000"/>
              </a:lnSpc>
              <a:buFont typeface="Wingdings 2" panose="05020102010507070707" pitchFamily="18" charset="2"/>
              <a:buNone/>
            </a:pPr>
            <a:r>
              <a:rPr kumimoji="1" lang="en-US" altLang="zh-CN" sz="2400" dirty="0"/>
              <a:t>         </a:t>
            </a:r>
            <a:r>
              <a:rPr kumimoji="1" lang="en-US" altLang="zh-CN" sz="2400" dirty="0">
                <a:highlight>
                  <a:srgbClr val="FFFF00"/>
                </a:highlight>
              </a:rPr>
              <a:t>counter  ∶  = register</a:t>
            </a:r>
            <a:r>
              <a:rPr kumimoji="1" lang="en-US" altLang="zh-CN" sz="2400" baseline="-25000" dirty="0">
                <a:highlight>
                  <a:srgbClr val="FFFF00"/>
                </a:highlight>
              </a:rPr>
              <a:t>2</a:t>
            </a:r>
            <a:r>
              <a:rPr kumimoji="1" lang="en-US" altLang="zh-CN" sz="2400" dirty="0">
                <a:highlight>
                  <a:srgbClr val="FFFF00"/>
                </a:highlight>
              </a:rPr>
              <a:t>;               </a:t>
            </a:r>
            <a:r>
              <a:rPr kumimoji="1" lang="en-US" altLang="zh-CN" sz="2400" dirty="0"/>
              <a:t>(</a:t>
            </a:r>
            <a:r>
              <a:rPr kumimoji="1" lang="en-US" altLang="zh-CN" sz="2400" dirty="0">
                <a:solidFill>
                  <a:srgbClr val="FF0000"/>
                </a:solidFill>
              </a:rPr>
              <a:t>counter=4</a:t>
            </a:r>
            <a:r>
              <a:rPr kumimoji="1" lang="en-US" altLang="zh-CN" sz="2400" dirty="0"/>
              <a:t>)</a:t>
            </a:r>
          </a:p>
          <a:p>
            <a:pPr>
              <a:lnSpc>
                <a:spcPct val="80000"/>
              </a:lnSpc>
            </a:pPr>
            <a:endParaRPr kumimoji="1" lang="en-US" altLang="zh-CN" sz="2400" b="1" dirty="0">
              <a:solidFill>
                <a:srgbClr val="FF0000"/>
              </a:solidFill>
            </a:endParaRPr>
          </a:p>
          <a:p>
            <a:pPr>
              <a:lnSpc>
                <a:spcPct val="80000"/>
              </a:lnSpc>
            </a:pPr>
            <a:r>
              <a:rPr kumimoji="1" lang="en-US" altLang="zh-CN" sz="2400" b="1" dirty="0">
                <a:solidFill>
                  <a:srgbClr val="FF0000"/>
                </a:solidFill>
              </a:rPr>
              <a:t>Counter</a:t>
            </a:r>
            <a:r>
              <a:rPr kumimoji="1" lang="zh-CN" altLang="en-US" sz="2400" b="1" dirty="0">
                <a:solidFill>
                  <a:srgbClr val="FF0000"/>
                </a:solidFill>
              </a:rPr>
              <a:t>的值最终为</a:t>
            </a:r>
            <a:r>
              <a:rPr kumimoji="1" lang="en-US" altLang="zh-CN" sz="2400" b="1" dirty="0">
                <a:solidFill>
                  <a:srgbClr val="FF0000"/>
                </a:solidFill>
              </a:rPr>
              <a:t>4</a:t>
            </a:r>
            <a:r>
              <a:rPr kumimoji="1" lang="zh-CN" altLang="en-US" sz="2400" b="1" dirty="0">
                <a:solidFill>
                  <a:srgbClr val="FF0000"/>
                </a:solidFill>
              </a:rPr>
              <a:t>。</a:t>
            </a:r>
            <a:endParaRPr kumimoji="1" lang="en-US" altLang="zh-CN" sz="2400" b="1" dirty="0">
              <a:solidFill>
                <a:srgbClr val="FF0000"/>
              </a:solidFill>
            </a:endParaRPr>
          </a:p>
          <a:p>
            <a:pPr>
              <a:lnSpc>
                <a:spcPct val="80000"/>
              </a:lnSpc>
            </a:pPr>
            <a:r>
              <a:rPr kumimoji="1" lang="zh-CN" altLang="en-US" sz="2400" b="1" dirty="0">
                <a:solidFill>
                  <a:srgbClr val="FF0000"/>
                </a:solidFill>
              </a:rPr>
              <a:t>两次结果不一致，程序执行失去了再现性</a:t>
            </a:r>
          </a:p>
          <a:p>
            <a:pPr>
              <a:lnSpc>
                <a:spcPct val="80000"/>
              </a:lnSpc>
            </a:pPr>
            <a:r>
              <a:rPr kumimoji="1" lang="zh-CN" altLang="en-US" sz="2400" b="1" dirty="0">
                <a:solidFill>
                  <a:srgbClr val="FF0000"/>
                </a:solidFill>
              </a:rPr>
              <a:t>原因是什么？该怎么办？</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76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76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776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A8B1EAF4-EBCE-4C0D-BD12-FCDE532A0BEA}"/>
              </a:ext>
            </a:extLst>
          </p:cNvPr>
          <p:cNvSpPr>
            <a:spLocks noGrp="1" noChangeArrowheads="1"/>
          </p:cNvSpPr>
          <p:nvPr>
            <p:ph type="title"/>
          </p:nvPr>
        </p:nvSpPr>
        <p:spPr/>
        <p:txBody>
          <a:bodyPr/>
          <a:lstStyle/>
          <a:p>
            <a:pPr eaLnBrk="1" hangingPunct="1"/>
            <a:r>
              <a:rPr lang="zh-CN" altLang="en-US"/>
              <a:t>原因</a:t>
            </a:r>
          </a:p>
        </p:txBody>
      </p:sp>
      <p:sp>
        <p:nvSpPr>
          <p:cNvPr id="118787" name="Rectangle 3">
            <a:extLst>
              <a:ext uri="{FF2B5EF4-FFF2-40B4-BE49-F238E27FC236}">
                <a16:creationId xmlns:a16="http://schemas.microsoft.com/office/drawing/2014/main" id="{B0B07DAB-FE9D-4B4F-A71E-E038D342CE46}"/>
              </a:ext>
            </a:extLst>
          </p:cNvPr>
          <p:cNvSpPr>
            <a:spLocks noGrp="1" noChangeArrowheads="1"/>
          </p:cNvSpPr>
          <p:nvPr>
            <p:ph type="body" idx="1"/>
          </p:nvPr>
        </p:nvSpPr>
        <p:spPr/>
        <p:txBody>
          <a:bodyPr/>
          <a:lstStyle/>
          <a:p>
            <a:pPr eaLnBrk="1" hangingPunct="1"/>
            <a:r>
              <a:rPr lang="zh-CN" altLang="en-US"/>
              <a:t>由于进程交替修改了</a:t>
            </a:r>
            <a:r>
              <a:rPr lang="zh-CN" altLang="en-US">
                <a:solidFill>
                  <a:srgbClr val="CC0000"/>
                </a:solidFill>
              </a:rPr>
              <a:t>共享变量</a:t>
            </a:r>
            <a:r>
              <a:rPr lang="zh-CN" altLang="en-US"/>
              <a:t>造成结果可能不正确。</a:t>
            </a:r>
            <a:endParaRPr lang="en-US" altLang="zh-CN"/>
          </a:p>
          <a:p>
            <a:pPr eaLnBrk="1" hangingPunct="1"/>
            <a:r>
              <a:rPr lang="zh-CN" altLang="en-US"/>
              <a:t>有交互的并发进程执行时出现</a:t>
            </a:r>
            <a:r>
              <a:rPr lang="zh-CN" altLang="en-US" u="sng"/>
              <a:t>与时间有关的错误</a:t>
            </a:r>
            <a:r>
              <a:rPr lang="zh-CN" altLang="en-US"/>
              <a:t>，</a:t>
            </a:r>
            <a:r>
              <a:rPr lang="zh-CN" altLang="en-US">
                <a:solidFill>
                  <a:srgbClr val="CC0000"/>
                </a:solidFill>
              </a:rPr>
              <a:t>其根本原因是对共享资源（变量）的使用不受限</a:t>
            </a:r>
            <a:r>
              <a:rPr lang="zh-CN" altLang="en-US"/>
              <a:t>，为了使并发进程能正确地执行，必须对</a:t>
            </a:r>
            <a:r>
              <a:rPr lang="zh-CN" altLang="en-US">
                <a:solidFill>
                  <a:srgbClr val="CC0000"/>
                </a:solidFill>
              </a:rPr>
              <a:t>共享变量的使用加以限制</a:t>
            </a:r>
            <a:r>
              <a:rPr lang="zh-CN" altLang="en-US"/>
              <a:t>。</a:t>
            </a:r>
          </a:p>
          <a:p>
            <a:pPr eaLnBrk="1" hangingPunct="1"/>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8D3747B-0707-4D0C-B24B-D9F9FCFC82BD}"/>
              </a:ext>
            </a:extLst>
          </p:cNvPr>
          <p:cNvSpPr>
            <a:spLocks noGrp="1"/>
          </p:cNvSpPr>
          <p:nvPr>
            <p:ph type="title"/>
          </p:nvPr>
        </p:nvSpPr>
        <p:spPr>
          <a:xfrm>
            <a:off x="620981" y="250825"/>
            <a:ext cx="7902037" cy="549275"/>
          </a:xfrm>
        </p:spPr>
        <p:txBody>
          <a:bodyPr/>
          <a:lstStyle/>
          <a:p>
            <a:r>
              <a:rPr lang="zh-CN" altLang="en-US" u="sng" dirty="0">
                <a:solidFill>
                  <a:srgbClr val="FF0000"/>
                </a:solidFill>
                <a:effectLst>
                  <a:outerShdw blurRad="38100" dist="38100" dir="2700000" algn="tl">
                    <a:srgbClr val="C0C0C0"/>
                  </a:outerShdw>
                </a:effectLst>
                <a:ea typeface="仿宋_GB2312" pitchFamily="49" charset="-122"/>
              </a:rPr>
              <a:t>解决办法</a:t>
            </a:r>
            <a:br>
              <a:rPr lang="zh-CN" altLang="en-US" u="sng" dirty="0">
                <a:solidFill>
                  <a:srgbClr val="FF0000"/>
                </a:solidFill>
                <a:effectLst>
                  <a:outerShdw blurRad="38100" dist="38100" dir="2700000" algn="tl">
                    <a:srgbClr val="C0C0C0"/>
                  </a:outerShdw>
                </a:effectLst>
                <a:ea typeface="仿宋_GB2312" pitchFamily="49" charset="-122"/>
              </a:rPr>
            </a:br>
            <a:endParaRPr lang="zh-CN" altLang="en-US" dirty="0"/>
          </a:p>
        </p:txBody>
      </p:sp>
      <p:sp>
        <p:nvSpPr>
          <p:cNvPr id="6" name="Rectangle 2">
            <a:extLst>
              <a:ext uri="{FF2B5EF4-FFF2-40B4-BE49-F238E27FC236}">
                <a16:creationId xmlns:a16="http://schemas.microsoft.com/office/drawing/2014/main" id="{2BB5C0B0-713F-48DB-B031-10C0036595A8}"/>
              </a:ext>
            </a:extLst>
          </p:cNvPr>
          <p:cNvSpPr txBox="1">
            <a:spLocks noRot="1" noChangeArrowheads="1"/>
          </p:cNvSpPr>
          <p:nvPr/>
        </p:nvSpPr>
        <p:spPr>
          <a:xfrm>
            <a:off x="301625" y="228600"/>
            <a:ext cx="8540750" cy="1143000"/>
          </a:xfrm>
          <a:prstGeom prst="rect">
            <a:avLst/>
          </a:prstGeo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defRPr/>
            </a:pPr>
            <a:endParaRPr lang="zh-CN" altLang="en-US" u="sng" dirty="0">
              <a:solidFill>
                <a:srgbClr val="FF0000"/>
              </a:solidFill>
              <a:effectLst>
                <a:outerShdw blurRad="38100" dist="38100" dir="2700000" algn="tl">
                  <a:srgbClr val="C0C0C0"/>
                </a:outerShdw>
              </a:effectLst>
              <a:ea typeface="仿宋_GB2312" pitchFamily="49" charset="-122"/>
            </a:endParaRPr>
          </a:p>
        </p:txBody>
      </p:sp>
      <p:sp>
        <p:nvSpPr>
          <p:cNvPr id="7" name="Rectangle 3">
            <a:extLst>
              <a:ext uri="{FF2B5EF4-FFF2-40B4-BE49-F238E27FC236}">
                <a16:creationId xmlns:a16="http://schemas.microsoft.com/office/drawing/2014/main" id="{9D8C6E75-0531-4EAD-A111-860749FFE642}"/>
              </a:ext>
            </a:extLst>
          </p:cNvPr>
          <p:cNvSpPr txBox="1">
            <a:spLocks noRot="1" noChangeArrowheads="1"/>
          </p:cNvSpPr>
          <p:nvPr/>
        </p:nvSpPr>
        <p:spPr>
          <a:xfrm>
            <a:off x="304800" y="1676400"/>
            <a:ext cx="8540750" cy="274320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defRPr/>
            </a:pPr>
            <a:r>
              <a:rPr lang="zh-CN" altLang="en-US" sz="2800" b="1" dirty="0">
                <a:effectLst>
                  <a:outerShdw blurRad="38100" dist="38100" dir="2700000" algn="tl">
                    <a:srgbClr val="C0C0C0"/>
                  </a:outerShdw>
                </a:effectLst>
                <a:latin typeface="仿宋_GB2312" pitchFamily="49" charset="-122"/>
                <a:ea typeface="仿宋_GB2312" pitchFamily="49" charset="-122"/>
              </a:rPr>
              <a:t>进程竞争资源首先必须解决</a:t>
            </a:r>
            <a:r>
              <a:rPr lang="zh-CN" altLang="en-US" sz="2800" b="1" dirty="0">
                <a:effectLst>
                  <a:outerShdw blurRad="38100" dist="38100" dir="2700000" algn="tl">
                    <a:srgbClr val="C0C0C0"/>
                  </a:outerShdw>
                </a:effectLst>
                <a:ea typeface="仿宋_GB2312" pitchFamily="49" charset="-122"/>
              </a:rPr>
              <a:t>“</a:t>
            </a:r>
            <a:r>
              <a:rPr lang="zh-CN" altLang="en-US" sz="2800" b="1" dirty="0">
                <a:effectLst>
                  <a:outerShdw blurRad="38100" dist="38100" dir="2700000" algn="tl">
                    <a:srgbClr val="C0C0C0"/>
                  </a:outerShdw>
                </a:effectLst>
                <a:latin typeface="仿宋_GB2312" pitchFamily="49" charset="-122"/>
                <a:ea typeface="仿宋_GB2312" pitchFamily="49" charset="-122"/>
              </a:rPr>
              <a:t>互斥</a:t>
            </a:r>
            <a:r>
              <a:rPr lang="zh-CN" altLang="en-US" sz="2800" b="1" dirty="0">
                <a:effectLst>
                  <a:outerShdw blurRad="38100" dist="38100" dir="2700000" algn="tl">
                    <a:srgbClr val="C0C0C0"/>
                  </a:outerShdw>
                </a:effectLst>
                <a:ea typeface="仿宋_GB2312" pitchFamily="49" charset="-122"/>
              </a:rPr>
              <a:t>”</a:t>
            </a:r>
            <a:r>
              <a:rPr lang="zh-CN" altLang="en-US" sz="2800" b="1" dirty="0">
                <a:effectLst>
                  <a:outerShdw blurRad="38100" dist="38100" dir="2700000" algn="tl">
                    <a:srgbClr val="C0C0C0"/>
                  </a:outerShdw>
                </a:effectLst>
                <a:latin typeface="仿宋_GB2312" pitchFamily="49" charset="-122"/>
                <a:ea typeface="仿宋_GB2312" pitchFamily="49" charset="-122"/>
              </a:rPr>
              <a:t>问题。某些资源必须互斥使用，如打印机、共享变量、表格、文件等。</a:t>
            </a:r>
          </a:p>
          <a:p>
            <a:pPr lvl="1">
              <a:defRPr/>
            </a:pPr>
            <a:r>
              <a:rPr lang="zh-CN" altLang="en-US" sz="2800" b="1" dirty="0">
                <a:effectLst>
                  <a:outerShdw blurRad="38100" dist="38100" dir="2700000" algn="tl">
                    <a:srgbClr val="C0C0C0"/>
                  </a:outerShdw>
                </a:effectLst>
                <a:latin typeface="仿宋_GB2312" pitchFamily="49" charset="-122"/>
                <a:ea typeface="仿宋_GB2312" pitchFamily="49" charset="-122"/>
              </a:rPr>
              <a:t>这类资源又称为</a:t>
            </a:r>
            <a:r>
              <a:rPr lang="zh-CN" altLang="en-US" sz="2800" b="1" i="1" u="sng" dirty="0">
                <a:solidFill>
                  <a:srgbClr val="FF0000"/>
                </a:solidFill>
                <a:effectLst>
                  <a:outerShdw blurRad="38100" dist="38100" dir="2700000" algn="tl">
                    <a:srgbClr val="C0C0C0"/>
                  </a:outerShdw>
                </a:effectLst>
                <a:latin typeface="仿宋_GB2312" pitchFamily="49" charset="-122"/>
                <a:ea typeface="仿宋_GB2312" pitchFamily="49" charset="-122"/>
              </a:rPr>
              <a:t>临界资源</a:t>
            </a:r>
            <a:r>
              <a:rPr lang="zh-CN" altLang="en-US" sz="2800" b="1" dirty="0">
                <a:effectLst>
                  <a:outerShdw blurRad="38100" dist="38100" dir="2700000" algn="tl">
                    <a:srgbClr val="C0C0C0"/>
                  </a:outerShdw>
                </a:effectLst>
                <a:latin typeface="仿宋_GB2312" pitchFamily="49" charset="-122"/>
                <a:ea typeface="仿宋_GB2312" pitchFamily="49" charset="-122"/>
              </a:rPr>
              <a:t>，访问临界资源的那段代码称为</a:t>
            </a:r>
            <a:r>
              <a:rPr lang="zh-CN" altLang="en-US" sz="2800" b="1" i="1" u="sng" dirty="0">
                <a:solidFill>
                  <a:srgbClr val="FF0000"/>
                </a:solidFill>
                <a:effectLst>
                  <a:outerShdw blurRad="38100" dist="38100" dir="2700000" algn="tl">
                    <a:srgbClr val="C0C0C0"/>
                  </a:outerShdw>
                </a:effectLst>
                <a:latin typeface="仿宋_GB2312" pitchFamily="49" charset="-122"/>
                <a:ea typeface="仿宋_GB2312" pitchFamily="49" charset="-122"/>
              </a:rPr>
              <a:t>临界区</a:t>
            </a:r>
            <a:r>
              <a:rPr lang="zh-CN" altLang="en-US" sz="2800" b="1" dirty="0">
                <a:effectLst>
                  <a:outerShdw blurRad="38100" dist="38100" dir="2700000" algn="tl">
                    <a:srgbClr val="C0C0C0"/>
                  </a:outerShdw>
                </a:effectLst>
                <a:latin typeface="仿宋_GB2312" pitchFamily="49" charset="-122"/>
                <a:ea typeface="仿宋_GB2312" pitchFamily="49" charset="-122"/>
              </a:rPr>
              <a:t>。</a:t>
            </a:r>
          </a:p>
          <a:p>
            <a:pPr lvl="1">
              <a:defRPr/>
            </a:pPr>
            <a:r>
              <a:rPr lang="zh-CN" altLang="en-US" sz="2800" b="1" dirty="0">
                <a:effectLst>
                  <a:outerShdw blurRad="38100" dist="38100" dir="2700000" algn="tl">
                    <a:srgbClr val="C0C0C0"/>
                  </a:outerShdw>
                </a:effectLst>
                <a:latin typeface="仿宋_GB2312" pitchFamily="49" charset="-122"/>
                <a:ea typeface="仿宋_GB2312" pitchFamily="49" charset="-122"/>
              </a:rPr>
              <a:t>任何时刻，只允许一个进程进入临界区，以此实现进程对临界资源的互斥访问。</a:t>
            </a:r>
          </a:p>
          <a:p>
            <a:pPr>
              <a:defRPr/>
            </a:pPr>
            <a:endParaRPr lang="zh-CN" altLang="en-US" sz="2800" b="1" dirty="0">
              <a:effectLst>
                <a:outerShdw blurRad="38100" dist="38100" dir="2700000" algn="tl">
                  <a:srgbClr val="C0C0C0"/>
                </a:outerShdw>
              </a:effectLst>
              <a:latin typeface="仿宋_GB2312" pitchFamily="49" charset="-122"/>
              <a:ea typeface="仿宋_GB2312" pitchFamily="49" charset="-122"/>
            </a:endParaRPr>
          </a:p>
          <a:p>
            <a:pPr>
              <a:defRPr/>
            </a:pPr>
            <a:r>
              <a:rPr kumimoji="1" lang="zh-CN" altLang="en-US" sz="2800" b="1" dirty="0"/>
              <a:t>例</a:t>
            </a:r>
            <a:r>
              <a:rPr kumimoji="1" lang="en-US" altLang="zh-CN" sz="2800" b="1" dirty="0"/>
              <a:t>2</a:t>
            </a:r>
            <a:r>
              <a:rPr kumimoji="1" lang="zh-CN" altLang="en-US" sz="2800" b="1" dirty="0"/>
              <a:t>：</a:t>
            </a:r>
            <a:r>
              <a:rPr kumimoji="1" lang="zh-CN" altLang="zh-CN" sz="2800" b="1" dirty="0"/>
              <a:t>将</a:t>
            </a:r>
            <a:r>
              <a:rPr kumimoji="1" lang="en-US" altLang="zh-CN" sz="2800" b="1" dirty="0"/>
              <a:t>counter</a:t>
            </a:r>
            <a:r>
              <a:rPr kumimoji="1" lang="zh-CN" altLang="zh-CN" sz="2800" b="1" dirty="0"/>
              <a:t>作为</a:t>
            </a:r>
            <a:r>
              <a:rPr kumimoji="1" lang="zh-CN" altLang="zh-CN" sz="2800" b="1" u="sng" dirty="0">
                <a:solidFill>
                  <a:srgbClr val="FF0000"/>
                </a:solidFill>
              </a:rPr>
              <a:t>临界资源</a:t>
            </a:r>
            <a:r>
              <a:rPr kumimoji="1" lang="zh-CN" altLang="zh-CN" sz="2800" b="1" dirty="0"/>
              <a:t>处理，使生产者和消费者互斥的访问该变量。</a:t>
            </a:r>
            <a:endParaRPr lang="zh-CN" altLang="zh-CN" sz="2800" dirty="0"/>
          </a:p>
        </p:txBody>
      </p:sp>
    </p:spTree>
    <p:extLst>
      <p:ext uri="{BB962C8B-B14F-4D97-AF65-F5344CB8AC3E}">
        <p14:creationId xmlns:p14="http://schemas.microsoft.com/office/powerpoint/2010/main" val="2307709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fade">
                                      <p:cBhvr>
                                        <p:cTn id="15"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9ECBD9-E3A3-4F89-A00C-C00E43A83A7A}"/>
              </a:ext>
            </a:extLst>
          </p:cNvPr>
          <p:cNvSpPr>
            <a:spLocks noGrp="1"/>
          </p:cNvSpPr>
          <p:nvPr>
            <p:ph type="title"/>
          </p:nvPr>
        </p:nvSpPr>
        <p:spPr/>
        <p:txBody>
          <a:bodyPr/>
          <a:lstStyle/>
          <a:p>
            <a:r>
              <a:rPr kumimoji="1" lang="zh-CN" altLang="en-US" dirty="0">
                <a:solidFill>
                  <a:srgbClr val="FF0000"/>
                </a:solidFill>
                <a:latin typeface="Times New Roman" panose="02020603050405020304" pitchFamily="18" charset="0"/>
              </a:rPr>
              <a:t>临界区</a:t>
            </a:r>
            <a:r>
              <a:rPr kumimoji="1" lang="en-US" altLang="zh-CN" dirty="0">
                <a:solidFill>
                  <a:srgbClr val="FF0000"/>
                </a:solidFill>
                <a:latin typeface="Times New Roman" panose="02020603050405020304" pitchFamily="18" charset="0"/>
              </a:rPr>
              <a:t>(critical section) </a:t>
            </a:r>
            <a:br>
              <a:rPr kumimoji="1" lang="en-US" altLang="zh-CN" dirty="0">
                <a:solidFill>
                  <a:srgbClr val="FF0000"/>
                </a:solidFill>
                <a:latin typeface="Times New Roman" panose="02020603050405020304" pitchFamily="18" charset="0"/>
              </a:rPr>
            </a:br>
            <a:endParaRPr lang="zh-CN" altLang="en-US" dirty="0"/>
          </a:p>
        </p:txBody>
      </p:sp>
      <p:sp>
        <p:nvSpPr>
          <p:cNvPr id="4" name="Text Box 29">
            <a:extLst>
              <a:ext uri="{FF2B5EF4-FFF2-40B4-BE49-F238E27FC236}">
                <a16:creationId xmlns:a16="http://schemas.microsoft.com/office/drawing/2014/main" id="{33C2909D-32A4-4264-8540-B4C1264BDDD5}"/>
              </a:ext>
            </a:extLst>
          </p:cNvPr>
          <p:cNvSpPr txBox="1">
            <a:spLocks noChangeArrowheads="1"/>
          </p:cNvSpPr>
          <p:nvPr/>
        </p:nvSpPr>
        <p:spPr bwMode="auto">
          <a:xfrm>
            <a:off x="457200" y="1676400"/>
            <a:ext cx="8229600" cy="366713"/>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eaLnBrk="1" hangingPunct="1">
              <a:spcBef>
                <a:spcPct val="50000"/>
              </a:spcBef>
              <a:defRPr/>
            </a:pPr>
            <a:endParaRPr lang="zh-CN" altLang="en-US">
              <a:latin typeface="Arial" charset="0"/>
            </a:endParaRPr>
          </a:p>
        </p:txBody>
      </p:sp>
      <p:sp>
        <p:nvSpPr>
          <p:cNvPr id="5" name="Text Box 31">
            <a:extLst>
              <a:ext uri="{FF2B5EF4-FFF2-40B4-BE49-F238E27FC236}">
                <a16:creationId xmlns:a16="http://schemas.microsoft.com/office/drawing/2014/main" id="{C60F28CB-E732-4A8A-9574-4DA88E66EC62}"/>
              </a:ext>
            </a:extLst>
          </p:cNvPr>
          <p:cNvSpPr txBox="1">
            <a:spLocks noChangeArrowheads="1"/>
          </p:cNvSpPr>
          <p:nvPr/>
        </p:nvSpPr>
        <p:spPr bwMode="auto">
          <a:xfrm>
            <a:off x="1066800" y="1981200"/>
            <a:ext cx="71628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Tx/>
              <a:buSzTx/>
              <a:buFontTx/>
              <a:buNone/>
            </a:pPr>
            <a:endParaRPr kumimoji="1" lang="en-US" altLang="zh-CN" sz="2400">
              <a:latin typeface="Times New Roman" panose="02020603050405020304" pitchFamily="18" charset="0"/>
            </a:endParaRPr>
          </a:p>
        </p:txBody>
      </p:sp>
      <p:sp>
        <p:nvSpPr>
          <p:cNvPr id="6" name="Text Box 33">
            <a:extLst>
              <a:ext uri="{FF2B5EF4-FFF2-40B4-BE49-F238E27FC236}">
                <a16:creationId xmlns:a16="http://schemas.microsoft.com/office/drawing/2014/main" id="{7AE94C89-3A1F-42EB-8152-F85A3DF8988A}"/>
              </a:ext>
            </a:extLst>
          </p:cNvPr>
          <p:cNvSpPr txBox="1">
            <a:spLocks noChangeArrowheads="1"/>
          </p:cNvSpPr>
          <p:nvPr/>
        </p:nvSpPr>
        <p:spPr bwMode="auto">
          <a:xfrm>
            <a:off x="1066800" y="1981200"/>
            <a:ext cx="7543800" cy="4179888"/>
          </a:xfrm>
          <a:prstGeom prst="rect">
            <a:avLst/>
          </a:prstGeom>
          <a:solidFill>
            <a:schemeClr val="accent5">
              <a:lumMod val="20000"/>
              <a:lumOff val="80000"/>
            </a:schemeClr>
          </a:solidFill>
          <a:ln w="9525">
            <a:solidFill>
              <a:schemeClr val="tx1"/>
            </a:solidFill>
            <a:miter lim="800000"/>
            <a:headEnd/>
            <a:tailEnd/>
          </a:ln>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Tx/>
              <a:buSzTx/>
              <a:buFontTx/>
              <a:buNone/>
            </a:pPr>
            <a:r>
              <a:rPr kumimoji="1" lang="zh-CN" altLang="en-US" sz="2800" b="1" dirty="0">
                <a:solidFill>
                  <a:srgbClr val="FF0000"/>
                </a:solidFill>
                <a:latin typeface="Times New Roman" panose="02020603050405020304" pitchFamily="18" charset="0"/>
              </a:rPr>
              <a:t>可把一个访问临界资源的循环进程描述如下：</a:t>
            </a:r>
            <a:r>
              <a:rPr kumimoji="1" lang="zh-CN" altLang="en-US" sz="2400" dirty="0">
                <a:solidFill>
                  <a:srgbClr val="FF0000"/>
                </a:solidFill>
                <a:latin typeface="Times New Roman" panose="02020603050405020304" pitchFamily="18" charset="0"/>
              </a:rPr>
              <a:t></a:t>
            </a:r>
          </a:p>
          <a:p>
            <a:pPr algn="just" eaLnBrk="1" hangingPunct="1">
              <a:spcBef>
                <a:spcPct val="50000"/>
              </a:spcBef>
              <a:buClrTx/>
              <a:buSzTx/>
              <a:buFontTx/>
              <a:buNone/>
            </a:pPr>
            <a:r>
              <a:rPr kumimoji="1" lang="en-US" altLang="zh-CN" sz="2400" dirty="0">
                <a:latin typeface="Times New Roman" panose="02020603050405020304" pitchFamily="18" charset="0"/>
              </a:rPr>
              <a:t>repeat</a:t>
            </a:r>
          </a:p>
          <a:p>
            <a:pPr algn="just" eaLnBrk="1" hangingPunct="1">
              <a:spcBef>
                <a:spcPct val="50000"/>
              </a:spcBef>
              <a:buClrTx/>
              <a:buSzTx/>
              <a:buFontTx/>
              <a:buNone/>
            </a:pPr>
            <a:r>
              <a:rPr kumimoji="1" lang="en-US" altLang="zh-CN" sz="2400" dirty="0">
                <a:latin typeface="Times New Roman" panose="02020603050405020304" pitchFamily="18" charset="0"/>
              </a:rPr>
              <a:t>               </a:t>
            </a:r>
          </a:p>
          <a:p>
            <a:pPr algn="just" eaLnBrk="1" hangingPunct="1">
              <a:spcBef>
                <a:spcPct val="50000"/>
              </a:spcBef>
              <a:buClrTx/>
              <a:buSzTx/>
              <a:buFontTx/>
              <a:buNone/>
            </a:pPr>
            <a:r>
              <a:rPr kumimoji="1" lang="en-US" altLang="zh-CN" sz="2400" dirty="0">
                <a:latin typeface="Times New Roman" panose="02020603050405020304" pitchFamily="18" charset="0"/>
              </a:rPr>
              <a:t>            critical section;</a:t>
            </a:r>
          </a:p>
          <a:p>
            <a:pPr algn="just" eaLnBrk="1" hangingPunct="1">
              <a:spcBef>
                <a:spcPct val="50000"/>
              </a:spcBef>
              <a:buClrTx/>
              <a:buSzTx/>
              <a:buFontTx/>
              <a:buNone/>
            </a:pPr>
            <a:r>
              <a:rPr kumimoji="1" lang="en-US" altLang="zh-CN" sz="2400" dirty="0">
                <a:latin typeface="Times New Roman" panose="02020603050405020304" pitchFamily="18" charset="0"/>
              </a:rPr>
              <a:t> </a:t>
            </a:r>
          </a:p>
          <a:p>
            <a:pPr algn="just" eaLnBrk="1" hangingPunct="1">
              <a:spcBef>
                <a:spcPct val="50000"/>
              </a:spcBef>
              <a:buClrTx/>
              <a:buSzTx/>
              <a:buFontTx/>
              <a:buNone/>
            </a:pPr>
            <a:r>
              <a:rPr kumimoji="1" lang="en-US" altLang="zh-CN" sz="2400" dirty="0">
                <a:latin typeface="Times New Roman" panose="02020603050405020304" pitchFamily="18" charset="0"/>
              </a:rPr>
              <a:t>            remainder section;</a:t>
            </a:r>
          </a:p>
          <a:p>
            <a:pPr eaLnBrk="1" hangingPunct="1">
              <a:spcBef>
                <a:spcPct val="50000"/>
              </a:spcBef>
              <a:buClrTx/>
              <a:buSzTx/>
              <a:buFontTx/>
              <a:buNone/>
            </a:pPr>
            <a:r>
              <a:rPr kumimoji="1" lang="en-US" altLang="zh-CN" sz="2400" dirty="0">
                <a:latin typeface="Times New Roman" panose="02020603050405020304" pitchFamily="18" charset="0"/>
              </a:rPr>
              <a:t>until false; </a:t>
            </a:r>
          </a:p>
        </p:txBody>
      </p:sp>
      <p:graphicFrame>
        <p:nvGraphicFramePr>
          <p:cNvPr id="7" name="Group 34">
            <a:extLst>
              <a:ext uri="{FF2B5EF4-FFF2-40B4-BE49-F238E27FC236}">
                <a16:creationId xmlns:a16="http://schemas.microsoft.com/office/drawing/2014/main" id="{413743D9-B0F0-4261-8960-9F226A0B2ED0}"/>
              </a:ext>
            </a:extLst>
          </p:cNvPr>
          <p:cNvGraphicFramePr>
            <a:graphicFrameLocks noGrp="1"/>
          </p:cNvGraphicFramePr>
          <p:nvPr/>
        </p:nvGraphicFramePr>
        <p:xfrm>
          <a:off x="2057400" y="3429000"/>
          <a:ext cx="1828800" cy="517530"/>
        </p:xfrm>
        <a:graphic>
          <a:graphicData uri="http://schemas.openxmlformats.org/drawingml/2006/table">
            <a:tbl>
              <a:tblPr/>
              <a:tblGrid>
                <a:gridCol w="1828800">
                  <a:extLst>
                    <a:ext uri="{9D8B030D-6E8A-4147-A177-3AD203B41FA5}">
                      <a16:colId xmlns:a16="http://schemas.microsoft.com/office/drawing/2014/main" val="20000"/>
                    </a:ext>
                  </a:extLst>
                </a:gridCol>
              </a:tblGrid>
              <a:tr h="51752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85000"/>
                        <a:buFont typeface="Wingdings 2" pitchFamily="18" charset="2"/>
                        <a:buNone/>
                        <a:tabLst/>
                      </a:pPr>
                      <a:endParaRPr kumimoji="0" lang="zh-CN" altLang="en-US" sz="2800" b="0" i="0" u="none" strike="noStrike" cap="none" normalizeH="0" baseline="0" dirty="0">
                        <a:ln>
                          <a:noFill/>
                        </a:ln>
                        <a:solidFill>
                          <a:schemeClr val="tx1"/>
                        </a:solidFill>
                        <a:effectLst/>
                        <a:latin typeface="Arial" charset="0"/>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Rectangle 40">
            <a:extLst>
              <a:ext uri="{FF2B5EF4-FFF2-40B4-BE49-F238E27FC236}">
                <a16:creationId xmlns:a16="http://schemas.microsoft.com/office/drawing/2014/main" id="{D3B7DABA-A091-4A56-8DC5-45296ED75F76}"/>
              </a:ext>
            </a:extLst>
          </p:cNvPr>
          <p:cNvSpPr>
            <a:spLocks noChangeArrowheads="1"/>
          </p:cNvSpPr>
          <p:nvPr/>
        </p:nvSpPr>
        <p:spPr bwMode="auto">
          <a:xfrm>
            <a:off x="2133600" y="3429000"/>
            <a:ext cx="1747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rPr>
              <a:t>entry section</a:t>
            </a:r>
          </a:p>
        </p:txBody>
      </p:sp>
      <p:graphicFrame>
        <p:nvGraphicFramePr>
          <p:cNvPr id="9" name="Group 41">
            <a:extLst>
              <a:ext uri="{FF2B5EF4-FFF2-40B4-BE49-F238E27FC236}">
                <a16:creationId xmlns:a16="http://schemas.microsoft.com/office/drawing/2014/main" id="{8FA16BB3-1EDD-49AB-AA6D-09D0F415B6C7}"/>
              </a:ext>
            </a:extLst>
          </p:cNvPr>
          <p:cNvGraphicFramePr>
            <a:graphicFrameLocks noGrp="1"/>
          </p:cNvGraphicFramePr>
          <p:nvPr/>
        </p:nvGraphicFramePr>
        <p:xfrm>
          <a:off x="2057400" y="4664075"/>
          <a:ext cx="1828800" cy="517530"/>
        </p:xfrm>
        <a:graphic>
          <a:graphicData uri="http://schemas.openxmlformats.org/drawingml/2006/table">
            <a:tbl>
              <a:tblPr/>
              <a:tblGrid>
                <a:gridCol w="1828800">
                  <a:extLst>
                    <a:ext uri="{9D8B030D-6E8A-4147-A177-3AD203B41FA5}">
                      <a16:colId xmlns:a16="http://schemas.microsoft.com/office/drawing/2014/main" val="20000"/>
                    </a:ext>
                  </a:extLst>
                </a:gridCol>
              </a:tblGrid>
              <a:tr h="51752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85000"/>
                        <a:buFont typeface="Wingdings 2" pitchFamily="18" charset="2"/>
                        <a:buNone/>
                        <a:tabLst/>
                      </a:pPr>
                      <a:endParaRPr kumimoji="0" lang="zh-CN" altLang="en-US" sz="2800" b="0" i="0" u="none" strike="noStrike" cap="none" normalizeH="0" baseline="0">
                        <a:ln>
                          <a:noFill/>
                        </a:ln>
                        <a:solidFill>
                          <a:schemeClr val="tx1"/>
                        </a:solidFill>
                        <a:effectLst/>
                        <a:latin typeface="Arial" charset="0"/>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Rectangle 47">
            <a:extLst>
              <a:ext uri="{FF2B5EF4-FFF2-40B4-BE49-F238E27FC236}">
                <a16:creationId xmlns:a16="http://schemas.microsoft.com/office/drawing/2014/main" id="{85245E7E-D94C-45D9-8DCF-203B8E660536}"/>
              </a:ext>
            </a:extLst>
          </p:cNvPr>
          <p:cNvSpPr>
            <a:spLocks noChangeArrowheads="1"/>
          </p:cNvSpPr>
          <p:nvPr/>
        </p:nvSpPr>
        <p:spPr bwMode="auto">
          <a:xfrm>
            <a:off x="2133600" y="4648200"/>
            <a:ext cx="1577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rPr>
              <a:t>exit section</a:t>
            </a:r>
          </a:p>
        </p:txBody>
      </p:sp>
      <p:sp>
        <p:nvSpPr>
          <p:cNvPr id="11" name="AutoShape 48">
            <a:extLst>
              <a:ext uri="{FF2B5EF4-FFF2-40B4-BE49-F238E27FC236}">
                <a16:creationId xmlns:a16="http://schemas.microsoft.com/office/drawing/2014/main" id="{72C49C44-240D-4356-9813-5292B06D67F4}"/>
              </a:ext>
            </a:extLst>
          </p:cNvPr>
          <p:cNvSpPr>
            <a:spLocks noChangeArrowheads="1"/>
          </p:cNvSpPr>
          <p:nvPr/>
        </p:nvSpPr>
        <p:spPr bwMode="auto">
          <a:xfrm>
            <a:off x="4419600" y="2743200"/>
            <a:ext cx="4114800" cy="1524000"/>
          </a:xfrm>
          <a:prstGeom prst="wedgeRoundRectCallout">
            <a:avLst>
              <a:gd name="adj1" fmla="val -61148"/>
              <a:gd name="adj2" fmla="val 4273"/>
              <a:gd name="adj3" fmla="val 16667"/>
            </a:avLst>
          </a:prstGeom>
          <a:solidFill>
            <a:schemeClr val="accent1"/>
          </a:solidFill>
          <a:ln w="9525">
            <a:noFill/>
            <a:miter lim="800000"/>
            <a:headEnd/>
            <a:tailEnd/>
          </a:ln>
          <a:effectLst>
            <a:prstShdw prst="shdw18" dist="17961" dir="13500000">
              <a:schemeClr val="accent1">
                <a:gamma/>
                <a:shade val="60000"/>
                <a:invGamma/>
              </a:schemeClr>
            </a:prstShdw>
          </a:effectLst>
        </p:spPr>
        <p:txBody>
          <a:bodyPr/>
          <a:lstStyle/>
          <a:p>
            <a:pPr algn="ctr" eaLnBrk="1" hangingPunct="1">
              <a:defRPr/>
            </a:pPr>
            <a:r>
              <a:rPr lang="zh-CN" altLang="en-US" sz="2000" b="1" dirty="0">
                <a:solidFill>
                  <a:schemeClr val="bg1"/>
                </a:solidFill>
                <a:latin typeface="Arial" charset="0"/>
              </a:rPr>
              <a:t>首先，在“进入区”判断是否可以进入临界区，如果可以进入，则必须设置临界区使用标志，阻止其它后来的进程进入临界区。</a:t>
            </a:r>
          </a:p>
        </p:txBody>
      </p:sp>
      <p:sp>
        <p:nvSpPr>
          <p:cNvPr id="12" name="AutoShape 49">
            <a:extLst>
              <a:ext uri="{FF2B5EF4-FFF2-40B4-BE49-F238E27FC236}">
                <a16:creationId xmlns:a16="http://schemas.microsoft.com/office/drawing/2014/main" id="{C202C1A8-6173-4BE2-9E12-238F49CC575F}"/>
              </a:ext>
            </a:extLst>
          </p:cNvPr>
          <p:cNvSpPr>
            <a:spLocks noChangeArrowheads="1"/>
          </p:cNvSpPr>
          <p:nvPr/>
        </p:nvSpPr>
        <p:spPr bwMode="auto">
          <a:xfrm>
            <a:off x="4343400" y="4724400"/>
            <a:ext cx="4572000" cy="1524000"/>
          </a:xfrm>
          <a:prstGeom prst="wedgeRoundRectCallout">
            <a:avLst>
              <a:gd name="adj1" fmla="val -59968"/>
              <a:gd name="adj2" fmla="val -36144"/>
              <a:gd name="adj3" fmla="val 16667"/>
            </a:avLst>
          </a:prstGeom>
          <a:solidFill>
            <a:schemeClr val="accent1"/>
          </a:solidFill>
          <a:ln w="9525">
            <a:noFill/>
            <a:miter lim="800000"/>
            <a:headEnd/>
            <a:tailEnd/>
          </a:ln>
          <a:effectLst>
            <a:prstShdw prst="shdw18" dist="17961" dir="13500000">
              <a:schemeClr val="accent1">
                <a:gamma/>
                <a:shade val="60000"/>
                <a:invGamma/>
              </a:schemeClr>
            </a:prstShdw>
          </a:effectLst>
        </p:spPr>
        <p:txBody>
          <a:bodyPr/>
          <a:lstStyle/>
          <a:p>
            <a:pPr algn="just" eaLnBrk="1" hangingPunct="1">
              <a:lnSpc>
                <a:spcPct val="110000"/>
              </a:lnSpc>
              <a:spcBef>
                <a:spcPct val="20000"/>
              </a:spcBef>
              <a:buClr>
                <a:schemeClr val="folHlink"/>
              </a:buClr>
              <a:buSzPct val="85000"/>
              <a:buFont typeface="Wingdings 2" pitchFamily="18" charset="2"/>
              <a:buChar char="¡"/>
              <a:defRPr/>
            </a:pPr>
            <a:r>
              <a:rPr lang="zh-CN" altLang="en-US" sz="2000" b="1" dirty="0">
                <a:solidFill>
                  <a:schemeClr val="bg1"/>
                </a:solidFill>
                <a:latin typeface="Arial" charset="0"/>
              </a:rPr>
              <a:t>当临界区内的进程使用完毕，退出临界区时，即在“退出区”修改临界区使用标志，并负责唤醒阻塞队列中的一个进程，让其进入临界区。</a:t>
            </a:r>
          </a:p>
          <a:p>
            <a:pPr algn="ctr" eaLnBrk="1" hangingPunct="1">
              <a:defRPr/>
            </a:pPr>
            <a:endParaRPr lang="zh-CN" altLang="en-US" sz="2000" dirty="0">
              <a:latin typeface="Arial" charset="0"/>
            </a:endParaRPr>
          </a:p>
        </p:txBody>
      </p:sp>
    </p:spTree>
    <p:extLst>
      <p:ext uri="{BB962C8B-B14F-4D97-AF65-F5344CB8AC3E}">
        <p14:creationId xmlns:p14="http://schemas.microsoft.com/office/powerpoint/2010/main" val="3524289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7AF64FC-DFB2-4756-87F5-8969F2F8CE1A}"/>
              </a:ext>
            </a:extLst>
          </p:cNvPr>
          <p:cNvSpPr>
            <a:spLocks noGrp="1"/>
          </p:cNvSpPr>
          <p:nvPr>
            <p:ph idx="1"/>
          </p:nvPr>
        </p:nvSpPr>
        <p:spPr/>
        <p:txBody>
          <a:bodyPr/>
          <a:lstStyle/>
          <a:p>
            <a:pPr>
              <a:lnSpc>
                <a:spcPct val="110000"/>
              </a:lnSpc>
              <a:defRPr/>
            </a:pPr>
            <a:r>
              <a:rPr lang="zh-CN" altLang="en-US" dirty="0">
                <a:effectLst>
                  <a:outerShdw blurRad="38100" dist="38100" dir="2700000" algn="tl">
                    <a:srgbClr val="C0C0C0"/>
                  </a:outerShdw>
                </a:effectLst>
                <a:latin typeface="仿宋_GB2312" pitchFamily="49" charset="-122"/>
                <a:ea typeface="仿宋_GB2312" pitchFamily="49" charset="-122"/>
              </a:rPr>
              <a:t>当并发进程竞争使用同一资源时，它们之间就会发生冲突。</a:t>
            </a:r>
          </a:p>
          <a:p>
            <a:pPr>
              <a:lnSpc>
                <a:spcPct val="110000"/>
              </a:lnSpc>
              <a:defRPr/>
            </a:pPr>
            <a:r>
              <a:rPr lang="zh-CN" altLang="en-US" dirty="0">
                <a:effectLst>
                  <a:outerShdw blurRad="38100" dist="38100" dir="2700000" algn="tl">
                    <a:srgbClr val="C0C0C0"/>
                  </a:outerShdw>
                </a:effectLst>
                <a:latin typeface="仿宋_GB2312" pitchFamily="49" charset="-122"/>
                <a:ea typeface="仿宋_GB2312" pitchFamily="49" charset="-122"/>
              </a:rPr>
              <a:t>如果操作系统将资源分配给其中的某一个进程使用，另一个进程就必须等待，直到申请的资源可用时，由操作系统分配给它。</a:t>
            </a:r>
          </a:p>
          <a:p>
            <a:pPr>
              <a:lnSpc>
                <a:spcPct val="110000"/>
              </a:lnSpc>
              <a:defRPr/>
            </a:pPr>
            <a:r>
              <a:rPr lang="zh-CN" altLang="en-US" dirty="0">
                <a:effectLst>
                  <a:outerShdw blurRad="38100" dist="38100" dir="2700000" algn="tl">
                    <a:srgbClr val="C0C0C0"/>
                  </a:outerShdw>
                </a:effectLst>
                <a:latin typeface="仿宋_GB2312" pitchFamily="49" charset="-122"/>
                <a:ea typeface="仿宋_GB2312" pitchFamily="49" charset="-122"/>
              </a:rPr>
              <a:t>如果竞争某资源的进程太多，这些进程还必须等待在一个队列中，如</a:t>
            </a:r>
            <a:r>
              <a:rPr lang="zh-CN" altLang="en-US" dirty="0">
                <a:solidFill>
                  <a:srgbClr val="000099"/>
                </a:solidFill>
                <a:effectLst>
                  <a:outerShdw blurRad="38100" dist="38100" dir="2700000" algn="tl">
                    <a:srgbClr val="C0C0C0"/>
                  </a:outerShdw>
                </a:effectLst>
                <a:latin typeface="仿宋_GB2312" pitchFamily="49" charset="-122"/>
                <a:ea typeface="仿宋_GB2312" pitchFamily="49" charset="-122"/>
              </a:rPr>
              <a:t>阻塞队列</a:t>
            </a:r>
            <a:r>
              <a:rPr lang="zh-CN" altLang="en-US" dirty="0">
                <a:effectLst>
                  <a:outerShdw blurRad="38100" dist="38100" dir="2700000" algn="tl">
                    <a:srgbClr val="C0C0C0"/>
                  </a:outerShdw>
                </a:effectLst>
                <a:latin typeface="仿宋_GB2312" pitchFamily="49" charset="-122"/>
                <a:ea typeface="仿宋_GB2312" pitchFamily="49" charset="-122"/>
              </a:rPr>
              <a:t>。</a:t>
            </a:r>
          </a:p>
          <a:p>
            <a:pPr>
              <a:lnSpc>
                <a:spcPct val="110000"/>
              </a:lnSpc>
              <a:defRPr/>
            </a:pPr>
            <a:r>
              <a:rPr lang="zh-CN" altLang="en-US" dirty="0">
                <a:effectLst>
                  <a:outerShdw blurRad="38100" dist="38100" dir="2700000" algn="tl">
                    <a:srgbClr val="C0C0C0"/>
                  </a:outerShdw>
                </a:effectLst>
                <a:latin typeface="仿宋_GB2312" pitchFamily="49" charset="-122"/>
                <a:ea typeface="仿宋_GB2312" pitchFamily="49" charset="-122"/>
              </a:rPr>
              <a:t>一种极端的情况是，被阻塞进程永久得不到申请的资源，而</a:t>
            </a:r>
            <a:r>
              <a:rPr lang="zh-CN" altLang="en-US" i="1" u="sng" dirty="0">
                <a:solidFill>
                  <a:schemeClr val="folHlink"/>
                </a:solidFill>
                <a:effectLst>
                  <a:outerShdw blurRad="38100" dist="38100" dir="2700000" algn="tl">
                    <a:srgbClr val="C0C0C0"/>
                  </a:outerShdw>
                </a:effectLst>
                <a:latin typeface="仿宋_GB2312" pitchFamily="49" charset="-122"/>
                <a:ea typeface="仿宋_GB2312" pitchFamily="49" charset="-122"/>
              </a:rPr>
              <a:t>死锁</a:t>
            </a:r>
            <a:r>
              <a:rPr lang="zh-CN" altLang="en-US" dirty="0">
                <a:effectLst>
                  <a:outerShdw blurRad="38100" dist="38100" dir="2700000" algn="tl">
                    <a:srgbClr val="C0C0C0"/>
                  </a:outerShdw>
                </a:effectLst>
                <a:latin typeface="仿宋_GB2312" pitchFamily="49" charset="-122"/>
                <a:ea typeface="仿宋_GB2312" pitchFamily="49" charset="-122"/>
              </a:rPr>
              <a:t>。 </a:t>
            </a:r>
          </a:p>
          <a:p>
            <a:endParaRPr lang="zh-CN" altLang="en-US" dirty="0"/>
          </a:p>
        </p:txBody>
      </p:sp>
      <p:sp>
        <p:nvSpPr>
          <p:cNvPr id="3" name="标题 2">
            <a:extLst>
              <a:ext uri="{FF2B5EF4-FFF2-40B4-BE49-F238E27FC236}">
                <a16:creationId xmlns:a16="http://schemas.microsoft.com/office/drawing/2014/main" id="{64CABA32-6F78-4C00-9832-F7CF26EF56E4}"/>
              </a:ext>
            </a:extLst>
          </p:cNvPr>
          <p:cNvSpPr>
            <a:spLocks noGrp="1"/>
          </p:cNvSpPr>
          <p:nvPr>
            <p:ph type="title"/>
          </p:nvPr>
        </p:nvSpPr>
        <p:spPr>
          <a:xfrm>
            <a:off x="353836" y="198216"/>
            <a:ext cx="7902037" cy="1113350"/>
          </a:xfrm>
        </p:spPr>
        <p:txBody>
          <a:bodyPr/>
          <a:lstStyle/>
          <a:p>
            <a:r>
              <a:rPr lang="zh-CN" altLang="en-US" dirty="0"/>
              <a:t>并发控制</a:t>
            </a:r>
            <a:br>
              <a:rPr lang="en-US" altLang="zh-CN" dirty="0"/>
            </a:br>
            <a:r>
              <a:rPr lang="en-US" altLang="zh-CN" dirty="0"/>
              <a:t>                 --</a:t>
            </a:r>
            <a:r>
              <a:rPr lang="zh-CN" altLang="en-US" dirty="0"/>
              <a:t>竞争资源</a:t>
            </a:r>
          </a:p>
        </p:txBody>
      </p:sp>
    </p:spTree>
    <p:extLst>
      <p:ext uri="{BB962C8B-B14F-4D97-AF65-F5344CB8AC3E}">
        <p14:creationId xmlns:p14="http://schemas.microsoft.com/office/powerpoint/2010/main" val="1473561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C449FF8-24AB-4C31-ACB7-723A75CED8AD}"/>
              </a:ext>
            </a:extLst>
          </p:cNvPr>
          <p:cNvSpPr txBox="1">
            <a:spLocks noRot="1" noChangeArrowheads="1"/>
          </p:cNvSpPr>
          <p:nvPr/>
        </p:nvSpPr>
        <p:spPr>
          <a:xfrm>
            <a:off x="2186543" y="403107"/>
            <a:ext cx="5829301" cy="1066800"/>
          </a:xfrm>
          <a:prstGeom prst="rect">
            <a:avLst/>
          </a:prstGeo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defRPr/>
            </a:pPr>
            <a:r>
              <a:rPr lang="zh-CN" altLang="en-US" sz="3200" dirty="0">
                <a:solidFill>
                  <a:srgbClr val="FF0000"/>
                </a:solidFill>
                <a:effectLst>
                  <a:outerShdw blurRad="38100" dist="38100" dir="2700000" algn="tl">
                    <a:srgbClr val="000000"/>
                  </a:outerShdw>
                </a:effectLst>
                <a:latin typeface="仿宋_GB2312" pitchFamily="49" charset="-122"/>
                <a:ea typeface="仿宋_GB2312" pitchFamily="49" charset="-122"/>
              </a:rPr>
              <a:t>   临界区使用原则</a:t>
            </a:r>
            <a:br>
              <a:rPr lang="zh-CN" altLang="en-US" sz="3200" dirty="0">
                <a:solidFill>
                  <a:srgbClr val="FF0000"/>
                </a:solidFill>
                <a:effectLst>
                  <a:outerShdw blurRad="38100" dist="38100" dir="2700000" algn="tl">
                    <a:srgbClr val="000000"/>
                  </a:outerShdw>
                </a:effectLst>
                <a:latin typeface="仿宋_GB2312" pitchFamily="49" charset="-122"/>
                <a:ea typeface="仿宋_GB2312" pitchFamily="49" charset="-122"/>
              </a:rPr>
            </a:br>
            <a:r>
              <a:rPr lang="zh-CN" altLang="en-US" sz="3200" dirty="0">
                <a:solidFill>
                  <a:srgbClr val="FF0000"/>
                </a:solidFill>
                <a:effectLst>
                  <a:outerShdw blurRad="38100" dist="38100" dir="2700000" algn="tl">
                    <a:srgbClr val="000000"/>
                  </a:outerShdw>
                </a:effectLst>
                <a:latin typeface="仿宋_GB2312" pitchFamily="49" charset="-122"/>
                <a:ea typeface="仿宋_GB2312" pitchFamily="49" charset="-122"/>
              </a:rPr>
              <a:t>（也称为互斥条件）</a:t>
            </a:r>
            <a:r>
              <a:rPr lang="zh-CN" altLang="en-US" sz="3200" dirty="0">
                <a:solidFill>
                  <a:srgbClr val="FF0000"/>
                </a:solidFill>
                <a:effectLst>
                  <a:outerShdw blurRad="38100" dist="38100" dir="2700000" algn="tl">
                    <a:srgbClr val="000000"/>
                  </a:outerShdw>
                </a:effectLst>
              </a:rPr>
              <a:t> </a:t>
            </a:r>
          </a:p>
        </p:txBody>
      </p:sp>
      <p:sp>
        <p:nvSpPr>
          <p:cNvPr id="5" name="Rectangle 5">
            <a:extLst>
              <a:ext uri="{FF2B5EF4-FFF2-40B4-BE49-F238E27FC236}">
                <a16:creationId xmlns:a16="http://schemas.microsoft.com/office/drawing/2014/main" id="{D5CD263F-7CAA-4CBE-B122-79F3A34A71BD}"/>
              </a:ext>
            </a:extLst>
          </p:cNvPr>
          <p:cNvSpPr txBox="1">
            <a:spLocks noRot="1" noChangeArrowheads="1"/>
          </p:cNvSpPr>
          <p:nvPr/>
        </p:nvSpPr>
        <p:spPr>
          <a:xfrm>
            <a:off x="533400" y="1769552"/>
            <a:ext cx="8077200" cy="4498975"/>
          </a:xfrm>
          <a:prstGeom prst="rect">
            <a:avLst/>
          </a:prstGeom>
          <a:noFill/>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r>
              <a:rPr lang="en-US" altLang="zh-CN" sz="2800" b="1" dirty="0">
                <a:solidFill>
                  <a:srgbClr val="FF0000"/>
                </a:solidFill>
              </a:rPr>
              <a:t>(1) </a:t>
            </a:r>
            <a:r>
              <a:rPr lang="zh-CN" altLang="en-US" sz="2800" b="1" dirty="0">
                <a:solidFill>
                  <a:srgbClr val="FF0000"/>
                </a:solidFill>
              </a:rPr>
              <a:t>空闲让进。</a:t>
            </a:r>
            <a:r>
              <a:rPr lang="zh-CN" altLang="en-US" sz="2800" b="1" dirty="0"/>
              <a:t>如果临界区空闲，则只要有进程申请就立即让其进入。</a:t>
            </a:r>
          </a:p>
          <a:p>
            <a:r>
              <a:rPr lang="en-US" altLang="zh-CN" sz="2800" b="1" dirty="0">
                <a:solidFill>
                  <a:srgbClr val="FF0000"/>
                </a:solidFill>
              </a:rPr>
              <a:t>(2) </a:t>
            </a:r>
            <a:r>
              <a:rPr lang="zh-CN" altLang="en-US" sz="2800" b="1" dirty="0">
                <a:solidFill>
                  <a:srgbClr val="FF0000"/>
                </a:solidFill>
              </a:rPr>
              <a:t>忙则等待。</a:t>
            </a:r>
            <a:r>
              <a:rPr lang="zh-CN" altLang="en-US" sz="2800" b="1" dirty="0"/>
              <a:t>每次仅允许一个进程处于临界区。</a:t>
            </a:r>
          </a:p>
          <a:p>
            <a:r>
              <a:rPr lang="en-US" altLang="zh-CN" sz="2800" b="1" dirty="0">
                <a:solidFill>
                  <a:srgbClr val="FF0000"/>
                </a:solidFill>
              </a:rPr>
              <a:t>(3) </a:t>
            </a:r>
            <a:r>
              <a:rPr lang="zh-CN" altLang="en-US" sz="2800" b="1" dirty="0">
                <a:solidFill>
                  <a:srgbClr val="FF0000"/>
                </a:solidFill>
              </a:rPr>
              <a:t>有限等待。</a:t>
            </a:r>
            <a:r>
              <a:rPr lang="zh-CN" altLang="en-US" sz="2800" b="1" dirty="0"/>
              <a:t>进程只能在临界区内逗留有限时间，不得使其他进程在临界区外无限期等待。</a:t>
            </a:r>
          </a:p>
          <a:p>
            <a:r>
              <a:rPr lang="en-US" altLang="zh-CN" sz="2800" b="1" dirty="0">
                <a:solidFill>
                  <a:srgbClr val="FF0000"/>
                </a:solidFill>
              </a:rPr>
              <a:t>(4) </a:t>
            </a:r>
            <a:r>
              <a:rPr lang="zh-CN" altLang="en-US" sz="2800" b="1" dirty="0">
                <a:solidFill>
                  <a:srgbClr val="FF0000"/>
                </a:solidFill>
              </a:rPr>
              <a:t>让权等待。</a:t>
            </a:r>
            <a:r>
              <a:rPr lang="zh-CN" altLang="en-US" sz="2800" b="1" dirty="0"/>
              <a:t>当进程不能进入自己的临界区时，应立即释放处理机，以免进程处于“忙等”状态。</a:t>
            </a:r>
          </a:p>
        </p:txBody>
      </p:sp>
    </p:spTree>
    <p:extLst>
      <p:ext uri="{BB962C8B-B14F-4D97-AF65-F5344CB8AC3E}">
        <p14:creationId xmlns:p14="http://schemas.microsoft.com/office/powerpoint/2010/main" val="2249732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2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2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2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5" descr="T216">
            <a:extLst>
              <a:ext uri="{FF2B5EF4-FFF2-40B4-BE49-F238E27FC236}">
                <a16:creationId xmlns:a16="http://schemas.microsoft.com/office/drawing/2014/main" id="{4B89E1D4-F750-429F-80EB-8D62400E2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287" y="1905000"/>
            <a:ext cx="8063425" cy="408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7" name="Rectangle 6">
            <a:extLst>
              <a:ext uri="{FF2B5EF4-FFF2-40B4-BE49-F238E27FC236}">
                <a16:creationId xmlns:a16="http://schemas.microsoft.com/office/drawing/2014/main" id="{F8999131-E6D3-43A7-AEAF-DECB07ED9611}"/>
              </a:ext>
            </a:extLst>
          </p:cNvPr>
          <p:cNvSpPr>
            <a:spLocks noChangeArrowheads="1"/>
          </p:cNvSpPr>
          <p:nvPr/>
        </p:nvSpPr>
        <p:spPr bwMode="auto">
          <a:xfrm>
            <a:off x="1431470" y="699654"/>
            <a:ext cx="69537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b="1" dirty="0">
                <a:highlight>
                  <a:srgbClr val="FFFF00"/>
                </a:highlight>
                <a:latin typeface="+mj-ea"/>
                <a:ea typeface="+mj-ea"/>
              </a:rPr>
              <a:t>进程</a:t>
            </a:r>
            <a:r>
              <a:rPr lang="en-US" altLang="zh-CN" b="1" dirty="0">
                <a:highlight>
                  <a:srgbClr val="FFFF00"/>
                </a:highlight>
                <a:latin typeface="+mj-ea"/>
                <a:ea typeface="+mj-ea"/>
              </a:rPr>
              <a:t>A</a:t>
            </a:r>
            <a:r>
              <a:rPr lang="zh-CN" altLang="en-US" b="1" dirty="0">
                <a:highlight>
                  <a:srgbClr val="FFFF00"/>
                </a:highlight>
                <a:latin typeface="+mj-ea"/>
                <a:ea typeface="+mj-ea"/>
              </a:rPr>
              <a:t>和进程</a:t>
            </a:r>
            <a:r>
              <a:rPr lang="en-US" altLang="zh-CN" b="1" dirty="0">
                <a:highlight>
                  <a:srgbClr val="FFFF00"/>
                </a:highlight>
                <a:latin typeface="+mj-ea"/>
                <a:ea typeface="+mj-ea"/>
              </a:rPr>
              <a:t>B</a:t>
            </a:r>
            <a:r>
              <a:rPr lang="zh-CN" altLang="en-US" b="1" dirty="0">
                <a:highlight>
                  <a:srgbClr val="FFFF00"/>
                </a:highlight>
                <a:latin typeface="+mj-ea"/>
                <a:ea typeface="+mj-ea"/>
              </a:rPr>
              <a:t>互斥使用临界区的过程</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A14F69BC-1FC8-4112-94DF-686D256F5453}"/>
              </a:ext>
            </a:extLst>
          </p:cNvPr>
          <p:cNvSpPr>
            <a:spLocks noGrp="1" noChangeArrowheads="1"/>
          </p:cNvSpPr>
          <p:nvPr>
            <p:ph type="title"/>
          </p:nvPr>
        </p:nvSpPr>
        <p:spPr/>
        <p:txBody>
          <a:bodyPr/>
          <a:lstStyle/>
          <a:p>
            <a:r>
              <a:rPr lang="zh-CN" altLang="en-US"/>
              <a:t>并发</a:t>
            </a:r>
          </a:p>
        </p:txBody>
      </p:sp>
      <p:sp>
        <p:nvSpPr>
          <p:cNvPr id="166950" name="Rectangle 38">
            <a:extLst>
              <a:ext uri="{FF2B5EF4-FFF2-40B4-BE49-F238E27FC236}">
                <a16:creationId xmlns:a16="http://schemas.microsoft.com/office/drawing/2014/main" id="{CD1C2E5C-6C0D-4616-93D1-EE891BFE86BB}"/>
              </a:ext>
            </a:extLst>
          </p:cNvPr>
          <p:cNvSpPr>
            <a:spLocks noChangeArrowheads="1"/>
          </p:cNvSpPr>
          <p:nvPr/>
        </p:nvSpPr>
        <p:spPr bwMode="auto">
          <a:xfrm>
            <a:off x="685800" y="1219200"/>
            <a:ext cx="8127694"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dirty="0">
                <a:solidFill>
                  <a:srgbClr val="FF0000"/>
                </a:solidFill>
              </a:rPr>
              <a:t>并发：一个</a:t>
            </a:r>
            <a:r>
              <a:rPr lang="en-US" altLang="zh-CN" dirty="0">
                <a:solidFill>
                  <a:srgbClr val="FF0000"/>
                </a:solidFill>
              </a:rPr>
              <a:t>CPU</a:t>
            </a:r>
            <a:r>
              <a:rPr lang="zh-CN" altLang="en-US" dirty="0">
                <a:solidFill>
                  <a:srgbClr val="FF0000"/>
                </a:solidFill>
              </a:rPr>
              <a:t>上交替的“同时”执行多个程序 </a:t>
            </a:r>
          </a:p>
        </p:txBody>
      </p:sp>
      <p:grpSp>
        <p:nvGrpSpPr>
          <p:cNvPr id="166961" name="Group 49">
            <a:extLst>
              <a:ext uri="{FF2B5EF4-FFF2-40B4-BE49-F238E27FC236}">
                <a16:creationId xmlns:a16="http://schemas.microsoft.com/office/drawing/2014/main" id="{F2FAB330-47CB-4CAF-9E90-85D023D78C52}"/>
              </a:ext>
            </a:extLst>
          </p:cNvPr>
          <p:cNvGrpSpPr>
            <a:grpSpLocks/>
          </p:cNvGrpSpPr>
          <p:nvPr/>
        </p:nvGrpSpPr>
        <p:grpSpPr bwMode="auto">
          <a:xfrm>
            <a:off x="990600" y="1828800"/>
            <a:ext cx="6705600" cy="603250"/>
            <a:chOff x="624" y="2256"/>
            <a:chExt cx="4224" cy="380"/>
          </a:xfrm>
        </p:grpSpPr>
        <p:sp>
          <p:nvSpPr>
            <p:cNvPr id="166953" name="Rectangle 41">
              <a:extLst>
                <a:ext uri="{FF2B5EF4-FFF2-40B4-BE49-F238E27FC236}">
                  <a16:creationId xmlns:a16="http://schemas.microsoft.com/office/drawing/2014/main" id="{E8E9D4F9-535F-46BF-9FAC-E611CF29920D}"/>
                </a:ext>
              </a:extLst>
            </p:cNvPr>
            <p:cNvSpPr>
              <a:spLocks noChangeArrowheads="1"/>
            </p:cNvSpPr>
            <p:nvPr/>
          </p:nvSpPr>
          <p:spPr bwMode="auto">
            <a:xfrm>
              <a:off x="624" y="2256"/>
              <a:ext cx="4224"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pPr>
              <a:r>
                <a:rPr lang="zh-CN" altLang="en-US" sz="2400" b="1" dirty="0"/>
                <a:t>并发是指同时出发，交替执行</a:t>
              </a:r>
              <a:r>
                <a:rPr lang="en-US" altLang="zh-CN" sz="2400" b="1" dirty="0"/>
                <a:t>(</a:t>
              </a:r>
              <a:r>
                <a:rPr lang="zh-CN" altLang="en-US" sz="2400" b="1" dirty="0"/>
                <a:t>和并行不同</a:t>
              </a:r>
              <a:r>
                <a:rPr lang="en-US" altLang="zh-CN" sz="2400" b="1" dirty="0"/>
                <a:t>)</a:t>
              </a:r>
            </a:p>
          </p:txBody>
        </p:sp>
        <p:pic>
          <p:nvPicPr>
            <p:cNvPr id="166954" name="Picture 42">
              <a:extLst>
                <a:ext uri="{FF2B5EF4-FFF2-40B4-BE49-F238E27FC236}">
                  <a16:creationId xmlns:a16="http://schemas.microsoft.com/office/drawing/2014/main" id="{28FE2806-3623-4276-BD15-BAA8E9C26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 y="2423"/>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964" name="Group 52">
            <a:extLst>
              <a:ext uri="{FF2B5EF4-FFF2-40B4-BE49-F238E27FC236}">
                <a16:creationId xmlns:a16="http://schemas.microsoft.com/office/drawing/2014/main" id="{5A353EBE-65E9-4CDA-B436-01C7ABA818C5}"/>
              </a:ext>
            </a:extLst>
          </p:cNvPr>
          <p:cNvGrpSpPr>
            <a:grpSpLocks/>
          </p:cNvGrpSpPr>
          <p:nvPr/>
        </p:nvGrpSpPr>
        <p:grpSpPr bwMode="auto">
          <a:xfrm>
            <a:off x="1108075" y="2667000"/>
            <a:ext cx="4835525" cy="1143000"/>
            <a:chOff x="670" y="1392"/>
            <a:chExt cx="3046" cy="720"/>
          </a:xfrm>
        </p:grpSpPr>
        <p:sp>
          <p:nvSpPr>
            <p:cNvPr id="166965" name="Rectangle 53">
              <a:extLst>
                <a:ext uri="{FF2B5EF4-FFF2-40B4-BE49-F238E27FC236}">
                  <a16:creationId xmlns:a16="http://schemas.microsoft.com/office/drawing/2014/main" id="{B6ADA587-3206-4AEE-AB8A-FFAB21679C64}"/>
                </a:ext>
              </a:extLst>
            </p:cNvPr>
            <p:cNvSpPr>
              <a:spLocks noChangeArrowheads="1"/>
            </p:cNvSpPr>
            <p:nvPr/>
          </p:nvSpPr>
          <p:spPr bwMode="auto">
            <a:xfrm>
              <a:off x="720" y="1392"/>
              <a:ext cx="660" cy="384"/>
            </a:xfrm>
            <a:prstGeom prst="rect">
              <a:avLst/>
            </a:prstGeom>
            <a:solidFill>
              <a:srgbClr val="FF66CC"/>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dirty="0"/>
                <a:t>程序</a:t>
              </a:r>
              <a:r>
                <a:rPr lang="en-US" altLang="zh-CN" sz="2000" b="1" dirty="0"/>
                <a:t>1</a:t>
              </a:r>
            </a:p>
          </p:txBody>
        </p:sp>
        <p:sp>
          <p:nvSpPr>
            <p:cNvPr id="166966" name="Rectangle 54">
              <a:extLst>
                <a:ext uri="{FF2B5EF4-FFF2-40B4-BE49-F238E27FC236}">
                  <a16:creationId xmlns:a16="http://schemas.microsoft.com/office/drawing/2014/main" id="{0019641F-1623-42B2-8BF5-AE2479BDAB0D}"/>
                </a:ext>
              </a:extLst>
            </p:cNvPr>
            <p:cNvSpPr>
              <a:spLocks noChangeArrowheads="1"/>
            </p:cNvSpPr>
            <p:nvPr/>
          </p:nvSpPr>
          <p:spPr bwMode="auto">
            <a:xfrm>
              <a:off x="1380" y="1392"/>
              <a:ext cx="971" cy="384"/>
            </a:xfrm>
            <a:prstGeom prst="rect">
              <a:avLst/>
            </a:prstGeom>
            <a:solidFill>
              <a:srgbClr val="00FFFF"/>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dirty="0"/>
                <a:t>程序</a:t>
              </a:r>
              <a:r>
                <a:rPr lang="en-US" altLang="zh-CN" sz="2000" b="1" dirty="0"/>
                <a:t>2</a:t>
              </a:r>
            </a:p>
          </p:txBody>
        </p:sp>
        <p:sp>
          <p:nvSpPr>
            <p:cNvPr id="166967" name="Rectangle 55">
              <a:extLst>
                <a:ext uri="{FF2B5EF4-FFF2-40B4-BE49-F238E27FC236}">
                  <a16:creationId xmlns:a16="http://schemas.microsoft.com/office/drawing/2014/main" id="{7AB88E81-9212-4FF4-8E5E-159FBABFFB28}"/>
                </a:ext>
              </a:extLst>
            </p:cNvPr>
            <p:cNvSpPr>
              <a:spLocks noChangeArrowheads="1"/>
            </p:cNvSpPr>
            <p:nvPr/>
          </p:nvSpPr>
          <p:spPr bwMode="auto">
            <a:xfrm>
              <a:off x="2304" y="1392"/>
              <a:ext cx="893" cy="384"/>
            </a:xfrm>
            <a:prstGeom prst="rect">
              <a:avLst/>
            </a:prstGeom>
            <a:solidFill>
              <a:srgbClr val="FF66CC"/>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dirty="0"/>
                <a:t>程序</a:t>
              </a:r>
              <a:r>
                <a:rPr lang="en-US" altLang="zh-CN" sz="2000" b="1" dirty="0"/>
                <a:t>1</a:t>
              </a:r>
            </a:p>
          </p:txBody>
        </p:sp>
        <p:sp>
          <p:nvSpPr>
            <p:cNvPr id="166968" name="Rectangle 56">
              <a:extLst>
                <a:ext uri="{FF2B5EF4-FFF2-40B4-BE49-F238E27FC236}">
                  <a16:creationId xmlns:a16="http://schemas.microsoft.com/office/drawing/2014/main" id="{58ADA8D7-2CA1-44EA-9344-CCF270B580CB}"/>
                </a:ext>
              </a:extLst>
            </p:cNvPr>
            <p:cNvSpPr>
              <a:spLocks noChangeArrowheads="1"/>
            </p:cNvSpPr>
            <p:nvPr/>
          </p:nvSpPr>
          <p:spPr bwMode="auto">
            <a:xfrm>
              <a:off x="3204" y="1392"/>
              <a:ext cx="512" cy="384"/>
            </a:xfrm>
            <a:prstGeom prst="rect">
              <a:avLst/>
            </a:prstGeom>
            <a:solidFill>
              <a:srgbClr val="00FFFF"/>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dirty="0"/>
                <a:t>程序</a:t>
              </a:r>
              <a:r>
                <a:rPr lang="en-US" altLang="zh-CN" sz="2000" b="1" dirty="0"/>
                <a:t>2</a:t>
              </a:r>
            </a:p>
          </p:txBody>
        </p:sp>
        <p:sp>
          <p:nvSpPr>
            <p:cNvPr id="166969" name="Text Box 57">
              <a:extLst>
                <a:ext uri="{FF2B5EF4-FFF2-40B4-BE49-F238E27FC236}">
                  <a16:creationId xmlns:a16="http://schemas.microsoft.com/office/drawing/2014/main" id="{84F70C8F-594D-4C3A-B488-995F01DA5F1B}"/>
                </a:ext>
              </a:extLst>
            </p:cNvPr>
            <p:cNvSpPr txBox="1">
              <a:spLocks noChangeArrowheads="1"/>
            </p:cNvSpPr>
            <p:nvPr/>
          </p:nvSpPr>
          <p:spPr bwMode="auto">
            <a:xfrm>
              <a:off x="670" y="1824"/>
              <a:ext cx="553"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t>时间 </a:t>
              </a:r>
            </a:p>
          </p:txBody>
        </p:sp>
        <p:sp>
          <p:nvSpPr>
            <p:cNvPr id="166970" name="Line 58">
              <a:extLst>
                <a:ext uri="{FF2B5EF4-FFF2-40B4-BE49-F238E27FC236}">
                  <a16:creationId xmlns:a16="http://schemas.microsoft.com/office/drawing/2014/main" id="{AA4B02F0-12FA-45DE-A4C1-845109F47A26}"/>
                </a:ext>
              </a:extLst>
            </p:cNvPr>
            <p:cNvSpPr>
              <a:spLocks noChangeShapeType="1"/>
            </p:cNvSpPr>
            <p:nvPr/>
          </p:nvSpPr>
          <p:spPr bwMode="auto">
            <a:xfrm>
              <a:off x="1209" y="1968"/>
              <a:ext cx="133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6971" name="Group 59">
            <a:extLst>
              <a:ext uri="{FF2B5EF4-FFF2-40B4-BE49-F238E27FC236}">
                <a16:creationId xmlns:a16="http://schemas.microsoft.com/office/drawing/2014/main" id="{6496E6FA-2EBE-4772-B86D-05D2E5BE0707}"/>
              </a:ext>
            </a:extLst>
          </p:cNvPr>
          <p:cNvGrpSpPr>
            <a:grpSpLocks/>
          </p:cNvGrpSpPr>
          <p:nvPr/>
        </p:nvGrpSpPr>
        <p:grpSpPr bwMode="auto">
          <a:xfrm>
            <a:off x="1447800" y="3946525"/>
            <a:ext cx="6176963" cy="2470150"/>
            <a:chOff x="912" y="2246"/>
            <a:chExt cx="3891" cy="1556"/>
          </a:xfrm>
        </p:grpSpPr>
        <p:sp>
          <p:nvSpPr>
            <p:cNvPr id="166972" name="Rectangle 60">
              <a:extLst>
                <a:ext uri="{FF2B5EF4-FFF2-40B4-BE49-F238E27FC236}">
                  <a16:creationId xmlns:a16="http://schemas.microsoft.com/office/drawing/2014/main" id="{1B066BA4-1C24-41F3-A3CE-22607D998625}"/>
                </a:ext>
              </a:extLst>
            </p:cNvPr>
            <p:cNvSpPr>
              <a:spLocks noChangeArrowheads="1"/>
            </p:cNvSpPr>
            <p:nvPr/>
          </p:nvSpPr>
          <p:spPr bwMode="auto">
            <a:xfrm>
              <a:off x="912" y="2555"/>
              <a:ext cx="1443" cy="123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73" name="Text Box 61">
              <a:extLst>
                <a:ext uri="{FF2B5EF4-FFF2-40B4-BE49-F238E27FC236}">
                  <a16:creationId xmlns:a16="http://schemas.microsoft.com/office/drawing/2014/main" id="{63923C5E-9DE5-460A-99F1-DBC54756B6B5}"/>
                </a:ext>
              </a:extLst>
            </p:cNvPr>
            <p:cNvSpPr txBox="1">
              <a:spLocks noChangeArrowheads="1"/>
            </p:cNvSpPr>
            <p:nvPr/>
          </p:nvSpPr>
          <p:spPr bwMode="auto">
            <a:xfrm>
              <a:off x="912" y="2582"/>
              <a:ext cx="1440" cy="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latin typeface="Tahoma" panose="020B0604030504040204" pitchFamily="34" charset="0"/>
                </a:rPr>
                <a:t>  mov ax, [100]</a:t>
              </a:r>
            </a:p>
            <a:p>
              <a:pPr>
                <a:spcBef>
                  <a:spcPct val="50000"/>
                </a:spcBef>
              </a:pPr>
              <a:r>
                <a:rPr lang="en-US" altLang="zh-CN" sz="2000" b="1">
                  <a:latin typeface="Tahoma" panose="020B0604030504040204" pitchFamily="34" charset="0"/>
                </a:rPr>
                <a:t>  mov bx, [104]</a:t>
              </a:r>
            </a:p>
            <a:p>
              <a:pPr>
                <a:spcBef>
                  <a:spcPct val="50000"/>
                </a:spcBef>
              </a:pPr>
              <a:r>
                <a:rPr lang="en-US" altLang="zh-CN" sz="2000" b="1">
                  <a:latin typeface="Tahoma" panose="020B0604030504040204" pitchFamily="34" charset="0"/>
                </a:rPr>
                <a:t>  add ax, bx</a:t>
              </a:r>
            </a:p>
            <a:p>
              <a:pPr>
                <a:spcBef>
                  <a:spcPct val="50000"/>
                </a:spcBef>
              </a:pPr>
              <a:r>
                <a:rPr lang="en-US" altLang="zh-CN" sz="2000" b="1">
                  <a:latin typeface="Tahoma" panose="020B0604030504040204" pitchFamily="34" charset="0"/>
                </a:rPr>
                <a:t>  ……</a:t>
              </a:r>
              <a:r>
                <a:rPr lang="en-US" altLang="zh-CN" sz="2000">
                  <a:latin typeface="Tahoma" panose="020B0604030504040204" pitchFamily="34" charset="0"/>
                </a:rPr>
                <a:t> </a:t>
              </a:r>
              <a:endParaRPr lang="en-US" altLang="zh-CN" sz="2000" b="1">
                <a:latin typeface="Tahoma" panose="020B0604030504040204" pitchFamily="34" charset="0"/>
              </a:endParaRPr>
            </a:p>
          </p:txBody>
        </p:sp>
        <p:sp>
          <p:nvSpPr>
            <p:cNvPr id="166974" name="Rectangle 62">
              <a:extLst>
                <a:ext uri="{FF2B5EF4-FFF2-40B4-BE49-F238E27FC236}">
                  <a16:creationId xmlns:a16="http://schemas.microsoft.com/office/drawing/2014/main" id="{042B0AA0-B3DE-4616-9924-3AFD336BCE65}"/>
                </a:ext>
              </a:extLst>
            </p:cNvPr>
            <p:cNvSpPr>
              <a:spLocks noChangeArrowheads="1"/>
            </p:cNvSpPr>
            <p:nvPr/>
          </p:nvSpPr>
          <p:spPr bwMode="auto">
            <a:xfrm>
              <a:off x="1297" y="2246"/>
              <a:ext cx="5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t>程序</a:t>
              </a:r>
              <a:r>
                <a:rPr lang="en-US" altLang="zh-CN" sz="2000" b="1"/>
                <a:t>1</a:t>
              </a:r>
            </a:p>
          </p:txBody>
        </p:sp>
        <p:sp>
          <p:nvSpPr>
            <p:cNvPr id="166975" name="Rectangle 63">
              <a:extLst>
                <a:ext uri="{FF2B5EF4-FFF2-40B4-BE49-F238E27FC236}">
                  <a16:creationId xmlns:a16="http://schemas.microsoft.com/office/drawing/2014/main" id="{B83D3E04-68EF-492C-BE77-BE8541DA2AAC}"/>
                </a:ext>
              </a:extLst>
            </p:cNvPr>
            <p:cNvSpPr>
              <a:spLocks noChangeArrowheads="1"/>
            </p:cNvSpPr>
            <p:nvPr/>
          </p:nvSpPr>
          <p:spPr bwMode="auto">
            <a:xfrm>
              <a:off x="3360" y="2565"/>
              <a:ext cx="1443" cy="123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76" name="Text Box 64">
              <a:extLst>
                <a:ext uri="{FF2B5EF4-FFF2-40B4-BE49-F238E27FC236}">
                  <a16:creationId xmlns:a16="http://schemas.microsoft.com/office/drawing/2014/main" id="{10068614-21AA-4014-80AB-7879B5C382E9}"/>
                </a:ext>
              </a:extLst>
            </p:cNvPr>
            <p:cNvSpPr txBox="1">
              <a:spLocks noChangeArrowheads="1"/>
            </p:cNvSpPr>
            <p:nvPr/>
          </p:nvSpPr>
          <p:spPr bwMode="auto">
            <a:xfrm>
              <a:off x="3360" y="2592"/>
              <a:ext cx="1440" cy="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latin typeface="Tahoma" panose="020B0604030504040204" pitchFamily="34" charset="0"/>
                </a:rPr>
                <a:t>  mov ax, 10</a:t>
              </a:r>
            </a:p>
            <a:p>
              <a:pPr>
                <a:spcBef>
                  <a:spcPct val="50000"/>
                </a:spcBef>
              </a:pPr>
              <a:r>
                <a:rPr lang="en-US" altLang="zh-CN" sz="2000" b="1">
                  <a:latin typeface="Tahoma" panose="020B0604030504040204" pitchFamily="34" charset="0"/>
                </a:rPr>
                <a:t>  mov bx, 10</a:t>
              </a:r>
            </a:p>
            <a:p>
              <a:pPr>
                <a:spcBef>
                  <a:spcPct val="50000"/>
                </a:spcBef>
              </a:pPr>
              <a:r>
                <a:rPr lang="en-US" altLang="zh-CN" sz="2000" b="1">
                  <a:latin typeface="Tahoma" panose="020B0604030504040204" pitchFamily="34" charset="0"/>
                </a:rPr>
                <a:t>  add ax, bx</a:t>
              </a:r>
            </a:p>
            <a:p>
              <a:pPr>
                <a:spcBef>
                  <a:spcPct val="50000"/>
                </a:spcBef>
              </a:pPr>
              <a:r>
                <a:rPr lang="en-US" altLang="zh-CN" sz="2000" b="1">
                  <a:latin typeface="Tahoma" panose="020B0604030504040204" pitchFamily="34" charset="0"/>
                </a:rPr>
                <a:t>  ……</a:t>
              </a:r>
              <a:r>
                <a:rPr lang="en-US" altLang="zh-CN" sz="2000">
                  <a:latin typeface="Tahoma" panose="020B0604030504040204" pitchFamily="34" charset="0"/>
                </a:rPr>
                <a:t> </a:t>
              </a:r>
              <a:endParaRPr lang="en-US" altLang="zh-CN" sz="2000" b="1">
                <a:latin typeface="Tahoma" panose="020B0604030504040204" pitchFamily="34" charset="0"/>
              </a:endParaRPr>
            </a:p>
          </p:txBody>
        </p:sp>
        <p:sp>
          <p:nvSpPr>
            <p:cNvPr id="166977" name="Rectangle 65">
              <a:extLst>
                <a:ext uri="{FF2B5EF4-FFF2-40B4-BE49-F238E27FC236}">
                  <a16:creationId xmlns:a16="http://schemas.microsoft.com/office/drawing/2014/main" id="{1707C108-1345-4106-BF22-1C7A090CB3A8}"/>
                </a:ext>
              </a:extLst>
            </p:cNvPr>
            <p:cNvSpPr>
              <a:spLocks noChangeArrowheads="1"/>
            </p:cNvSpPr>
            <p:nvPr/>
          </p:nvSpPr>
          <p:spPr bwMode="auto">
            <a:xfrm>
              <a:off x="3745" y="2256"/>
              <a:ext cx="5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t>程序</a:t>
              </a:r>
              <a:r>
                <a:rPr lang="en-US" altLang="zh-CN" sz="2000" b="1"/>
                <a:t>2</a:t>
              </a:r>
            </a:p>
          </p:txBody>
        </p:sp>
      </p:grpSp>
      <p:grpSp>
        <p:nvGrpSpPr>
          <p:cNvPr id="166978" name="Group 66">
            <a:extLst>
              <a:ext uri="{FF2B5EF4-FFF2-40B4-BE49-F238E27FC236}">
                <a16:creationId xmlns:a16="http://schemas.microsoft.com/office/drawing/2014/main" id="{9D4E7C05-E8F0-4481-832D-A03499640333}"/>
              </a:ext>
            </a:extLst>
          </p:cNvPr>
          <p:cNvGrpSpPr>
            <a:grpSpLocks/>
          </p:cNvGrpSpPr>
          <p:nvPr/>
        </p:nvGrpSpPr>
        <p:grpSpPr bwMode="auto">
          <a:xfrm>
            <a:off x="609600" y="5334000"/>
            <a:ext cx="998538" cy="466725"/>
            <a:chOff x="139" y="1338"/>
            <a:chExt cx="629" cy="294"/>
          </a:xfrm>
        </p:grpSpPr>
        <p:sp>
          <p:nvSpPr>
            <p:cNvPr id="166979" name="Rectangle 67">
              <a:extLst>
                <a:ext uri="{FF2B5EF4-FFF2-40B4-BE49-F238E27FC236}">
                  <a16:creationId xmlns:a16="http://schemas.microsoft.com/office/drawing/2014/main" id="{9167E762-6ADD-4001-9786-51BAE95F5824}"/>
                </a:ext>
              </a:extLst>
            </p:cNvPr>
            <p:cNvSpPr>
              <a:spLocks noChangeArrowheads="1"/>
            </p:cNvSpPr>
            <p:nvPr/>
          </p:nvSpPr>
          <p:spPr bwMode="auto">
            <a:xfrm>
              <a:off x="139" y="1338"/>
              <a:ext cx="389"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0000"/>
                  </a:solidFill>
                </a:rPr>
                <a:t>PC</a:t>
              </a:r>
            </a:p>
          </p:txBody>
        </p:sp>
        <p:sp>
          <p:nvSpPr>
            <p:cNvPr id="166980" name="AutoShape 68">
              <a:extLst>
                <a:ext uri="{FF2B5EF4-FFF2-40B4-BE49-F238E27FC236}">
                  <a16:creationId xmlns:a16="http://schemas.microsoft.com/office/drawing/2014/main" id="{2975B2BC-F957-4A51-A564-1E4DB67D562A}"/>
                </a:ext>
              </a:extLst>
            </p:cNvPr>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6981" name="Group 69">
            <a:extLst>
              <a:ext uri="{FF2B5EF4-FFF2-40B4-BE49-F238E27FC236}">
                <a16:creationId xmlns:a16="http://schemas.microsoft.com/office/drawing/2014/main" id="{6D2C590A-B259-4797-9B45-1D4513BC57BB}"/>
              </a:ext>
            </a:extLst>
          </p:cNvPr>
          <p:cNvGrpSpPr>
            <a:grpSpLocks/>
          </p:cNvGrpSpPr>
          <p:nvPr/>
        </p:nvGrpSpPr>
        <p:grpSpPr bwMode="auto">
          <a:xfrm>
            <a:off x="4495800" y="5334000"/>
            <a:ext cx="998538" cy="466725"/>
            <a:chOff x="139" y="1338"/>
            <a:chExt cx="629" cy="294"/>
          </a:xfrm>
        </p:grpSpPr>
        <p:sp>
          <p:nvSpPr>
            <p:cNvPr id="166982" name="Rectangle 70">
              <a:extLst>
                <a:ext uri="{FF2B5EF4-FFF2-40B4-BE49-F238E27FC236}">
                  <a16:creationId xmlns:a16="http://schemas.microsoft.com/office/drawing/2014/main" id="{505C430B-5A0D-43F3-A53D-3E574E751C10}"/>
                </a:ext>
              </a:extLst>
            </p:cNvPr>
            <p:cNvSpPr>
              <a:spLocks noChangeArrowheads="1"/>
            </p:cNvSpPr>
            <p:nvPr/>
          </p:nvSpPr>
          <p:spPr bwMode="auto">
            <a:xfrm>
              <a:off x="139" y="1338"/>
              <a:ext cx="389"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0000"/>
                  </a:solidFill>
                </a:rPr>
                <a:t>PC</a:t>
              </a:r>
            </a:p>
          </p:txBody>
        </p:sp>
        <p:sp>
          <p:nvSpPr>
            <p:cNvPr id="166983" name="AutoShape 71">
              <a:extLst>
                <a:ext uri="{FF2B5EF4-FFF2-40B4-BE49-F238E27FC236}">
                  <a16:creationId xmlns:a16="http://schemas.microsoft.com/office/drawing/2014/main" id="{D09E27DC-B470-47C9-8C5A-EBA09A0E68C0}"/>
                </a:ext>
              </a:extLst>
            </p:cNvPr>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6984" name="Group 72">
            <a:extLst>
              <a:ext uri="{FF2B5EF4-FFF2-40B4-BE49-F238E27FC236}">
                <a16:creationId xmlns:a16="http://schemas.microsoft.com/office/drawing/2014/main" id="{25B5920C-8C9E-4302-93F1-325535F143B9}"/>
              </a:ext>
            </a:extLst>
          </p:cNvPr>
          <p:cNvGrpSpPr>
            <a:grpSpLocks/>
          </p:cNvGrpSpPr>
          <p:nvPr/>
        </p:nvGrpSpPr>
        <p:grpSpPr bwMode="auto">
          <a:xfrm>
            <a:off x="3886200" y="3657600"/>
            <a:ext cx="1295400" cy="533400"/>
            <a:chOff x="2496" y="2064"/>
            <a:chExt cx="816" cy="336"/>
          </a:xfrm>
        </p:grpSpPr>
        <p:sp>
          <p:nvSpPr>
            <p:cNvPr id="166985" name="AutoShape 73">
              <a:extLst>
                <a:ext uri="{FF2B5EF4-FFF2-40B4-BE49-F238E27FC236}">
                  <a16:creationId xmlns:a16="http://schemas.microsoft.com/office/drawing/2014/main" id="{373E031E-4B85-4C42-89AC-2EF979B0C2F8}"/>
                </a:ext>
              </a:extLst>
            </p:cNvPr>
            <p:cNvSpPr>
              <a:spLocks noChangeArrowheads="1"/>
            </p:cNvSpPr>
            <p:nvPr/>
          </p:nvSpPr>
          <p:spPr bwMode="auto">
            <a:xfrm>
              <a:off x="2496" y="2352"/>
              <a:ext cx="816" cy="48"/>
            </a:xfrm>
            <a:prstGeom prst="rightArrow">
              <a:avLst>
                <a:gd name="adj1" fmla="val 50000"/>
                <a:gd name="adj2" fmla="val 4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86" name="Text Box 74">
              <a:extLst>
                <a:ext uri="{FF2B5EF4-FFF2-40B4-BE49-F238E27FC236}">
                  <a16:creationId xmlns:a16="http://schemas.microsoft.com/office/drawing/2014/main" id="{79EA1333-34F1-4F08-8AAE-69FAF33D0C37}"/>
                </a:ext>
              </a:extLst>
            </p:cNvPr>
            <p:cNvSpPr txBox="1">
              <a:spLocks noChangeArrowheads="1"/>
            </p:cNvSpPr>
            <p:nvPr/>
          </p:nvSpPr>
          <p:spPr bwMode="auto">
            <a:xfrm>
              <a:off x="2622" y="2064"/>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0000"/>
                  </a:solidFill>
                </a:rPr>
                <a:t>切换</a:t>
              </a:r>
            </a:p>
          </p:txBody>
        </p:sp>
      </p:grpSp>
      <p:pic>
        <p:nvPicPr>
          <p:cNvPr id="166987" name="Picture 75">
            <a:extLst>
              <a:ext uri="{FF2B5EF4-FFF2-40B4-BE49-F238E27FC236}">
                <a16:creationId xmlns:a16="http://schemas.microsoft.com/office/drawing/2014/main" id="{B5F448BA-EE24-478B-B3DF-82A2C0D1C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550" y="0"/>
            <a:ext cx="806450" cy="1295400"/>
          </a:xfrm>
          <a:prstGeom prst="rect">
            <a:avLst/>
          </a:prstGeom>
          <a:noFill/>
          <a:extLst>
            <a:ext uri="{909E8E84-426E-40DD-AFC4-6F175D3DCCD1}">
              <a14:hiddenFill xmlns:a14="http://schemas.microsoft.com/office/drawing/2010/main">
                <a:solidFill>
                  <a:srgbClr val="FFFFFF"/>
                </a:solidFill>
              </a14:hiddenFill>
            </a:ext>
          </a:extLst>
        </p:spPr>
      </p:pic>
      <p:grpSp>
        <p:nvGrpSpPr>
          <p:cNvPr id="166990" name="Group 78">
            <a:extLst>
              <a:ext uri="{FF2B5EF4-FFF2-40B4-BE49-F238E27FC236}">
                <a16:creationId xmlns:a16="http://schemas.microsoft.com/office/drawing/2014/main" id="{F4915504-C825-466E-AC69-0EC276BD442A}"/>
              </a:ext>
            </a:extLst>
          </p:cNvPr>
          <p:cNvGrpSpPr>
            <a:grpSpLocks/>
          </p:cNvGrpSpPr>
          <p:nvPr/>
        </p:nvGrpSpPr>
        <p:grpSpPr bwMode="auto">
          <a:xfrm>
            <a:off x="5867400" y="3124200"/>
            <a:ext cx="2717800" cy="625475"/>
            <a:chOff x="3696" y="1968"/>
            <a:chExt cx="1712" cy="394"/>
          </a:xfrm>
        </p:grpSpPr>
        <p:sp>
          <p:nvSpPr>
            <p:cNvPr id="166988" name="AutoShape 76">
              <a:extLst>
                <a:ext uri="{FF2B5EF4-FFF2-40B4-BE49-F238E27FC236}">
                  <a16:creationId xmlns:a16="http://schemas.microsoft.com/office/drawing/2014/main" id="{E07E4CB9-98EB-4632-A135-BA1598E61728}"/>
                </a:ext>
              </a:extLst>
            </p:cNvPr>
            <p:cNvSpPr>
              <a:spLocks noChangeArrowheads="1"/>
            </p:cNvSpPr>
            <p:nvPr/>
          </p:nvSpPr>
          <p:spPr bwMode="auto">
            <a:xfrm rot="12012874">
              <a:off x="3696" y="1968"/>
              <a:ext cx="576" cy="48"/>
            </a:xfrm>
            <a:prstGeom prst="rightArrow">
              <a:avLst>
                <a:gd name="adj1" fmla="val 50000"/>
                <a:gd name="adj2" fmla="val 30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89" name="Rectangle 77">
              <a:extLst>
                <a:ext uri="{FF2B5EF4-FFF2-40B4-BE49-F238E27FC236}">
                  <a16:creationId xmlns:a16="http://schemas.microsoft.com/office/drawing/2014/main" id="{34400B75-68E9-4F69-8EFD-A2F585BEC09F}"/>
                </a:ext>
              </a:extLst>
            </p:cNvPr>
            <p:cNvSpPr>
              <a:spLocks noChangeArrowheads="1"/>
            </p:cNvSpPr>
            <p:nvPr/>
          </p:nvSpPr>
          <p:spPr bwMode="auto">
            <a:xfrm>
              <a:off x="3744" y="2112"/>
              <a:ext cx="16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t>指程序</a:t>
              </a:r>
              <a:r>
                <a:rPr lang="en-US" altLang="zh-CN" sz="2000" b="1"/>
                <a:t>2</a:t>
              </a:r>
              <a:r>
                <a:rPr lang="zh-CN" altLang="en-US" sz="2000" b="1"/>
                <a:t>在</a:t>
              </a:r>
              <a:r>
                <a:rPr lang="en-US" altLang="zh-CN" sz="2000" b="1"/>
                <a:t>CPU</a:t>
              </a:r>
              <a:r>
                <a:rPr lang="zh-CN" altLang="en-US" sz="2000" b="1"/>
                <a:t>上执行</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6964"/>
                                        </p:tgtEl>
                                        <p:attrNameLst>
                                          <p:attrName>style.visibility</p:attrName>
                                        </p:attrNameLst>
                                      </p:cBhvr>
                                      <p:to>
                                        <p:strVal val="visible"/>
                                      </p:to>
                                    </p:set>
                                    <p:animEffect transition="in" filter="dissolve">
                                      <p:cBhvr>
                                        <p:cTn id="7" dur="500"/>
                                        <p:tgtEl>
                                          <p:spTgt spid="1669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66990"/>
                                        </p:tgtEl>
                                        <p:attrNameLst>
                                          <p:attrName>style.visibility</p:attrName>
                                        </p:attrNameLst>
                                      </p:cBhvr>
                                      <p:to>
                                        <p:strVal val="visible"/>
                                      </p:to>
                                    </p:set>
                                    <p:animEffect transition="in" filter="dissolve">
                                      <p:cBhvr>
                                        <p:cTn id="12" dur="500"/>
                                        <p:tgtEl>
                                          <p:spTgt spid="1669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66971"/>
                                        </p:tgtEl>
                                        <p:attrNameLst>
                                          <p:attrName>style.visibility</p:attrName>
                                        </p:attrNameLst>
                                      </p:cBhvr>
                                      <p:to>
                                        <p:strVal val="visible"/>
                                      </p:to>
                                    </p:set>
                                    <p:animEffect transition="in" filter="dissolve">
                                      <p:cBhvr>
                                        <p:cTn id="17" dur="500"/>
                                        <p:tgtEl>
                                          <p:spTgt spid="1669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0" fill="hold" nodeType="clickEffect">
                                  <p:stCondLst>
                                    <p:cond delay="0"/>
                                  </p:stCondLst>
                                  <p:childTnLst>
                                    <p:set>
                                      <p:cBhvr>
                                        <p:cTn id="21" dur="1" fill="hold">
                                          <p:stCondLst>
                                            <p:cond delay="0"/>
                                          </p:stCondLst>
                                        </p:cTn>
                                        <p:tgtEl>
                                          <p:spTgt spid="166978"/>
                                        </p:tgtEl>
                                        <p:attrNameLst>
                                          <p:attrName>style.visibility</p:attrName>
                                        </p:attrNameLst>
                                      </p:cBhvr>
                                      <p:to>
                                        <p:strVal val="visible"/>
                                      </p:to>
                                    </p:set>
                                    <p:anim calcmode="lin" valueType="num">
                                      <p:cBhvr>
                                        <p:cTn id="22" dur="500" fill="hold"/>
                                        <p:tgtEl>
                                          <p:spTgt spid="166978"/>
                                        </p:tgtEl>
                                        <p:attrNameLst>
                                          <p:attrName>ppt_w</p:attrName>
                                        </p:attrNameLst>
                                      </p:cBhvr>
                                      <p:tavLst>
                                        <p:tav tm="0">
                                          <p:val>
                                            <p:fltVal val="0"/>
                                          </p:val>
                                        </p:tav>
                                        <p:tav tm="100000">
                                          <p:val>
                                            <p:strVal val="#ppt_w"/>
                                          </p:val>
                                        </p:tav>
                                      </p:tavLst>
                                    </p:anim>
                                    <p:anim calcmode="lin" valueType="num">
                                      <p:cBhvr>
                                        <p:cTn id="23" dur="500" fill="hold"/>
                                        <p:tgtEl>
                                          <p:spTgt spid="166978"/>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10" fill="hold" nodeType="clickEffect">
                                  <p:stCondLst>
                                    <p:cond delay="0"/>
                                  </p:stCondLst>
                                  <p:childTnLst>
                                    <p:set>
                                      <p:cBhvr>
                                        <p:cTn id="27" dur="1" fill="hold">
                                          <p:stCondLst>
                                            <p:cond delay="0"/>
                                          </p:stCondLst>
                                        </p:cTn>
                                        <p:tgtEl>
                                          <p:spTgt spid="166984"/>
                                        </p:tgtEl>
                                        <p:attrNameLst>
                                          <p:attrName>style.visibility</p:attrName>
                                        </p:attrNameLst>
                                      </p:cBhvr>
                                      <p:to>
                                        <p:strVal val="visible"/>
                                      </p:to>
                                    </p:set>
                                    <p:anim calcmode="lin" valueType="num">
                                      <p:cBhvr>
                                        <p:cTn id="28" dur="500" fill="hold"/>
                                        <p:tgtEl>
                                          <p:spTgt spid="166984"/>
                                        </p:tgtEl>
                                        <p:attrNameLst>
                                          <p:attrName>ppt_w</p:attrName>
                                        </p:attrNameLst>
                                      </p:cBhvr>
                                      <p:tavLst>
                                        <p:tav tm="0">
                                          <p:val>
                                            <p:fltVal val="0"/>
                                          </p:val>
                                        </p:tav>
                                        <p:tav tm="100000">
                                          <p:val>
                                            <p:strVal val="#ppt_w"/>
                                          </p:val>
                                        </p:tav>
                                      </p:tavLst>
                                    </p:anim>
                                    <p:anim calcmode="lin" valueType="num">
                                      <p:cBhvr>
                                        <p:cTn id="29" dur="500" fill="hold"/>
                                        <p:tgtEl>
                                          <p:spTgt spid="166984"/>
                                        </p:tgtEl>
                                        <p:attrNameLst>
                                          <p:attrName>ppt_h</p:attrName>
                                        </p:attrNameLst>
                                      </p:cBhvr>
                                      <p:tavLst>
                                        <p:tav tm="0">
                                          <p:val>
                                            <p:strVal val="#ppt_h"/>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166978"/>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0" fill="hold" nodeType="clickEffect">
                                  <p:stCondLst>
                                    <p:cond delay="0"/>
                                  </p:stCondLst>
                                  <p:childTnLst>
                                    <p:set>
                                      <p:cBhvr>
                                        <p:cTn id="37" dur="1" fill="hold">
                                          <p:stCondLst>
                                            <p:cond delay="0"/>
                                          </p:stCondLst>
                                        </p:cTn>
                                        <p:tgtEl>
                                          <p:spTgt spid="166981"/>
                                        </p:tgtEl>
                                        <p:attrNameLst>
                                          <p:attrName>style.visibility</p:attrName>
                                        </p:attrNameLst>
                                      </p:cBhvr>
                                      <p:to>
                                        <p:strVal val="visible"/>
                                      </p:to>
                                    </p:set>
                                    <p:anim calcmode="lin" valueType="num">
                                      <p:cBhvr>
                                        <p:cTn id="38" dur="500" fill="hold"/>
                                        <p:tgtEl>
                                          <p:spTgt spid="166981"/>
                                        </p:tgtEl>
                                        <p:attrNameLst>
                                          <p:attrName>ppt_w</p:attrName>
                                        </p:attrNameLst>
                                      </p:cBhvr>
                                      <p:tavLst>
                                        <p:tav tm="0">
                                          <p:val>
                                            <p:fltVal val="0"/>
                                          </p:val>
                                        </p:tav>
                                        <p:tav tm="100000">
                                          <p:val>
                                            <p:strVal val="#ppt_w"/>
                                          </p:val>
                                        </p:tav>
                                      </p:tavLst>
                                    </p:anim>
                                    <p:anim calcmode="lin" valueType="num">
                                      <p:cBhvr>
                                        <p:cTn id="39" dur="500" fill="hold"/>
                                        <p:tgtEl>
                                          <p:spTgt spid="16698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50967E54-0827-4061-ADA0-6748B97A02AB}"/>
              </a:ext>
            </a:extLst>
          </p:cNvPr>
          <p:cNvSpPr>
            <a:spLocks noGrp="1" noChangeArrowheads="1"/>
          </p:cNvSpPr>
          <p:nvPr>
            <p:ph type="title"/>
          </p:nvPr>
        </p:nvSpPr>
        <p:spPr/>
        <p:txBody>
          <a:bodyPr/>
          <a:lstStyle/>
          <a:p>
            <a:pPr eaLnBrk="1" hangingPunct="1"/>
            <a:r>
              <a:rPr lang="zh-CN" altLang="en-US"/>
              <a:t>例</a:t>
            </a:r>
            <a:r>
              <a:rPr lang="en-US" altLang="zh-CN"/>
              <a:t>3</a:t>
            </a:r>
            <a:r>
              <a:rPr lang="zh-CN" altLang="en-US"/>
              <a:t>：航班售票系统</a:t>
            </a:r>
          </a:p>
        </p:txBody>
      </p:sp>
      <p:sp>
        <p:nvSpPr>
          <p:cNvPr id="124931" name="Rectangle 4">
            <a:extLst>
              <a:ext uri="{FF2B5EF4-FFF2-40B4-BE49-F238E27FC236}">
                <a16:creationId xmlns:a16="http://schemas.microsoft.com/office/drawing/2014/main" id="{E388E5DC-D6BC-4159-8EE7-DEC1565B83E5}"/>
              </a:ext>
            </a:extLst>
          </p:cNvPr>
          <p:cNvSpPr>
            <a:spLocks noGrp="1" noChangeArrowheads="1"/>
          </p:cNvSpPr>
          <p:nvPr>
            <p:ph type="body" idx="1"/>
          </p:nvPr>
        </p:nvSpPr>
        <p:spPr>
          <a:xfrm>
            <a:off x="3784271" y="1227117"/>
            <a:ext cx="4953000" cy="5434940"/>
          </a:xfrm>
          <a:solidFill>
            <a:schemeClr val="accent3">
              <a:lumMod val="20000"/>
              <a:lumOff val="80000"/>
            </a:schemeClr>
          </a:solidFill>
          <a:ln>
            <a:solidFill>
              <a:schemeClr val="tx1"/>
            </a:solidFill>
            <a:miter lim="800000"/>
            <a:headEnd/>
            <a:tailEnd/>
          </a:ln>
        </p:spPr>
        <p:txBody>
          <a:bodyPr/>
          <a:lstStyle/>
          <a:p>
            <a:pPr eaLnBrk="1" hangingPunct="1">
              <a:buSzTx/>
              <a:buFont typeface="Wingdings" panose="05000000000000000000" pitchFamily="2" charset="2"/>
              <a:buNone/>
            </a:pPr>
            <a:r>
              <a:rPr lang="en-US" altLang="zh-CN" sz="2400" dirty="0"/>
              <a:t>  process P</a:t>
            </a:r>
            <a:r>
              <a:rPr lang="en-US" altLang="zh-CN" sz="2400" baseline="-25000" dirty="0"/>
              <a:t>i</a:t>
            </a:r>
            <a:r>
              <a:rPr lang="en-US" altLang="zh-CN" sz="2400" dirty="0"/>
              <a:t> (</a:t>
            </a:r>
            <a:r>
              <a:rPr lang="en-US" altLang="zh-CN" sz="2400" dirty="0" err="1"/>
              <a:t>i</a:t>
            </a:r>
            <a:r>
              <a:rPr lang="en-US" altLang="zh-CN" sz="2400" dirty="0"/>
              <a:t>=1,2,…)</a:t>
            </a:r>
          </a:p>
          <a:p>
            <a:pPr eaLnBrk="1" hangingPunct="1">
              <a:buSzTx/>
              <a:buFont typeface="Wingdings" panose="05000000000000000000" pitchFamily="2" charset="2"/>
              <a:buNone/>
            </a:pPr>
            <a:r>
              <a:rPr lang="en-US" altLang="zh-CN" sz="2400" dirty="0"/>
              <a:t>  begin</a:t>
            </a:r>
          </a:p>
          <a:p>
            <a:pPr eaLnBrk="1" hangingPunct="1">
              <a:buSzTx/>
              <a:buFont typeface="Wingdings" panose="05000000000000000000" pitchFamily="2" charset="2"/>
              <a:buNone/>
            </a:pPr>
            <a:r>
              <a:rPr lang="en-US" altLang="zh-CN" sz="2400" dirty="0"/>
              <a:t>     R</a:t>
            </a:r>
            <a:r>
              <a:rPr lang="en-US" altLang="zh-CN" sz="2400" baseline="-25000" dirty="0"/>
              <a:t>i</a:t>
            </a:r>
            <a:r>
              <a:rPr lang="en-US" altLang="zh-CN" sz="2400" dirty="0"/>
              <a:t>:=A</a:t>
            </a:r>
            <a:r>
              <a:rPr lang="en-US" altLang="zh-CN" sz="2400" baseline="-25000" dirty="0"/>
              <a:t>k</a:t>
            </a:r>
            <a:r>
              <a:rPr lang="en-US" altLang="zh-CN" sz="2400" dirty="0"/>
              <a:t>;</a:t>
            </a:r>
          </a:p>
          <a:p>
            <a:pPr lvl="1" eaLnBrk="1" hangingPunct="1">
              <a:buSzTx/>
              <a:buFont typeface="Wingdings" panose="05000000000000000000" pitchFamily="2" charset="2"/>
              <a:buNone/>
            </a:pPr>
            <a:r>
              <a:rPr lang="en-US" altLang="zh-CN" sz="2400" dirty="0"/>
              <a:t>  if R</a:t>
            </a:r>
            <a:r>
              <a:rPr lang="en-US" altLang="zh-CN" baseline="-25000" dirty="0"/>
              <a:t>i</a:t>
            </a:r>
            <a:r>
              <a:rPr lang="en-US" altLang="zh-CN" sz="2400" dirty="0"/>
              <a:t>&gt;=1 then</a:t>
            </a:r>
          </a:p>
          <a:p>
            <a:pPr lvl="1" eaLnBrk="1" hangingPunct="1">
              <a:buSzTx/>
              <a:buFont typeface="Wingdings" panose="05000000000000000000" pitchFamily="2" charset="2"/>
              <a:buNone/>
            </a:pPr>
            <a:r>
              <a:rPr lang="en-US" altLang="zh-CN" sz="2400" dirty="0"/>
              <a:t>    begin</a:t>
            </a:r>
          </a:p>
          <a:p>
            <a:pPr lvl="1" eaLnBrk="1" hangingPunct="1">
              <a:buSzTx/>
              <a:buFont typeface="Wingdings" panose="05000000000000000000" pitchFamily="2" charset="2"/>
              <a:buNone/>
            </a:pPr>
            <a:r>
              <a:rPr lang="en-US" altLang="zh-CN" sz="2400" dirty="0"/>
              <a:t>        R</a:t>
            </a:r>
            <a:r>
              <a:rPr lang="en-US" altLang="zh-CN" baseline="-25000" dirty="0"/>
              <a:t>i</a:t>
            </a:r>
            <a:r>
              <a:rPr lang="en-US" altLang="zh-CN" sz="2400" dirty="0"/>
              <a:t>:= R</a:t>
            </a:r>
            <a:r>
              <a:rPr lang="en-US" altLang="zh-CN" baseline="-25000" dirty="0"/>
              <a:t>i</a:t>
            </a:r>
            <a:r>
              <a:rPr lang="en-US" altLang="zh-CN" sz="2400" dirty="0"/>
              <a:t> -1;</a:t>
            </a:r>
          </a:p>
          <a:p>
            <a:pPr lvl="1" eaLnBrk="1" hangingPunct="1">
              <a:buSzTx/>
              <a:buFont typeface="Wingdings" panose="05000000000000000000" pitchFamily="2" charset="2"/>
              <a:buNone/>
            </a:pPr>
            <a:r>
              <a:rPr lang="en-US" altLang="zh-CN" sz="2400" dirty="0"/>
              <a:t>        A</a:t>
            </a:r>
            <a:r>
              <a:rPr lang="en-US" altLang="zh-CN" baseline="-25000" dirty="0"/>
              <a:t>k</a:t>
            </a:r>
            <a:r>
              <a:rPr lang="en-US" altLang="zh-CN" sz="2400" dirty="0"/>
              <a:t> = R</a:t>
            </a:r>
            <a:r>
              <a:rPr lang="en-US" altLang="zh-CN" baseline="-25000" dirty="0"/>
              <a:t>i</a:t>
            </a:r>
          </a:p>
          <a:p>
            <a:pPr lvl="1" eaLnBrk="1" hangingPunct="1">
              <a:buSzTx/>
              <a:buFont typeface="Wingdings" panose="05000000000000000000" pitchFamily="2" charset="2"/>
              <a:buNone/>
            </a:pPr>
            <a:r>
              <a:rPr lang="en-US" altLang="zh-CN" sz="2400" dirty="0"/>
              <a:t>        </a:t>
            </a:r>
            <a:r>
              <a:rPr lang="zh-CN" altLang="en-US" sz="2400" dirty="0"/>
              <a:t>输出一张票；</a:t>
            </a:r>
          </a:p>
          <a:p>
            <a:pPr lvl="1" eaLnBrk="1" hangingPunct="1">
              <a:buSzTx/>
              <a:buFont typeface="Wingdings" panose="05000000000000000000" pitchFamily="2" charset="2"/>
              <a:buNone/>
            </a:pPr>
            <a:r>
              <a:rPr lang="zh-CN" altLang="en-US" sz="2400" dirty="0"/>
              <a:t>     </a:t>
            </a:r>
            <a:r>
              <a:rPr lang="en-US" altLang="zh-CN" sz="2400" dirty="0"/>
              <a:t>end;</a:t>
            </a:r>
          </a:p>
          <a:p>
            <a:pPr lvl="1" eaLnBrk="1" hangingPunct="1">
              <a:buSzTx/>
              <a:buFont typeface="Wingdings" panose="05000000000000000000" pitchFamily="2" charset="2"/>
              <a:buNone/>
            </a:pPr>
            <a:r>
              <a:rPr lang="en-US" altLang="zh-CN" sz="2400" dirty="0"/>
              <a:t>   else  </a:t>
            </a:r>
            <a:r>
              <a:rPr lang="zh-CN" altLang="en-US" sz="2400" dirty="0"/>
              <a:t>输出”票已售完“    </a:t>
            </a:r>
          </a:p>
          <a:p>
            <a:pPr lvl="1" algn="just" eaLnBrk="1" hangingPunct="1">
              <a:buSzTx/>
              <a:buFont typeface="Wingdings" panose="05000000000000000000" pitchFamily="2" charset="2"/>
              <a:buNone/>
            </a:pPr>
            <a:r>
              <a:rPr lang="en-US" altLang="zh-CN" sz="2400" dirty="0"/>
              <a:t>end;</a:t>
            </a:r>
          </a:p>
        </p:txBody>
      </p:sp>
      <p:sp>
        <p:nvSpPr>
          <p:cNvPr id="9220" name="Rectangle 5">
            <a:extLst>
              <a:ext uri="{FF2B5EF4-FFF2-40B4-BE49-F238E27FC236}">
                <a16:creationId xmlns:a16="http://schemas.microsoft.com/office/drawing/2014/main" id="{018D5D7C-3697-4508-ABC3-910DFB73744D}"/>
              </a:ext>
            </a:extLst>
          </p:cNvPr>
          <p:cNvSpPr>
            <a:spLocks noChangeArrowheads="1"/>
          </p:cNvSpPr>
          <p:nvPr/>
        </p:nvSpPr>
        <p:spPr bwMode="auto">
          <a:xfrm>
            <a:off x="228600" y="1752600"/>
            <a:ext cx="3352800" cy="3786188"/>
          </a:xfrm>
          <a:prstGeom prst="rect">
            <a:avLst/>
          </a:prstGeom>
          <a:noFill/>
          <a:ln>
            <a:noFill/>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en-US" altLang="zh-CN" sz="2400" b="1" dirty="0">
                <a:latin typeface="+mj-lt"/>
                <a:ea typeface="黑体" pitchFamily="2" charset="-122"/>
              </a:rPr>
              <a:t>A</a:t>
            </a:r>
            <a:r>
              <a:rPr lang="en-US" altLang="zh-CN" sz="2400" b="1" baseline="-25000" dirty="0">
                <a:latin typeface="+mj-ea"/>
                <a:ea typeface="+mj-ea"/>
              </a:rPr>
              <a:t>k</a:t>
            </a:r>
            <a:r>
              <a:rPr lang="zh-CN" altLang="en-US" sz="2400" b="1" dirty="0">
                <a:latin typeface="+mj-lt"/>
                <a:ea typeface="黑体" pitchFamily="2" charset="-122"/>
              </a:rPr>
              <a:t>代表某天某次航班的剩余票数；</a:t>
            </a:r>
          </a:p>
          <a:p>
            <a:pPr eaLnBrk="1" hangingPunct="1">
              <a:defRPr/>
            </a:pPr>
            <a:endParaRPr lang="zh-CN" altLang="en-US" sz="2400" b="1" dirty="0">
              <a:latin typeface="+mj-lt"/>
              <a:ea typeface="黑体" pitchFamily="2" charset="-122"/>
            </a:endParaRPr>
          </a:p>
          <a:p>
            <a:pPr eaLnBrk="1" hangingPunct="1">
              <a:defRPr/>
            </a:pPr>
            <a:r>
              <a:rPr lang="en-US" altLang="zh-CN" sz="2400" b="1" dirty="0">
                <a:latin typeface="+mj-lt"/>
                <a:ea typeface="黑体" pitchFamily="2" charset="-122"/>
              </a:rPr>
              <a:t>P</a:t>
            </a:r>
            <a:r>
              <a:rPr lang="en-US" altLang="zh-CN" sz="2400" b="1" baseline="-25000" dirty="0">
                <a:latin typeface="+mj-ea"/>
                <a:ea typeface="+mj-ea"/>
              </a:rPr>
              <a:t>i</a:t>
            </a:r>
            <a:r>
              <a:rPr lang="zh-CN" altLang="en-US" sz="2400" b="1" dirty="0">
                <a:latin typeface="+mj-lt"/>
                <a:ea typeface="黑体" pitchFamily="2" charset="-122"/>
              </a:rPr>
              <a:t>代表售票处理进程；</a:t>
            </a:r>
          </a:p>
          <a:p>
            <a:pPr eaLnBrk="1" hangingPunct="1">
              <a:defRPr/>
            </a:pPr>
            <a:endParaRPr lang="zh-CN" altLang="en-US" sz="2400" b="1" dirty="0">
              <a:latin typeface="+mj-lt"/>
              <a:ea typeface="黑体" pitchFamily="2" charset="-122"/>
            </a:endParaRPr>
          </a:p>
          <a:p>
            <a:pPr eaLnBrk="1" hangingPunct="1">
              <a:defRPr/>
            </a:pPr>
            <a:r>
              <a:rPr lang="en-US" altLang="zh-CN" sz="2400" b="1" dirty="0">
                <a:latin typeface="+mj-lt"/>
                <a:ea typeface="黑体" pitchFamily="2" charset="-122"/>
              </a:rPr>
              <a:t>R</a:t>
            </a:r>
            <a:r>
              <a:rPr lang="en-US" altLang="zh-CN" sz="2400" b="1" baseline="-25000" dirty="0">
                <a:latin typeface="+mj-ea"/>
                <a:ea typeface="+mj-ea"/>
              </a:rPr>
              <a:t>i</a:t>
            </a:r>
            <a:r>
              <a:rPr lang="zh-CN" altLang="en-US" sz="2400" b="1" dirty="0">
                <a:latin typeface="+mj-lt"/>
                <a:ea typeface="黑体" pitchFamily="2" charset="-122"/>
              </a:rPr>
              <a:t>是每个售票进程的私有变量；</a:t>
            </a:r>
          </a:p>
          <a:p>
            <a:pPr eaLnBrk="1" hangingPunct="1">
              <a:defRPr/>
            </a:pPr>
            <a:endParaRPr lang="zh-CN" altLang="en-US" sz="2400" b="1" dirty="0">
              <a:latin typeface="+mj-lt"/>
              <a:ea typeface="黑体" pitchFamily="2" charset="-122"/>
            </a:endParaRPr>
          </a:p>
          <a:p>
            <a:pPr eaLnBrk="1" hangingPunct="1">
              <a:defRPr/>
            </a:pPr>
            <a:r>
              <a:rPr lang="zh-CN" altLang="en-US" sz="2400" b="1" dirty="0">
                <a:latin typeface="+mj-lt"/>
                <a:ea typeface="黑体" pitchFamily="2" charset="-122"/>
              </a:rPr>
              <a:t>各个售票处进程的工作如右边代码所示：</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36FAB531-6670-4E51-90F5-E9DAC85141E8}"/>
              </a:ext>
            </a:extLst>
          </p:cNvPr>
          <p:cNvSpPr>
            <a:spLocks noChangeArrowheads="1"/>
          </p:cNvSpPr>
          <p:nvPr/>
        </p:nvSpPr>
        <p:spPr bwMode="auto">
          <a:xfrm>
            <a:off x="660071" y="2524993"/>
            <a:ext cx="2133600" cy="3810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 name="Rectangle 4">
            <a:extLst>
              <a:ext uri="{FF2B5EF4-FFF2-40B4-BE49-F238E27FC236}">
                <a16:creationId xmlns:a16="http://schemas.microsoft.com/office/drawing/2014/main" id="{3FAC3346-0058-40EC-8E7C-8FF758720EAE}"/>
              </a:ext>
            </a:extLst>
          </p:cNvPr>
          <p:cNvSpPr txBox="1">
            <a:spLocks noChangeArrowheads="1"/>
          </p:cNvSpPr>
          <p:nvPr/>
        </p:nvSpPr>
        <p:spPr>
          <a:xfrm>
            <a:off x="4876800" y="1289955"/>
            <a:ext cx="3962400" cy="5478980"/>
          </a:xfrm>
          <a:prstGeom prst="rect">
            <a:avLst/>
          </a:prstGeom>
          <a:noFill/>
          <a:ln>
            <a:solidFill>
              <a:schemeClr val="tx1"/>
            </a:solidFill>
            <a:miter lim="800000"/>
            <a:headEnd/>
            <a:tailEnd/>
          </a:ln>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buSzTx/>
              <a:buFont typeface="Wingdings" panose="05000000000000000000" pitchFamily="2" charset="2"/>
              <a:buNone/>
            </a:pPr>
            <a:r>
              <a:rPr lang="en-US" altLang="zh-CN" sz="2600" dirty="0"/>
              <a:t>  </a:t>
            </a:r>
            <a:r>
              <a:rPr lang="en-US" altLang="zh-CN" sz="2600" b="0" dirty="0"/>
              <a:t>process P3</a:t>
            </a:r>
          </a:p>
          <a:p>
            <a:pPr>
              <a:buSzTx/>
              <a:buFont typeface="Wingdings" panose="05000000000000000000" pitchFamily="2" charset="2"/>
              <a:buNone/>
            </a:pPr>
            <a:r>
              <a:rPr lang="en-US" altLang="zh-CN" sz="2600" b="0" dirty="0"/>
              <a:t>  </a:t>
            </a:r>
            <a:r>
              <a:rPr lang="en-US" altLang="zh-CN" sz="2400" b="0" dirty="0"/>
              <a:t>begin</a:t>
            </a:r>
          </a:p>
          <a:p>
            <a:pPr>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a:buSzTx/>
              <a:buFont typeface="Wingdings" panose="05000000000000000000" pitchFamily="2" charset="2"/>
              <a:buNone/>
            </a:pPr>
            <a:r>
              <a:rPr lang="en-US" altLang="zh-CN" b="0" dirty="0"/>
              <a:t>    begin</a:t>
            </a:r>
          </a:p>
          <a:p>
            <a:pPr lvl="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a:buSzTx/>
              <a:buFont typeface="Wingdings" panose="05000000000000000000" pitchFamily="2" charset="2"/>
              <a:buNone/>
            </a:pPr>
            <a:r>
              <a:rPr lang="en-US" altLang="zh-CN" b="0" dirty="0"/>
              <a:t>        </a:t>
            </a:r>
            <a:r>
              <a:rPr lang="zh-CN" altLang="en-US" b="0" dirty="0"/>
              <a:t>输出一张票；</a:t>
            </a:r>
          </a:p>
          <a:p>
            <a:pPr lvl="1">
              <a:buSzTx/>
              <a:buFont typeface="Wingdings" panose="05000000000000000000" pitchFamily="2" charset="2"/>
              <a:buNone/>
            </a:pPr>
            <a:r>
              <a:rPr lang="zh-CN" altLang="en-US" b="0" dirty="0"/>
              <a:t>     </a:t>
            </a:r>
            <a:r>
              <a:rPr lang="en-US" altLang="zh-CN" b="0" dirty="0"/>
              <a:t>end;</a:t>
            </a:r>
          </a:p>
          <a:p>
            <a:pPr lvl="1">
              <a:buSzTx/>
              <a:buFont typeface="Wingdings" panose="05000000000000000000" pitchFamily="2" charset="2"/>
              <a:buNone/>
            </a:pPr>
            <a:r>
              <a:rPr lang="en-US" altLang="zh-CN" b="0" dirty="0"/>
              <a:t>   else  </a:t>
            </a:r>
            <a:r>
              <a:rPr lang="zh-CN" altLang="en-US" b="0" dirty="0"/>
              <a:t>输出”票已售完“    </a:t>
            </a:r>
          </a:p>
          <a:p>
            <a:pPr lvl="1">
              <a:buSzTx/>
              <a:buFont typeface="Wingdings" panose="05000000000000000000" pitchFamily="2" charset="2"/>
              <a:buNone/>
            </a:pPr>
            <a:r>
              <a:rPr lang="en-US" altLang="zh-CN" b="0" dirty="0"/>
              <a:t>end;</a:t>
            </a:r>
          </a:p>
        </p:txBody>
      </p:sp>
      <p:sp>
        <p:nvSpPr>
          <p:cNvPr id="125955" name="Rectangle 4">
            <a:extLst>
              <a:ext uri="{FF2B5EF4-FFF2-40B4-BE49-F238E27FC236}">
                <a16:creationId xmlns:a16="http://schemas.microsoft.com/office/drawing/2014/main" id="{3F9911B3-526B-4844-898D-F7089111B1AE}"/>
              </a:ext>
            </a:extLst>
          </p:cNvPr>
          <p:cNvSpPr>
            <a:spLocks noGrp="1" noChangeArrowheads="1"/>
          </p:cNvSpPr>
          <p:nvPr>
            <p:ph type="body" idx="1"/>
          </p:nvPr>
        </p:nvSpPr>
        <p:spPr>
          <a:xfrm>
            <a:off x="281050" y="1289955"/>
            <a:ext cx="3962400" cy="5478980"/>
          </a:xfrm>
          <a:noFill/>
          <a:ln>
            <a:solidFill>
              <a:schemeClr val="tx1"/>
            </a:solidFill>
            <a:miter lim="800000"/>
            <a:headEnd/>
            <a:tailEnd/>
          </a:ln>
        </p:spPr>
        <p:txBody>
          <a:bodyPr/>
          <a:lstStyle/>
          <a:p>
            <a:pPr eaLnBrk="1" hangingPunct="1">
              <a:buSzTx/>
              <a:buFont typeface="Wingdings" panose="05000000000000000000" pitchFamily="2" charset="2"/>
              <a:buNone/>
            </a:pPr>
            <a:r>
              <a:rPr lang="en-US" altLang="zh-CN" sz="2600" dirty="0"/>
              <a:t>  </a:t>
            </a:r>
            <a:r>
              <a:rPr lang="en-US" altLang="zh-CN" sz="2600" b="0" dirty="0"/>
              <a:t>process P2</a:t>
            </a:r>
          </a:p>
          <a:p>
            <a:pPr eaLnBrk="1" hangingPunct="1">
              <a:buSzTx/>
              <a:buFont typeface="Wingdings" panose="05000000000000000000" pitchFamily="2" charset="2"/>
              <a:buNone/>
            </a:pPr>
            <a:r>
              <a:rPr lang="en-US" altLang="zh-CN" sz="2600" b="0" dirty="0"/>
              <a:t>  </a:t>
            </a:r>
            <a:r>
              <a:rPr lang="en-US" altLang="zh-CN" sz="2400" b="0" dirty="0"/>
              <a:t>begin</a:t>
            </a:r>
          </a:p>
          <a:p>
            <a:pPr eaLnBrk="1" hangingPunct="1">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eaLnBrk="1" hangingPunct="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eaLnBrk="1" hangingPunct="1">
              <a:buSzTx/>
              <a:buFont typeface="Wingdings" panose="05000000000000000000" pitchFamily="2" charset="2"/>
              <a:buNone/>
            </a:pPr>
            <a:r>
              <a:rPr lang="en-US" altLang="zh-CN" b="0" dirty="0"/>
              <a:t>    begin</a:t>
            </a:r>
          </a:p>
          <a:p>
            <a:pPr lvl="1" eaLnBrk="1" hangingPunct="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eaLnBrk="1" hangingPunct="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eaLnBrk="1" hangingPunct="1">
              <a:buSzTx/>
              <a:buFont typeface="Wingdings" panose="05000000000000000000" pitchFamily="2" charset="2"/>
              <a:buNone/>
            </a:pPr>
            <a:r>
              <a:rPr lang="en-US" altLang="zh-CN" b="0" dirty="0"/>
              <a:t>        </a:t>
            </a:r>
            <a:r>
              <a:rPr lang="zh-CN" altLang="en-US" b="0" dirty="0"/>
              <a:t>输出一张票；</a:t>
            </a:r>
          </a:p>
          <a:p>
            <a:pPr lvl="1" eaLnBrk="1" hangingPunct="1">
              <a:buSzTx/>
              <a:buFont typeface="Wingdings" panose="05000000000000000000" pitchFamily="2" charset="2"/>
              <a:buNone/>
            </a:pPr>
            <a:r>
              <a:rPr lang="zh-CN" altLang="en-US" b="0" dirty="0"/>
              <a:t>     </a:t>
            </a:r>
            <a:r>
              <a:rPr lang="en-US" altLang="zh-CN" b="0" dirty="0"/>
              <a:t>end;</a:t>
            </a:r>
          </a:p>
          <a:p>
            <a:pPr lvl="1" eaLnBrk="1" hangingPunct="1">
              <a:buSzTx/>
              <a:buFont typeface="Wingdings" panose="05000000000000000000" pitchFamily="2" charset="2"/>
              <a:buNone/>
            </a:pPr>
            <a:r>
              <a:rPr lang="en-US" altLang="zh-CN" b="0" dirty="0"/>
              <a:t>   else  </a:t>
            </a:r>
            <a:r>
              <a:rPr lang="zh-CN" altLang="en-US" b="0" dirty="0"/>
              <a:t>输出”票已售完“    </a:t>
            </a:r>
          </a:p>
          <a:p>
            <a:pPr lvl="1" eaLnBrk="1" hangingPunct="1">
              <a:buSzTx/>
              <a:buFont typeface="Wingdings" panose="05000000000000000000" pitchFamily="2" charset="2"/>
              <a:buNone/>
            </a:pPr>
            <a:r>
              <a:rPr lang="en-US" altLang="zh-CN" b="0" dirty="0"/>
              <a:t>end;</a:t>
            </a:r>
          </a:p>
        </p:txBody>
      </p:sp>
      <p:sp>
        <p:nvSpPr>
          <p:cNvPr id="125957" name="AutoShape 8">
            <a:extLst>
              <a:ext uri="{FF2B5EF4-FFF2-40B4-BE49-F238E27FC236}">
                <a16:creationId xmlns:a16="http://schemas.microsoft.com/office/drawing/2014/main" id="{0D1D1816-A5E6-4012-9229-6E650C13882D}"/>
              </a:ext>
            </a:extLst>
          </p:cNvPr>
          <p:cNvSpPr>
            <a:spLocks noChangeArrowheads="1"/>
          </p:cNvSpPr>
          <p:nvPr/>
        </p:nvSpPr>
        <p:spPr bwMode="auto">
          <a:xfrm>
            <a:off x="2286000" y="1945574"/>
            <a:ext cx="1447800" cy="304800"/>
          </a:xfrm>
          <a:prstGeom prst="wedgeRoundRectCallout">
            <a:avLst>
              <a:gd name="adj1" fmla="val -63269"/>
              <a:gd name="adj2" fmla="val 120315"/>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dirty="0">
                <a:latin typeface="Comic Sans MS" panose="030F0702030302020204" pitchFamily="66" charset="0"/>
              </a:rPr>
              <a:t>Ri = 5</a:t>
            </a:r>
          </a:p>
        </p:txBody>
      </p:sp>
      <p:sp>
        <p:nvSpPr>
          <p:cNvPr id="125958" name="Text Box 9">
            <a:extLst>
              <a:ext uri="{FF2B5EF4-FFF2-40B4-BE49-F238E27FC236}">
                <a16:creationId xmlns:a16="http://schemas.microsoft.com/office/drawing/2014/main" id="{53D90BEC-8AA2-4514-B6A9-192DF8FEAB88}"/>
              </a:ext>
            </a:extLst>
          </p:cNvPr>
          <p:cNvSpPr txBox="1">
            <a:spLocks noChangeArrowheads="1"/>
          </p:cNvSpPr>
          <p:nvPr/>
        </p:nvSpPr>
        <p:spPr bwMode="auto">
          <a:xfrm>
            <a:off x="822366" y="509132"/>
            <a:ext cx="815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mj-ea"/>
                <a:ea typeface="+mj-ea"/>
              </a:rPr>
              <a:t>假设某时刻</a:t>
            </a:r>
            <a:r>
              <a:rPr lang="en-US" altLang="zh-CN" sz="2400" b="1" dirty="0">
                <a:latin typeface="+mj-ea"/>
                <a:ea typeface="+mj-ea"/>
              </a:rPr>
              <a:t>A</a:t>
            </a:r>
            <a:r>
              <a:rPr lang="en-US" altLang="zh-CN" b="1" baseline="-25000" dirty="0">
                <a:latin typeface="+mj-ea"/>
                <a:ea typeface="+mj-ea"/>
              </a:rPr>
              <a:t>k</a:t>
            </a:r>
            <a:r>
              <a:rPr lang="zh-CN" altLang="en-US" sz="2400" b="1" dirty="0">
                <a:latin typeface="+mj-ea"/>
                <a:ea typeface="+mj-ea"/>
              </a:rPr>
              <a:t>为</a:t>
            </a:r>
            <a:r>
              <a:rPr lang="en-US" altLang="zh-CN" sz="2400" b="1" dirty="0">
                <a:latin typeface="+mj-ea"/>
                <a:ea typeface="+mj-ea"/>
              </a:rPr>
              <a:t>5</a:t>
            </a:r>
            <a:r>
              <a:rPr lang="zh-CN" altLang="en-US" sz="2400" b="1" dirty="0">
                <a:latin typeface="+mj-ea"/>
                <a:ea typeface="+mj-ea"/>
              </a:rPr>
              <a:t>，</a:t>
            </a:r>
            <a:r>
              <a:rPr lang="en-US" altLang="zh-CN" sz="2400" b="1" dirty="0">
                <a:latin typeface="+mj-ea"/>
                <a:ea typeface="+mj-ea"/>
              </a:rPr>
              <a:t>A</a:t>
            </a:r>
            <a:r>
              <a:rPr lang="zh-CN" altLang="en-US" sz="2400" b="1" dirty="0">
                <a:latin typeface="+mj-ea"/>
                <a:ea typeface="+mj-ea"/>
              </a:rPr>
              <a:t>、</a:t>
            </a:r>
            <a:r>
              <a:rPr lang="en-US" altLang="zh-CN" sz="2400" b="1" dirty="0">
                <a:latin typeface="+mj-ea"/>
                <a:ea typeface="+mj-ea"/>
              </a:rPr>
              <a:t>B</a:t>
            </a:r>
            <a:r>
              <a:rPr lang="zh-CN" altLang="en-US" sz="2400" b="1" dirty="0">
                <a:latin typeface="+mj-ea"/>
                <a:ea typeface="+mj-ea"/>
              </a:rPr>
              <a:t>两个人同时在</a:t>
            </a:r>
            <a:r>
              <a:rPr lang="en-US" altLang="zh-CN" sz="2400" b="1" dirty="0">
                <a:latin typeface="+mj-ea"/>
                <a:ea typeface="+mj-ea"/>
              </a:rPr>
              <a:t>2</a:t>
            </a:r>
            <a:r>
              <a:rPr lang="zh-CN" altLang="en-US" sz="2400" b="1" dirty="0">
                <a:latin typeface="+mj-ea"/>
                <a:ea typeface="+mj-ea"/>
              </a:rPr>
              <a:t>号和</a:t>
            </a:r>
            <a:r>
              <a:rPr lang="en-US" altLang="zh-CN" sz="2400" b="1" dirty="0">
                <a:latin typeface="+mj-ea"/>
                <a:ea typeface="+mj-ea"/>
              </a:rPr>
              <a:t>3</a:t>
            </a:r>
            <a:r>
              <a:rPr lang="zh-CN" altLang="en-US" sz="2400" b="1" dirty="0">
                <a:latin typeface="+mj-ea"/>
                <a:ea typeface="+mj-ea"/>
              </a:rPr>
              <a:t>号窗口买票</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957"/>
                                        </p:tgtEl>
                                        <p:attrNameLst>
                                          <p:attrName>style.visibility</p:attrName>
                                        </p:attrNameLst>
                                      </p:cBhvr>
                                      <p:to>
                                        <p:strVal val="visible"/>
                                      </p:to>
                                    </p:set>
                                    <p:animEffect transition="in" filter="fade">
                                      <p:cBhvr>
                                        <p:cTn id="7" dur="250"/>
                                        <p:tgtEl>
                                          <p:spTgt spid="12595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595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36FAB531-6670-4E51-90F5-E9DAC85141E8}"/>
              </a:ext>
            </a:extLst>
          </p:cNvPr>
          <p:cNvSpPr>
            <a:spLocks noChangeArrowheads="1"/>
          </p:cNvSpPr>
          <p:nvPr/>
        </p:nvSpPr>
        <p:spPr bwMode="auto">
          <a:xfrm>
            <a:off x="5305796" y="2501242"/>
            <a:ext cx="2133600" cy="3810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 name="Rectangle 4">
            <a:extLst>
              <a:ext uri="{FF2B5EF4-FFF2-40B4-BE49-F238E27FC236}">
                <a16:creationId xmlns:a16="http://schemas.microsoft.com/office/drawing/2014/main" id="{3FAC3346-0058-40EC-8E7C-8FF758720EAE}"/>
              </a:ext>
            </a:extLst>
          </p:cNvPr>
          <p:cNvSpPr txBox="1">
            <a:spLocks noChangeArrowheads="1"/>
          </p:cNvSpPr>
          <p:nvPr/>
        </p:nvSpPr>
        <p:spPr>
          <a:xfrm>
            <a:off x="4698675" y="1289955"/>
            <a:ext cx="3962400" cy="5478980"/>
          </a:xfrm>
          <a:prstGeom prst="rect">
            <a:avLst/>
          </a:prstGeom>
          <a:noFill/>
          <a:ln>
            <a:solidFill>
              <a:schemeClr val="tx1"/>
            </a:solidFill>
            <a:miter lim="800000"/>
            <a:headEnd/>
            <a:tailEnd/>
          </a:ln>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buSzTx/>
              <a:buFont typeface="Wingdings" panose="05000000000000000000" pitchFamily="2" charset="2"/>
              <a:buNone/>
            </a:pPr>
            <a:r>
              <a:rPr lang="en-US" altLang="zh-CN" sz="2600" dirty="0"/>
              <a:t>  </a:t>
            </a:r>
            <a:r>
              <a:rPr lang="en-US" altLang="zh-CN" sz="2600" b="0" dirty="0"/>
              <a:t>process P3</a:t>
            </a:r>
          </a:p>
          <a:p>
            <a:pPr>
              <a:buSzTx/>
              <a:buFont typeface="Wingdings" panose="05000000000000000000" pitchFamily="2" charset="2"/>
              <a:buNone/>
            </a:pPr>
            <a:r>
              <a:rPr lang="en-US" altLang="zh-CN" sz="2600" b="0" dirty="0"/>
              <a:t>  </a:t>
            </a:r>
            <a:r>
              <a:rPr lang="en-US" altLang="zh-CN" sz="2400" b="0" dirty="0"/>
              <a:t>begin</a:t>
            </a:r>
          </a:p>
          <a:p>
            <a:pPr>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a:buSzTx/>
              <a:buFont typeface="Wingdings" panose="05000000000000000000" pitchFamily="2" charset="2"/>
              <a:buNone/>
            </a:pPr>
            <a:r>
              <a:rPr lang="en-US" altLang="zh-CN" b="0" dirty="0"/>
              <a:t>    begin</a:t>
            </a:r>
          </a:p>
          <a:p>
            <a:pPr lvl="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a:buSzTx/>
              <a:buFont typeface="Wingdings" panose="05000000000000000000" pitchFamily="2" charset="2"/>
              <a:buNone/>
            </a:pPr>
            <a:r>
              <a:rPr lang="en-US" altLang="zh-CN" b="0" dirty="0"/>
              <a:t>        </a:t>
            </a:r>
            <a:r>
              <a:rPr lang="zh-CN" altLang="en-US" b="0" dirty="0"/>
              <a:t>输出一张票；</a:t>
            </a:r>
          </a:p>
          <a:p>
            <a:pPr lvl="1">
              <a:buSzTx/>
              <a:buFont typeface="Wingdings" panose="05000000000000000000" pitchFamily="2" charset="2"/>
              <a:buNone/>
            </a:pPr>
            <a:r>
              <a:rPr lang="zh-CN" altLang="en-US" b="0" dirty="0"/>
              <a:t>     </a:t>
            </a:r>
            <a:r>
              <a:rPr lang="en-US" altLang="zh-CN" b="0" dirty="0"/>
              <a:t>end;</a:t>
            </a:r>
          </a:p>
          <a:p>
            <a:pPr lvl="1">
              <a:buSzTx/>
              <a:buFont typeface="Wingdings" panose="05000000000000000000" pitchFamily="2" charset="2"/>
              <a:buNone/>
            </a:pPr>
            <a:r>
              <a:rPr lang="en-US" altLang="zh-CN" b="0" dirty="0"/>
              <a:t>   else  </a:t>
            </a:r>
            <a:r>
              <a:rPr lang="zh-CN" altLang="en-US" b="0" dirty="0"/>
              <a:t>输出”票已售完“    </a:t>
            </a:r>
          </a:p>
          <a:p>
            <a:pPr lvl="1">
              <a:buSzTx/>
              <a:buFont typeface="Wingdings" panose="05000000000000000000" pitchFamily="2" charset="2"/>
              <a:buNone/>
            </a:pPr>
            <a:r>
              <a:rPr lang="en-US" altLang="zh-CN" b="0" dirty="0"/>
              <a:t>end;</a:t>
            </a:r>
          </a:p>
        </p:txBody>
      </p:sp>
      <p:sp>
        <p:nvSpPr>
          <p:cNvPr id="125955" name="Rectangle 4">
            <a:extLst>
              <a:ext uri="{FF2B5EF4-FFF2-40B4-BE49-F238E27FC236}">
                <a16:creationId xmlns:a16="http://schemas.microsoft.com/office/drawing/2014/main" id="{3F9911B3-526B-4844-898D-F7089111B1AE}"/>
              </a:ext>
            </a:extLst>
          </p:cNvPr>
          <p:cNvSpPr>
            <a:spLocks noGrp="1" noChangeArrowheads="1"/>
          </p:cNvSpPr>
          <p:nvPr>
            <p:ph type="body" idx="1"/>
          </p:nvPr>
        </p:nvSpPr>
        <p:spPr>
          <a:xfrm>
            <a:off x="288967" y="1301327"/>
            <a:ext cx="3962400" cy="5478980"/>
          </a:xfrm>
          <a:noFill/>
          <a:ln>
            <a:solidFill>
              <a:schemeClr val="tx1"/>
            </a:solidFill>
            <a:miter lim="800000"/>
            <a:headEnd/>
            <a:tailEnd/>
          </a:ln>
        </p:spPr>
        <p:txBody>
          <a:bodyPr/>
          <a:lstStyle/>
          <a:p>
            <a:pPr eaLnBrk="1" hangingPunct="1">
              <a:buSzTx/>
              <a:buFont typeface="Wingdings" panose="05000000000000000000" pitchFamily="2" charset="2"/>
              <a:buNone/>
            </a:pPr>
            <a:r>
              <a:rPr lang="en-US" altLang="zh-CN" sz="2600" dirty="0"/>
              <a:t>  </a:t>
            </a:r>
            <a:r>
              <a:rPr lang="en-US" altLang="zh-CN" sz="2600" b="0" dirty="0"/>
              <a:t>process P2</a:t>
            </a:r>
          </a:p>
          <a:p>
            <a:pPr eaLnBrk="1" hangingPunct="1">
              <a:buSzTx/>
              <a:buFont typeface="Wingdings" panose="05000000000000000000" pitchFamily="2" charset="2"/>
              <a:buNone/>
            </a:pPr>
            <a:r>
              <a:rPr lang="en-US" altLang="zh-CN" sz="2600" b="0" dirty="0"/>
              <a:t>  </a:t>
            </a:r>
            <a:r>
              <a:rPr lang="en-US" altLang="zh-CN" sz="2400" b="0" dirty="0"/>
              <a:t>begin</a:t>
            </a:r>
          </a:p>
          <a:p>
            <a:pPr eaLnBrk="1" hangingPunct="1">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eaLnBrk="1" hangingPunct="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eaLnBrk="1" hangingPunct="1">
              <a:buSzTx/>
              <a:buFont typeface="Wingdings" panose="05000000000000000000" pitchFamily="2" charset="2"/>
              <a:buNone/>
            </a:pPr>
            <a:r>
              <a:rPr lang="en-US" altLang="zh-CN" b="0" dirty="0"/>
              <a:t>    begin</a:t>
            </a:r>
          </a:p>
          <a:p>
            <a:pPr lvl="1" eaLnBrk="1" hangingPunct="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eaLnBrk="1" hangingPunct="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eaLnBrk="1" hangingPunct="1">
              <a:buSzTx/>
              <a:buFont typeface="Wingdings" panose="05000000000000000000" pitchFamily="2" charset="2"/>
              <a:buNone/>
            </a:pPr>
            <a:r>
              <a:rPr lang="en-US" altLang="zh-CN" b="0" dirty="0"/>
              <a:t>        </a:t>
            </a:r>
            <a:r>
              <a:rPr lang="zh-CN" altLang="en-US" b="0" dirty="0"/>
              <a:t>输出一张票；</a:t>
            </a:r>
          </a:p>
          <a:p>
            <a:pPr lvl="1" eaLnBrk="1" hangingPunct="1">
              <a:buSzTx/>
              <a:buFont typeface="Wingdings" panose="05000000000000000000" pitchFamily="2" charset="2"/>
              <a:buNone/>
            </a:pPr>
            <a:r>
              <a:rPr lang="zh-CN" altLang="en-US" b="0" dirty="0"/>
              <a:t>     </a:t>
            </a:r>
            <a:r>
              <a:rPr lang="en-US" altLang="zh-CN" b="0" dirty="0"/>
              <a:t>end;</a:t>
            </a:r>
          </a:p>
          <a:p>
            <a:pPr lvl="1" eaLnBrk="1" hangingPunct="1">
              <a:buSzTx/>
              <a:buFont typeface="Wingdings" panose="05000000000000000000" pitchFamily="2" charset="2"/>
              <a:buNone/>
            </a:pPr>
            <a:r>
              <a:rPr lang="en-US" altLang="zh-CN" b="0" dirty="0"/>
              <a:t>   else  </a:t>
            </a:r>
            <a:r>
              <a:rPr lang="zh-CN" altLang="en-US" b="0" dirty="0"/>
              <a:t>输出”票已售完“    </a:t>
            </a:r>
          </a:p>
          <a:p>
            <a:pPr lvl="1" eaLnBrk="1" hangingPunct="1">
              <a:buSzTx/>
              <a:buFont typeface="Wingdings" panose="05000000000000000000" pitchFamily="2" charset="2"/>
              <a:buNone/>
            </a:pPr>
            <a:r>
              <a:rPr lang="en-US" altLang="zh-CN" b="0" dirty="0"/>
              <a:t>end;</a:t>
            </a:r>
          </a:p>
        </p:txBody>
      </p:sp>
      <p:sp>
        <p:nvSpPr>
          <p:cNvPr id="125957" name="AutoShape 8">
            <a:extLst>
              <a:ext uri="{FF2B5EF4-FFF2-40B4-BE49-F238E27FC236}">
                <a16:creationId xmlns:a16="http://schemas.microsoft.com/office/drawing/2014/main" id="{0D1D1816-A5E6-4012-9229-6E650C13882D}"/>
              </a:ext>
            </a:extLst>
          </p:cNvPr>
          <p:cNvSpPr>
            <a:spLocks noChangeArrowheads="1"/>
          </p:cNvSpPr>
          <p:nvPr/>
        </p:nvSpPr>
        <p:spPr bwMode="auto">
          <a:xfrm>
            <a:off x="6715496" y="1981200"/>
            <a:ext cx="1447800" cy="304800"/>
          </a:xfrm>
          <a:prstGeom prst="wedgeRoundRectCallout">
            <a:avLst>
              <a:gd name="adj1" fmla="val -63269"/>
              <a:gd name="adj2" fmla="val 120315"/>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dirty="0">
                <a:latin typeface="Comic Sans MS" panose="030F0702030302020204" pitchFamily="66" charset="0"/>
              </a:rPr>
              <a:t>Ri = 5</a:t>
            </a:r>
          </a:p>
        </p:txBody>
      </p:sp>
      <p:sp>
        <p:nvSpPr>
          <p:cNvPr id="125958" name="Text Box 9">
            <a:extLst>
              <a:ext uri="{FF2B5EF4-FFF2-40B4-BE49-F238E27FC236}">
                <a16:creationId xmlns:a16="http://schemas.microsoft.com/office/drawing/2014/main" id="{53D90BEC-8AA2-4514-B6A9-192DF8FEAB88}"/>
              </a:ext>
            </a:extLst>
          </p:cNvPr>
          <p:cNvSpPr txBox="1">
            <a:spLocks noChangeArrowheads="1"/>
          </p:cNvSpPr>
          <p:nvPr/>
        </p:nvSpPr>
        <p:spPr bwMode="auto">
          <a:xfrm>
            <a:off x="822366" y="509132"/>
            <a:ext cx="815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mj-ea"/>
                <a:ea typeface="+mj-ea"/>
              </a:rPr>
              <a:t>假设某时刻</a:t>
            </a:r>
            <a:r>
              <a:rPr lang="en-US" altLang="zh-CN" sz="2400" b="1" dirty="0">
                <a:latin typeface="+mj-ea"/>
                <a:ea typeface="+mj-ea"/>
              </a:rPr>
              <a:t>A</a:t>
            </a:r>
            <a:r>
              <a:rPr lang="en-US" altLang="zh-CN" b="1" baseline="-25000" dirty="0">
                <a:latin typeface="+mj-ea"/>
                <a:ea typeface="+mj-ea"/>
              </a:rPr>
              <a:t>k</a:t>
            </a:r>
            <a:r>
              <a:rPr lang="zh-CN" altLang="en-US" sz="2400" b="1" dirty="0">
                <a:latin typeface="+mj-ea"/>
                <a:ea typeface="+mj-ea"/>
              </a:rPr>
              <a:t>为</a:t>
            </a:r>
            <a:r>
              <a:rPr lang="en-US" altLang="zh-CN" sz="2400" b="1" dirty="0">
                <a:latin typeface="+mj-ea"/>
                <a:ea typeface="+mj-ea"/>
              </a:rPr>
              <a:t>5</a:t>
            </a:r>
            <a:r>
              <a:rPr lang="zh-CN" altLang="en-US" sz="2400" b="1" dirty="0">
                <a:latin typeface="+mj-ea"/>
                <a:ea typeface="+mj-ea"/>
              </a:rPr>
              <a:t>，</a:t>
            </a:r>
            <a:r>
              <a:rPr lang="en-US" altLang="zh-CN" sz="2400" b="1" dirty="0">
                <a:latin typeface="+mj-ea"/>
                <a:ea typeface="+mj-ea"/>
              </a:rPr>
              <a:t>A</a:t>
            </a:r>
            <a:r>
              <a:rPr lang="zh-CN" altLang="en-US" sz="2400" b="1" dirty="0">
                <a:latin typeface="+mj-ea"/>
                <a:ea typeface="+mj-ea"/>
              </a:rPr>
              <a:t>、</a:t>
            </a:r>
            <a:r>
              <a:rPr lang="en-US" altLang="zh-CN" sz="2400" b="1" dirty="0">
                <a:latin typeface="+mj-ea"/>
                <a:ea typeface="+mj-ea"/>
              </a:rPr>
              <a:t>B</a:t>
            </a:r>
            <a:r>
              <a:rPr lang="zh-CN" altLang="en-US" sz="2400" b="1" dirty="0">
                <a:latin typeface="+mj-ea"/>
                <a:ea typeface="+mj-ea"/>
              </a:rPr>
              <a:t>两个人同时在</a:t>
            </a:r>
            <a:r>
              <a:rPr lang="en-US" altLang="zh-CN" sz="2400" b="1" dirty="0">
                <a:latin typeface="+mj-ea"/>
                <a:ea typeface="+mj-ea"/>
              </a:rPr>
              <a:t>2</a:t>
            </a:r>
            <a:r>
              <a:rPr lang="zh-CN" altLang="en-US" sz="2400" b="1" dirty="0">
                <a:latin typeface="+mj-ea"/>
                <a:ea typeface="+mj-ea"/>
              </a:rPr>
              <a:t>号和</a:t>
            </a:r>
            <a:r>
              <a:rPr lang="en-US" altLang="zh-CN" sz="2400" b="1" dirty="0">
                <a:latin typeface="+mj-ea"/>
                <a:ea typeface="+mj-ea"/>
              </a:rPr>
              <a:t>3</a:t>
            </a:r>
            <a:r>
              <a:rPr lang="zh-CN" altLang="en-US" sz="2400" b="1" dirty="0">
                <a:latin typeface="+mj-ea"/>
                <a:ea typeface="+mj-ea"/>
              </a:rPr>
              <a:t>号窗口买票</a:t>
            </a:r>
          </a:p>
        </p:txBody>
      </p:sp>
    </p:spTree>
    <p:extLst>
      <p:ext uri="{BB962C8B-B14F-4D97-AF65-F5344CB8AC3E}">
        <p14:creationId xmlns:p14="http://schemas.microsoft.com/office/powerpoint/2010/main" val="2636346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957"/>
                                        </p:tgtEl>
                                        <p:attrNameLst>
                                          <p:attrName>style.visibility</p:attrName>
                                        </p:attrNameLst>
                                      </p:cBhvr>
                                      <p:to>
                                        <p:strVal val="visible"/>
                                      </p:to>
                                    </p:set>
                                    <p:animEffect transition="in" filter="fade">
                                      <p:cBhvr>
                                        <p:cTn id="7" dur="250"/>
                                        <p:tgtEl>
                                          <p:spTgt spid="12595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5957"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36FAB531-6670-4E51-90F5-E9DAC85141E8}"/>
              </a:ext>
            </a:extLst>
          </p:cNvPr>
          <p:cNvSpPr>
            <a:spLocks noChangeArrowheads="1"/>
          </p:cNvSpPr>
          <p:nvPr/>
        </p:nvSpPr>
        <p:spPr bwMode="auto">
          <a:xfrm>
            <a:off x="611580" y="2960418"/>
            <a:ext cx="2133600" cy="3810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dirty="0"/>
          </a:p>
        </p:txBody>
      </p:sp>
      <p:sp>
        <p:nvSpPr>
          <p:cNvPr id="7" name="Rectangle 4">
            <a:extLst>
              <a:ext uri="{FF2B5EF4-FFF2-40B4-BE49-F238E27FC236}">
                <a16:creationId xmlns:a16="http://schemas.microsoft.com/office/drawing/2014/main" id="{3FAC3346-0058-40EC-8E7C-8FF758720EAE}"/>
              </a:ext>
            </a:extLst>
          </p:cNvPr>
          <p:cNvSpPr txBox="1">
            <a:spLocks noChangeArrowheads="1"/>
          </p:cNvSpPr>
          <p:nvPr/>
        </p:nvSpPr>
        <p:spPr>
          <a:xfrm>
            <a:off x="4686799" y="1289955"/>
            <a:ext cx="3962400" cy="5478980"/>
          </a:xfrm>
          <a:prstGeom prst="rect">
            <a:avLst/>
          </a:prstGeom>
          <a:noFill/>
          <a:ln>
            <a:solidFill>
              <a:schemeClr val="tx1"/>
            </a:solidFill>
            <a:miter lim="800000"/>
            <a:headEnd/>
            <a:tailEnd/>
          </a:ln>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buSzTx/>
              <a:buFont typeface="Wingdings" panose="05000000000000000000" pitchFamily="2" charset="2"/>
              <a:buNone/>
            </a:pPr>
            <a:r>
              <a:rPr lang="en-US" altLang="zh-CN" sz="2600" dirty="0"/>
              <a:t>  </a:t>
            </a:r>
            <a:r>
              <a:rPr lang="en-US" altLang="zh-CN" sz="2600" b="0" dirty="0"/>
              <a:t>process P3</a:t>
            </a:r>
          </a:p>
          <a:p>
            <a:pPr>
              <a:buSzTx/>
              <a:buFont typeface="Wingdings" panose="05000000000000000000" pitchFamily="2" charset="2"/>
              <a:buNone/>
            </a:pPr>
            <a:r>
              <a:rPr lang="en-US" altLang="zh-CN" sz="2600" b="0" dirty="0"/>
              <a:t>  </a:t>
            </a:r>
            <a:r>
              <a:rPr lang="en-US" altLang="zh-CN" sz="2400" b="0" dirty="0"/>
              <a:t>begin</a:t>
            </a:r>
          </a:p>
          <a:p>
            <a:pPr>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a:buSzTx/>
              <a:buFont typeface="Wingdings" panose="05000000000000000000" pitchFamily="2" charset="2"/>
              <a:buNone/>
            </a:pPr>
            <a:r>
              <a:rPr lang="en-US" altLang="zh-CN" b="0" dirty="0"/>
              <a:t>    begin</a:t>
            </a:r>
          </a:p>
          <a:p>
            <a:pPr lvl="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a:buSzTx/>
              <a:buFont typeface="Wingdings" panose="05000000000000000000" pitchFamily="2" charset="2"/>
              <a:buNone/>
            </a:pPr>
            <a:r>
              <a:rPr lang="en-US" altLang="zh-CN" b="0" dirty="0"/>
              <a:t>        </a:t>
            </a:r>
            <a:r>
              <a:rPr lang="zh-CN" altLang="en-US" b="0" dirty="0"/>
              <a:t>输出一张票；</a:t>
            </a:r>
          </a:p>
          <a:p>
            <a:pPr lvl="1">
              <a:buSzTx/>
              <a:buFont typeface="Wingdings" panose="05000000000000000000" pitchFamily="2" charset="2"/>
              <a:buNone/>
            </a:pPr>
            <a:r>
              <a:rPr lang="zh-CN" altLang="en-US" b="0" dirty="0"/>
              <a:t>     </a:t>
            </a:r>
            <a:r>
              <a:rPr lang="en-US" altLang="zh-CN" b="0" dirty="0"/>
              <a:t>end;</a:t>
            </a:r>
          </a:p>
          <a:p>
            <a:pPr lvl="1">
              <a:buSzTx/>
              <a:buFont typeface="Wingdings" panose="05000000000000000000" pitchFamily="2" charset="2"/>
              <a:buNone/>
            </a:pPr>
            <a:r>
              <a:rPr lang="en-US" altLang="zh-CN" b="0" dirty="0"/>
              <a:t>   else  </a:t>
            </a:r>
            <a:r>
              <a:rPr lang="zh-CN" altLang="en-US" b="0" dirty="0"/>
              <a:t>输出”票已售完“    </a:t>
            </a:r>
          </a:p>
          <a:p>
            <a:pPr lvl="1">
              <a:buSzTx/>
              <a:buFont typeface="Wingdings" panose="05000000000000000000" pitchFamily="2" charset="2"/>
              <a:buNone/>
            </a:pPr>
            <a:r>
              <a:rPr lang="en-US" altLang="zh-CN" b="0" dirty="0"/>
              <a:t>end;</a:t>
            </a:r>
          </a:p>
        </p:txBody>
      </p:sp>
      <p:sp>
        <p:nvSpPr>
          <p:cNvPr id="125955" name="Rectangle 4">
            <a:extLst>
              <a:ext uri="{FF2B5EF4-FFF2-40B4-BE49-F238E27FC236}">
                <a16:creationId xmlns:a16="http://schemas.microsoft.com/office/drawing/2014/main" id="{3F9911B3-526B-4844-898D-F7089111B1AE}"/>
              </a:ext>
            </a:extLst>
          </p:cNvPr>
          <p:cNvSpPr>
            <a:spLocks noGrp="1" noChangeArrowheads="1"/>
          </p:cNvSpPr>
          <p:nvPr>
            <p:ph type="body" idx="1"/>
          </p:nvPr>
        </p:nvSpPr>
        <p:spPr>
          <a:xfrm>
            <a:off x="289953" y="1288718"/>
            <a:ext cx="3962400" cy="5478980"/>
          </a:xfrm>
          <a:noFill/>
          <a:ln>
            <a:solidFill>
              <a:schemeClr val="tx1"/>
            </a:solidFill>
            <a:miter lim="800000"/>
            <a:headEnd/>
            <a:tailEnd/>
          </a:ln>
        </p:spPr>
        <p:txBody>
          <a:bodyPr/>
          <a:lstStyle/>
          <a:p>
            <a:pPr eaLnBrk="1" hangingPunct="1">
              <a:buSzTx/>
              <a:buFont typeface="Wingdings" panose="05000000000000000000" pitchFamily="2" charset="2"/>
              <a:buNone/>
            </a:pPr>
            <a:r>
              <a:rPr lang="en-US" altLang="zh-CN" sz="2600" dirty="0"/>
              <a:t>  </a:t>
            </a:r>
            <a:r>
              <a:rPr lang="en-US" altLang="zh-CN" sz="2600" b="0" dirty="0"/>
              <a:t>process P2</a:t>
            </a:r>
          </a:p>
          <a:p>
            <a:pPr eaLnBrk="1" hangingPunct="1">
              <a:buSzTx/>
              <a:buFont typeface="Wingdings" panose="05000000000000000000" pitchFamily="2" charset="2"/>
              <a:buNone/>
            </a:pPr>
            <a:r>
              <a:rPr lang="en-US" altLang="zh-CN" sz="2600" b="0" dirty="0"/>
              <a:t>  </a:t>
            </a:r>
            <a:r>
              <a:rPr lang="en-US" altLang="zh-CN" sz="2400" b="0" dirty="0"/>
              <a:t>begin</a:t>
            </a:r>
          </a:p>
          <a:p>
            <a:pPr eaLnBrk="1" hangingPunct="1">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eaLnBrk="1" hangingPunct="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eaLnBrk="1" hangingPunct="1">
              <a:buSzTx/>
              <a:buFont typeface="Wingdings" panose="05000000000000000000" pitchFamily="2" charset="2"/>
              <a:buNone/>
            </a:pPr>
            <a:r>
              <a:rPr lang="en-US" altLang="zh-CN" b="0" dirty="0"/>
              <a:t>    begin</a:t>
            </a:r>
          </a:p>
          <a:p>
            <a:pPr lvl="1" eaLnBrk="1" hangingPunct="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eaLnBrk="1" hangingPunct="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eaLnBrk="1" hangingPunct="1">
              <a:buSzTx/>
              <a:buFont typeface="Wingdings" panose="05000000000000000000" pitchFamily="2" charset="2"/>
              <a:buNone/>
            </a:pPr>
            <a:r>
              <a:rPr lang="en-US" altLang="zh-CN" b="0" dirty="0"/>
              <a:t>        </a:t>
            </a:r>
            <a:r>
              <a:rPr lang="zh-CN" altLang="en-US" b="0" dirty="0"/>
              <a:t>输出一张票；</a:t>
            </a:r>
          </a:p>
          <a:p>
            <a:pPr lvl="1" eaLnBrk="1" hangingPunct="1">
              <a:buSzTx/>
              <a:buFont typeface="Wingdings" panose="05000000000000000000" pitchFamily="2" charset="2"/>
              <a:buNone/>
            </a:pPr>
            <a:r>
              <a:rPr lang="zh-CN" altLang="en-US" b="0" dirty="0"/>
              <a:t>     </a:t>
            </a:r>
            <a:r>
              <a:rPr lang="en-US" altLang="zh-CN" b="0" dirty="0"/>
              <a:t>end;</a:t>
            </a:r>
          </a:p>
          <a:p>
            <a:pPr lvl="1" eaLnBrk="1" hangingPunct="1">
              <a:buSzTx/>
              <a:buFont typeface="Wingdings" panose="05000000000000000000" pitchFamily="2" charset="2"/>
              <a:buNone/>
            </a:pPr>
            <a:r>
              <a:rPr lang="en-US" altLang="zh-CN" b="0" dirty="0"/>
              <a:t>   else  </a:t>
            </a:r>
            <a:r>
              <a:rPr lang="zh-CN" altLang="en-US" b="0" dirty="0"/>
              <a:t>输出”票已售完“    </a:t>
            </a:r>
          </a:p>
          <a:p>
            <a:pPr lvl="1" eaLnBrk="1" hangingPunct="1">
              <a:buSzTx/>
              <a:buFont typeface="Wingdings" panose="05000000000000000000" pitchFamily="2" charset="2"/>
              <a:buNone/>
            </a:pPr>
            <a:r>
              <a:rPr lang="en-US" altLang="zh-CN" b="0" dirty="0"/>
              <a:t>end;</a:t>
            </a:r>
          </a:p>
        </p:txBody>
      </p:sp>
      <p:sp>
        <p:nvSpPr>
          <p:cNvPr id="125957" name="AutoShape 8">
            <a:extLst>
              <a:ext uri="{FF2B5EF4-FFF2-40B4-BE49-F238E27FC236}">
                <a16:creationId xmlns:a16="http://schemas.microsoft.com/office/drawing/2014/main" id="{0D1D1816-A5E6-4012-9229-6E650C13882D}"/>
              </a:ext>
            </a:extLst>
          </p:cNvPr>
          <p:cNvSpPr>
            <a:spLocks noChangeArrowheads="1"/>
          </p:cNvSpPr>
          <p:nvPr/>
        </p:nvSpPr>
        <p:spPr bwMode="auto">
          <a:xfrm>
            <a:off x="2832264" y="2524993"/>
            <a:ext cx="1447800" cy="304800"/>
          </a:xfrm>
          <a:prstGeom prst="wedgeRoundRectCallout">
            <a:avLst>
              <a:gd name="adj1" fmla="val -63269"/>
              <a:gd name="adj2" fmla="val 120315"/>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dirty="0">
                <a:latin typeface="Comic Sans MS" panose="030F0702030302020204" pitchFamily="66" charset="0"/>
              </a:rPr>
              <a:t>Ri = 5</a:t>
            </a:r>
          </a:p>
        </p:txBody>
      </p:sp>
      <p:sp>
        <p:nvSpPr>
          <p:cNvPr id="125958" name="Text Box 9">
            <a:extLst>
              <a:ext uri="{FF2B5EF4-FFF2-40B4-BE49-F238E27FC236}">
                <a16:creationId xmlns:a16="http://schemas.microsoft.com/office/drawing/2014/main" id="{53D90BEC-8AA2-4514-B6A9-192DF8FEAB88}"/>
              </a:ext>
            </a:extLst>
          </p:cNvPr>
          <p:cNvSpPr txBox="1">
            <a:spLocks noChangeArrowheads="1"/>
          </p:cNvSpPr>
          <p:nvPr/>
        </p:nvSpPr>
        <p:spPr bwMode="auto">
          <a:xfrm>
            <a:off x="822366" y="509132"/>
            <a:ext cx="815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mj-ea"/>
                <a:ea typeface="+mj-ea"/>
              </a:rPr>
              <a:t>假设某时刻</a:t>
            </a:r>
            <a:r>
              <a:rPr lang="en-US" altLang="zh-CN" sz="2400" b="1" dirty="0">
                <a:latin typeface="+mj-ea"/>
                <a:ea typeface="+mj-ea"/>
              </a:rPr>
              <a:t>A</a:t>
            </a:r>
            <a:r>
              <a:rPr lang="en-US" altLang="zh-CN" b="1" baseline="-25000" dirty="0">
                <a:latin typeface="+mj-ea"/>
                <a:ea typeface="+mj-ea"/>
              </a:rPr>
              <a:t>k</a:t>
            </a:r>
            <a:r>
              <a:rPr lang="zh-CN" altLang="en-US" sz="2400" b="1" dirty="0">
                <a:latin typeface="+mj-ea"/>
                <a:ea typeface="+mj-ea"/>
              </a:rPr>
              <a:t>为</a:t>
            </a:r>
            <a:r>
              <a:rPr lang="en-US" altLang="zh-CN" sz="2400" b="1" dirty="0">
                <a:latin typeface="+mj-ea"/>
                <a:ea typeface="+mj-ea"/>
              </a:rPr>
              <a:t>5</a:t>
            </a:r>
            <a:r>
              <a:rPr lang="zh-CN" altLang="en-US" sz="2400" b="1" dirty="0">
                <a:latin typeface="+mj-ea"/>
                <a:ea typeface="+mj-ea"/>
              </a:rPr>
              <a:t>，</a:t>
            </a:r>
            <a:r>
              <a:rPr lang="en-US" altLang="zh-CN" sz="2400" b="1" dirty="0">
                <a:latin typeface="+mj-ea"/>
                <a:ea typeface="+mj-ea"/>
              </a:rPr>
              <a:t>A</a:t>
            </a:r>
            <a:r>
              <a:rPr lang="zh-CN" altLang="en-US" sz="2400" b="1" dirty="0">
                <a:latin typeface="+mj-ea"/>
                <a:ea typeface="+mj-ea"/>
              </a:rPr>
              <a:t>、</a:t>
            </a:r>
            <a:r>
              <a:rPr lang="en-US" altLang="zh-CN" sz="2400" b="1" dirty="0">
                <a:latin typeface="+mj-ea"/>
                <a:ea typeface="+mj-ea"/>
              </a:rPr>
              <a:t>B</a:t>
            </a:r>
            <a:r>
              <a:rPr lang="zh-CN" altLang="en-US" sz="2400" b="1" dirty="0">
                <a:latin typeface="+mj-ea"/>
                <a:ea typeface="+mj-ea"/>
              </a:rPr>
              <a:t>两个人同时在</a:t>
            </a:r>
            <a:r>
              <a:rPr lang="en-US" altLang="zh-CN" sz="2400" b="1" dirty="0">
                <a:latin typeface="+mj-ea"/>
                <a:ea typeface="+mj-ea"/>
              </a:rPr>
              <a:t>2</a:t>
            </a:r>
            <a:r>
              <a:rPr lang="zh-CN" altLang="en-US" sz="2400" b="1" dirty="0">
                <a:latin typeface="+mj-ea"/>
                <a:ea typeface="+mj-ea"/>
              </a:rPr>
              <a:t>号和</a:t>
            </a:r>
            <a:r>
              <a:rPr lang="en-US" altLang="zh-CN" sz="2400" b="1" dirty="0">
                <a:latin typeface="+mj-ea"/>
                <a:ea typeface="+mj-ea"/>
              </a:rPr>
              <a:t>3</a:t>
            </a:r>
            <a:r>
              <a:rPr lang="zh-CN" altLang="en-US" sz="2400" b="1" dirty="0">
                <a:latin typeface="+mj-ea"/>
                <a:ea typeface="+mj-ea"/>
              </a:rPr>
              <a:t>号窗口买票</a:t>
            </a:r>
          </a:p>
        </p:txBody>
      </p:sp>
    </p:spTree>
    <p:extLst>
      <p:ext uri="{BB962C8B-B14F-4D97-AF65-F5344CB8AC3E}">
        <p14:creationId xmlns:p14="http://schemas.microsoft.com/office/powerpoint/2010/main" val="2392906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957"/>
                                        </p:tgtEl>
                                        <p:attrNameLst>
                                          <p:attrName>style.visibility</p:attrName>
                                        </p:attrNameLst>
                                      </p:cBhvr>
                                      <p:to>
                                        <p:strVal val="visible"/>
                                      </p:to>
                                    </p:set>
                                    <p:animEffect transition="in" filter="fade">
                                      <p:cBhvr>
                                        <p:cTn id="7" dur="250"/>
                                        <p:tgtEl>
                                          <p:spTgt spid="12595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595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36FAB531-6670-4E51-90F5-E9DAC85141E8}"/>
              </a:ext>
            </a:extLst>
          </p:cNvPr>
          <p:cNvSpPr>
            <a:spLocks noChangeArrowheads="1"/>
          </p:cNvSpPr>
          <p:nvPr/>
        </p:nvSpPr>
        <p:spPr bwMode="auto">
          <a:xfrm>
            <a:off x="5305796" y="3023758"/>
            <a:ext cx="2133600" cy="3810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 name="Rectangle 4">
            <a:extLst>
              <a:ext uri="{FF2B5EF4-FFF2-40B4-BE49-F238E27FC236}">
                <a16:creationId xmlns:a16="http://schemas.microsoft.com/office/drawing/2014/main" id="{3FAC3346-0058-40EC-8E7C-8FF758720EAE}"/>
              </a:ext>
            </a:extLst>
          </p:cNvPr>
          <p:cNvSpPr txBox="1">
            <a:spLocks noChangeArrowheads="1"/>
          </p:cNvSpPr>
          <p:nvPr/>
        </p:nvSpPr>
        <p:spPr>
          <a:xfrm>
            <a:off x="4693972" y="1301327"/>
            <a:ext cx="3962400" cy="5478980"/>
          </a:xfrm>
          <a:prstGeom prst="rect">
            <a:avLst/>
          </a:prstGeom>
          <a:noFill/>
          <a:ln>
            <a:solidFill>
              <a:schemeClr val="tx1"/>
            </a:solidFill>
            <a:miter lim="800000"/>
            <a:headEnd/>
            <a:tailEnd/>
          </a:ln>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buSzTx/>
              <a:buFont typeface="Wingdings" panose="05000000000000000000" pitchFamily="2" charset="2"/>
              <a:buNone/>
            </a:pPr>
            <a:r>
              <a:rPr lang="en-US" altLang="zh-CN" sz="2600" dirty="0"/>
              <a:t>  </a:t>
            </a:r>
            <a:r>
              <a:rPr lang="en-US" altLang="zh-CN" sz="2600" b="0" dirty="0"/>
              <a:t>process P3</a:t>
            </a:r>
          </a:p>
          <a:p>
            <a:pPr>
              <a:buSzTx/>
              <a:buFont typeface="Wingdings" panose="05000000000000000000" pitchFamily="2" charset="2"/>
              <a:buNone/>
            </a:pPr>
            <a:r>
              <a:rPr lang="en-US" altLang="zh-CN" sz="2600" b="0" dirty="0"/>
              <a:t>  </a:t>
            </a:r>
            <a:r>
              <a:rPr lang="en-US" altLang="zh-CN" sz="2400" b="0" dirty="0"/>
              <a:t>begin</a:t>
            </a:r>
          </a:p>
          <a:p>
            <a:pPr>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a:buSzTx/>
              <a:buFont typeface="Wingdings" panose="05000000000000000000" pitchFamily="2" charset="2"/>
              <a:buNone/>
            </a:pPr>
            <a:r>
              <a:rPr lang="en-US" altLang="zh-CN" b="0" dirty="0"/>
              <a:t>    begin</a:t>
            </a:r>
          </a:p>
          <a:p>
            <a:pPr lvl="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a:buSzTx/>
              <a:buFont typeface="Wingdings" panose="05000000000000000000" pitchFamily="2" charset="2"/>
              <a:buNone/>
            </a:pPr>
            <a:r>
              <a:rPr lang="en-US" altLang="zh-CN" b="0" dirty="0"/>
              <a:t>        </a:t>
            </a:r>
            <a:r>
              <a:rPr lang="zh-CN" altLang="en-US" b="0" dirty="0"/>
              <a:t>输出一张票；</a:t>
            </a:r>
          </a:p>
          <a:p>
            <a:pPr lvl="1">
              <a:buSzTx/>
              <a:buFont typeface="Wingdings" panose="05000000000000000000" pitchFamily="2" charset="2"/>
              <a:buNone/>
            </a:pPr>
            <a:r>
              <a:rPr lang="zh-CN" altLang="en-US" b="0" dirty="0"/>
              <a:t>     </a:t>
            </a:r>
            <a:r>
              <a:rPr lang="en-US" altLang="zh-CN" b="0" dirty="0"/>
              <a:t>end;</a:t>
            </a:r>
          </a:p>
          <a:p>
            <a:pPr lvl="1">
              <a:buSzTx/>
              <a:buFont typeface="Wingdings" panose="05000000000000000000" pitchFamily="2" charset="2"/>
              <a:buNone/>
            </a:pPr>
            <a:r>
              <a:rPr lang="en-US" altLang="zh-CN" b="0" dirty="0"/>
              <a:t>   else  </a:t>
            </a:r>
            <a:r>
              <a:rPr lang="zh-CN" altLang="en-US" b="0" dirty="0"/>
              <a:t>输出”票已售完“    </a:t>
            </a:r>
          </a:p>
          <a:p>
            <a:pPr lvl="1">
              <a:buSzTx/>
              <a:buFont typeface="Wingdings" panose="05000000000000000000" pitchFamily="2" charset="2"/>
              <a:buNone/>
            </a:pPr>
            <a:r>
              <a:rPr lang="en-US" altLang="zh-CN" b="0" dirty="0"/>
              <a:t>end;</a:t>
            </a:r>
          </a:p>
        </p:txBody>
      </p:sp>
      <p:sp>
        <p:nvSpPr>
          <p:cNvPr id="125955" name="Rectangle 4">
            <a:extLst>
              <a:ext uri="{FF2B5EF4-FFF2-40B4-BE49-F238E27FC236}">
                <a16:creationId xmlns:a16="http://schemas.microsoft.com/office/drawing/2014/main" id="{3F9911B3-526B-4844-898D-F7089111B1AE}"/>
              </a:ext>
            </a:extLst>
          </p:cNvPr>
          <p:cNvSpPr>
            <a:spLocks noGrp="1" noChangeArrowheads="1"/>
          </p:cNvSpPr>
          <p:nvPr>
            <p:ph type="body" idx="1"/>
          </p:nvPr>
        </p:nvSpPr>
        <p:spPr>
          <a:xfrm>
            <a:off x="300844" y="1301327"/>
            <a:ext cx="3962400" cy="5478980"/>
          </a:xfrm>
          <a:noFill/>
          <a:ln>
            <a:solidFill>
              <a:schemeClr val="tx1"/>
            </a:solidFill>
            <a:miter lim="800000"/>
            <a:headEnd/>
            <a:tailEnd/>
          </a:ln>
        </p:spPr>
        <p:txBody>
          <a:bodyPr/>
          <a:lstStyle/>
          <a:p>
            <a:pPr eaLnBrk="1" hangingPunct="1">
              <a:buSzTx/>
              <a:buFont typeface="Wingdings" panose="05000000000000000000" pitchFamily="2" charset="2"/>
              <a:buNone/>
            </a:pPr>
            <a:r>
              <a:rPr lang="en-US" altLang="zh-CN" sz="2600" dirty="0"/>
              <a:t>  </a:t>
            </a:r>
            <a:r>
              <a:rPr lang="en-US" altLang="zh-CN" sz="2600" b="0" dirty="0"/>
              <a:t>process P2</a:t>
            </a:r>
          </a:p>
          <a:p>
            <a:pPr eaLnBrk="1" hangingPunct="1">
              <a:buSzTx/>
              <a:buFont typeface="Wingdings" panose="05000000000000000000" pitchFamily="2" charset="2"/>
              <a:buNone/>
            </a:pPr>
            <a:r>
              <a:rPr lang="en-US" altLang="zh-CN" sz="2600" b="0" dirty="0"/>
              <a:t>  </a:t>
            </a:r>
            <a:r>
              <a:rPr lang="en-US" altLang="zh-CN" sz="2400" b="0" dirty="0"/>
              <a:t>begin</a:t>
            </a:r>
          </a:p>
          <a:p>
            <a:pPr eaLnBrk="1" hangingPunct="1">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eaLnBrk="1" hangingPunct="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eaLnBrk="1" hangingPunct="1">
              <a:buSzTx/>
              <a:buFont typeface="Wingdings" panose="05000000000000000000" pitchFamily="2" charset="2"/>
              <a:buNone/>
            </a:pPr>
            <a:r>
              <a:rPr lang="en-US" altLang="zh-CN" b="0" dirty="0"/>
              <a:t>    begin</a:t>
            </a:r>
          </a:p>
          <a:p>
            <a:pPr lvl="1" eaLnBrk="1" hangingPunct="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eaLnBrk="1" hangingPunct="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eaLnBrk="1" hangingPunct="1">
              <a:buSzTx/>
              <a:buFont typeface="Wingdings" panose="05000000000000000000" pitchFamily="2" charset="2"/>
              <a:buNone/>
            </a:pPr>
            <a:r>
              <a:rPr lang="en-US" altLang="zh-CN" b="0" dirty="0"/>
              <a:t>        </a:t>
            </a:r>
            <a:r>
              <a:rPr lang="zh-CN" altLang="en-US" b="0" dirty="0"/>
              <a:t>输出一张票；</a:t>
            </a:r>
          </a:p>
          <a:p>
            <a:pPr lvl="1" eaLnBrk="1" hangingPunct="1">
              <a:buSzTx/>
              <a:buFont typeface="Wingdings" panose="05000000000000000000" pitchFamily="2" charset="2"/>
              <a:buNone/>
            </a:pPr>
            <a:r>
              <a:rPr lang="zh-CN" altLang="en-US" b="0" dirty="0"/>
              <a:t>     </a:t>
            </a:r>
            <a:r>
              <a:rPr lang="en-US" altLang="zh-CN" b="0" dirty="0"/>
              <a:t>end;</a:t>
            </a:r>
          </a:p>
          <a:p>
            <a:pPr lvl="1" eaLnBrk="1" hangingPunct="1">
              <a:buSzTx/>
              <a:buFont typeface="Wingdings" panose="05000000000000000000" pitchFamily="2" charset="2"/>
              <a:buNone/>
            </a:pPr>
            <a:r>
              <a:rPr lang="en-US" altLang="zh-CN" b="0" dirty="0"/>
              <a:t>   else  </a:t>
            </a:r>
            <a:r>
              <a:rPr lang="zh-CN" altLang="en-US" b="0" dirty="0"/>
              <a:t>输出”票已售完“    </a:t>
            </a:r>
          </a:p>
          <a:p>
            <a:pPr lvl="1" eaLnBrk="1" hangingPunct="1">
              <a:buSzTx/>
              <a:buFont typeface="Wingdings" panose="05000000000000000000" pitchFamily="2" charset="2"/>
              <a:buNone/>
            </a:pPr>
            <a:r>
              <a:rPr lang="en-US" altLang="zh-CN" b="0" dirty="0"/>
              <a:t>end;</a:t>
            </a:r>
          </a:p>
        </p:txBody>
      </p:sp>
      <p:sp>
        <p:nvSpPr>
          <p:cNvPr id="125957" name="AutoShape 8">
            <a:extLst>
              <a:ext uri="{FF2B5EF4-FFF2-40B4-BE49-F238E27FC236}">
                <a16:creationId xmlns:a16="http://schemas.microsoft.com/office/drawing/2014/main" id="{0D1D1816-A5E6-4012-9229-6E650C13882D}"/>
              </a:ext>
            </a:extLst>
          </p:cNvPr>
          <p:cNvSpPr>
            <a:spLocks noChangeArrowheads="1"/>
          </p:cNvSpPr>
          <p:nvPr/>
        </p:nvSpPr>
        <p:spPr bwMode="auto">
          <a:xfrm>
            <a:off x="7238010" y="2487387"/>
            <a:ext cx="1447800" cy="304800"/>
          </a:xfrm>
          <a:prstGeom prst="wedgeRoundRectCallout">
            <a:avLst>
              <a:gd name="adj1" fmla="val -63269"/>
              <a:gd name="adj2" fmla="val 120315"/>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dirty="0">
                <a:latin typeface="Comic Sans MS" panose="030F0702030302020204" pitchFamily="66" charset="0"/>
              </a:rPr>
              <a:t>Ri = 5</a:t>
            </a:r>
          </a:p>
        </p:txBody>
      </p:sp>
      <p:sp>
        <p:nvSpPr>
          <p:cNvPr id="125958" name="Text Box 9">
            <a:extLst>
              <a:ext uri="{FF2B5EF4-FFF2-40B4-BE49-F238E27FC236}">
                <a16:creationId xmlns:a16="http://schemas.microsoft.com/office/drawing/2014/main" id="{53D90BEC-8AA2-4514-B6A9-192DF8FEAB88}"/>
              </a:ext>
            </a:extLst>
          </p:cNvPr>
          <p:cNvSpPr txBox="1">
            <a:spLocks noChangeArrowheads="1"/>
          </p:cNvSpPr>
          <p:nvPr/>
        </p:nvSpPr>
        <p:spPr bwMode="auto">
          <a:xfrm>
            <a:off x="822366" y="509132"/>
            <a:ext cx="815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mj-ea"/>
                <a:ea typeface="+mj-ea"/>
              </a:rPr>
              <a:t>假设某时刻</a:t>
            </a:r>
            <a:r>
              <a:rPr lang="en-US" altLang="zh-CN" sz="2400" b="1" dirty="0">
                <a:latin typeface="+mj-ea"/>
                <a:ea typeface="+mj-ea"/>
              </a:rPr>
              <a:t>A</a:t>
            </a:r>
            <a:r>
              <a:rPr lang="en-US" altLang="zh-CN" b="1" baseline="-25000" dirty="0">
                <a:latin typeface="+mj-ea"/>
                <a:ea typeface="+mj-ea"/>
              </a:rPr>
              <a:t>k</a:t>
            </a:r>
            <a:r>
              <a:rPr lang="zh-CN" altLang="en-US" sz="2400" b="1" dirty="0">
                <a:latin typeface="+mj-ea"/>
                <a:ea typeface="+mj-ea"/>
              </a:rPr>
              <a:t>为</a:t>
            </a:r>
            <a:r>
              <a:rPr lang="en-US" altLang="zh-CN" sz="2400" b="1" dirty="0">
                <a:latin typeface="+mj-ea"/>
                <a:ea typeface="+mj-ea"/>
              </a:rPr>
              <a:t>5</a:t>
            </a:r>
            <a:r>
              <a:rPr lang="zh-CN" altLang="en-US" sz="2400" b="1" dirty="0">
                <a:latin typeface="+mj-ea"/>
                <a:ea typeface="+mj-ea"/>
              </a:rPr>
              <a:t>，</a:t>
            </a:r>
            <a:r>
              <a:rPr lang="en-US" altLang="zh-CN" sz="2400" b="1" dirty="0">
                <a:latin typeface="+mj-ea"/>
                <a:ea typeface="+mj-ea"/>
              </a:rPr>
              <a:t>A</a:t>
            </a:r>
            <a:r>
              <a:rPr lang="zh-CN" altLang="en-US" sz="2400" b="1" dirty="0">
                <a:latin typeface="+mj-ea"/>
                <a:ea typeface="+mj-ea"/>
              </a:rPr>
              <a:t>、</a:t>
            </a:r>
            <a:r>
              <a:rPr lang="en-US" altLang="zh-CN" sz="2400" b="1" dirty="0">
                <a:latin typeface="+mj-ea"/>
                <a:ea typeface="+mj-ea"/>
              </a:rPr>
              <a:t>B</a:t>
            </a:r>
            <a:r>
              <a:rPr lang="zh-CN" altLang="en-US" sz="2400" b="1" dirty="0">
                <a:latin typeface="+mj-ea"/>
                <a:ea typeface="+mj-ea"/>
              </a:rPr>
              <a:t>两个人同时在</a:t>
            </a:r>
            <a:r>
              <a:rPr lang="en-US" altLang="zh-CN" sz="2400" b="1" dirty="0">
                <a:latin typeface="+mj-ea"/>
                <a:ea typeface="+mj-ea"/>
              </a:rPr>
              <a:t>2</a:t>
            </a:r>
            <a:r>
              <a:rPr lang="zh-CN" altLang="en-US" sz="2400" b="1" dirty="0">
                <a:latin typeface="+mj-ea"/>
                <a:ea typeface="+mj-ea"/>
              </a:rPr>
              <a:t>号和</a:t>
            </a:r>
            <a:r>
              <a:rPr lang="en-US" altLang="zh-CN" sz="2400" b="1" dirty="0">
                <a:latin typeface="+mj-ea"/>
                <a:ea typeface="+mj-ea"/>
              </a:rPr>
              <a:t>3</a:t>
            </a:r>
            <a:r>
              <a:rPr lang="zh-CN" altLang="en-US" sz="2400" b="1" dirty="0">
                <a:latin typeface="+mj-ea"/>
                <a:ea typeface="+mj-ea"/>
              </a:rPr>
              <a:t>号窗口买票</a:t>
            </a:r>
          </a:p>
        </p:txBody>
      </p:sp>
    </p:spTree>
    <p:extLst>
      <p:ext uri="{BB962C8B-B14F-4D97-AF65-F5344CB8AC3E}">
        <p14:creationId xmlns:p14="http://schemas.microsoft.com/office/powerpoint/2010/main" val="775065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957"/>
                                        </p:tgtEl>
                                        <p:attrNameLst>
                                          <p:attrName>style.visibility</p:attrName>
                                        </p:attrNameLst>
                                      </p:cBhvr>
                                      <p:to>
                                        <p:strVal val="visible"/>
                                      </p:to>
                                    </p:set>
                                    <p:animEffect transition="in" filter="fade">
                                      <p:cBhvr>
                                        <p:cTn id="7" dur="250"/>
                                        <p:tgtEl>
                                          <p:spTgt spid="12595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595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36FAB531-6670-4E51-90F5-E9DAC85141E8}"/>
              </a:ext>
            </a:extLst>
          </p:cNvPr>
          <p:cNvSpPr>
            <a:spLocks noChangeArrowheads="1"/>
          </p:cNvSpPr>
          <p:nvPr/>
        </p:nvSpPr>
        <p:spPr bwMode="auto">
          <a:xfrm>
            <a:off x="1524000" y="3928010"/>
            <a:ext cx="2133600" cy="3810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 name="Rectangle 4">
            <a:extLst>
              <a:ext uri="{FF2B5EF4-FFF2-40B4-BE49-F238E27FC236}">
                <a16:creationId xmlns:a16="http://schemas.microsoft.com/office/drawing/2014/main" id="{3FAC3346-0058-40EC-8E7C-8FF758720EAE}"/>
              </a:ext>
            </a:extLst>
          </p:cNvPr>
          <p:cNvSpPr txBox="1">
            <a:spLocks noChangeArrowheads="1"/>
          </p:cNvSpPr>
          <p:nvPr/>
        </p:nvSpPr>
        <p:spPr>
          <a:xfrm>
            <a:off x="4673437" y="1301327"/>
            <a:ext cx="3962400" cy="5478980"/>
          </a:xfrm>
          <a:prstGeom prst="rect">
            <a:avLst/>
          </a:prstGeom>
          <a:noFill/>
          <a:ln>
            <a:solidFill>
              <a:schemeClr val="tx1"/>
            </a:solidFill>
            <a:miter lim="800000"/>
            <a:headEnd/>
            <a:tailEnd/>
          </a:ln>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buSzTx/>
              <a:buFont typeface="Wingdings" panose="05000000000000000000" pitchFamily="2" charset="2"/>
              <a:buNone/>
            </a:pPr>
            <a:r>
              <a:rPr lang="en-US" altLang="zh-CN" sz="2600" dirty="0"/>
              <a:t>  </a:t>
            </a:r>
            <a:r>
              <a:rPr lang="en-US" altLang="zh-CN" sz="2600" b="0" dirty="0"/>
              <a:t>process P3</a:t>
            </a:r>
          </a:p>
          <a:p>
            <a:pPr>
              <a:buSzTx/>
              <a:buFont typeface="Wingdings" panose="05000000000000000000" pitchFamily="2" charset="2"/>
              <a:buNone/>
            </a:pPr>
            <a:r>
              <a:rPr lang="en-US" altLang="zh-CN" sz="2600" b="0" dirty="0"/>
              <a:t>  </a:t>
            </a:r>
            <a:r>
              <a:rPr lang="en-US" altLang="zh-CN" sz="2400" b="0" dirty="0"/>
              <a:t>begin</a:t>
            </a:r>
          </a:p>
          <a:p>
            <a:pPr>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a:buSzTx/>
              <a:buFont typeface="Wingdings" panose="05000000000000000000" pitchFamily="2" charset="2"/>
              <a:buNone/>
            </a:pPr>
            <a:r>
              <a:rPr lang="en-US" altLang="zh-CN" b="0" dirty="0"/>
              <a:t>    begin</a:t>
            </a:r>
          </a:p>
          <a:p>
            <a:pPr lvl="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a:buSzTx/>
              <a:buFont typeface="Wingdings" panose="05000000000000000000" pitchFamily="2" charset="2"/>
              <a:buNone/>
            </a:pPr>
            <a:r>
              <a:rPr lang="en-US" altLang="zh-CN" b="0" dirty="0"/>
              <a:t>        </a:t>
            </a:r>
            <a:r>
              <a:rPr lang="zh-CN" altLang="en-US" b="0" dirty="0"/>
              <a:t>输出一张票；</a:t>
            </a:r>
          </a:p>
          <a:p>
            <a:pPr lvl="1">
              <a:buSzTx/>
              <a:buFont typeface="Wingdings" panose="05000000000000000000" pitchFamily="2" charset="2"/>
              <a:buNone/>
            </a:pPr>
            <a:r>
              <a:rPr lang="zh-CN" altLang="en-US" b="0" dirty="0"/>
              <a:t>     </a:t>
            </a:r>
            <a:r>
              <a:rPr lang="en-US" altLang="zh-CN" b="0" dirty="0"/>
              <a:t>end;</a:t>
            </a:r>
          </a:p>
          <a:p>
            <a:pPr lvl="1">
              <a:buSzTx/>
              <a:buFont typeface="Wingdings" panose="05000000000000000000" pitchFamily="2" charset="2"/>
              <a:buNone/>
            </a:pPr>
            <a:r>
              <a:rPr lang="en-US" altLang="zh-CN" b="0" dirty="0"/>
              <a:t>   else  </a:t>
            </a:r>
            <a:r>
              <a:rPr lang="zh-CN" altLang="en-US" b="0" dirty="0"/>
              <a:t>输出”票已售完“    </a:t>
            </a:r>
          </a:p>
          <a:p>
            <a:pPr lvl="1">
              <a:buSzTx/>
              <a:buFont typeface="Wingdings" panose="05000000000000000000" pitchFamily="2" charset="2"/>
              <a:buNone/>
            </a:pPr>
            <a:r>
              <a:rPr lang="en-US" altLang="zh-CN" b="0" dirty="0"/>
              <a:t>end;</a:t>
            </a:r>
          </a:p>
        </p:txBody>
      </p:sp>
      <p:sp>
        <p:nvSpPr>
          <p:cNvPr id="125955" name="Rectangle 4">
            <a:extLst>
              <a:ext uri="{FF2B5EF4-FFF2-40B4-BE49-F238E27FC236}">
                <a16:creationId xmlns:a16="http://schemas.microsoft.com/office/drawing/2014/main" id="{3F9911B3-526B-4844-898D-F7089111B1AE}"/>
              </a:ext>
            </a:extLst>
          </p:cNvPr>
          <p:cNvSpPr>
            <a:spLocks noGrp="1" noChangeArrowheads="1"/>
          </p:cNvSpPr>
          <p:nvPr>
            <p:ph type="body" idx="1"/>
          </p:nvPr>
        </p:nvSpPr>
        <p:spPr>
          <a:xfrm>
            <a:off x="300846" y="1313202"/>
            <a:ext cx="3962400" cy="5478980"/>
          </a:xfrm>
          <a:noFill/>
          <a:ln>
            <a:solidFill>
              <a:schemeClr val="tx1"/>
            </a:solidFill>
            <a:miter lim="800000"/>
            <a:headEnd/>
            <a:tailEnd/>
          </a:ln>
        </p:spPr>
        <p:txBody>
          <a:bodyPr/>
          <a:lstStyle/>
          <a:p>
            <a:pPr eaLnBrk="1" hangingPunct="1">
              <a:buSzTx/>
              <a:buFont typeface="Wingdings" panose="05000000000000000000" pitchFamily="2" charset="2"/>
              <a:buNone/>
            </a:pPr>
            <a:r>
              <a:rPr lang="en-US" altLang="zh-CN" sz="2600" dirty="0"/>
              <a:t>  </a:t>
            </a:r>
            <a:r>
              <a:rPr lang="en-US" altLang="zh-CN" sz="2600" b="0" dirty="0"/>
              <a:t>process P2</a:t>
            </a:r>
          </a:p>
          <a:p>
            <a:pPr eaLnBrk="1" hangingPunct="1">
              <a:buSzTx/>
              <a:buFont typeface="Wingdings" panose="05000000000000000000" pitchFamily="2" charset="2"/>
              <a:buNone/>
            </a:pPr>
            <a:r>
              <a:rPr lang="en-US" altLang="zh-CN" sz="2600" b="0" dirty="0"/>
              <a:t>  </a:t>
            </a:r>
            <a:r>
              <a:rPr lang="en-US" altLang="zh-CN" sz="2400" b="0" dirty="0"/>
              <a:t>begin</a:t>
            </a:r>
          </a:p>
          <a:p>
            <a:pPr eaLnBrk="1" hangingPunct="1">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eaLnBrk="1" hangingPunct="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eaLnBrk="1" hangingPunct="1">
              <a:buSzTx/>
              <a:buFont typeface="Wingdings" panose="05000000000000000000" pitchFamily="2" charset="2"/>
              <a:buNone/>
            </a:pPr>
            <a:r>
              <a:rPr lang="en-US" altLang="zh-CN" b="0" dirty="0"/>
              <a:t>    begin</a:t>
            </a:r>
          </a:p>
          <a:p>
            <a:pPr lvl="1" eaLnBrk="1" hangingPunct="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eaLnBrk="1" hangingPunct="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eaLnBrk="1" hangingPunct="1">
              <a:buSzTx/>
              <a:buFont typeface="Wingdings" panose="05000000000000000000" pitchFamily="2" charset="2"/>
              <a:buNone/>
            </a:pPr>
            <a:r>
              <a:rPr lang="en-US" altLang="zh-CN" b="0" dirty="0"/>
              <a:t>        </a:t>
            </a:r>
            <a:r>
              <a:rPr lang="zh-CN" altLang="en-US" b="0" dirty="0"/>
              <a:t>输出一张票；</a:t>
            </a:r>
          </a:p>
          <a:p>
            <a:pPr lvl="1" eaLnBrk="1" hangingPunct="1">
              <a:buSzTx/>
              <a:buFont typeface="Wingdings" panose="05000000000000000000" pitchFamily="2" charset="2"/>
              <a:buNone/>
            </a:pPr>
            <a:r>
              <a:rPr lang="zh-CN" altLang="en-US" b="0" dirty="0"/>
              <a:t>     </a:t>
            </a:r>
            <a:r>
              <a:rPr lang="en-US" altLang="zh-CN" b="0" dirty="0"/>
              <a:t>end;</a:t>
            </a:r>
          </a:p>
          <a:p>
            <a:pPr lvl="1" eaLnBrk="1" hangingPunct="1">
              <a:buSzTx/>
              <a:buFont typeface="Wingdings" panose="05000000000000000000" pitchFamily="2" charset="2"/>
              <a:buNone/>
            </a:pPr>
            <a:r>
              <a:rPr lang="en-US" altLang="zh-CN" b="0" dirty="0"/>
              <a:t>   else  </a:t>
            </a:r>
            <a:r>
              <a:rPr lang="zh-CN" altLang="en-US" b="0" dirty="0"/>
              <a:t>输出”票已售完“    </a:t>
            </a:r>
          </a:p>
          <a:p>
            <a:pPr lvl="1" eaLnBrk="1" hangingPunct="1">
              <a:buSzTx/>
              <a:buFont typeface="Wingdings" panose="05000000000000000000" pitchFamily="2" charset="2"/>
              <a:buNone/>
            </a:pPr>
            <a:r>
              <a:rPr lang="en-US" altLang="zh-CN" b="0" dirty="0"/>
              <a:t>end;</a:t>
            </a:r>
          </a:p>
        </p:txBody>
      </p:sp>
      <p:sp>
        <p:nvSpPr>
          <p:cNvPr id="125957" name="AutoShape 8">
            <a:extLst>
              <a:ext uri="{FF2B5EF4-FFF2-40B4-BE49-F238E27FC236}">
                <a16:creationId xmlns:a16="http://schemas.microsoft.com/office/drawing/2014/main" id="{0D1D1816-A5E6-4012-9229-6E650C13882D}"/>
              </a:ext>
            </a:extLst>
          </p:cNvPr>
          <p:cNvSpPr>
            <a:spLocks noChangeArrowheads="1"/>
          </p:cNvSpPr>
          <p:nvPr/>
        </p:nvSpPr>
        <p:spPr bwMode="auto">
          <a:xfrm>
            <a:off x="3124200" y="3429000"/>
            <a:ext cx="1447800" cy="304800"/>
          </a:xfrm>
          <a:prstGeom prst="wedgeRoundRectCallout">
            <a:avLst>
              <a:gd name="adj1" fmla="val -63269"/>
              <a:gd name="adj2" fmla="val 120315"/>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dirty="0">
                <a:latin typeface="Comic Sans MS" panose="030F0702030302020204" pitchFamily="66" charset="0"/>
              </a:rPr>
              <a:t>Ri = 4</a:t>
            </a:r>
          </a:p>
        </p:txBody>
      </p:sp>
      <p:sp>
        <p:nvSpPr>
          <p:cNvPr id="125958" name="Text Box 9">
            <a:extLst>
              <a:ext uri="{FF2B5EF4-FFF2-40B4-BE49-F238E27FC236}">
                <a16:creationId xmlns:a16="http://schemas.microsoft.com/office/drawing/2014/main" id="{53D90BEC-8AA2-4514-B6A9-192DF8FEAB88}"/>
              </a:ext>
            </a:extLst>
          </p:cNvPr>
          <p:cNvSpPr txBox="1">
            <a:spLocks noChangeArrowheads="1"/>
          </p:cNvSpPr>
          <p:nvPr/>
        </p:nvSpPr>
        <p:spPr bwMode="auto">
          <a:xfrm>
            <a:off x="822366" y="509132"/>
            <a:ext cx="815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mj-ea"/>
                <a:ea typeface="+mj-ea"/>
              </a:rPr>
              <a:t>假设某时刻</a:t>
            </a:r>
            <a:r>
              <a:rPr lang="en-US" altLang="zh-CN" sz="2400" b="1" dirty="0">
                <a:latin typeface="+mj-ea"/>
                <a:ea typeface="+mj-ea"/>
              </a:rPr>
              <a:t>A</a:t>
            </a:r>
            <a:r>
              <a:rPr lang="en-US" altLang="zh-CN" b="1" baseline="-25000" dirty="0">
                <a:latin typeface="+mj-ea"/>
                <a:ea typeface="+mj-ea"/>
              </a:rPr>
              <a:t>k</a:t>
            </a:r>
            <a:r>
              <a:rPr lang="zh-CN" altLang="en-US" sz="2400" b="1" dirty="0">
                <a:latin typeface="+mj-ea"/>
                <a:ea typeface="+mj-ea"/>
              </a:rPr>
              <a:t>为</a:t>
            </a:r>
            <a:r>
              <a:rPr lang="en-US" altLang="zh-CN" sz="2400" b="1" dirty="0">
                <a:latin typeface="+mj-ea"/>
                <a:ea typeface="+mj-ea"/>
              </a:rPr>
              <a:t>5</a:t>
            </a:r>
            <a:r>
              <a:rPr lang="zh-CN" altLang="en-US" sz="2400" b="1" dirty="0">
                <a:latin typeface="+mj-ea"/>
                <a:ea typeface="+mj-ea"/>
              </a:rPr>
              <a:t>，</a:t>
            </a:r>
            <a:r>
              <a:rPr lang="en-US" altLang="zh-CN" sz="2400" b="1" dirty="0">
                <a:latin typeface="+mj-ea"/>
                <a:ea typeface="+mj-ea"/>
              </a:rPr>
              <a:t>A</a:t>
            </a:r>
            <a:r>
              <a:rPr lang="zh-CN" altLang="en-US" sz="2400" b="1" dirty="0">
                <a:latin typeface="+mj-ea"/>
                <a:ea typeface="+mj-ea"/>
              </a:rPr>
              <a:t>、</a:t>
            </a:r>
            <a:r>
              <a:rPr lang="en-US" altLang="zh-CN" sz="2400" b="1" dirty="0">
                <a:latin typeface="+mj-ea"/>
                <a:ea typeface="+mj-ea"/>
              </a:rPr>
              <a:t>B</a:t>
            </a:r>
            <a:r>
              <a:rPr lang="zh-CN" altLang="en-US" sz="2400" b="1" dirty="0">
                <a:latin typeface="+mj-ea"/>
                <a:ea typeface="+mj-ea"/>
              </a:rPr>
              <a:t>两个人同时在</a:t>
            </a:r>
            <a:r>
              <a:rPr lang="en-US" altLang="zh-CN" sz="2400" b="1" dirty="0">
                <a:latin typeface="+mj-ea"/>
                <a:ea typeface="+mj-ea"/>
              </a:rPr>
              <a:t>2</a:t>
            </a:r>
            <a:r>
              <a:rPr lang="zh-CN" altLang="en-US" sz="2400" b="1" dirty="0">
                <a:latin typeface="+mj-ea"/>
                <a:ea typeface="+mj-ea"/>
              </a:rPr>
              <a:t>号和</a:t>
            </a:r>
            <a:r>
              <a:rPr lang="en-US" altLang="zh-CN" sz="2400" b="1" dirty="0">
                <a:latin typeface="+mj-ea"/>
                <a:ea typeface="+mj-ea"/>
              </a:rPr>
              <a:t>3</a:t>
            </a:r>
            <a:r>
              <a:rPr lang="zh-CN" altLang="en-US" sz="2400" b="1" dirty="0">
                <a:latin typeface="+mj-ea"/>
                <a:ea typeface="+mj-ea"/>
              </a:rPr>
              <a:t>号窗口买票</a:t>
            </a:r>
          </a:p>
        </p:txBody>
      </p:sp>
    </p:spTree>
    <p:extLst>
      <p:ext uri="{BB962C8B-B14F-4D97-AF65-F5344CB8AC3E}">
        <p14:creationId xmlns:p14="http://schemas.microsoft.com/office/powerpoint/2010/main" val="3440605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957"/>
                                        </p:tgtEl>
                                        <p:attrNameLst>
                                          <p:attrName>style.visibility</p:attrName>
                                        </p:attrNameLst>
                                      </p:cBhvr>
                                      <p:to>
                                        <p:strVal val="visible"/>
                                      </p:to>
                                    </p:set>
                                    <p:animEffect transition="in" filter="fade">
                                      <p:cBhvr>
                                        <p:cTn id="7" dur="250"/>
                                        <p:tgtEl>
                                          <p:spTgt spid="12595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595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36FAB531-6670-4E51-90F5-E9DAC85141E8}"/>
              </a:ext>
            </a:extLst>
          </p:cNvPr>
          <p:cNvSpPr>
            <a:spLocks noChangeArrowheads="1"/>
          </p:cNvSpPr>
          <p:nvPr/>
        </p:nvSpPr>
        <p:spPr bwMode="auto">
          <a:xfrm>
            <a:off x="5305796" y="3850317"/>
            <a:ext cx="2133600" cy="3810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 name="Rectangle 4">
            <a:extLst>
              <a:ext uri="{FF2B5EF4-FFF2-40B4-BE49-F238E27FC236}">
                <a16:creationId xmlns:a16="http://schemas.microsoft.com/office/drawing/2014/main" id="{3FAC3346-0058-40EC-8E7C-8FF758720EAE}"/>
              </a:ext>
            </a:extLst>
          </p:cNvPr>
          <p:cNvSpPr txBox="1">
            <a:spLocks noChangeArrowheads="1"/>
          </p:cNvSpPr>
          <p:nvPr/>
        </p:nvSpPr>
        <p:spPr>
          <a:xfrm>
            <a:off x="4664033" y="1272618"/>
            <a:ext cx="3962400" cy="5478980"/>
          </a:xfrm>
          <a:prstGeom prst="rect">
            <a:avLst/>
          </a:prstGeom>
          <a:noFill/>
          <a:ln>
            <a:solidFill>
              <a:schemeClr val="tx1"/>
            </a:solidFill>
            <a:miter lim="800000"/>
            <a:headEnd/>
            <a:tailEnd/>
          </a:ln>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buSzTx/>
              <a:buFont typeface="Wingdings" panose="05000000000000000000" pitchFamily="2" charset="2"/>
              <a:buNone/>
            </a:pPr>
            <a:r>
              <a:rPr lang="en-US" altLang="zh-CN" sz="2600" dirty="0"/>
              <a:t>  </a:t>
            </a:r>
            <a:r>
              <a:rPr lang="en-US" altLang="zh-CN" sz="2600" b="0" dirty="0"/>
              <a:t>process P3</a:t>
            </a:r>
          </a:p>
          <a:p>
            <a:pPr>
              <a:buSzTx/>
              <a:buFont typeface="Wingdings" panose="05000000000000000000" pitchFamily="2" charset="2"/>
              <a:buNone/>
            </a:pPr>
            <a:r>
              <a:rPr lang="en-US" altLang="zh-CN" sz="2600" b="0" dirty="0"/>
              <a:t>  </a:t>
            </a:r>
            <a:r>
              <a:rPr lang="en-US" altLang="zh-CN" sz="2400" b="0" dirty="0"/>
              <a:t>begin</a:t>
            </a:r>
          </a:p>
          <a:p>
            <a:pPr>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a:buSzTx/>
              <a:buFont typeface="Wingdings" panose="05000000000000000000" pitchFamily="2" charset="2"/>
              <a:buNone/>
            </a:pPr>
            <a:r>
              <a:rPr lang="en-US" altLang="zh-CN" b="0" dirty="0"/>
              <a:t>    begin</a:t>
            </a:r>
          </a:p>
          <a:p>
            <a:pPr lvl="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a:buSzTx/>
              <a:buFont typeface="Wingdings" panose="05000000000000000000" pitchFamily="2" charset="2"/>
              <a:buNone/>
            </a:pPr>
            <a:r>
              <a:rPr lang="en-US" altLang="zh-CN" b="0" dirty="0"/>
              <a:t>        </a:t>
            </a:r>
            <a:r>
              <a:rPr lang="zh-CN" altLang="en-US" b="0" dirty="0"/>
              <a:t>输出一张票；</a:t>
            </a:r>
          </a:p>
          <a:p>
            <a:pPr lvl="1">
              <a:buSzTx/>
              <a:buFont typeface="Wingdings" panose="05000000000000000000" pitchFamily="2" charset="2"/>
              <a:buNone/>
            </a:pPr>
            <a:r>
              <a:rPr lang="zh-CN" altLang="en-US" b="0" dirty="0"/>
              <a:t>     </a:t>
            </a:r>
            <a:r>
              <a:rPr lang="en-US" altLang="zh-CN" b="0" dirty="0"/>
              <a:t>end;</a:t>
            </a:r>
          </a:p>
          <a:p>
            <a:pPr lvl="1">
              <a:buSzTx/>
              <a:buFont typeface="Wingdings" panose="05000000000000000000" pitchFamily="2" charset="2"/>
              <a:buNone/>
            </a:pPr>
            <a:r>
              <a:rPr lang="en-US" altLang="zh-CN" b="0" dirty="0"/>
              <a:t>   else  </a:t>
            </a:r>
            <a:r>
              <a:rPr lang="zh-CN" altLang="en-US" b="0" dirty="0"/>
              <a:t>输出”票已售完“    </a:t>
            </a:r>
          </a:p>
          <a:p>
            <a:pPr lvl="1">
              <a:buSzTx/>
              <a:buFont typeface="Wingdings" panose="05000000000000000000" pitchFamily="2" charset="2"/>
              <a:buNone/>
            </a:pPr>
            <a:r>
              <a:rPr lang="en-US" altLang="zh-CN" b="0" dirty="0"/>
              <a:t>end;</a:t>
            </a:r>
          </a:p>
        </p:txBody>
      </p:sp>
      <p:sp>
        <p:nvSpPr>
          <p:cNvPr id="125955" name="Rectangle 4">
            <a:extLst>
              <a:ext uri="{FF2B5EF4-FFF2-40B4-BE49-F238E27FC236}">
                <a16:creationId xmlns:a16="http://schemas.microsoft.com/office/drawing/2014/main" id="{3F9911B3-526B-4844-898D-F7089111B1AE}"/>
              </a:ext>
            </a:extLst>
          </p:cNvPr>
          <p:cNvSpPr>
            <a:spLocks noGrp="1" noChangeArrowheads="1"/>
          </p:cNvSpPr>
          <p:nvPr>
            <p:ph type="body" idx="1"/>
          </p:nvPr>
        </p:nvSpPr>
        <p:spPr>
          <a:xfrm>
            <a:off x="300844" y="1301327"/>
            <a:ext cx="3962400" cy="5478980"/>
          </a:xfrm>
          <a:noFill/>
          <a:ln>
            <a:solidFill>
              <a:schemeClr val="tx1"/>
            </a:solidFill>
            <a:miter lim="800000"/>
            <a:headEnd/>
            <a:tailEnd/>
          </a:ln>
        </p:spPr>
        <p:txBody>
          <a:bodyPr/>
          <a:lstStyle/>
          <a:p>
            <a:pPr eaLnBrk="1" hangingPunct="1">
              <a:buSzTx/>
              <a:buFont typeface="Wingdings" panose="05000000000000000000" pitchFamily="2" charset="2"/>
              <a:buNone/>
            </a:pPr>
            <a:r>
              <a:rPr lang="en-US" altLang="zh-CN" sz="2600" dirty="0"/>
              <a:t>  </a:t>
            </a:r>
            <a:r>
              <a:rPr lang="en-US" altLang="zh-CN" sz="2600" b="0" dirty="0"/>
              <a:t>process P2</a:t>
            </a:r>
          </a:p>
          <a:p>
            <a:pPr eaLnBrk="1" hangingPunct="1">
              <a:buSzTx/>
              <a:buFont typeface="Wingdings" panose="05000000000000000000" pitchFamily="2" charset="2"/>
              <a:buNone/>
            </a:pPr>
            <a:r>
              <a:rPr lang="en-US" altLang="zh-CN" sz="2600" b="0" dirty="0"/>
              <a:t>  </a:t>
            </a:r>
            <a:r>
              <a:rPr lang="en-US" altLang="zh-CN" sz="2400" b="0" dirty="0"/>
              <a:t>begin</a:t>
            </a:r>
          </a:p>
          <a:p>
            <a:pPr eaLnBrk="1" hangingPunct="1">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eaLnBrk="1" hangingPunct="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eaLnBrk="1" hangingPunct="1">
              <a:buSzTx/>
              <a:buFont typeface="Wingdings" panose="05000000000000000000" pitchFamily="2" charset="2"/>
              <a:buNone/>
            </a:pPr>
            <a:r>
              <a:rPr lang="en-US" altLang="zh-CN" b="0" dirty="0"/>
              <a:t>    begin</a:t>
            </a:r>
          </a:p>
          <a:p>
            <a:pPr lvl="1" eaLnBrk="1" hangingPunct="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eaLnBrk="1" hangingPunct="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eaLnBrk="1" hangingPunct="1">
              <a:buSzTx/>
              <a:buFont typeface="Wingdings" panose="05000000000000000000" pitchFamily="2" charset="2"/>
              <a:buNone/>
            </a:pPr>
            <a:r>
              <a:rPr lang="en-US" altLang="zh-CN" b="0" dirty="0"/>
              <a:t>        </a:t>
            </a:r>
            <a:r>
              <a:rPr lang="zh-CN" altLang="en-US" b="0" dirty="0"/>
              <a:t>输出一张票；</a:t>
            </a:r>
          </a:p>
          <a:p>
            <a:pPr lvl="1" eaLnBrk="1" hangingPunct="1">
              <a:buSzTx/>
              <a:buFont typeface="Wingdings" panose="05000000000000000000" pitchFamily="2" charset="2"/>
              <a:buNone/>
            </a:pPr>
            <a:r>
              <a:rPr lang="zh-CN" altLang="en-US" b="0" dirty="0"/>
              <a:t>     </a:t>
            </a:r>
            <a:r>
              <a:rPr lang="en-US" altLang="zh-CN" b="0" dirty="0"/>
              <a:t>end;</a:t>
            </a:r>
          </a:p>
          <a:p>
            <a:pPr lvl="1" eaLnBrk="1" hangingPunct="1">
              <a:buSzTx/>
              <a:buFont typeface="Wingdings" panose="05000000000000000000" pitchFamily="2" charset="2"/>
              <a:buNone/>
            </a:pPr>
            <a:r>
              <a:rPr lang="en-US" altLang="zh-CN" b="0" dirty="0"/>
              <a:t>   else  </a:t>
            </a:r>
            <a:r>
              <a:rPr lang="zh-CN" altLang="en-US" b="0" dirty="0"/>
              <a:t>输出”票已售完“    </a:t>
            </a:r>
          </a:p>
          <a:p>
            <a:pPr lvl="1" eaLnBrk="1" hangingPunct="1">
              <a:buSzTx/>
              <a:buFont typeface="Wingdings" panose="05000000000000000000" pitchFamily="2" charset="2"/>
              <a:buNone/>
            </a:pPr>
            <a:r>
              <a:rPr lang="en-US" altLang="zh-CN" b="0" dirty="0"/>
              <a:t>end;</a:t>
            </a:r>
          </a:p>
        </p:txBody>
      </p:sp>
      <p:sp>
        <p:nvSpPr>
          <p:cNvPr id="125957" name="AutoShape 8">
            <a:extLst>
              <a:ext uri="{FF2B5EF4-FFF2-40B4-BE49-F238E27FC236}">
                <a16:creationId xmlns:a16="http://schemas.microsoft.com/office/drawing/2014/main" id="{0D1D1816-A5E6-4012-9229-6E650C13882D}"/>
              </a:ext>
            </a:extLst>
          </p:cNvPr>
          <p:cNvSpPr>
            <a:spLocks noChangeArrowheads="1"/>
          </p:cNvSpPr>
          <p:nvPr/>
        </p:nvSpPr>
        <p:spPr bwMode="auto">
          <a:xfrm>
            <a:off x="7333012" y="3184432"/>
            <a:ext cx="1447800" cy="304800"/>
          </a:xfrm>
          <a:prstGeom prst="wedgeRoundRectCallout">
            <a:avLst>
              <a:gd name="adj1" fmla="val -63269"/>
              <a:gd name="adj2" fmla="val 120315"/>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dirty="0">
                <a:latin typeface="Comic Sans MS" panose="030F0702030302020204" pitchFamily="66" charset="0"/>
              </a:rPr>
              <a:t>Ri = 4</a:t>
            </a:r>
          </a:p>
        </p:txBody>
      </p:sp>
      <p:sp>
        <p:nvSpPr>
          <p:cNvPr id="125958" name="Text Box 9">
            <a:extLst>
              <a:ext uri="{FF2B5EF4-FFF2-40B4-BE49-F238E27FC236}">
                <a16:creationId xmlns:a16="http://schemas.microsoft.com/office/drawing/2014/main" id="{53D90BEC-8AA2-4514-B6A9-192DF8FEAB88}"/>
              </a:ext>
            </a:extLst>
          </p:cNvPr>
          <p:cNvSpPr txBox="1">
            <a:spLocks noChangeArrowheads="1"/>
          </p:cNvSpPr>
          <p:nvPr/>
        </p:nvSpPr>
        <p:spPr bwMode="auto">
          <a:xfrm>
            <a:off x="822366" y="509132"/>
            <a:ext cx="815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mj-ea"/>
                <a:ea typeface="+mj-ea"/>
              </a:rPr>
              <a:t>假设某时刻</a:t>
            </a:r>
            <a:r>
              <a:rPr lang="en-US" altLang="zh-CN" sz="2400" b="1" dirty="0">
                <a:latin typeface="+mj-ea"/>
                <a:ea typeface="+mj-ea"/>
              </a:rPr>
              <a:t>A</a:t>
            </a:r>
            <a:r>
              <a:rPr lang="en-US" altLang="zh-CN" b="1" baseline="-25000" dirty="0">
                <a:latin typeface="+mj-ea"/>
                <a:ea typeface="+mj-ea"/>
              </a:rPr>
              <a:t>k</a:t>
            </a:r>
            <a:r>
              <a:rPr lang="zh-CN" altLang="en-US" sz="2400" b="1" dirty="0">
                <a:latin typeface="+mj-ea"/>
                <a:ea typeface="+mj-ea"/>
              </a:rPr>
              <a:t>为</a:t>
            </a:r>
            <a:r>
              <a:rPr lang="en-US" altLang="zh-CN" sz="2400" b="1" dirty="0">
                <a:latin typeface="+mj-ea"/>
                <a:ea typeface="+mj-ea"/>
              </a:rPr>
              <a:t>5</a:t>
            </a:r>
            <a:r>
              <a:rPr lang="zh-CN" altLang="en-US" sz="2400" b="1" dirty="0">
                <a:latin typeface="+mj-ea"/>
                <a:ea typeface="+mj-ea"/>
              </a:rPr>
              <a:t>，</a:t>
            </a:r>
            <a:r>
              <a:rPr lang="en-US" altLang="zh-CN" sz="2400" b="1" dirty="0">
                <a:latin typeface="+mj-ea"/>
                <a:ea typeface="+mj-ea"/>
              </a:rPr>
              <a:t>A</a:t>
            </a:r>
            <a:r>
              <a:rPr lang="zh-CN" altLang="en-US" sz="2400" b="1" dirty="0">
                <a:latin typeface="+mj-ea"/>
                <a:ea typeface="+mj-ea"/>
              </a:rPr>
              <a:t>、</a:t>
            </a:r>
            <a:r>
              <a:rPr lang="en-US" altLang="zh-CN" sz="2400" b="1" dirty="0">
                <a:latin typeface="+mj-ea"/>
                <a:ea typeface="+mj-ea"/>
              </a:rPr>
              <a:t>B</a:t>
            </a:r>
            <a:r>
              <a:rPr lang="zh-CN" altLang="en-US" sz="2400" b="1" dirty="0">
                <a:latin typeface="+mj-ea"/>
                <a:ea typeface="+mj-ea"/>
              </a:rPr>
              <a:t>两个人同时在</a:t>
            </a:r>
            <a:r>
              <a:rPr lang="en-US" altLang="zh-CN" sz="2400" b="1" dirty="0">
                <a:latin typeface="+mj-ea"/>
                <a:ea typeface="+mj-ea"/>
              </a:rPr>
              <a:t>2</a:t>
            </a:r>
            <a:r>
              <a:rPr lang="zh-CN" altLang="en-US" sz="2400" b="1" dirty="0">
                <a:latin typeface="+mj-ea"/>
                <a:ea typeface="+mj-ea"/>
              </a:rPr>
              <a:t>号和</a:t>
            </a:r>
            <a:r>
              <a:rPr lang="en-US" altLang="zh-CN" sz="2400" b="1" dirty="0">
                <a:latin typeface="+mj-ea"/>
                <a:ea typeface="+mj-ea"/>
              </a:rPr>
              <a:t>3</a:t>
            </a:r>
            <a:r>
              <a:rPr lang="zh-CN" altLang="en-US" sz="2400" b="1" dirty="0">
                <a:latin typeface="+mj-ea"/>
                <a:ea typeface="+mj-ea"/>
              </a:rPr>
              <a:t>号窗口买票</a:t>
            </a:r>
          </a:p>
        </p:txBody>
      </p:sp>
    </p:spTree>
    <p:extLst>
      <p:ext uri="{BB962C8B-B14F-4D97-AF65-F5344CB8AC3E}">
        <p14:creationId xmlns:p14="http://schemas.microsoft.com/office/powerpoint/2010/main" val="1747907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957"/>
                                        </p:tgtEl>
                                        <p:attrNameLst>
                                          <p:attrName>style.visibility</p:attrName>
                                        </p:attrNameLst>
                                      </p:cBhvr>
                                      <p:to>
                                        <p:strVal val="visible"/>
                                      </p:to>
                                    </p:set>
                                    <p:animEffect transition="in" filter="fade">
                                      <p:cBhvr>
                                        <p:cTn id="7" dur="250"/>
                                        <p:tgtEl>
                                          <p:spTgt spid="12595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595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36FAB531-6670-4E51-90F5-E9DAC85141E8}"/>
              </a:ext>
            </a:extLst>
          </p:cNvPr>
          <p:cNvSpPr>
            <a:spLocks noChangeArrowheads="1"/>
          </p:cNvSpPr>
          <p:nvPr/>
        </p:nvSpPr>
        <p:spPr bwMode="auto">
          <a:xfrm>
            <a:off x="1524000" y="4384706"/>
            <a:ext cx="2133600" cy="3810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 name="Rectangle 4">
            <a:extLst>
              <a:ext uri="{FF2B5EF4-FFF2-40B4-BE49-F238E27FC236}">
                <a16:creationId xmlns:a16="http://schemas.microsoft.com/office/drawing/2014/main" id="{3FAC3346-0058-40EC-8E7C-8FF758720EAE}"/>
              </a:ext>
            </a:extLst>
          </p:cNvPr>
          <p:cNvSpPr txBox="1">
            <a:spLocks noChangeArrowheads="1"/>
          </p:cNvSpPr>
          <p:nvPr/>
        </p:nvSpPr>
        <p:spPr>
          <a:xfrm>
            <a:off x="4616532" y="1308738"/>
            <a:ext cx="3962400" cy="5478980"/>
          </a:xfrm>
          <a:prstGeom prst="rect">
            <a:avLst/>
          </a:prstGeom>
          <a:noFill/>
          <a:ln>
            <a:solidFill>
              <a:schemeClr val="tx1"/>
            </a:solidFill>
            <a:miter lim="800000"/>
            <a:headEnd/>
            <a:tailEnd/>
          </a:ln>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buSzTx/>
              <a:buFont typeface="Wingdings" panose="05000000000000000000" pitchFamily="2" charset="2"/>
              <a:buNone/>
            </a:pPr>
            <a:r>
              <a:rPr lang="en-US" altLang="zh-CN" sz="2600" dirty="0"/>
              <a:t>  </a:t>
            </a:r>
            <a:r>
              <a:rPr lang="en-US" altLang="zh-CN" sz="2600" b="0" dirty="0"/>
              <a:t>process P3</a:t>
            </a:r>
          </a:p>
          <a:p>
            <a:pPr>
              <a:buSzTx/>
              <a:buFont typeface="Wingdings" panose="05000000000000000000" pitchFamily="2" charset="2"/>
              <a:buNone/>
            </a:pPr>
            <a:r>
              <a:rPr lang="en-US" altLang="zh-CN" sz="2600" b="0" dirty="0"/>
              <a:t>  </a:t>
            </a:r>
            <a:r>
              <a:rPr lang="en-US" altLang="zh-CN" sz="2400" b="0" dirty="0"/>
              <a:t>begin</a:t>
            </a:r>
          </a:p>
          <a:p>
            <a:pPr>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a:buSzTx/>
              <a:buFont typeface="Wingdings" panose="05000000000000000000" pitchFamily="2" charset="2"/>
              <a:buNone/>
            </a:pPr>
            <a:r>
              <a:rPr lang="en-US" altLang="zh-CN" b="0" dirty="0"/>
              <a:t>    begin</a:t>
            </a:r>
          </a:p>
          <a:p>
            <a:pPr lvl="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a:buSzTx/>
              <a:buFont typeface="Wingdings" panose="05000000000000000000" pitchFamily="2" charset="2"/>
              <a:buNone/>
            </a:pPr>
            <a:r>
              <a:rPr lang="en-US" altLang="zh-CN" b="0" dirty="0"/>
              <a:t>        </a:t>
            </a:r>
            <a:r>
              <a:rPr lang="zh-CN" altLang="en-US" b="0" dirty="0"/>
              <a:t>输出一张票；</a:t>
            </a:r>
          </a:p>
          <a:p>
            <a:pPr lvl="1">
              <a:buSzTx/>
              <a:buFont typeface="Wingdings" panose="05000000000000000000" pitchFamily="2" charset="2"/>
              <a:buNone/>
            </a:pPr>
            <a:r>
              <a:rPr lang="zh-CN" altLang="en-US" b="0" dirty="0"/>
              <a:t>     </a:t>
            </a:r>
            <a:r>
              <a:rPr lang="en-US" altLang="zh-CN" b="0" dirty="0"/>
              <a:t>end;</a:t>
            </a:r>
          </a:p>
          <a:p>
            <a:pPr lvl="1">
              <a:buSzTx/>
              <a:buFont typeface="Wingdings" panose="05000000000000000000" pitchFamily="2" charset="2"/>
              <a:buNone/>
            </a:pPr>
            <a:r>
              <a:rPr lang="en-US" altLang="zh-CN" b="0" dirty="0"/>
              <a:t>   else  </a:t>
            </a:r>
            <a:r>
              <a:rPr lang="zh-CN" altLang="en-US" b="0" dirty="0"/>
              <a:t>输出”票已售完“    </a:t>
            </a:r>
          </a:p>
          <a:p>
            <a:pPr lvl="1">
              <a:buSzTx/>
              <a:buFont typeface="Wingdings" panose="05000000000000000000" pitchFamily="2" charset="2"/>
              <a:buNone/>
            </a:pPr>
            <a:r>
              <a:rPr lang="en-US" altLang="zh-CN" b="0" dirty="0"/>
              <a:t>end;</a:t>
            </a:r>
          </a:p>
        </p:txBody>
      </p:sp>
      <p:sp>
        <p:nvSpPr>
          <p:cNvPr id="125955" name="Rectangle 4">
            <a:extLst>
              <a:ext uri="{FF2B5EF4-FFF2-40B4-BE49-F238E27FC236}">
                <a16:creationId xmlns:a16="http://schemas.microsoft.com/office/drawing/2014/main" id="{3F9911B3-526B-4844-898D-F7089111B1AE}"/>
              </a:ext>
            </a:extLst>
          </p:cNvPr>
          <p:cNvSpPr>
            <a:spLocks noGrp="1" noChangeArrowheads="1"/>
          </p:cNvSpPr>
          <p:nvPr>
            <p:ph type="body" idx="1"/>
          </p:nvPr>
        </p:nvSpPr>
        <p:spPr>
          <a:xfrm>
            <a:off x="288966" y="1301327"/>
            <a:ext cx="3962400" cy="5478980"/>
          </a:xfrm>
          <a:noFill/>
          <a:ln>
            <a:solidFill>
              <a:schemeClr val="tx1"/>
            </a:solidFill>
            <a:miter lim="800000"/>
            <a:headEnd/>
            <a:tailEnd/>
          </a:ln>
        </p:spPr>
        <p:txBody>
          <a:bodyPr/>
          <a:lstStyle/>
          <a:p>
            <a:pPr eaLnBrk="1" hangingPunct="1">
              <a:buSzTx/>
              <a:buFont typeface="Wingdings" panose="05000000000000000000" pitchFamily="2" charset="2"/>
              <a:buNone/>
            </a:pPr>
            <a:r>
              <a:rPr lang="en-US" altLang="zh-CN" sz="2600" dirty="0"/>
              <a:t>  </a:t>
            </a:r>
            <a:r>
              <a:rPr lang="en-US" altLang="zh-CN" sz="2600" b="0" dirty="0"/>
              <a:t>process P2</a:t>
            </a:r>
          </a:p>
          <a:p>
            <a:pPr eaLnBrk="1" hangingPunct="1">
              <a:buSzTx/>
              <a:buFont typeface="Wingdings" panose="05000000000000000000" pitchFamily="2" charset="2"/>
              <a:buNone/>
            </a:pPr>
            <a:r>
              <a:rPr lang="en-US" altLang="zh-CN" sz="2600" b="0" dirty="0"/>
              <a:t>  </a:t>
            </a:r>
            <a:r>
              <a:rPr lang="en-US" altLang="zh-CN" sz="2400" b="0" dirty="0"/>
              <a:t>begin</a:t>
            </a:r>
          </a:p>
          <a:p>
            <a:pPr eaLnBrk="1" hangingPunct="1">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eaLnBrk="1" hangingPunct="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eaLnBrk="1" hangingPunct="1">
              <a:buSzTx/>
              <a:buFont typeface="Wingdings" panose="05000000000000000000" pitchFamily="2" charset="2"/>
              <a:buNone/>
            </a:pPr>
            <a:r>
              <a:rPr lang="en-US" altLang="zh-CN" b="0" dirty="0"/>
              <a:t>    begin</a:t>
            </a:r>
          </a:p>
          <a:p>
            <a:pPr lvl="1" eaLnBrk="1" hangingPunct="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eaLnBrk="1" hangingPunct="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eaLnBrk="1" hangingPunct="1">
              <a:buSzTx/>
              <a:buFont typeface="Wingdings" panose="05000000000000000000" pitchFamily="2" charset="2"/>
              <a:buNone/>
            </a:pPr>
            <a:r>
              <a:rPr lang="en-US" altLang="zh-CN" b="0" dirty="0"/>
              <a:t>        </a:t>
            </a:r>
            <a:r>
              <a:rPr lang="zh-CN" altLang="en-US" b="0" dirty="0"/>
              <a:t>输出一张票；</a:t>
            </a:r>
          </a:p>
          <a:p>
            <a:pPr lvl="1" eaLnBrk="1" hangingPunct="1">
              <a:buSzTx/>
              <a:buFont typeface="Wingdings" panose="05000000000000000000" pitchFamily="2" charset="2"/>
              <a:buNone/>
            </a:pPr>
            <a:r>
              <a:rPr lang="zh-CN" altLang="en-US" b="0" dirty="0"/>
              <a:t>     </a:t>
            </a:r>
            <a:r>
              <a:rPr lang="en-US" altLang="zh-CN" b="0" dirty="0"/>
              <a:t>end;</a:t>
            </a:r>
          </a:p>
          <a:p>
            <a:pPr lvl="1" eaLnBrk="1" hangingPunct="1">
              <a:buSzTx/>
              <a:buFont typeface="Wingdings" panose="05000000000000000000" pitchFamily="2" charset="2"/>
              <a:buNone/>
            </a:pPr>
            <a:r>
              <a:rPr lang="en-US" altLang="zh-CN" b="0" dirty="0"/>
              <a:t>   else  </a:t>
            </a:r>
            <a:r>
              <a:rPr lang="zh-CN" altLang="en-US" b="0" dirty="0"/>
              <a:t>输出”票已售完“    </a:t>
            </a:r>
          </a:p>
          <a:p>
            <a:pPr lvl="1" eaLnBrk="1" hangingPunct="1">
              <a:buSzTx/>
              <a:buFont typeface="Wingdings" panose="05000000000000000000" pitchFamily="2" charset="2"/>
              <a:buNone/>
            </a:pPr>
            <a:r>
              <a:rPr lang="en-US" altLang="zh-CN" b="0" dirty="0"/>
              <a:t>end;</a:t>
            </a:r>
          </a:p>
        </p:txBody>
      </p:sp>
      <p:sp>
        <p:nvSpPr>
          <p:cNvPr id="125957" name="AutoShape 8">
            <a:extLst>
              <a:ext uri="{FF2B5EF4-FFF2-40B4-BE49-F238E27FC236}">
                <a16:creationId xmlns:a16="http://schemas.microsoft.com/office/drawing/2014/main" id="{0D1D1816-A5E6-4012-9229-6E650C13882D}"/>
              </a:ext>
            </a:extLst>
          </p:cNvPr>
          <p:cNvSpPr>
            <a:spLocks noChangeArrowheads="1"/>
          </p:cNvSpPr>
          <p:nvPr/>
        </p:nvSpPr>
        <p:spPr bwMode="auto">
          <a:xfrm>
            <a:off x="3451266" y="3762241"/>
            <a:ext cx="1447800" cy="291935"/>
          </a:xfrm>
          <a:prstGeom prst="wedgeRoundRectCallout">
            <a:avLst>
              <a:gd name="adj1" fmla="val -63269"/>
              <a:gd name="adj2" fmla="val 120315"/>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dirty="0">
                <a:latin typeface="Comic Sans MS" panose="030F0702030302020204" pitchFamily="66" charset="0"/>
              </a:rPr>
              <a:t>A</a:t>
            </a:r>
            <a:r>
              <a:rPr lang="en-US" altLang="zh-CN" sz="1800" baseline="-25000" dirty="0">
                <a:latin typeface="Comic Sans MS" panose="030F0702030302020204" pitchFamily="66" charset="0"/>
              </a:rPr>
              <a:t>k</a:t>
            </a:r>
            <a:r>
              <a:rPr lang="en-US" altLang="zh-CN" sz="1800" dirty="0">
                <a:latin typeface="Comic Sans MS" panose="030F0702030302020204" pitchFamily="66" charset="0"/>
              </a:rPr>
              <a:t>= 4</a:t>
            </a:r>
          </a:p>
        </p:txBody>
      </p:sp>
      <p:sp>
        <p:nvSpPr>
          <p:cNvPr id="125958" name="Text Box 9">
            <a:extLst>
              <a:ext uri="{FF2B5EF4-FFF2-40B4-BE49-F238E27FC236}">
                <a16:creationId xmlns:a16="http://schemas.microsoft.com/office/drawing/2014/main" id="{53D90BEC-8AA2-4514-B6A9-192DF8FEAB88}"/>
              </a:ext>
            </a:extLst>
          </p:cNvPr>
          <p:cNvSpPr txBox="1">
            <a:spLocks noChangeArrowheads="1"/>
          </p:cNvSpPr>
          <p:nvPr/>
        </p:nvSpPr>
        <p:spPr bwMode="auto">
          <a:xfrm>
            <a:off x="822366" y="509132"/>
            <a:ext cx="815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mj-ea"/>
                <a:ea typeface="+mj-ea"/>
              </a:rPr>
              <a:t>假设某时刻</a:t>
            </a:r>
            <a:r>
              <a:rPr lang="en-US" altLang="zh-CN" sz="2400" b="1" dirty="0">
                <a:latin typeface="+mj-ea"/>
                <a:ea typeface="+mj-ea"/>
              </a:rPr>
              <a:t>A</a:t>
            </a:r>
            <a:r>
              <a:rPr lang="en-US" altLang="zh-CN" b="1" baseline="-25000" dirty="0">
                <a:latin typeface="+mj-ea"/>
                <a:ea typeface="+mj-ea"/>
              </a:rPr>
              <a:t>k</a:t>
            </a:r>
            <a:r>
              <a:rPr lang="zh-CN" altLang="en-US" sz="2400" b="1" dirty="0">
                <a:latin typeface="+mj-ea"/>
                <a:ea typeface="+mj-ea"/>
              </a:rPr>
              <a:t>为</a:t>
            </a:r>
            <a:r>
              <a:rPr lang="en-US" altLang="zh-CN" sz="2400" b="1" dirty="0">
                <a:latin typeface="+mj-ea"/>
                <a:ea typeface="+mj-ea"/>
              </a:rPr>
              <a:t>5</a:t>
            </a:r>
            <a:r>
              <a:rPr lang="zh-CN" altLang="en-US" sz="2400" b="1" dirty="0">
                <a:latin typeface="+mj-ea"/>
                <a:ea typeface="+mj-ea"/>
              </a:rPr>
              <a:t>，</a:t>
            </a:r>
            <a:r>
              <a:rPr lang="en-US" altLang="zh-CN" sz="2400" b="1" dirty="0">
                <a:latin typeface="+mj-ea"/>
                <a:ea typeface="+mj-ea"/>
              </a:rPr>
              <a:t>A</a:t>
            </a:r>
            <a:r>
              <a:rPr lang="zh-CN" altLang="en-US" sz="2400" b="1" dirty="0">
                <a:latin typeface="+mj-ea"/>
                <a:ea typeface="+mj-ea"/>
              </a:rPr>
              <a:t>、</a:t>
            </a:r>
            <a:r>
              <a:rPr lang="en-US" altLang="zh-CN" sz="2400" b="1" dirty="0">
                <a:latin typeface="+mj-ea"/>
                <a:ea typeface="+mj-ea"/>
              </a:rPr>
              <a:t>B</a:t>
            </a:r>
            <a:r>
              <a:rPr lang="zh-CN" altLang="en-US" sz="2400" b="1" dirty="0">
                <a:latin typeface="+mj-ea"/>
                <a:ea typeface="+mj-ea"/>
              </a:rPr>
              <a:t>两个人同时在</a:t>
            </a:r>
            <a:r>
              <a:rPr lang="en-US" altLang="zh-CN" sz="2400" b="1" dirty="0">
                <a:latin typeface="+mj-ea"/>
                <a:ea typeface="+mj-ea"/>
              </a:rPr>
              <a:t>2</a:t>
            </a:r>
            <a:r>
              <a:rPr lang="zh-CN" altLang="en-US" sz="2400" b="1" dirty="0">
                <a:latin typeface="+mj-ea"/>
                <a:ea typeface="+mj-ea"/>
              </a:rPr>
              <a:t>号和</a:t>
            </a:r>
            <a:r>
              <a:rPr lang="en-US" altLang="zh-CN" sz="2400" b="1" dirty="0">
                <a:latin typeface="+mj-ea"/>
                <a:ea typeface="+mj-ea"/>
              </a:rPr>
              <a:t>3</a:t>
            </a:r>
            <a:r>
              <a:rPr lang="zh-CN" altLang="en-US" sz="2400" b="1" dirty="0">
                <a:latin typeface="+mj-ea"/>
                <a:ea typeface="+mj-ea"/>
              </a:rPr>
              <a:t>号窗口买票</a:t>
            </a:r>
          </a:p>
        </p:txBody>
      </p:sp>
    </p:spTree>
    <p:extLst>
      <p:ext uri="{BB962C8B-B14F-4D97-AF65-F5344CB8AC3E}">
        <p14:creationId xmlns:p14="http://schemas.microsoft.com/office/powerpoint/2010/main" val="254819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957"/>
                                        </p:tgtEl>
                                        <p:attrNameLst>
                                          <p:attrName>style.visibility</p:attrName>
                                        </p:attrNameLst>
                                      </p:cBhvr>
                                      <p:to>
                                        <p:strVal val="visible"/>
                                      </p:to>
                                    </p:set>
                                    <p:animEffect transition="in" filter="fade">
                                      <p:cBhvr>
                                        <p:cTn id="7" dur="250"/>
                                        <p:tgtEl>
                                          <p:spTgt spid="12595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595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36FAB531-6670-4E51-90F5-E9DAC85141E8}"/>
              </a:ext>
            </a:extLst>
          </p:cNvPr>
          <p:cNvSpPr>
            <a:spLocks noChangeArrowheads="1"/>
          </p:cNvSpPr>
          <p:nvPr/>
        </p:nvSpPr>
        <p:spPr bwMode="auto">
          <a:xfrm>
            <a:off x="5305796" y="4372829"/>
            <a:ext cx="2133600" cy="3810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 name="Rectangle 4">
            <a:extLst>
              <a:ext uri="{FF2B5EF4-FFF2-40B4-BE49-F238E27FC236}">
                <a16:creationId xmlns:a16="http://schemas.microsoft.com/office/drawing/2014/main" id="{3FAC3346-0058-40EC-8E7C-8FF758720EAE}"/>
              </a:ext>
            </a:extLst>
          </p:cNvPr>
          <p:cNvSpPr txBox="1">
            <a:spLocks noChangeArrowheads="1"/>
          </p:cNvSpPr>
          <p:nvPr/>
        </p:nvSpPr>
        <p:spPr>
          <a:xfrm>
            <a:off x="4671956" y="1301327"/>
            <a:ext cx="3962400" cy="5478980"/>
          </a:xfrm>
          <a:prstGeom prst="rect">
            <a:avLst/>
          </a:prstGeom>
          <a:noFill/>
          <a:ln>
            <a:solidFill>
              <a:schemeClr val="tx1"/>
            </a:solidFill>
            <a:miter lim="800000"/>
            <a:headEnd/>
            <a:tailEnd/>
          </a:ln>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buSzTx/>
              <a:buFont typeface="Wingdings" panose="05000000000000000000" pitchFamily="2" charset="2"/>
              <a:buNone/>
            </a:pPr>
            <a:r>
              <a:rPr lang="en-US" altLang="zh-CN" sz="2600" dirty="0"/>
              <a:t>  </a:t>
            </a:r>
            <a:r>
              <a:rPr lang="en-US" altLang="zh-CN" sz="2600" b="0" dirty="0"/>
              <a:t>process P3</a:t>
            </a:r>
          </a:p>
          <a:p>
            <a:pPr>
              <a:buSzTx/>
              <a:buFont typeface="Wingdings" panose="05000000000000000000" pitchFamily="2" charset="2"/>
              <a:buNone/>
            </a:pPr>
            <a:r>
              <a:rPr lang="en-US" altLang="zh-CN" sz="2600" b="0" dirty="0"/>
              <a:t>  </a:t>
            </a:r>
            <a:r>
              <a:rPr lang="en-US" altLang="zh-CN" sz="2400" b="0" dirty="0"/>
              <a:t>begin</a:t>
            </a:r>
          </a:p>
          <a:p>
            <a:pPr>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a:buSzTx/>
              <a:buFont typeface="Wingdings" panose="05000000000000000000" pitchFamily="2" charset="2"/>
              <a:buNone/>
            </a:pPr>
            <a:r>
              <a:rPr lang="en-US" altLang="zh-CN" b="0" dirty="0"/>
              <a:t>    begin</a:t>
            </a:r>
          </a:p>
          <a:p>
            <a:pPr lvl="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a:buSzTx/>
              <a:buFont typeface="Wingdings" panose="05000000000000000000" pitchFamily="2" charset="2"/>
              <a:buNone/>
            </a:pPr>
            <a:r>
              <a:rPr lang="en-US" altLang="zh-CN" b="0" dirty="0"/>
              <a:t>        </a:t>
            </a:r>
            <a:r>
              <a:rPr lang="zh-CN" altLang="en-US" b="0" dirty="0"/>
              <a:t>输出一张票；</a:t>
            </a:r>
          </a:p>
          <a:p>
            <a:pPr lvl="1">
              <a:buSzTx/>
              <a:buFont typeface="Wingdings" panose="05000000000000000000" pitchFamily="2" charset="2"/>
              <a:buNone/>
            </a:pPr>
            <a:r>
              <a:rPr lang="zh-CN" altLang="en-US" b="0" dirty="0"/>
              <a:t>     </a:t>
            </a:r>
            <a:r>
              <a:rPr lang="en-US" altLang="zh-CN" b="0" dirty="0"/>
              <a:t>end;</a:t>
            </a:r>
          </a:p>
          <a:p>
            <a:pPr lvl="1">
              <a:buSzTx/>
              <a:buFont typeface="Wingdings" panose="05000000000000000000" pitchFamily="2" charset="2"/>
              <a:buNone/>
            </a:pPr>
            <a:r>
              <a:rPr lang="en-US" altLang="zh-CN" b="0" dirty="0"/>
              <a:t>   else  </a:t>
            </a:r>
            <a:r>
              <a:rPr lang="zh-CN" altLang="en-US" b="0" dirty="0"/>
              <a:t>输出”票已售完“    </a:t>
            </a:r>
          </a:p>
          <a:p>
            <a:pPr lvl="1">
              <a:buSzTx/>
              <a:buFont typeface="Wingdings" panose="05000000000000000000" pitchFamily="2" charset="2"/>
              <a:buNone/>
            </a:pPr>
            <a:r>
              <a:rPr lang="en-US" altLang="zh-CN" b="0" dirty="0"/>
              <a:t>end;</a:t>
            </a:r>
          </a:p>
        </p:txBody>
      </p:sp>
      <p:sp>
        <p:nvSpPr>
          <p:cNvPr id="125955" name="Rectangle 4">
            <a:extLst>
              <a:ext uri="{FF2B5EF4-FFF2-40B4-BE49-F238E27FC236}">
                <a16:creationId xmlns:a16="http://schemas.microsoft.com/office/drawing/2014/main" id="{3F9911B3-526B-4844-898D-F7089111B1AE}"/>
              </a:ext>
            </a:extLst>
          </p:cNvPr>
          <p:cNvSpPr>
            <a:spLocks noGrp="1" noChangeArrowheads="1"/>
          </p:cNvSpPr>
          <p:nvPr>
            <p:ph type="body" idx="1"/>
          </p:nvPr>
        </p:nvSpPr>
        <p:spPr>
          <a:xfrm>
            <a:off x="288967" y="1301327"/>
            <a:ext cx="3962400" cy="5478980"/>
          </a:xfrm>
          <a:noFill/>
          <a:ln>
            <a:solidFill>
              <a:schemeClr val="tx1"/>
            </a:solidFill>
            <a:miter lim="800000"/>
            <a:headEnd/>
            <a:tailEnd/>
          </a:ln>
        </p:spPr>
        <p:txBody>
          <a:bodyPr/>
          <a:lstStyle/>
          <a:p>
            <a:pPr eaLnBrk="1" hangingPunct="1">
              <a:buSzTx/>
              <a:buFont typeface="Wingdings" panose="05000000000000000000" pitchFamily="2" charset="2"/>
              <a:buNone/>
            </a:pPr>
            <a:r>
              <a:rPr lang="en-US" altLang="zh-CN" sz="2600" dirty="0"/>
              <a:t>  </a:t>
            </a:r>
            <a:r>
              <a:rPr lang="en-US" altLang="zh-CN" sz="2600" b="0" dirty="0"/>
              <a:t>process P2</a:t>
            </a:r>
          </a:p>
          <a:p>
            <a:pPr eaLnBrk="1" hangingPunct="1">
              <a:buSzTx/>
              <a:buFont typeface="Wingdings" panose="05000000000000000000" pitchFamily="2" charset="2"/>
              <a:buNone/>
            </a:pPr>
            <a:r>
              <a:rPr lang="en-US" altLang="zh-CN" sz="2600" b="0" dirty="0"/>
              <a:t>  </a:t>
            </a:r>
            <a:r>
              <a:rPr lang="en-US" altLang="zh-CN" sz="2400" b="0" dirty="0"/>
              <a:t>begin</a:t>
            </a:r>
          </a:p>
          <a:p>
            <a:pPr eaLnBrk="1" hangingPunct="1">
              <a:buSzTx/>
              <a:buFont typeface="Wingdings" panose="05000000000000000000" pitchFamily="2" charset="2"/>
              <a:buNone/>
            </a:pPr>
            <a:r>
              <a:rPr lang="en-US" altLang="zh-CN" sz="2400" b="0" dirty="0"/>
              <a:t>     R</a:t>
            </a:r>
            <a:r>
              <a:rPr lang="en-US" altLang="zh-CN" sz="2400" b="0" baseline="-25000" dirty="0"/>
              <a:t>i</a:t>
            </a:r>
            <a:r>
              <a:rPr lang="en-US" altLang="zh-CN" sz="2400" b="0" dirty="0"/>
              <a:t>:=A</a:t>
            </a:r>
            <a:r>
              <a:rPr lang="en-US" altLang="zh-CN" sz="2400" b="0" baseline="-25000" dirty="0"/>
              <a:t>k</a:t>
            </a:r>
            <a:r>
              <a:rPr lang="en-US" altLang="zh-CN" sz="2400" b="0" dirty="0"/>
              <a:t>;</a:t>
            </a:r>
          </a:p>
          <a:p>
            <a:pPr lvl="1" eaLnBrk="1" hangingPunct="1">
              <a:buSzTx/>
              <a:buFont typeface="Wingdings" panose="05000000000000000000" pitchFamily="2" charset="2"/>
              <a:buNone/>
            </a:pPr>
            <a:r>
              <a:rPr lang="en-US" altLang="zh-CN" b="0" dirty="0"/>
              <a:t>   if R</a:t>
            </a:r>
            <a:r>
              <a:rPr lang="en-US" altLang="zh-CN" b="0" baseline="-25000" dirty="0"/>
              <a:t>i</a:t>
            </a:r>
            <a:r>
              <a:rPr lang="en-US" altLang="zh-CN" b="0" dirty="0"/>
              <a:t>&gt;=1 then</a:t>
            </a:r>
          </a:p>
          <a:p>
            <a:pPr lvl="1" eaLnBrk="1" hangingPunct="1">
              <a:buSzTx/>
              <a:buFont typeface="Wingdings" panose="05000000000000000000" pitchFamily="2" charset="2"/>
              <a:buNone/>
            </a:pPr>
            <a:r>
              <a:rPr lang="en-US" altLang="zh-CN" b="0" dirty="0"/>
              <a:t>    begin</a:t>
            </a:r>
          </a:p>
          <a:p>
            <a:pPr lvl="1" eaLnBrk="1" hangingPunct="1">
              <a:buSzTx/>
              <a:buFont typeface="Wingdings" panose="05000000000000000000" pitchFamily="2" charset="2"/>
              <a:buNone/>
            </a:pPr>
            <a:r>
              <a:rPr lang="en-US" altLang="zh-CN" b="0" dirty="0"/>
              <a:t>        R</a:t>
            </a:r>
            <a:r>
              <a:rPr lang="en-US" altLang="zh-CN" b="0" baseline="-25000" dirty="0"/>
              <a:t>i</a:t>
            </a:r>
            <a:r>
              <a:rPr lang="en-US" altLang="zh-CN" b="0" dirty="0"/>
              <a:t>:= R</a:t>
            </a:r>
            <a:r>
              <a:rPr lang="en-US" altLang="zh-CN" b="0" baseline="-25000" dirty="0"/>
              <a:t>i</a:t>
            </a:r>
            <a:r>
              <a:rPr lang="en-US" altLang="zh-CN" b="0" dirty="0"/>
              <a:t> -1;</a:t>
            </a:r>
          </a:p>
          <a:p>
            <a:pPr lvl="1" eaLnBrk="1" hangingPunct="1">
              <a:buSzTx/>
              <a:buFont typeface="Wingdings" panose="05000000000000000000" pitchFamily="2" charset="2"/>
              <a:buNone/>
            </a:pPr>
            <a:r>
              <a:rPr lang="en-US" altLang="zh-CN" b="0" dirty="0"/>
              <a:t>        A</a:t>
            </a:r>
            <a:r>
              <a:rPr lang="en-US" altLang="zh-CN" b="0" baseline="-25000" dirty="0"/>
              <a:t>k</a:t>
            </a:r>
            <a:r>
              <a:rPr lang="en-US" altLang="zh-CN" b="0" dirty="0"/>
              <a:t> = R</a:t>
            </a:r>
            <a:r>
              <a:rPr lang="en-US" altLang="zh-CN" b="0" baseline="-25000" dirty="0"/>
              <a:t>i</a:t>
            </a:r>
          </a:p>
          <a:p>
            <a:pPr lvl="1" eaLnBrk="1" hangingPunct="1">
              <a:buSzTx/>
              <a:buFont typeface="Wingdings" panose="05000000000000000000" pitchFamily="2" charset="2"/>
              <a:buNone/>
            </a:pPr>
            <a:r>
              <a:rPr lang="en-US" altLang="zh-CN" b="0" dirty="0"/>
              <a:t>        </a:t>
            </a:r>
            <a:r>
              <a:rPr lang="zh-CN" altLang="en-US" b="0" dirty="0"/>
              <a:t>输出一张票；</a:t>
            </a:r>
          </a:p>
          <a:p>
            <a:pPr lvl="1" eaLnBrk="1" hangingPunct="1">
              <a:buSzTx/>
              <a:buFont typeface="Wingdings" panose="05000000000000000000" pitchFamily="2" charset="2"/>
              <a:buNone/>
            </a:pPr>
            <a:r>
              <a:rPr lang="zh-CN" altLang="en-US" b="0" dirty="0"/>
              <a:t>     </a:t>
            </a:r>
            <a:r>
              <a:rPr lang="en-US" altLang="zh-CN" b="0" dirty="0"/>
              <a:t>end;</a:t>
            </a:r>
          </a:p>
          <a:p>
            <a:pPr lvl="1" eaLnBrk="1" hangingPunct="1">
              <a:buSzTx/>
              <a:buFont typeface="Wingdings" panose="05000000000000000000" pitchFamily="2" charset="2"/>
              <a:buNone/>
            </a:pPr>
            <a:r>
              <a:rPr lang="en-US" altLang="zh-CN" b="0" dirty="0"/>
              <a:t>   else  </a:t>
            </a:r>
            <a:r>
              <a:rPr lang="zh-CN" altLang="en-US" b="0" dirty="0"/>
              <a:t>输出”票已售完“    </a:t>
            </a:r>
          </a:p>
          <a:p>
            <a:pPr lvl="1" eaLnBrk="1" hangingPunct="1">
              <a:buSzTx/>
              <a:buFont typeface="Wingdings" panose="05000000000000000000" pitchFamily="2" charset="2"/>
              <a:buNone/>
            </a:pPr>
            <a:r>
              <a:rPr lang="en-US" altLang="zh-CN" b="0" dirty="0"/>
              <a:t>end;</a:t>
            </a:r>
          </a:p>
        </p:txBody>
      </p:sp>
      <p:sp>
        <p:nvSpPr>
          <p:cNvPr id="125957" name="AutoShape 8">
            <a:extLst>
              <a:ext uri="{FF2B5EF4-FFF2-40B4-BE49-F238E27FC236}">
                <a16:creationId xmlns:a16="http://schemas.microsoft.com/office/drawing/2014/main" id="{0D1D1816-A5E6-4012-9229-6E650C13882D}"/>
              </a:ext>
            </a:extLst>
          </p:cNvPr>
          <p:cNvSpPr>
            <a:spLocks noChangeArrowheads="1"/>
          </p:cNvSpPr>
          <p:nvPr/>
        </p:nvSpPr>
        <p:spPr bwMode="auto">
          <a:xfrm>
            <a:off x="7333012" y="3801949"/>
            <a:ext cx="1447800" cy="381000"/>
          </a:xfrm>
          <a:prstGeom prst="wedgeRoundRectCallout">
            <a:avLst>
              <a:gd name="adj1" fmla="val -63269"/>
              <a:gd name="adj2" fmla="val 120315"/>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dirty="0">
                <a:latin typeface="Comic Sans MS" panose="030F0702030302020204" pitchFamily="66" charset="0"/>
              </a:rPr>
              <a:t>A</a:t>
            </a:r>
            <a:r>
              <a:rPr lang="en-US" altLang="zh-CN" sz="1800" baseline="-25000" dirty="0">
                <a:latin typeface="Comic Sans MS" panose="030F0702030302020204" pitchFamily="66" charset="0"/>
              </a:rPr>
              <a:t>k</a:t>
            </a:r>
            <a:r>
              <a:rPr lang="en-US" altLang="zh-CN" sz="1800" dirty="0">
                <a:latin typeface="Comic Sans MS" panose="030F0702030302020204" pitchFamily="66" charset="0"/>
              </a:rPr>
              <a:t> = 4</a:t>
            </a:r>
          </a:p>
        </p:txBody>
      </p:sp>
      <p:sp>
        <p:nvSpPr>
          <p:cNvPr id="125958" name="Text Box 9">
            <a:extLst>
              <a:ext uri="{FF2B5EF4-FFF2-40B4-BE49-F238E27FC236}">
                <a16:creationId xmlns:a16="http://schemas.microsoft.com/office/drawing/2014/main" id="{53D90BEC-8AA2-4514-B6A9-192DF8FEAB88}"/>
              </a:ext>
            </a:extLst>
          </p:cNvPr>
          <p:cNvSpPr txBox="1">
            <a:spLocks noChangeArrowheads="1"/>
          </p:cNvSpPr>
          <p:nvPr/>
        </p:nvSpPr>
        <p:spPr bwMode="auto">
          <a:xfrm>
            <a:off x="822366" y="509132"/>
            <a:ext cx="815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mj-ea"/>
                <a:ea typeface="+mj-ea"/>
              </a:rPr>
              <a:t>假设某时刻</a:t>
            </a:r>
            <a:r>
              <a:rPr lang="en-US" altLang="zh-CN" sz="2400" b="1" dirty="0">
                <a:latin typeface="+mj-ea"/>
                <a:ea typeface="+mj-ea"/>
              </a:rPr>
              <a:t>A</a:t>
            </a:r>
            <a:r>
              <a:rPr lang="en-US" altLang="zh-CN" b="1" baseline="-25000" dirty="0">
                <a:latin typeface="+mj-ea"/>
                <a:ea typeface="+mj-ea"/>
              </a:rPr>
              <a:t>k</a:t>
            </a:r>
            <a:r>
              <a:rPr lang="zh-CN" altLang="en-US" sz="2400" b="1" dirty="0">
                <a:latin typeface="+mj-ea"/>
                <a:ea typeface="+mj-ea"/>
              </a:rPr>
              <a:t>为</a:t>
            </a:r>
            <a:r>
              <a:rPr lang="en-US" altLang="zh-CN" sz="2400" b="1" dirty="0">
                <a:latin typeface="+mj-ea"/>
                <a:ea typeface="+mj-ea"/>
              </a:rPr>
              <a:t>5</a:t>
            </a:r>
            <a:r>
              <a:rPr lang="zh-CN" altLang="en-US" sz="2400" b="1" dirty="0">
                <a:latin typeface="+mj-ea"/>
                <a:ea typeface="+mj-ea"/>
              </a:rPr>
              <a:t>，</a:t>
            </a:r>
            <a:r>
              <a:rPr lang="en-US" altLang="zh-CN" sz="2400" b="1" dirty="0">
                <a:latin typeface="+mj-ea"/>
                <a:ea typeface="+mj-ea"/>
              </a:rPr>
              <a:t>A</a:t>
            </a:r>
            <a:r>
              <a:rPr lang="zh-CN" altLang="en-US" sz="2400" b="1" dirty="0">
                <a:latin typeface="+mj-ea"/>
                <a:ea typeface="+mj-ea"/>
              </a:rPr>
              <a:t>、</a:t>
            </a:r>
            <a:r>
              <a:rPr lang="en-US" altLang="zh-CN" sz="2400" b="1" dirty="0">
                <a:latin typeface="+mj-ea"/>
                <a:ea typeface="+mj-ea"/>
              </a:rPr>
              <a:t>B</a:t>
            </a:r>
            <a:r>
              <a:rPr lang="zh-CN" altLang="en-US" sz="2400" b="1" dirty="0">
                <a:latin typeface="+mj-ea"/>
                <a:ea typeface="+mj-ea"/>
              </a:rPr>
              <a:t>两个人同时在</a:t>
            </a:r>
            <a:r>
              <a:rPr lang="en-US" altLang="zh-CN" sz="2400" b="1" dirty="0">
                <a:latin typeface="+mj-ea"/>
                <a:ea typeface="+mj-ea"/>
              </a:rPr>
              <a:t>2</a:t>
            </a:r>
            <a:r>
              <a:rPr lang="zh-CN" altLang="en-US" sz="2400" b="1" dirty="0">
                <a:latin typeface="+mj-ea"/>
                <a:ea typeface="+mj-ea"/>
              </a:rPr>
              <a:t>号和</a:t>
            </a:r>
            <a:r>
              <a:rPr lang="en-US" altLang="zh-CN" sz="2400" b="1" dirty="0">
                <a:latin typeface="+mj-ea"/>
                <a:ea typeface="+mj-ea"/>
              </a:rPr>
              <a:t>3</a:t>
            </a:r>
            <a:r>
              <a:rPr lang="zh-CN" altLang="en-US" sz="2400" b="1" dirty="0">
                <a:latin typeface="+mj-ea"/>
                <a:ea typeface="+mj-ea"/>
              </a:rPr>
              <a:t>号窗口买票</a:t>
            </a:r>
          </a:p>
        </p:txBody>
      </p:sp>
    </p:spTree>
    <p:extLst>
      <p:ext uri="{BB962C8B-B14F-4D97-AF65-F5344CB8AC3E}">
        <p14:creationId xmlns:p14="http://schemas.microsoft.com/office/powerpoint/2010/main" val="41130424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243CBF4-67F7-4080-B841-593317FE4E65}"/>
              </a:ext>
            </a:extLst>
          </p:cNvPr>
          <p:cNvSpPr/>
          <p:nvPr/>
        </p:nvSpPr>
        <p:spPr>
          <a:xfrm>
            <a:off x="5582424" y="3541300"/>
            <a:ext cx="2623425" cy="35380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146" name="Rectangle 5">
            <a:extLst>
              <a:ext uri="{FF2B5EF4-FFF2-40B4-BE49-F238E27FC236}">
                <a16:creationId xmlns:a16="http://schemas.microsoft.com/office/drawing/2014/main" id="{9EA52F8E-CC36-44ED-BAB2-C7B7571FA5D5}"/>
              </a:ext>
            </a:extLst>
          </p:cNvPr>
          <p:cNvSpPr>
            <a:spLocks noChangeArrowheads="1"/>
          </p:cNvSpPr>
          <p:nvPr/>
        </p:nvSpPr>
        <p:spPr bwMode="auto">
          <a:xfrm>
            <a:off x="1143000" y="2590800"/>
            <a:ext cx="2667000" cy="19812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4147" name="Rectangle 2">
            <a:extLst>
              <a:ext uri="{FF2B5EF4-FFF2-40B4-BE49-F238E27FC236}">
                <a16:creationId xmlns:a16="http://schemas.microsoft.com/office/drawing/2014/main" id="{DEC16690-1169-497E-BAB6-66C00CBAC542}"/>
              </a:ext>
            </a:extLst>
          </p:cNvPr>
          <p:cNvSpPr>
            <a:spLocks noGrp="1" noChangeArrowheads="1"/>
          </p:cNvSpPr>
          <p:nvPr>
            <p:ph type="title"/>
          </p:nvPr>
        </p:nvSpPr>
        <p:spPr/>
        <p:txBody>
          <a:bodyPr/>
          <a:lstStyle/>
          <a:p>
            <a:pPr eaLnBrk="1" hangingPunct="1"/>
            <a:r>
              <a:rPr lang="zh-CN" altLang="en-US"/>
              <a:t>临界资源和临界区</a:t>
            </a:r>
          </a:p>
        </p:txBody>
      </p:sp>
      <p:sp>
        <p:nvSpPr>
          <p:cNvPr id="134148" name="Rectangle 4">
            <a:extLst>
              <a:ext uri="{FF2B5EF4-FFF2-40B4-BE49-F238E27FC236}">
                <a16:creationId xmlns:a16="http://schemas.microsoft.com/office/drawing/2014/main" id="{9EA81491-CAC6-4BD5-8EEC-DEACE6EDA62F}"/>
              </a:ext>
            </a:extLst>
          </p:cNvPr>
          <p:cNvSpPr>
            <a:spLocks noGrp="1" noChangeArrowheads="1"/>
          </p:cNvSpPr>
          <p:nvPr>
            <p:ph type="body" idx="1"/>
          </p:nvPr>
        </p:nvSpPr>
        <p:spPr>
          <a:xfrm>
            <a:off x="228600" y="1752600"/>
            <a:ext cx="4419600" cy="5016335"/>
          </a:xfrm>
          <a:solidFill>
            <a:srgbClr val="99CCFF"/>
          </a:solidFill>
          <a:ln>
            <a:solidFill>
              <a:schemeClr val="tx1"/>
            </a:solidFill>
            <a:miter lim="800000"/>
            <a:headEnd/>
            <a:tailEnd/>
          </a:ln>
        </p:spPr>
        <p:txBody>
          <a:bodyPr/>
          <a:lstStyle/>
          <a:p>
            <a:pPr eaLnBrk="1" hangingPunct="1">
              <a:lnSpc>
                <a:spcPct val="90000"/>
              </a:lnSpc>
              <a:buSzTx/>
              <a:buFont typeface="Wingdings" panose="05000000000000000000" pitchFamily="2" charset="2"/>
              <a:buNone/>
            </a:pPr>
            <a:r>
              <a:rPr lang="en-US" altLang="zh-CN" sz="2500" dirty="0"/>
              <a:t>  process Pi(</a:t>
            </a:r>
            <a:r>
              <a:rPr lang="en-US" altLang="zh-CN" sz="2500" dirty="0" err="1"/>
              <a:t>i</a:t>
            </a:r>
            <a:r>
              <a:rPr lang="en-US" altLang="zh-CN" sz="2500" dirty="0"/>
              <a:t>=1,2…)</a:t>
            </a:r>
          </a:p>
          <a:p>
            <a:pPr eaLnBrk="1" hangingPunct="1">
              <a:lnSpc>
                <a:spcPct val="90000"/>
              </a:lnSpc>
              <a:buSzTx/>
              <a:buFont typeface="Wingdings" panose="05000000000000000000" pitchFamily="2" charset="2"/>
              <a:buNone/>
            </a:pPr>
            <a:r>
              <a:rPr lang="en-US" altLang="zh-CN" sz="2500" dirty="0"/>
              <a:t>  begin</a:t>
            </a:r>
          </a:p>
          <a:p>
            <a:pPr eaLnBrk="1" hangingPunct="1">
              <a:lnSpc>
                <a:spcPct val="90000"/>
              </a:lnSpc>
              <a:buSzTx/>
              <a:buFont typeface="Wingdings" panose="05000000000000000000" pitchFamily="2" charset="2"/>
              <a:buNone/>
            </a:pPr>
            <a:r>
              <a:rPr lang="en-US" altLang="zh-CN" sz="2500" dirty="0"/>
              <a:t>     R</a:t>
            </a:r>
            <a:r>
              <a:rPr lang="en-US" altLang="zh-CN" sz="2200" baseline="-25000" dirty="0">
                <a:latin typeface="+mn-lt"/>
                <a:ea typeface="+mn-ea"/>
              </a:rPr>
              <a:t>i</a:t>
            </a:r>
            <a:r>
              <a:rPr lang="en-US" altLang="zh-CN" sz="2500" dirty="0"/>
              <a:t>:=A</a:t>
            </a:r>
            <a:r>
              <a:rPr lang="en-US" altLang="zh-CN" sz="2200" baseline="-25000" dirty="0">
                <a:latin typeface="+mn-lt"/>
                <a:ea typeface="+mn-ea"/>
              </a:rPr>
              <a:t>k</a:t>
            </a:r>
            <a:r>
              <a:rPr lang="en-US" altLang="zh-CN" sz="2500" dirty="0"/>
              <a:t>;</a:t>
            </a:r>
          </a:p>
          <a:p>
            <a:pPr lvl="1" eaLnBrk="1" hangingPunct="1">
              <a:lnSpc>
                <a:spcPct val="90000"/>
              </a:lnSpc>
              <a:buSzTx/>
              <a:buFont typeface="Wingdings" panose="05000000000000000000" pitchFamily="2" charset="2"/>
              <a:buNone/>
            </a:pPr>
            <a:r>
              <a:rPr lang="en-US" altLang="zh-CN" sz="2400" dirty="0"/>
              <a:t>   if R</a:t>
            </a:r>
            <a:r>
              <a:rPr lang="en-US" altLang="zh-CN" sz="2200" baseline="-25000" dirty="0">
                <a:latin typeface="+mn-lt"/>
                <a:ea typeface="+mn-ea"/>
              </a:rPr>
              <a:t>i</a:t>
            </a:r>
            <a:r>
              <a:rPr lang="en-US" altLang="zh-CN" sz="2400" dirty="0"/>
              <a:t>&gt;=1 then</a:t>
            </a:r>
          </a:p>
          <a:p>
            <a:pPr lvl="1" eaLnBrk="1" hangingPunct="1">
              <a:lnSpc>
                <a:spcPct val="90000"/>
              </a:lnSpc>
              <a:buSzTx/>
              <a:buFont typeface="Wingdings" panose="05000000000000000000" pitchFamily="2" charset="2"/>
              <a:buNone/>
            </a:pPr>
            <a:r>
              <a:rPr lang="en-US" altLang="zh-CN" sz="2400" dirty="0"/>
              <a:t>    begin</a:t>
            </a:r>
          </a:p>
          <a:p>
            <a:pPr lvl="1" eaLnBrk="1" hangingPunct="1">
              <a:lnSpc>
                <a:spcPct val="90000"/>
              </a:lnSpc>
              <a:buSzTx/>
              <a:buFont typeface="Wingdings" panose="05000000000000000000" pitchFamily="2" charset="2"/>
              <a:buNone/>
            </a:pPr>
            <a:r>
              <a:rPr lang="en-US" altLang="zh-CN" sz="2400" dirty="0"/>
              <a:t>        R</a:t>
            </a:r>
            <a:r>
              <a:rPr lang="en-US" altLang="zh-CN" sz="2200" baseline="-25000" dirty="0">
                <a:latin typeface="+mn-lt"/>
                <a:ea typeface="+mn-ea"/>
              </a:rPr>
              <a:t>i</a:t>
            </a:r>
            <a:r>
              <a:rPr lang="en-US" altLang="zh-CN" sz="2400" dirty="0"/>
              <a:t>:= R</a:t>
            </a:r>
            <a:r>
              <a:rPr lang="en-US" altLang="zh-CN" sz="2200" baseline="-25000" dirty="0">
                <a:latin typeface="+mn-lt"/>
                <a:ea typeface="+mn-ea"/>
              </a:rPr>
              <a:t>i</a:t>
            </a:r>
            <a:r>
              <a:rPr lang="en-US" altLang="zh-CN" sz="2400" dirty="0"/>
              <a:t> -1;</a:t>
            </a:r>
          </a:p>
          <a:p>
            <a:pPr lvl="1" eaLnBrk="1" hangingPunct="1">
              <a:lnSpc>
                <a:spcPct val="90000"/>
              </a:lnSpc>
              <a:buSzTx/>
              <a:buFont typeface="Wingdings" panose="05000000000000000000" pitchFamily="2" charset="2"/>
              <a:buNone/>
            </a:pPr>
            <a:r>
              <a:rPr lang="en-US" altLang="zh-CN" sz="2400" dirty="0"/>
              <a:t>        A</a:t>
            </a:r>
            <a:r>
              <a:rPr lang="en-US" altLang="zh-CN" sz="2200" baseline="-25000" dirty="0">
                <a:latin typeface="+mn-lt"/>
                <a:ea typeface="+mn-ea"/>
              </a:rPr>
              <a:t>k</a:t>
            </a:r>
            <a:r>
              <a:rPr lang="en-US" altLang="zh-CN" sz="2400" dirty="0"/>
              <a:t> = R</a:t>
            </a:r>
            <a:r>
              <a:rPr lang="en-US" altLang="zh-CN" sz="2200" baseline="-25000" dirty="0">
                <a:latin typeface="+mn-lt"/>
                <a:ea typeface="+mn-ea"/>
              </a:rPr>
              <a:t>i</a:t>
            </a:r>
          </a:p>
          <a:p>
            <a:pPr lvl="1" eaLnBrk="1" hangingPunct="1">
              <a:lnSpc>
                <a:spcPct val="90000"/>
              </a:lnSpc>
              <a:buSzTx/>
              <a:buFont typeface="Wingdings" panose="05000000000000000000" pitchFamily="2" charset="2"/>
              <a:buNone/>
            </a:pPr>
            <a:r>
              <a:rPr lang="en-US" altLang="zh-CN" sz="2400" dirty="0"/>
              <a:t>        </a:t>
            </a:r>
            <a:r>
              <a:rPr lang="zh-CN" altLang="en-US" sz="2400" dirty="0"/>
              <a:t>输出一张票；</a:t>
            </a:r>
          </a:p>
          <a:p>
            <a:pPr lvl="1" eaLnBrk="1" hangingPunct="1">
              <a:lnSpc>
                <a:spcPct val="90000"/>
              </a:lnSpc>
              <a:buSzTx/>
              <a:buFont typeface="Wingdings" panose="05000000000000000000" pitchFamily="2" charset="2"/>
              <a:buNone/>
            </a:pPr>
            <a:r>
              <a:rPr lang="zh-CN" altLang="en-US" sz="2400" dirty="0"/>
              <a:t>     </a:t>
            </a:r>
            <a:r>
              <a:rPr lang="en-US" altLang="zh-CN" sz="2400" dirty="0"/>
              <a:t>end;</a:t>
            </a:r>
          </a:p>
          <a:p>
            <a:pPr lvl="1" eaLnBrk="1" hangingPunct="1">
              <a:lnSpc>
                <a:spcPct val="90000"/>
              </a:lnSpc>
              <a:buSzTx/>
              <a:buFont typeface="Wingdings" panose="05000000000000000000" pitchFamily="2" charset="2"/>
              <a:buNone/>
            </a:pPr>
            <a:r>
              <a:rPr lang="en-US" altLang="zh-CN" sz="2400" dirty="0"/>
              <a:t>   else  </a:t>
            </a:r>
            <a:r>
              <a:rPr lang="zh-CN" altLang="en-US" sz="2400" dirty="0"/>
              <a:t>输出”票已售完“    </a:t>
            </a:r>
          </a:p>
          <a:p>
            <a:pPr lvl="1" eaLnBrk="1" hangingPunct="1">
              <a:lnSpc>
                <a:spcPct val="90000"/>
              </a:lnSpc>
              <a:buSzTx/>
              <a:buFont typeface="Wingdings" panose="05000000000000000000" pitchFamily="2" charset="2"/>
              <a:buNone/>
            </a:pPr>
            <a:r>
              <a:rPr lang="en-US" altLang="zh-CN" sz="2400" dirty="0"/>
              <a:t>end;</a:t>
            </a:r>
          </a:p>
        </p:txBody>
      </p:sp>
      <p:sp>
        <p:nvSpPr>
          <p:cNvPr id="134149" name="Text Box 6">
            <a:extLst>
              <a:ext uri="{FF2B5EF4-FFF2-40B4-BE49-F238E27FC236}">
                <a16:creationId xmlns:a16="http://schemas.microsoft.com/office/drawing/2014/main" id="{90C9668C-8553-4B30-88B1-A97256C3C4A9}"/>
              </a:ext>
            </a:extLst>
          </p:cNvPr>
          <p:cNvSpPr txBox="1">
            <a:spLocks noChangeArrowheads="1"/>
          </p:cNvSpPr>
          <p:nvPr/>
        </p:nvSpPr>
        <p:spPr bwMode="auto">
          <a:xfrm>
            <a:off x="4968856" y="1602715"/>
            <a:ext cx="3733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dirty="0">
                <a:latin typeface="Comic Sans MS" panose="030F0702030302020204" pitchFamily="66" charset="0"/>
                <a:ea typeface="黑体" panose="02010609060101010101" pitchFamily="49" charset="-122"/>
              </a:rPr>
              <a:t>如果能保证一个进程在临界区执行时，不让另一个进程进入</a:t>
            </a:r>
            <a:r>
              <a:rPr lang="zh-CN" altLang="en-US" sz="2400" dirty="0">
                <a:solidFill>
                  <a:srgbClr val="CC0000"/>
                </a:solidFill>
                <a:latin typeface="Comic Sans MS" panose="030F0702030302020204" pitchFamily="66" charset="0"/>
                <a:ea typeface="黑体" panose="02010609060101010101" pitchFamily="49" charset="-122"/>
              </a:rPr>
              <a:t>相关的临界区</a:t>
            </a:r>
            <a:r>
              <a:rPr lang="zh-CN" altLang="en-US" sz="2400" dirty="0">
                <a:latin typeface="Comic Sans MS" panose="030F0702030302020204" pitchFamily="66" charset="0"/>
                <a:ea typeface="黑体" panose="02010609060101010101" pitchFamily="49" charset="-122"/>
              </a:rPr>
              <a:t>执行，即各进程对共享变量的访问是</a:t>
            </a:r>
            <a:r>
              <a:rPr lang="zh-CN" altLang="en-US" sz="2400" dirty="0">
                <a:solidFill>
                  <a:srgbClr val="CC0000"/>
                </a:solidFill>
                <a:latin typeface="Comic Sans MS" panose="030F0702030302020204" pitchFamily="66" charset="0"/>
                <a:ea typeface="黑体" panose="02010609060101010101" pitchFamily="49" charset="-122"/>
              </a:rPr>
              <a:t>互斥</a:t>
            </a:r>
            <a:r>
              <a:rPr lang="zh-CN" altLang="en-US" sz="2400" dirty="0">
                <a:latin typeface="Comic Sans MS" panose="030F0702030302020204" pitchFamily="66" charset="0"/>
                <a:ea typeface="黑体" panose="02010609060101010101" pitchFamily="49" charset="-122"/>
              </a:rPr>
              <a:t>的，就不会造成与时间有关的错误。</a:t>
            </a:r>
          </a:p>
        </p:txBody>
      </p:sp>
      <p:sp>
        <p:nvSpPr>
          <p:cNvPr id="134150" name="Rectangle 7">
            <a:extLst>
              <a:ext uri="{FF2B5EF4-FFF2-40B4-BE49-F238E27FC236}">
                <a16:creationId xmlns:a16="http://schemas.microsoft.com/office/drawing/2014/main" id="{13B969B6-D340-4009-AFF6-29D99C52DCD7}"/>
              </a:ext>
            </a:extLst>
          </p:cNvPr>
          <p:cNvSpPr>
            <a:spLocks noChangeArrowheads="1"/>
          </p:cNvSpPr>
          <p:nvPr/>
        </p:nvSpPr>
        <p:spPr bwMode="auto">
          <a:xfrm>
            <a:off x="685800" y="2833788"/>
            <a:ext cx="2743200" cy="22013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 name="TextBox 8">
            <a:extLst>
              <a:ext uri="{FF2B5EF4-FFF2-40B4-BE49-F238E27FC236}">
                <a16:creationId xmlns:a16="http://schemas.microsoft.com/office/drawing/2014/main" id="{430BC794-3EDD-43A5-BB9E-76CB15DCEADD}"/>
              </a:ext>
            </a:extLst>
          </p:cNvPr>
          <p:cNvSpPr txBox="1"/>
          <p:nvPr/>
        </p:nvSpPr>
        <p:spPr>
          <a:xfrm>
            <a:off x="2590800" y="2149475"/>
            <a:ext cx="1752600" cy="430213"/>
          </a:xfrm>
          <a:prstGeom prst="rect">
            <a:avLst/>
          </a:prstGeom>
          <a:noFill/>
        </p:spPr>
        <p:txBody>
          <a:bodyPr>
            <a:spAutoFit/>
          </a:bodyPr>
          <a:lstStyle/>
          <a:p>
            <a:pPr eaLnBrk="1" hangingPunct="1">
              <a:defRPr/>
            </a:pPr>
            <a:r>
              <a:rPr lang="zh-CN" altLang="en-US" sz="2200" b="1" dirty="0">
                <a:latin typeface="+mn-lt"/>
                <a:ea typeface="+mn-ea"/>
              </a:rPr>
              <a:t>临界资源 </a:t>
            </a:r>
            <a:r>
              <a:rPr lang="en-US" altLang="zh-CN" sz="2200" b="1" dirty="0">
                <a:solidFill>
                  <a:srgbClr val="FF0000"/>
                </a:solidFill>
                <a:latin typeface="+mn-lt"/>
                <a:ea typeface="+mn-ea"/>
              </a:rPr>
              <a:t>A</a:t>
            </a:r>
            <a:r>
              <a:rPr lang="en-US" altLang="zh-CN" sz="2200" b="1" baseline="-25000" dirty="0">
                <a:solidFill>
                  <a:srgbClr val="FF0000"/>
                </a:solidFill>
                <a:latin typeface="+mn-lt"/>
                <a:ea typeface="+mn-ea"/>
              </a:rPr>
              <a:t>k</a:t>
            </a:r>
          </a:p>
        </p:txBody>
      </p:sp>
      <p:sp>
        <p:nvSpPr>
          <p:cNvPr id="13" name="TextBox 12">
            <a:extLst>
              <a:ext uri="{FF2B5EF4-FFF2-40B4-BE49-F238E27FC236}">
                <a16:creationId xmlns:a16="http://schemas.microsoft.com/office/drawing/2014/main" id="{F0FA9B02-2291-4F18-859A-5302C0A6B376}"/>
              </a:ext>
            </a:extLst>
          </p:cNvPr>
          <p:cNvSpPr txBox="1"/>
          <p:nvPr/>
        </p:nvSpPr>
        <p:spPr>
          <a:xfrm>
            <a:off x="3810000" y="4191000"/>
            <a:ext cx="1371600" cy="430213"/>
          </a:xfrm>
          <a:prstGeom prst="rect">
            <a:avLst/>
          </a:prstGeom>
          <a:noFill/>
        </p:spPr>
        <p:txBody>
          <a:bodyPr>
            <a:spAutoFit/>
          </a:bodyPr>
          <a:lstStyle/>
          <a:p>
            <a:pPr eaLnBrk="1" hangingPunct="1">
              <a:defRPr/>
            </a:pPr>
            <a:r>
              <a:rPr lang="zh-CN" altLang="en-US" sz="2200" b="1" dirty="0">
                <a:latin typeface="+mn-lt"/>
                <a:ea typeface="+mn-ea"/>
              </a:rPr>
              <a:t>临界区</a:t>
            </a:r>
            <a:endParaRPr lang="en-US" altLang="zh-CN" sz="2200" b="1" dirty="0">
              <a:latin typeface="+mn-lt"/>
              <a:ea typeface="+mn-ea"/>
            </a:endParaRPr>
          </a:p>
        </p:txBody>
      </p:sp>
      <p:cxnSp>
        <p:nvCxnSpPr>
          <p:cNvPr id="17" name="直接箭头连接符 16">
            <a:extLst>
              <a:ext uri="{FF2B5EF4-FFF2-40B4-BE49-F238E27FC236}">
                <a16:creationId xmlns:a16="http://schemas.microsoft.com/office/drawing/2014/main" id="{F694FBE4-08FB-4A8F-8973-885AED0BC10E}"/>
              </a:ext>
            </a:extLst>
          </p:cNvPr>
          <p:cNvCxnSpPr/>
          <p:nvPr/>
        </p:nvCxnSpPr>
        <p:spPr>
          <a:xfrm flipH="1" flipV="1">
            <a:off x="3429000" y="3629025"/>
            <a:ext cx="914400" cy="6381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nvGrpSpPr>
          <p:cNvPr id="30" name="Group 36">
            <a:extLst>
              <a:ext uri="{FF2B5EF4-FFF2-40B4-BE49-F238E27FC236}">
                <a16:creationId xmlns:a16="http://schemas.microsoft.com/office/drawing/2014/main" id="{45C9ECD9-7035-4327-8C2D-D478E6128890}"/>
              </a:ext>
            </a:extLst>
          </p:cNvPr>
          <p:cNvGrpSpPr>
            <a:grpSpLocks/>
          </p:cNvGrpSpPr>
          <p:nvPr/>
        </p:nvGrpSpPr>
        <p:grpSpPr bwMode="auto">
          <a:xfrm>
            <a:off x="2435205" y="4091751"/>
            <a:ext cx="6256338" cy="1166813"/>
            <a:chOff x="564" y="1226"/>
            <a:chExt cx="3941" cy="735"/>
          </a:xfrm>
          <a:solidFill>
            <a:srgbClr val="FFFF00"/>
          </a:solidFill>
        </p:grpSpPr>
        <p:sp>
          <p:nvSpPr>
            <p:cNvPr id="31" name="Rectangle 37">
              <a:extLst>
                <a:ext uri="{FF2B5EF4-FFF2-40B4-BE49-F238E27FC236}">
                  <a16:creationId xmlns:a16="http://schemas.microsoft.com/office/drawing/2014/main" id="{AA7D0A35-0830-44C3-8A5F-01705FFF2015}"/>
                </a:ext>
              </a:extLst>
            </p:cNvPr>
            <p:cNvSpPr>
              <a:spLocks noChangeArrowheads="1"/>
            </p:cNvSpPr>
            <p:nvPr/>
          </p:nvSpPr>
          <p:spPr bwMode="auto">
            <a:xfrm>
              <a:off x="564" y="1226"/>
              <a:ext cx="3941" cy="38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pPr>
              <a:r>
                <a:rPr lang="zh-CN" altLang="en-US" sz="2400" b="1" dirty="0"/>
                <a:t>含义</a:t>
              </a:r>
              <a:r>
                <a:rPr lang="en-US" altLang="zh-CN" sz="2400" b="1" dirty="0"/>
                <a:t>1: </a:t>
              </a:r>
              <a:r>
                <a:rPr lang="zh-CN" altLang="en-US" sz="2400" b="1" dirty="0"/>
                <a:t>多个进程并发访问和操作共享数据</a:t>
              </a:r>
            </a:p>
          </p:txBody>
        </p:sp>
        <p:pic>
          <p:nvPicPr>
            <p:cNvPr id="32" name="Picture 38">
              <a:extLst>
                <a:ext uri="{FF2B5EF4-FFF2-40B4-BE49-F238E27FC236}">
                  <a16:creationId xmlns:a16="http://schemas.microsoft.com/office/drawing/2014/main" id="{45D93257-9990-449B-9656-0B088B59FE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1840"/>
              <a:ext cx="119" cy="121"/>
            </a:xfrm>
            <a:prstGeom prst="rect">
              <a:avLst/>
            </a:prstGeom>
            <a:grpFill/>
          </p:spPr>
        </p:pic>
      </p:grpSp>
      <p:grpSp>
        <p:nvGrpSpPr>
          <p:cNvPr id="33" name="Group 39">
            <a:extLst>
              <a:ext uri="{FF2B5EF4-FFF2-40B4-BE49-F238E27FC236}">
                <a16:creationId xmlns:a16="http://schemas.microsoft.com/office/drawing/2014/main" id="{C8E78E0A-C096-43E0-B873-ECCB98A6232C}"/>
              </a:ext>
            </a:extLst>
          </p:cNvPr>
          <p:cNvGrpSpPr>
            <a:grpSpLocks/>
          </p:cNvGrpSpPr>
          <p:nvPr/>
        </p:nvGrpSpPr>
        <p:grpSpPr bwMode="auto">
          <a:xfrm>
            <a:off x="2417744" y="4866451"/>
            <a:ext cx="6256337" cy="925513"/>
            <a:chOff x="548" y="1378"/>
            <a:chExt cx="3941" cy="583"/>
          </a:xfrm>
          <a:solidFill>
            <a:srgbClr val="FFFF00"/>
          </a:solidFill>
        </p:grpSpPr>
        <p:sp>
          <p:nvSpPr>
            <p:cNvPr id="34" name="Rectangle 40">
              <a:extLst>
                <a:ext uri="{FF2B5EF4-FFF2-40B4-BE49-F238E27FC236}">
                  <a16:creationId xmlns:a16="http://schemas.microsoft.com/office/drawing/2014/main" id="{3BDBBE60-2FD9-4EBE-9B76-B360458DEA43}"/>
                </a:ext>
              </a:extLst>
            </p:cNvPr>
            <p:cNvSpPr>
              <a:spLocks noChangeArrowheads="1"/>
            </p:cNvSpPr>
            <p:nvPr/>
          </p:nvSpPr>
          <p:spPr bwMode="auto">
            <a:xfrm>
              <a:off x="548" y="1378"/>
              <a:ext cx="3941" cy="38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pPr>
              <a:r>
                <a:rPr lang="zh-CN" altLang="en-US" sz="2400" b="1" dirty="0"/>
                <a:t>含义</a:t>
              </a:r>
              <a:r>
                <a:rPr lang="en-US" altLang="zh-CN" sz="2400" b="1" dirty="0"/>
                <a:t>2: </a:t>
              </a:r>
              <a:r>
                <a:rPr lang="zh-CN" altLang="en-US" sz="2400" b="1" dirty="0"/>
                <a:t>和时间有关就是和调度顺序有关</a:t>
              </a:r>
            </a:p>
          </p:txBody>
        </p:sp>
        <p:pic>
          <p:nvPicPr>
            <p:cNvPr id="35" name="Picture 41">
              <a:extLst>
                <a:ext uri="{FF2B5EF4-FFF2-40B4-BE49-F238E27FC236}">
                  <a16:creationId xmlns:a16="http://schemas.microsoft.com/office/drawing/2014/main" id="{1E26FA88-1A56-4613-A230-2EEC8A069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1840"/>
              <a:ext cx="119" cy="121"/>
            </a:xfrm>
            <a:prstGeom prst="rect">
              <a:avLst/>
            </a:prstGeom>
            <a:grpFill/>
          </p:spPr>
        </p:pic>
      </p:grpSp>
      <p:grpSp>
        <p:nvGrpSpPr>
          <p:cNvPr id="36" name="Group 42">
            <a:extLst>
              <a:ext uri="{FF2B5EF4-FFF2-40B4-BE49-F238E27FC236}">
                <a16:creationId xmlns:a16="http://schemas.microsoft.com/office/drawing/2014/main" id="{B25B40BA-1E47-4F6F-A90A-A8F3503431A3}"/>
              </a:ext>
            </a:extLst>
          </p:cNvPr>
          <p:cNvGrpSpPr>
            <a:grpSpLocks/>
          </p:cNvGrpSpPr>
          <p:nvPr/>
        </p:nvGrpSpPr>
        <p:grpSpPr bwMode="auto">
          <a:xfrm>
            <a:off x="2446319" y="5677199"/>
            <a:ext cx="6256337" cy="603250"/>
            <a:chOff x="571" y="1684"/>
            <a:chExt cx="3941" cy="380"/>
          </a:xfrm>
          <a:solidFill>
            <a:srgbClr val="FFFF00"/>
          </a:solidFill>
        </p:grpSpPr>
        <p:sp>
          <p:nvSpPr>
            <p:cNvPr id="37" name="Rectangle 43">
              <a:extLst>
                <a:ext uri="{FF2B5EF4-FFF2-40B4-BE49-F238E27FC236}">
                  <a16:creationId xmlns:a16="http://schemas.microsoft.com/office/drawing/2014/main" id="{346218AD-2BDC-4A91-AAD8-CEE49215697F}"/>
                </a:ext>
              </a:extLst>
            </p:cNvPr>
            <p:cNvSpPr>
              <a:spLocks noChangeArrowheads="1"/>
            </p:cNvSpPr>
            <p:nvPr/>
          </p:nvSpPr>
          <p:spPr bwMode="auto">
            <a:xfrm>
              <a:off x="571" y="1684"/>
              <a:ext cx="3941" cy="38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pPr>
              <a:r>
                <a:rPr lang="zh-CN" altLang="en-US" sz="2400" b="1" dirty="0"/>
                <a:t>含义</a:t>
              </a:r>
              <a:r>
                <a:rPr lang="en-US" altLang="zh-CN" sz="2400" b="1" dirty="0"/>
                <a:t>3: </a:t>
              </a:r>
              <a:r>
                <a:rPr lang="zh-CN" altLang="en-US" sz="2400" b="1" dirty="0"/>
                <a:t>这样的错误非常难于调试</a:t>
              </a:r>
            </a:p>
          </p:txBody>
        </p:sp>
        <p:pic>
          <p:nvPicPr>
            <p:cNvPr id="38" name="Picture 44">
              <a:extLst>
                <a:ext uri="{FF2B5EF4-FFF2-40B4-BE49-F238E27FC236}">
                  <a16:creationId xmlns:a16="http://schemas.microsoft.com/office/drawing/2014/main" id="{3169118E-B511-46CA-A480-9217438F9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1840"/>
              <a:ext cx="119" cy="121"/>
            </a:xfrm>
            <a:prstGeom prst="rect">
              <a:avLst/>
            </a:prstGeom>
            <a:grpFill/>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dissolve">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dissolv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dissolve">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5DB6647E-C137-4CA3-B578-429C86552C96}"/>
              </a:ext>
            </a:extLst>
          </p:cNvPr>
          <p:cNvSpPr>
            <a:spLocks noGrp="1" noChangeArrowheads="1"/>
          </p:cNvSpPr>
          <p:nvPr>
            <p:ph type="title"/>
          </p:nvPr>
        </p:nvSpPr>
        <p:spPr/>
        <p:txBody>
          <a:bodyPr/>
          <a:lstStyle/>
          <a:p>
            <a:r>
              <a:rPr lang="zh-CN" altLang="en-US"/>
              <a:t>并发</a:t>
            </a:r>
          </a:p>
        </p:txBody>
      </p:sp>
      <p:sp>
        <p:nvSpPr>
          <p:cNvPr id="148484" name="Rectangle 4">
            <a:extLst>
              <a:ext uri="{FF2B5EF4-FFF2-40B4-BE49-F238E27FC236}">
                <a16:creationId xmlns:a16="http://schemas.microsoft.com/office/drawing/2014/main" id="{A6E5D642-2585-410C-BDCD-E8870A3F0967}"/>
              </a:ext>
            </a:extLst>
          </p:cNvPr>
          <p:cNvSpPr>
            <a:spLocks noGrp="1" noChangeArrowheads="1"/>
          </p:cNvSpPr>
          <p:nvPr>
            <p:ph type="body" idx="1"/>
          </p:nvPr>
        </p:nvSpPr>
        <p:spPr>
          <a:xfrm>
            <a:off x="612775" y="1268413"/>
            <a:ext cx="7921625" cy="865187"/>
          </a:xfrm>
          <a:noFill/>
          <a:ln/>
        </p:spPr>
        <p:txBody>
          <a:bodyPr/>
          <a:lstStyle/>
          <a:p>
            <a:pPr>
              <a:lnSpc>
                <a:spcPct val="130000"/>
              </a:lnSpc>
            </a:pPr>
            <a:r>
              <a:rPr lang="zh-CN" altLang="en-US">
                <a:solidFill>
                  <a:srgbClr val="FF0000"/>
                </a:solidFill>
              </a:rPr>
              <a:t>需要切换执行现场</a:t>
            </a:r>
            <a:r>
              <a:rPr lang="en-US" altLang="zh-CN">
                <a:solidFill>
                  <a:srgbClr val="FF0000"/>
                </a:solidFill>
              </a:rPr>
              <a:t>!</a:t>
            </a:r>
          </a:p>
        </p:txBody>
      </p:sp>
      <p:grpSp>
        <p:nvGrpSpPr>
          <p:cNvPr id="148527" name="Group 47">
            <a:extLst>
              <a:ext uri="{FF2B5EF4-FFF2-40B4-BE49-F238E27FC236}">
                <a16:creationId xmlns:a16="http://schemas.microsoft.com/office/drawing/2014/main" id="{922D611D-D5CB-4834-94CB-610109950CA8}"/>
              </a:ext>
            </a:extLst>
          </p:cNvPr>
          <p:cNvGrpSpPr>
            <a:grpSpLocks/>
          </p:cNvGrpSpPr>
          <p:nvPr/>
        </p:nvGrpSpPr>
        <p:grpSpPr bwMode="auto">
          <a:xfrm>
            <a:off x="909638" y="1981200"/>
            <a:ext cx="5719762" cy="2454275"/>
            <a:chOff x="573" y="1440"/>
            <a:chExt cx="3603" cy="1546"/>
          </a:xfrm>
        </p:grpSpPr>
        <p:grpSp>
          <p:nvGrpSpPr>
            <p:cNvPr id="148526" name="Group 46">
              <a:extLst>
                <a:ext uri="{FF2B5EF4-FFF2-40B4-BE49-F238E27FC236}">
                  <a16:creationId xmlns:a16="http://schemas.microsoft.com/office/drawing/2014/main" id="{826F647A-7E36-4B3E-AB6A-FD2554F595D7}"/>
                </a:ext>
              </a:extLst>
            </p:cNvPr>
            <p:cNvGrpSpPr>
              <a:grpSpLocks/>
            </p:cNvGrpSpPr>
            <p:nvPr/>
          </p:nvGrpSpPr>
          <p:grpSpPr bwMode="auto">
            <a:xfrm>
              <a:off x="573" y="1440"/>
              <a:ext cx="1443" cy="1546"/>
              <a:chOff x="573" y="1440"/>
              <a:chExt cx="1443" cy="1546"/>
            </a:xfrm>
          </p:grpSpPr>
          <p:sp>
            <p:nvSpPr>
              <p:cNvPr id="148495" name="Rectangle 15">
                <a:extLst>
                  <a:ext uri="{FF2B5EF4-FFF2-40B4-BE49-F238E27FC236}">
                    <a16:creationId xmlns:a16="http://schemas.microsoft.com/office/drawing/2014/main" id="{EBDCEB32-F372-4F84-BD6F-47F69D63E95E}"/>
                  </a:ext>
                </a:extLst>
              </p:cNvPr>
              <p:cNvSpPr>
                <a:spLocks noChangeArrowheads="1"/>
              </p:cNvSpPr>
              <p:nvPr/>
            </p:nvSpPr>
            <p:spPr bwMode="auto">
              <a:xfrm>
                <a:off x="573" y="1749"/>
                <a:ext cx="1443" cy="123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6" name="Text Box 16">
                <a:extLst>
                  <a:ext uri="{FF2B5EF4-FFF2-40B4-BE49-F238E27FC236}">
                    <a16:creationId xmlns:a16="http://schemas.microsoft.com/office/drawing/2014/main" id="{6808C350-2A8C-4D58-ABE8-3C813E9F4562}"/>
                  </a:ext>
                </a:extLst>
              </p:cNvPr>
              <p:cNvSpPr txBox="1">
                <a:spLocks noChangeArrowheads="1"/>
              </p:cNvSpPr>
              <p:nvPr/>
            </p:nvSpPr>
            <p:spPr bwMode="auto">
              <a:xfrm>
                <a:off x="573" y="1776"/>
                <a:ext cx="1440" cy="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latin typeface="Tahoma" panose="020B0604030504040204" pitchFamily="34" charset="0"/>
                  </a:rPr>
                  <a:t>  mov ax, [100]</a:t>
                </a:r>
              </a:p>
              <a:p>
                <a:pPr>
                  <a:spcBef>
                    <a:spcPct val="50000"/>
                  </a:spcBef>
                </a:pPr>
                <a:r>
                  <a:rPr lang="en-US" altLang="zh-CN" sz="2000" b="1">
                    <a:latin typeface="Tahoma" panose="020B0604030504040204" pitchFamily="34" charset="0"/>
                  </a:rPr>
                  <a:t>  mov bx, [104]</a:t>
                </a:r>
              </a:p>
              <a:p>
                <a:pPr>
                  <a:spcBef>
                    <a:spcPct val="50000"/>
                  </a:spcBef>
                </a:pPr>
                <a:r>
                  <a:rPr lang="en-US" altLang="zh-CN" sz="2000" b="1">
                    <a:latin typeface="Tahoma" panose="020B0604030504040204" pitchFamily="34" charset="0"/>
                  </a:rPr>
                  <a:t>  add ax, bx</a:t>
                </a:r>
              </a:p>
              <a:p>
                <a:pPr>
                  <a:spcBef>
                    <a:spcPct val="50000"/>
                  </a:spcBef>
                </a:pPr>
                <a:r>
                  <a:rPr lang="en-US" altLang="zh-CN" sz="2000" b="1">
                    <a:latin typeface="Tahoma" panose="020B0604030504040204" pitchFamily="34" charset="0"/>
                  </a:rPr>
                  <a:t>  ……</a:t>
                </a:r>
                <a:r>
                  <a:rPr lang="en-US" altLang="zh-CN" sz="2000">
                    <a:latin typeface="Tahoma" panose="020B0604030504040204" pitchFamily="34" charset="0"/>
                  </a:rPr>
                  <a:t> </a:t>
                </a:r>
                <a:endParaRPr lang="en-US" altLang="zh-CN" sz="2000" b="1">
                  <a:latin typeface="Tahoma" panose="020B0604030504040204" pitchFamily="34" charset="0"/>
                </a:endParaRPr>
              </a:p>
            </p:txBody>
          </p:sp>
          <p:sp>
            <p:nvSpPr>
              <p:cNvPr id="148497" name="Rectangle 17">
                <a:extLst>
                  <a:ext uri="{FF2B5EF4-FFF2-40B4-BE49-F238E27FC236}">
                    <a16:creationId xmlns:a16="http://schemas.microsoft.com/office/drawing/2014/main" id="{4C7303DD-8386-44EF-A366-D728164737D2}"/>
                  </a:ext>
                </a:extLst>
              </p:cNvPr>
              <p:cNvSpPr>
                <a:spLocks noChangeArrowheads="1"/>
              </p:cNvSpPr>
              <p:nvPr/>
            </p:nvSpPr>
            <p:spPr bwMode="auto">
              <a:xfrm>
                <a:off x="958" y="1440"/>
                <a:ext cx="5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t>程序</a:t>
                </a:r>
                <a:r>
                  <a:rPr lang="en-US" altLang="zh-CN" sz="2000" b="1"/>
                  <a:t>1</a:t>
                </a:r>
              </a:p>
            </p:txBody>
          </p:sp>
        </p:grpSp>
        <p:grpSp>
          <p:nvGrpSpPr>
            <p:cNvPr id="148525" name="Group 45">
              <a:extLst>
                <a:ext uri="{FF2B5EF4-FFF2-40B4-BE49-F238E27FC236}">
                  <a16:creationId xmlns:a16="http://schemas.microsoft.com/office/drawing/2014/main" id="{9315682C-A78F-4538-9562-A8DA580C38BF}"/>
                </a:ext>
              </a:extLst>
            </p:cNvPr>
            <p:cNvGrpSpPr>
              <a:grpSpLocks/>
            </p:cNvGrpSpPr>
            <p:nvPr/>
          </p:nvGrpSpPr>
          <p:grpSpPr bwMode="auto">
            <a:xfrm>
              <a:off x="2733" y="1440"/>
              <a:ext cx="1443" cy="1546"/>
              <a:chOff x="2928" y="1210"/>
              <a:chExt cx="1443" cy="1546"/>
            </a:xfrm>
          </p:grpSpPr>
          <p:sp>
            <p:nvSpPr>
              <p:cNvPr id="148498" name="Rectangle 18">
                <a:extLst>
                  <a:ext uri="{FF2B5EF4-FFF2-40B4-BE49-F238E27FC236}">
                    <a16:creationId xmlns:a16="http://schemas.microsoft.com/office/drawing/2014/main" id="{D4870244-F7F9-4F03-8795-0A18B6027930}"/>
                  </a:ext>
                </a:extLst>
              </p:cNvPr>
              <p:cNvSpPr>
                <a:spLocks noChangeArrowheads="1"/>
              </p:cNvSpPr>
              <p:nvPr/>
            </p:nvSpPr>
            <p:spPr bwMode="auto">
              <a:xfrm>
                <a:off x="2928" y="1519"/>
                <a:ext cx="1443" cy="123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9" name="Text Box 19">
                <a:extLst>
                  <a:ext uri="{FF2B5EF4-FFF2-40B4-BE49-F238E27FC236}">
                    <a16:creationId xmlns:a16="http://schemas.microsoft.com/office/drawing/2014/main" id="{B9FE6A02-00A7-4858-9080-79C6A46D54A4}"/>
                  </a:ext>
                </a:extLst>
              </p:cNvPr>
              <p:cNvSpPr txBox="1">
                <a:spLocks noChangeArrowheads="1"/>
              </p:cNvSpPr>
              <p:nvPr/>
            </p:nvSpPr>
            <p:spPr bwMode="auto">
              <a:xfrm>
                <a:off x="2928" y="1546"/>
                <a:ext cx="1440" cy="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latin typeface="Tahoma" panose="020B0604030504040204" pitchFamily="34" charset="0"/>
                  </a:rPr>
                  <a:t>  mov ax, 10</a:t>
                </a:r>
              </a:p>
              <a:p>
                <a:pPr>
                  <a:spcBef>
                    <a:spcPct val="50000"/>
                  </a:spcBef>
                </a:pPr>
                <a:r>
                  <a:rPr lang="en-US" altLang="zh-CN" sz="2000" b="1">
                    <a:latin typeface="Tahoma" panose="020B0604030504040204" pitchFamily="34" charset="0"/>
                  </a:rPr>
                  <a:t>  mov bx, 10</a:t>
                </a:r>
              </a:p>
              <a:p>
                <a:pPr>
                  <a:spcBef>
                    <a:spcPct val="50000"/>
                  </a:spcBef>
                </a:pPr>
                <a:r>
                  <a:rPr lang="en-US" altLang="zh-CN" sz="2000" b="1">
                    <a:latin typeface="Tahoma" panose="020B0604030504040204" pitchFamily="34" charset="0"/>
                  </a:rPr>
                  <a:t>  add ax, bx</a:t>
                </a:r>
              </a:p>
              <a:p>
                <a:pPr>
                  <a:spcBef>
                    <a:spcPct val="50000"/>
                  </a:spcBef>
                </a:pPr>
                <a:r>
                  <a:rPr lang="en-US" altLang="zh-CN" sz="2000" b="1">
                    <a:latin typeface="Tahoma" panose="020B0604030504040204" pitchFamily="34" charset="0"/>
                  </a:rPr>
                  <a:t>  ……</a:t>
                </a:r>
                <a:r>
                  <a:rPr lang="en-US" altLang="zh-CN" sz="2000">
                    <a:latin typeface="Tahoma" panose="020B0604030504040204" pitchFamily="34" charset="0"/>
                  </a:rPr>
                  <a:t> </a:t>
                </a:r>
                <a:endParaRPr lang="en-US" altLang="zh-CN" sz="2000" b="1">
                  <a:latin typeface="Tahoma" panose="020B0604030504040204" pitchFamily="34" charset="0"/>
                </a:endParaRPr>
              </a:p>
            </p:txBody>
          </p:sp>
          <p:sp>
            <p:nvSpPr>
              <p:cNvPr id="148500" name="Rectangle 20">
                <a:extLst>
                  <a:ext uri="{FF2B5EF4-FFF2-40B4-BE49-F238E27FC236}">
                    <a16:creationId xmlns:a16="http://schemas.microsoft.com/office/drawing/2014/main" id="{6294E6CD-D57A-41B1-8693-BF081FA2144F}"/>
                  </a:ext>
                </a:extLst>
              </p:cNvPr>
              <p:cNvSpPr>
                <a:spLocks noChangeArrowheads="1"/>
              </p:cNvSpPr>
              <p:nvPr/>
            </p:nvSpPr>
            <p:spPr bwMode="auto">
              <a:xfrm>
                <a:off x="3313" y="1210"/>
                <a:ext cx="5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t>程序</a:t>
                </a:r>
                <a:r>
                  <a:rPr lang="en-US" altLang="zh-CN" sz="2000" b="1"/>
                  <a:t>2</a:t>
                </a:r>
              </a:p>
            </p:txBody>
          </p:sp>
        </p:grpSp>
      </p:grpSp>
      <p:grpSp>
        <p:nvGrpSpPr>
          <p:cNvPr id="148501" name="Group 21">
            <a:extLst>
              <a:ext uri="{FF2B5EF4-FFF2-40B4-BE49-F238E27FC236}">
                <a16:creationId xmlns:a16="http://schemas.microsoft.com/office/drawing/2014/main" id="{C1C5CB87-D4C8-4723-BDE4-E826814DC3EA}"/>
              </a:ext>
            </a:extLst>
          </p:cNvPr>
          <p:cNvGrpSpPr>
            <a:grpSpLocks/>
          </p:cNvGrpSpPr>
          <p:nvPr/>
        </p:nvGrpSpPr>
        <p:grpSpPr bwMode="auto">
          <a:xfrm>
            <a:off x="152400" y="3419475"/>
            <a:ext cx="998538" cy="466725"/>
            <a:chOff x="139" y="1338"/>
            <a:chExt cx="629" cy="294"/>
          </a:xfrm>
        </p:grpSpPr>
        <p:sp>
          <p:nvSpPr>
            <p:cNvPr id="148502" name="Rectangle 22">
              <a:extLst>
                <a:ext uri="{FF2B5EF4-FFF2-40B4-BE49-F238E27FC236}">
                  <a16:creationId xmlns:a16="http://schemas.microsoft.com/office/drawing/2014/main" id="{053BFB48-7BE4-457D-B1AE-4F6F5109D976}"/>
                </a:ext>
              </a:extLst>
            </p:cNvPr>
            <p:cNvSpPr>
              <a:spLocks noChangeArrowheads="1"/>
            </p:cNvSpPr>
            <p:nvPr/>
          </p:nvSpPr>
          <p:spPr bwMode="auto">
            <a:xfrm>
              <a:off x="139" y="1338"/>
              <a:ext cx="389"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0000"/>
                  </a:solidFill>
                </a:rPr>
                <a:t>PC</a:t>
              </a:r>
            </a:p>
          </p:txBody>
        </p:sp>
        <p:sp>
          <p:nvSpPr>
            <p:cNvPr id="148503" name="AutoShape 23">
              <a:extLst>
                <a:ext uri="{FF2B5EF4-FFF2-40B4-BE49-F238E27FC236}">
                  <a16:creationId xmlns:a16="http://schemas.microsoft.com/office/drawing/2014/main" id="{55CF4B96-A161-417B-93C3-85E17A2ED18B}"/>
                </a:ext>
              </a:extLst>
            </p:cNvPr>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8504" name="Group 24">
            <a:extLst>
              <a:ext uri="{FF2B5EF4-FFF2-40B4-BE49-F238E27FC236}">
                <a16:creationId xmlns:a16="http://schemas.microsoft.com/office/drawing/2014/main" id="{77391EDD-3FE0-4F01-9933-BFAD4E0F25E4}"/>
              </a:ext>
            </a:extLst>
          </p:cNvPr>
          <p:cNvGrpSpPr>
            <a:grpSpLocks/>
          </p:cNvGrpSpPr>
          <p:nvPr/>
        </p:nvGrpSpPr>
        <p:grpSpPr bwMode="auto">
          <a:xfrm>
            <a:off x="3500438" y="3419475"/>
            <a:ext cx="998537" cy="466725"/>
            <a:chOff x="139" y="1338"/>
            <a:chExt cx="629" cy="294"/>
          </a:xfrm>
        </p:grpSpPr>
        <p:sp>
          <p:nvSpPr>
            <p:cNvPr id="148505" name="Rectangle 25">
              <a:extLst>
                <a:ext uri="{FF2B5EF4-FFF2-40B4-BE49-F238E27FC236}">
                  <a16:creationId xmlns:a16="http://schemas.microsoft.com/office/drawing/2014/main" id="{620C7DE1-B43F-435C-AB0D-60BE6E22B6EC}"/>
                </a:ext>
              </a:extLst>
            </p:cNvPr>
            <p:cNvSpPr>
              <a:spLocks noChangeArrowheads="1"/>
            </p:cNvSpPr>
            <p:nvPr/>
          </p:nvSpPr>
          <p:spPr bwMode="auto">
            <a:xfrm>
              <a:off x="139" y="1338"/>
              <a:ext cx="389"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0000"/>
                  </a:solidFill>
                </a:rPr>
                <a:t>PC</a:t>
              </a:r>
            </a:p>
          </p:txBody>
        </p:sp>
        <p:sp>
          <p:nvSpPr>
            <p:cNvPr id="148506" name="AutoShape 26">
              <a:extLst>
                <a:ext uri="{FF2B5EF4-FFF2-40B4-BE49-F238E27FC236}">
                  <a16:creationId xmlns:a16="http://schemas.microsoft.com/office/drawing/2014/main" id="{8AB0265A-6D57-4898-BD1B-7A6293C20B8A}"/>
                </a:ext>
              </a:extLst>
            </p:cNvPr>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8507" name="Group 27">
            <a:extLst>
              <a:ext uri="{FF2B5EF4-FFF2-40B4-BE49-F238E27FC236}">
                <a16:creationId xmlns:a16="http://schemas.microsoft.com/office/drawing/2014/main" id="{026AE42B-6895-4E94-95C8-D9209BF2432D}"/>
              </a:ext>
            </a:extLst>
          </p:cNvPr>
          <p:cNvGrpSpPr>
            <a:grpSpLocks/>
          </p:cNvGrpSpPr>
          <p:nvPr/>
        </p:nvGrpSpPr>
        <p:grpSpPr bwMode="auto">
          <a:xfrm>
            <a:off x="3124200" y="2057400"/>
            <a:ext cx="1295400" cy="533400"/>
            <a:chOff x="2496" y="2064"/>
            <a:chExt cx="816" cy="336"/>
          </a:xfrm>
        </p:grpSpPr>
        <p:sp>
          <p:nvSpPr>
            <p:cNvPr id="148508" name="AutoShape 28">
              <a:extLst>
                <a:ext uri="{FF2B5EF4-FFF2-40B4-BE49-F238E27FC236}">
                  <a16:creationId xmlns:a16="http://schemas.microsoft.com/office/drawing/2014/main" id="{E793096F-888B-4F72-9C2F-A94D3972ED9C}"/>
                </a:ext>
              </a:extLst>
            </p:cNvPr>
            <p:cNvSpPr>
              <a:spLocks noChangeArrowheads="1"/>
            </p:cNvSpPr>
            <p:nvPr/>
          </p:nvSpPr>
          <p:spPr bwMode="auto">
            <a:xfrm>
              <a:off x="2496" y="2352"/>
              <a:ext cx="816" cy="48"/>
            </a:xfrm>
            <a:prstGeom prst="rightArrow">
              <a:avLst>
                <a:gd name="adj1" fmla="val 50000"/>
                <a:gd name="adj2" fmla="val 4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9" name="Text Box 29">
              <a:extLst>
                <a:ext uri="{FF2B5EF4-FFF2-40B4-BE49-F238E27FC236}">
                  <a16:creationId xmlns:a16="http://schemas.microsoft.com/office/drawing/2014/main" id="{5ECE0A60-7643-495B-B3A0-CC78A6BA6FE0}"/>
                </a:ext>
              </a:extLst>
            </p:cNvPr>
            <p:cNvSpPr txBox="1">
              <a:spLocks noChangeArrowheads="1"/>
            </p:cNvSpPr>
            <p:nvPr/>
          </p:nvSpPr>
          <p:spPr bwMode="auto">
            <a:xfrm>
              <a:off x="2622" y="2064"/>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0000"/>
                  </a:solidFill>
                </a:rPr>
                <a:t>切换</a:t>
              </a:r>
            </a:p>
          </p:txBody>
        </p:sp>
      </p:grpSp>
      <p:sp>
        <p:nvSpPr>
          <p:cNvPr id="148511" name="Oval 31">
            <a:extLst>
              <a:ext uri="{FF2B5EF4-FFF2-40B4-BE49-F238E27FC236}">
                <a16:creationId xmlns:a16="http://schemas.microsoft.com/office/drawing/2014/main" id="{AD4C1957-09F5-4E03-A928-40B13B8C1126}"/>
              </a:ext>
            </a:extLst>
          </p:cNvPr>
          <p:cNvSpPr>
            <a:spLocks noChangeArrowheads="1"/>
          </p:cNvSpPr>
          <p:nvPr/>
        </p:nvSpPr>
        <p:spPr bwMode="auto">
          <a:xfrm>
            <a:off x="7834313" y="3733800"/>
            <a:ext cx="866775" cy="906463"/>
          </a:xfrm>
          <a:prstGeom prst="ellipse">
            <a:avLst/>
          </a:prstGeom>
          <a:solidFill>
            <a:srgbClr val="00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latin typeface="Century Gothic" panose="020B0502020202020204" pitchFamily="34" charset="0"/>
              </a:rPr>
              <a:t>CPU2</a:t>
            </a:r>
          </a:p>
        </p:txBody>
      </p:sp>
      <p:sp>
        <p:nvSpPr>
          <p:cNvPr id="148512" name="Oval 32">
            <a:extLst>
              <a:ext uri="{FF2B5EF4-FFF2-40B4-BE49-F238E27FC236}">
                <a16:creationId xmlns:a16="http://schemas.microsoft.com/office/drawing/2014/main" id="{3ACAB86A-1A49-44B0-9CB1-66EA66C07F20}"/>
              </a:ext>
            </a:extLst>
          </p:cNvPr>
          <p:cNvSpPr>
            <a:spLocks noChangeArrowheads="1"/>
          </p:cNvSpPr>
          <p:nvPr/>
        </p:nvSpPr>
        <p:spPr bwMode="auto">
          <a:xfrm>
            <a:off x="6858000" y="3733800"/>
            <a:ext cx="866775" cy="906463"/>
          </a:xfrm>
          <a:prstGeom prst="ellipse">
            <a:avLst/>
          </a:prstGeom>
          <a:solidFill>
            <a:srgbClr val="FF66CC"/>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latin typeface="Century Gothic" panose="020B0502020202020204" pitchFamily="34" charset="0"/>
              </a:rPr>
              <a:t>CPU1</a:t>
            </a:r>
          </a:p>
        </p:txBody>
      </p:sp>
      <p:sp>
        <p:nvSpPr>
          <p:cNvPr id="148513" name="Rectangle 33">
            <a:extLst>
              <a:ext uri="{FF2B5EF4-FFF2-40B4-BE49-F238E27FC236}">
                <a16:creationId xmlns:a16="http://schemas.microsoft.com/office/drawing/2014/main" id="{BB9732B9-317B-4E4B-B53A-7075DFC4CC8D}"/>
              </a:ext>
            </a:extLst>
          </p:cNvPr>
          <p:cNvSpPr>
            <a:spLocks noChangeArrowheads="1"/>
          </p:cNvSpPr>
          <p:nvPr/>
        </p:nvSpPr>
        <p:spPr bwMode="auto">
          <a:xfrm rot="32400000">
            <a:off x="7315200" y="6115050"/>
            <a:ext cx="1828800" cy="59055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eaLnBrk="0" hangingPunct="0"/>
            <a:r>
              <a:rPr lang="zh-CN" altLang="en-US" sz="2400" b="1">
                <a:latin typeface="Century Gothic" panose="020B0502020202020204" pitchFamily="34" charset="0"/>
              </a:rPr>
              <a:t>内存</a:t>
            </a:r>
          </a:p>
        </p:txBody>
      </p:sp>
      <p:sp>
        <p:nvSpPr>
          <p:cNvPr id="148514" name="Line 34">
            <a:extLst>
              <a:ext uri="{FF2B5EF4-FFF2-40B4-BE49-F238E27FC236}">
                <a16:creationId xmlns:a16="http://schemas.microsoft.com/office/drawing/2014/main" id="{1F3FFA41-16A4-4214-84B6-9D841BA59EB7}"/>
              </a:ext>
            </a:extLst>
          </p:cNvPr>
          <p:cNvSpPr>
            <a:spLocks noChangeShapeType="1"/>
          </p:cNvSpPr>
          <p:nvPr/>
        </p:nvSpPr>
        <p:spPr bwMode="auto">
          <a:xfrm>
            <a:off x="7315200" y="4648200"/>
            <a:ext cx="609600" cy="304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16" name="Line 36">
            <a:extLst>
              <a:ext uri="{FF2B5EF4-FFF2-40B4-BE49-F238E27FC236}">
                <a16:creationId xmlns:a16="http://schemas.microsoft.com/office/drawing/2014/main" id="{68DC562A-DED3-4485-8A77-93179505FD22}"/>
              </a:ext>
            </a:extLst>
          </p:cNvPr>
          <p:cNvSpPr>
            <a:spLocks noChangeShapeType="1"/>
          </p:cNvSpPr>
          <p:nvPr/>
        </p:nvSpPr>
        <p:spPr bwMode="auto">
          <a:xfrm>
            <a:off x="8229600" y="4648200"/>
            <a:ext cx="0"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17" name="Oval 37">
            <a:extLst>
              <a:ext uri="{FF2B5EF4-FFF2-40B4-BE49-F238E27FC236}">
                <a16:creationId xmlns:a16="http://schemas.microsoft.com/office/drawing/2014/main" id="{0E6B0DEF-4365-480C-92AF-2E420A0DEFD1}"/>
              </a:ext>
            </a:extLst>
          </p:cNvPr>
          <p:cNvSpPr>
            <a:spLocks noChangeArrowheads="1"/>
          </p:cNvSpPr>
          <p:nvPr/>
        </p:nvSpPr>
        <p:spPr bwMode="auto">
          <a:xfrm>
            <a:off x="7772400" y="4876800"/>
            <a:ext cx="866775" cy="906463"/>
          </a:xfrm>
          <a:prstGeom prst="ellipse">
            <a:avLst/>
          </a:prstGeom>
          <a:solidFill>
            <a:srgbClr val="DDDDDD"/>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latin typeface="Century Gothic" panose="020B0502020202020204" pitchFamily="34" charset="0"/>
              </a:rPr>
              <a:t>CPU</a:t>
            </a:r>
          </a:p>
        </p:txBody>
      </p:sp>
      <p:sp>
        <p:nvSpPr>
          <p:cNvPr id="148518" name="Rectangle 38">
            <a:extLst>
              <a:ext uri="{FF2B5EF4-FFF2-40B4-BE49-F238E27FC236}">
                <a16:creationId xmlns:a16="http://schemas.microsoft.com/office/drawing/2014/main" id="{56510533-367C-48B5-8C75-AF9AD970A321}"/>
              </a:ext>
            </a:extLst>
          </p:cNvPr>
          <p:cNvSpPr>
            <a:spLocks noChangeArrowheads="1"/>
          </p:cNvSpPr>
          <p:nvPr/>
        </p:nvSpPr>
        <p:spPr bwMode="auto">
          <a:xfrm>
            <a:off x="6477000" y="5181600"/>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000" b="1"/>
              <a:t>物理</a:t>
            </a:r>
            <a:r>
              <a:rPr lang="en-US" altLang="zh-CN" sz="2000" b="1"/>
              <a:t>CPU</a:t>
            </a:r>
          </a:p>
        </p:txBody>
      </p:sp>
      <p:sp>
        <p:nvSpPr>
          <p:cNvPr id="148519" name="Line 39">
            <a:extLst>
              <a:ext uri="{FF2B5EF4-FFF2-40B4-BE49-F238E27FC236}">
                <a16:creationId xmlns:a16="http://schemas.microsoft.com/office/drawing/2014/main" id="{FAE11935-23DF-4EDE-872F-DED499923435}"/>
              </a:ext>
            </a:extLst>
          </p:cNvPr>
          <p:cNvSpPr>
            <a:spLocks noChangeShapeType="1"/>
          </p:cNvSpPr>
          <p:nvPr/>
        </p:nvSpPr>
        <p:spPr bwMode="auto">
          <a:xfrm flipH="1">
            <a:off x="8229600" y="5791200"/>
            <a:ext cx="0" cy="304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23" name="Oval 43">
            <a:extLst>
              <a:ext uri="{FF2B5EF4-FFF2-40B4-BE49-F238E27FC236}">
                <a16:creationId xmlns:a16="http://schemas.microsoft.com/office/drawing/2014/main" id="{2D24503F-A6EB-4DB1-B36D-030FD4E1BD90}"/>
              </a:ext>
            </a:extLst>
          </p:cNvPr>
          <p:cNvSpPr>
            <a:spLocks noChangeArrowheads="1"/>
          </p:cNvSpPr>
          <p:nvPr/>
        </p:nvSpPr>
        <p:spPr bwMode="auto">
          <a:xfrm>
            <a:off x="6858000" y="3733800"/>
            <a:ext cx="866775" cy="906463"/>
          </a:xfrm>
          <a:prstGeom prst="ellipse">
            <a:avLst/>
          </a:prstGeom>
          <a:solidFill>
            <a:srgbClr val="FF66CC"/>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latin typeface="Century Gothic" panose="020B0502020202020204" pitchFamily="34" charset="0"/>
              </a:rPr>
              <a:t>CPU1</a:t>
            </a:r>
          </a:p>
        </p:txBody>
      </p:sp>
      <p:sp>
        <p:nvSpPr>
          <p:cNvPr id="148524" name="Oval 44">
            <a:extLst>
              <a:ext uri="{FF2B5EF4-FFF2-40B4-BE49-F238E27FC236}">
                <a16:creationId xmlns:a16="http://schemas.microsoft.com/office/drawing/2014/main" id="{120BAC85-A63A-416C-A50D-2F9DD0102F87}"/>
              </a:ext>
            </a:extLst>
          </p:cNvPr>
          <p:cNvSpPr>
            <a:spLocks noChangeArrowheads="1"/>
          </p:cNvSpPr>
          <p:nvPr/>
        </p:nvSpPr>
        <p:spPr bwMode="auto">
          <a:xfrm>
            <a:off x="7820025" y="3733800"/>
            <a:ext cx="866775" cy="906463"/>
          </a:xfrm>
          <a:prstGeom prst="ellipse">
            <a:avLst/>
          </a:prstGeom>
          <a:solidFill>
            <a:srgbClr val="00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dirty="0">
                <a:latin typeface="Century Gothic" panose="020B0502020202020204" pitchFamily="34" charset="0"/>
              </a:rPr>
              <a:t>程序</a:t>
            </a:r>
            <a:r>
              <a:rPr lang="en-US" altLang="zh-CN" sz="2000" b="1" dirty="0">
                <a:latin typeface="Century Gothic" panose="020B0502020202020204" pitchFamily="34" charset="0"/>
              </a:rPr>
              <a:t>2</a:t>
            </a:r>
          </a:p>
        </p:txBody>
      </p:sp>
      <p:grpSp>
        <p:nvGrpSpPr>
          <p:cNvPr id="148560" name="Group 80">
            <a:extLst>
              <a:ext uri="{FF2B5EF4-FFF2-40B4-BE49-F238E27FC236}">
                <a16:creationId xmlns:a16="http://schemas.microsoft.com/office/drawing/2014/main" id="{8002F028-7573-4FFA-B0F7-DE63EE44D5DA}"/>
              </a:ext>
            </a:extLst>
          </p:cNvPr>
          <p:cNvGrpSpPr>
            <a:grpSpLocks/>
          </p:cNvGrpSpPr>
          <p:nvPr/>
        </p:nvGrpSpPr>
        <p:grpSpPr bwMode="auto">
          <a:xfrm>
            <a:off x="4792663" y="4572000"/>
            <a:ext cx="1989137" cy="2133600"/>
            <a:chOff x="4312" y="747"/>
            <a:chExt cx="1253" cy="1258"/>
          </a:xfrm>
        </p:grpSpPr>
        <p:sp>
          <p:nvSpPr>
            <p:cNvPr id="148534" name="Rectangle 54">
              <a:extLst>
                <a:ext uri="{FF2B5EF4-FFF2-40B4-BE49-F238E27FC236}">
                  <a16:creationId xmlns:a16="http://schemas.microsoft.com/office/drawing/2014/main" id="{AAED4629-5EA7-4300-B3F2-71889354AE12}"/>
                </a:ext>
              </a:extLst>
            </p:cNvPr>
            <p:cNvSpPr>
              <a:spLocks noChangeArrowheads="1"/>
            </p:cNvSpPr>
            <p:nvPr/>
          </p:nvSpPr>
          <p:spPr bwMode="auto">
            <a:xfrm>
              <a:off x="4320" y="768"/>
              <a:ext cx="1059" cy="123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36" name="Rectangle 56">
              <a:extLst>
                <a:ext uri="{FF2B5EF4-FFF2-40B4-BE49-F238E27FC236}">
                  <a16:creationId xmlns:a16="http://schemas.microsoft.com/office/drawing/2014/main" id="{D2014BD4-8ADD-4C65-B867-78C9344D2015}"/>
                </a:ext>
              </a:extLst>
            </p:cNvPr>
            <p:cNvSpPr>
              <a:spLocks noChangeArrowheads="1"/>
            </p:cNvSpPr>
            <p:nvPr/>
          </p:nvSpPr>
          <p:spPr bwMode="auto">
            <a:xfrm>
              <a:off x="4312" y="747"/>
              <a:ext cx="629"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t>CPU2</a:t>
              </a:r>
            </a:p>
          </p:txBody>
        </p:sp>
        <p:grpSp>
          <p:nvGrpSpPr>
            <p:cNvPr id="148537" name="Group 57">
              <a:extLst>
                <a:ext uri="{FF2B5EF4-FFF2-40B4-BE49-F238E27FC236}">
                  <a16:creationId xmlns:a16="http://schemas.microsoft.com/office/drawing/2014/main" id="{EEFE5E7B-D59B-445E-A767-CDF73AD19E15}"/>
                </a:ext>
              </a:extLst>
            </p:cNvPr>
            <p:cNvGrpSpPr>
              <a:grpSpLocks/>
            </p:cNvGrpSpPr>
            <p:nvPr/>
          </p:nvGrpSpPr>
          <p:grpSpPr bwMode="auto">
            <a:xfrm>
              <a:off x="4461" y="1035"/>
              <a:ext cx="1104" cy="285"/>
              <a:chOff x="4128" y="1863"/>
              <a:chExt cx="1104" cy="285"/>
            </a:xfrm>
          </p:grpSpPr>
          <p:sp>
            <p:nvSpPr>
              <p:cNvPr id="148538" name="Text Box 58">
                <a:extLst>
                  <a:ext uri="{FF2B5EF4-FFF2-40B4-BE49-F238E27FC236}">
                    <a16:creationId xmlns:a16="http://schemas.microsoft.com/office/drawing/2014/main" id="{1C6FD623-F504-4306-8A11-48C9DC48EFD2}"/>
                  </a:ext>
                </a:extLst>
              </p:cNvPr>
              <p:cNvSpPr txBox="1">
                <a:spLocks noChangeArrowheads="1"/>
              </p:cNvSpPr>
              <p:nvPr/>
            </p:nvSpPr>
            <p:spPr bwMode="auto">
              <a:xfrm>
                <a:off x="4128" y="1872"/>
                <a:ext cx="480" cy="2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p>
            </p:txBody>
          </p:sp>
          <p:sp>
            <p:nvSpPr>
              <p:cNvPr id="148539" name="Text Box 59">
                <a:extLst>
                  <a:ext uri="{FF2B5EF4-FFF2-40B4-BE49-F238E27FC236}">
                    <a16:creationId xmlns:a16="http://schemas.microsoft.com/office/drawing/2014/main" id="{5719772F-294F-42FD-8117-B35ECCA865E2}"/>
                  </a:ext>
                </a:extLst>
              </p:cNvPr>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ax</a:t>
                </a:r>
              </a:p>
            </p:txBody>
          </p:sp>
        </p:grpSp>
        <p:sp>
          <p:nvSpPr>
            <p:cNvPr id="148540" name="Text Box 60">
              <a:extLst>
                <a:ext uri="{FF2B5EF4-FFF2-40B4-BE49-F238E27FC236}">
                  <a16:creationId xmlns:a16="http://schemas.microsoft.com/office/drawing/2014/main" id="{C9D5EACD-36A7-4E1C-BD0F-B601E618F6CE}"/>
                </a:ext>
              </a:extLst>
            </p:cNvPr>
            <p:cNvSpPr txBox="1">
              <a:spLocks noChangeArrowheads="1"/>
            </p:cNvSpPr>
            <p:nvPr/>
          </p:nvSpPr>
          <p:spPr bwMode="auto">
            <a:xfrm>
              <a:off x="4509" y="1035"/>
              <a:ext cx="34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10</a:t>
              </a:r>
            </a:p>
          </p:txBody>
        </p:sp>
        <p:grpSp>
          <p:nvGrpSpPr>
            <p:cNvPr id="148541" name="Group 61">
              <a:extLst>
                <a:ext uri="{FF2B5EF4-FFF2-40B4-BE49-F238E27FC236}">
                  <a16:creationId xmlns:a16="http://schemas.microsoft.com/office/drawing/2014/main" id="{185611BB-624D-47D1-A8D4-CEC7255FA968}"/>
                </a:ext>
              </a:extLst>
            </p:cNvPr>
            <p:cNvGrpSpPr>
              <a:grpSpLocks/>
            </p:cNvGrpSpPr>
            <p:nvPr/>
          </p:nvGrpSpPr>
          <p:grpSpPr bwMode="auto">
            <a:xfrm>
              <a:off x="4461" y="1371"/>
              <a:ext cx="1104" cy="285"/>
              <a:chOff x="4128" y="1863"/>
              <a:chExt cx="1104" cy="285"/>
            </a:xfrm>
          </p:grpSpPr>
          <p:sp>
            <p:nvSpPr>
              <p:cNvPr id="148542" name="Text Box 62">
                <a:extLst>
                  <a:ext uri="{FF2B5EF4-FFF2-40B4-BE49-F238E27FC236}">
                    <a16:creationId xmlns:a16="http://schemas.microsoft.com/office/drawing/2014/main" id="{EF64DFAD-C2E8-4211-9817-215941591DFF}"/>
                  </a:ext>
                </a:extLst>
              </p:cNvPr>
              <p:cNvSpPr txBox="1">
                <a:spLocks noChangeArrowheads="1"/>
              </p:cNvSpPr>
              <p:nvPr/>
            </p:nvSpPr>
            <p:spPr bwMode="auto">
              <a:xfrm>
                <a:off x="4128" y="1872"/>
                <a:ext cx="480" cy="2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a:t>10</a:t>
                </a:r>
              </a:p>
            </p:txBody>
          </p:sp>
          <p:sp>
            <p:nvSpPr>
              <p:cNvPr id="148543" name="Text Box 63">
                <a:extLst>
                  <a:ext uri="{FF2B5EF4-FFF2-40B4-BE49-F238E27FC236}">
                    <a16:creationId xmlns:a16="http://schemas.microsoft.com/office/drawing/2014/main" id="{5C7CE981-230C-4D17-BA04-00182B2B07EE}"/>
                  </a:ext>
                </a:extLst>
              </p:cNvPr>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bx</a:t>
                </a:r>
              </a:p>
            </p:txBody>
          </p:sp>
        </p:grpSp>
        <p:grpSp>
          <p:nvGrpSpPr>
            <p:cNvPr id="148544" name="Group 64">
              <a:extLst>
                <a:ext uri="{FF2B5EF4-FFF2-40B4-BE49-F238E27FC236}">
                  <a16:creationId xmlns:a16="http://schemas.microsoft.com/office/drawing/2014/main" id="{105052A6-0A83-4477-9DBB-1EBB48DE70B8}"/>
                </a:ext>
              </a:extLst>
            </p:cNvPr>
            <p:cNvGrpSpPr>
              <a:grpSpLocks/>
            </p:cNvGrpSpPr>
            <p:nvPr/>
          </p:nvGrpSpPr>
          <p:grpSpPr bwMode="auto">
            <a:xfrm>
              <a:off x="4461" y="1699"/>
              <a:ext cx="1104" cy="284"/>
              <a:chOff x="4128" y="1863"/>
              <a:chExt cx="1104" cy="284"/>
            </a:xfrm>
          </p:grpSpPr>
          <p:sp>
            <p:nvSpPr>
              <p:cNvPr id="148545" name="Text Box 65">
                <a:extLst>
                  <a:ext uri="{FF2B5EF4-FFF2-40B4-BE49-F238E27FC236}">
                    <a16:creationId xmlns:a16="http://schemas.microsoft.com/office/drawing/2014/main" id="{7320A6B5-30F3-46FE-9FDB-1CD2FE450EC6}"/>
                  </a:ext>
                </a:extLst>
              </p:cNvPr>
              <p:cNvSpPr txBox="1">
                <a:spLocks noChangeArrowheads="1"/>
              </p:cNvSpPr>
              <p:nvPr/>
            </p:nvSpPr>
            <p:spPr bwMode="auto">
              <a:xfrm>
                <a:off x="4128" y="1872"/>
                <a:ext cx="480" cy="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p>
            </p:txBody>
          </p:sp>
          <p:sp>
            <p:nvSpPr>
              <p:cNvPr id="148546" name="Text Box 66">
                <a:extLst>
                  <a:ext uri="{FF2B5EF4-FFF2-40B4-BE49-F238E27FC236}">
                    <a16:creationId xmlns:a16="http://schemas.microsoft.com/office/drawing/2014/main" id="{386A8F5E-4086-4B18-9858-C85FDBACFCF2}"/>
                  </a:ext>
                </a:extLst>
              </p:cNvPr>
              <p:cNvSpPr txBox="1">
                <a:spLocks noChangeArrowheads="1"/>
              </p:cNvSpPr>
              <p:nvPr/>
            </p:nvSpPr>
            <p:spPr bwMode="auto">
              <a:xfrm>
                <a:off x="4656" y="1863"/>
                <a:ext cx="57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PC</a:t>
                </a:r>
              </a:p>
            </p:txBody>
          </p:sp>
        </p:grpSp>
      </p:grpSp>
      <p:sp>
        <p:nvSpPr>
          <p:cNvPr id="148561" name="Oval 81">
            <a:extLst>
              <a:ext uri="{FF2B5EF4-FFF2-40B4-BE49-F238E27FC236}">
                <a16:creationId xmlns:a16="http://schemas.microsoft.com/office/drawing/2014/main" id="{CB69108A-E6EC-45E6-AC11-8640DB97504D}"/>
              </a:ext>
            </a:extLst>
          </p:cNvPr>
          <p:cNvSpPr>
            <a:spLocks noChangeArrowheads="1"/>
          </p:cNvSpPr>
          <p:nvPr/>
        </p:nvSpPr>
        <p:spPr bwMode="auto">
          <a:xfrm>
            <a:off x="6858000" y="3733800"/>
            <a:ext cx="866775" cy="906463"/>
          </a:xfrm>
          <a:prstGeom prst="ellipse">
            <a:avLst/>
          </a:prstGeom>
          <a:solidFill>
            <a:srgbClr val="FF66CC"/>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dirty="0">
                <a:latin typeface="Century Gothic" panose="020B0502020202020204" pitchFamily="34" charset="0"/>
              </a:rPr>
              <a:t>程序</a:t>
            </a:r>
            <a:r>
              <a:rPr lang="en-US" altLang="zh-CN" sz="2000" b="1" dirty="0">
                <a:latin typeface="Century Gothic" panose="020B0502020202020204" pitchFamily="34" charset="0"/>
              </a:rPr>
              <a:t>1</a:t>
            </a:r>
          </a:p>
        </p:txBody>
      </p:sp>
      <p:grpSp>
        <p:nvGrpSpPr>
          <p:cNvPr id="148562" name="Group 82">
            <a:extLst>
              <a:ext uri="{FF2B5EF4-FFF2-40B4-BE49-F238E27FC236}">
                <a16:creationId xmlns:a16="http://schemas.microsoft.com/office/drawing/2014/main" id="{0F4DFFFD-68D3-4C0E-8AE2-BAF9F69812C4}"/>
              </a:ext>
            </a:extLst>
          </p:cNvPr>
          <p:cNvGrpSpPr>
            <a:grpSpLocks/>
          </p:cNvGrpSpPr>
          <p:nvPr/>
        </p:nvGrpSpPr>
        <p:grpSpPr bwMode="auto">
          <a:xfrm>
            <a:off x="152400" y="3952875"/>
            <a:ext cx="998538" cy="466725"/>
            <a:chOff x="139" y="1338"/>
            <a:chExt cx="629" cy="294"/>
          </a:xfrm>
        </p:grpSpPr>
        <p:sp>
          <p:nvSpPr>
            <p:cNvPr id="148563" name="Rectangle 83">
              <a:extLst>
                <a:ext uri="{FF2B5EF4-FFF2-40B4-BE49-F238E27FC236}">
                  <a16:creationId xmlns:a16="http://schemas.microsoft.com/office/drawing/2014/main" id="{D7C144C1-8957-4EF7-B81E-43967FB3D1B1}"/>
                </a:ext>
              </a:extLst>
            </p:cNvPr>
            <p:cNvSpPr>
              <a:spLocks noChangeArrowheads="1"/>
            </p:cNvSpPr>
            <p:nvPr/>
          </p:nvSpPr>
          <p:spPr bwMode="auto">
            <a:xfrm>
              <a:off x="139" y="1338"/>
              <a:ext cx="389"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0000"/>
                  </a:solidFill>
                </a:rPr>
                <a:t>PC</a:t>
              </a:r>
            </a:p>
          </p:txBody>
        </p:sp>
        <p:sp>
          <p:nvSpPr>
            <p:cNvPr id="148564" name="AutoShape 84">
              <a:extLst>
                <a:ext uri="{FF2B5EF4-FFF2-40B4-BE49-F238E27FC236}">
                  <a16:creationId xmlns:a16="http://schemas.microsoft.com/office/drawing/2014/main" id="{5288BCB2-31DF-4107-9654-631BD2C249B8}"/>
                </a:ext>
              </a:extLst>
            </p:cNvPr>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8569" name="Group 89">
            <a:extLst>
              <a:ext uri="{FF2B5EF4-FFF2-40B4-BE49-F238E27FC236}">
                <a16:creationId xmlns:a16="http://schemas.microsoft.com/office/drawing/2014/main" id="{43406EBE-FCDF-4C4A-8190-2E33E2D4E336}"/>
              </a:ext>
            </a:extLst>
          </p:cNvPr>
          <p:cNvGrpSpPr>
            <a:grpSpLocks/>
          </p:cNvGrpSpPr>
          <p:nvPr/>
        </p:nvGrpSpPr>
        <p:grpSpPr bwMode="auto">
          <a:xfrm>
            <a:off x="3124200" y="3886200"/>
            <a:ext cx="1295400" cy="533400"/>
            <a:chOff x="1968" y="2496"/>
            <a:chExt cx="816" cy="336"/>
          </a:xfrm>
        </p:grpSpPr>
        <p:sp>
          <p:nvSpPr>
            <p:cNvPr id="148567" name="AutoShape 87">
              <a:extLst>
                <a:ext uri="{FF2B5EF4-FFF2-40B4-BE49-F238E27FC236}">
                  <a16:creationId xmlns:a16="http://schemas.microsoft.com/office/drawing/2014/main" id="{CDB26D45-E60D-482E-9283-C76FA7945096}"/>
                </a:ext>
              </a:extLst>
            </p:cNvPr>
            <p:cNvSpPr>
              <a:spLocks noChangeArrowheads="1"/>
            </p:cNvSpPr>
            <p:nvPr/>
          </p:nvSpPr>
          <p:spPr bwMode="auto">
            <a:xfrm rot="10800000">
              <a:off x="1968" y="2784"/>
              <a:ext cx="816" cy="48"/>
            </a:xfrm>
            <a:prstGeom prst="rightArrow">
              <a:avLst>
                <a:gd name="adj1" fmla="val 50000"/>
                <a:gd name="adj2" fmla="val 4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68" name="Text Box 88">
              <a:extLst>
                <a:ext uri="{FF2B5EF4-FFF2-40B4-BE49-F238E27FC236}">
                  <a16:creationId xmlns:a16="http://schemas.microsoft.com/office/drawing/2014/main" id="{21B448FE-FC1F-4578-83F8-617EA437ED91}"/>
                </a:ext>
              </a:extLst>
            </p:cNvPr>
            <p:cNvSpPr txBox="1">
              <a:spLocks noChangeArrowheads="1"/>
            </p:cNvSpPr>
            <p:nvPr/>
          </p:nvSpPr>
          <p:spPr bwMode="auto">
            <a:xfrm>
              <a:off x="2094" y="2496"/>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0000"/>
                  </a:solidFill>
                </a:rPr>
                <a:t>切换</a:t>
              </a:r>
            </a:p>
          </p:txBody>
        </p:sp>
      </p:grpSp>
      <p:grpSp>
        <p:nvGrpSpPr>
          <p:cNvPr id="148570" name="Group 90">
            <a:extLst>
              <a:ext uri="{FF2B5EF4-FFF2-40B4-BE49-F238E27FC236}">
                <a16:creationId xmlns:a16="http://schemas.microsoft.com/office/drawing/2014/main" id="{37252787-2079-4E70-894B-A5B64BA14968}"/>
              </a:ext>
            </a:extLst>
          </p:cNvPr>
          <p:cNvGrpSpPr>
            <a:grpSpLocks/>
          </p:cNvGrpSpPr>
          <p:nvPr/>
        </p:nvGrpSpPr>
        <p:grpSpPr bwMode="auto">
          <a:xfrm>
            <a:off x="1897063" y="4572000"/>
            <a:ext cx="1989137" cy="2133600"/>
            <a:chOff x="4312" y="747"/>
            <a:chExt cx="1253" cy="1258"/>
          </a:xfrm>
        </p:grpSpPr>
        <p:sp>
          <p:nvSpPr>
            <p:cNvPr id="148571" name="Rectangle 91">
              <a:extLst>
                <a:ext uri="{FF2B5EF4-FFF2-40B4-BE49-F238E27FC236}">
                  <a16:creationId xmlns:a16="http://schemas.microsoft.com/office/drawing/2014/main" id="{D93C7775-1E5B-4DDD-9FC2-AC8B49182DE5}"/>
                </a:ext>
              </a:extLst>
            </p:cNvPr>
            <p:cNvSpPr>
              <a:spLocks noChangeArrowheads="1"/>
            </p:cNvSpPr>
            <p:nvPr/>
          </p:nvSpPr>
          <p:spPr bwMode="auto">
            <a:xfrm>
              <a:off x="4320" y="768"/>
              <a:ext cx="1059" cy="123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72" name="Rectangle 92">
              <a:extLst>
                <a:ext uri="{FF2B5EF4-FFF2-40B4-BE49-F238E27FC236}">
                  <a16:creationId xmlns:a16="http://schemas.microsoft.com/office/drawing/2014/main" id="{BF8A0DF1-4720-4F02-957C-1B8DA7D68BE1}"/>
                </a:ext>
              </a:extLst>
            </p:cNvPr>
            <p:cNvSpPr>
              <a:spLocks noChangeArrowheads="1"/>
            </p:cNvSpPr>
            <p:nvPr/>
          </p:nvSpPr>
          <p:spPr bwMode="auto">
            <a:xfrm>
              <a:off x="4312" y="747"/>
              <a:ext cx="629"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t>CPU1</a:t>
              </a:r>
            </a:p>
          </p:txBody>
        </p:sp>
        <p:grpSp>
          <p:nvGrpSpPr>
            <p:cNvPr id="148573" name="Group 93">
              <a:extLst>
                <a:ext uri="{FF2B5EF4-FFF2-40B4-BE49-F238E27FC236}">
                  <a16:creationId xmlns:a16="http://schemas.microsoft.com/office/drawing/2014/main" id="{9EBE7437-1E4C-4E55-A172-BD4129C67BAF}"/>
                </a:ext>
              </a:extLst>
            </p:cNvPr>
            <p:cNvGrpSpPr>
              <a:grpSpLocks/>
            </p:cNvGrpSpPr>
            <p:nvPr/>
          </p:nvGrpSpPr>
          <p:grpSpPr bwMode="auto">
            <a:xfrm>
              <a:off x="4461" y="1035"/>
              <a:ext cx="1104" cy="285"/>
              <a:chOff x="4128" y="1863"/>
              <a:chExt cx="1104" cy="285"/>
            </a:xfrm>
          </p:grpSpPr>
          <p:sp>
            <p:nvSpPr>
              <p:cNvPr id="148574" name="Text Box 94">
                <a:extLst>
                  <a:ext uri="{FF2B5EF4-FFF2-40B4-BE49-F238E27FC236}">
                    <a16:creationId xmlns:a16="http://schemas.microsoft.com/office/drawing/2014/main" id="{18C74265-80D6-48B6-9A01-B34A2B6740E7}"/>
                  </a:ext>
                </a:extLst>
              </p:cNvPr>
              <p:cNvSpPr txBox="1">
                <a:spLocks noChangeArrowheads="1"/>
              </p:cNvSpPr>
              <p:nvPr/>
            </p:nvSpPr>
            <p:spPr bwMode="auto">
              <a:xfrm>
                <a:off x="4128" y="1872"/>
                <a:ext cx="480" cy="2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p>
            </p:txBody>
          </p:sp>
          <p:sp>
            <p:nvSpPr>
              <p:cNvPr id="148575" name="Text Box 95">
                <a:extLst>
                  <a:ext uri="{FF2B5EF4-FFF2-40B4-BE49-F238E27FC236}">
                    <a16:creationId xmlns:a16="http://schemas.microsoft.com/office/drawing/2014/main" id="{3BE63C62-B721-40F1-AC0F-97516ED2F9BC}"/>
                  </a:ext>
                </a:extLst>
              </p:cNvPr>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ax</a:t>
                </a:r>
              </a:p>
            </p:txBody>
          </p:sp>
        </p:grpSp>
        <p:sp>
          <p:nvSpPr>
            <p:cNvPr id="148576" name="Text Box 96">
              <a:extLst>
                <a:ext uri="{FF2B5EF4-FFF2-40B4-BE49-F238E27FC236}">
                  <a16:creationId xmlns:a16="http://schemas.microsoft.com/office/drawing/2014/main" id="{0C104D2E-3FA7-4568-84E0-0DFABDD0BDED}"/>
                </a:ext>
              </a:extLst>
            </p:cNvPr>
            <p:cNvSpPr txBox="1">
              <a:spLocks noChangeArrowheads="1"/>
            </p:cNvSpPr>
            <p:nvPr/>
          </p:nvSpPr>
          <p:spPr bwMode="auto">
            <a:xfrm>
              <a:off x="4509" y="1035"/>
              <a:ext cx="34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 1</a:t>
              </a:r>
            </a:p>
          </p:txBody>
        </p:sp>
        <p:grpSp>
          <p:nvGrpSpPr>
            <p:cNvPr id="148577" name="Group 97">
              <a:extLst>
                <a:ext uri="{FF2B5EF4-FFF2-40B4-BE49-F238E27FC236}">
                  <a16:creationId xmlns:a16="http://schemas.microsoft.com/office/drawing/2014/main" id="{ADF71B05-AC3F-4E40-A7CD-00AD77BE6538}"/>
                </a:ext>
              </a:extLst>
            </p:cNvPr>
            <p:cNvGrpSpPr>
              <a:grpSpLocks/>
            </p:cNvGrpSpPr>
            <p:nvPr/>
          </p:nvGrpSpPr>
          <p:grpSpPr bwMode="auto">
            <a:xfrm>
              <a:off x="4461" y="1371"/>
              <a:ext cx="1104" cy="285"/>
              <a:chOff x="4128" y="1863"/>
              <a:chExt cx="1104" cy="285"/>
            </a:xfrm>
          </p:grpSpPr>
          <p:sp>
            <p:nvSpPr>
              <p:cNvPr id="148578" name="Text Box 98">
                <a:extLst>
                  <a:ext uri="{FF2B5EF4-FFF2-40B4-BE49-F238E27FC236}">
                    <a16:creationId xmlns:a16="http://schemas.microsoft.com/office/drawing/2014/main" id="{25A4B8C7-E669-4378-9269-79076D968C8E}"/>
                  </a:ext>
                </a:extLst>
              </p:cNvPr>
              <p:cNvSpPr txBox="1">
                <a:spLocks noChangeArrowheads="1"/>
              </p:cNvSpPr>
              <p:nvPr/>
            </p:nvSpPr>
            <p:spPr bwMode="auto">
              <a:xfrm>
                <a:off x="4128" y="1872"/>
                <a:ext cx="480" cy="2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a:t>1</a:t>
                </a:r>
              </a:p>
            </p:txBody>
          </p:sp>
          <p:sp>
            <p:nvSpPr>
              <p:cNvPr id="148579" name="Text Box 99">
                <a:extLst>
                  <a:ext uri="{FF2B5EF4-FFF2-40B4-BE49-F238E27FC236}">
                    <a16:creationId xmlns:a16="http://schemas.microsoft.com/office/drawing/2014/main" id="{857D9473-235F-4C83-BF76-519D40AA4EC8}"/>
                  </a:ext>
                </a:extLst>
              </p:cNvPr>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bx</a:t>
                </a:r>
              </a:p>
            </p:txBody>
          </p:sp>
        </p:grpSp>
        <p:grpSp>
          <p:nvGrpSpPr>
            <p:cNvPr id="148580" name="Group 100">
              <a:extLst>
                <a:ext uri="{FF2B5EF4-FFF2-40B4-BE49-F238E27FC236}">
                  <a16:creationId xmlns:a16="http://schemas.microsoft.com/office/drawing/2014/main" id="{76EB24DD-DA90-4263-B8F3-47038155B361}"/>
                </a:ext>
              </a:extLst>
            </p:cNvPr>
            <p:cNvGrpSpPr>
              <a:grpSpLocks/>
            </p:cNvGrpSpPr>
            <p:nvPr/>
          </p:nvGrpSpPr>
          <p:grpSpPr bwMode="auto">
            <a:xfrm>
              <a:off x="4461" y="1699"/>
              <a:ext cx="1104" cy="284"/>
              <a:chOff x="4128" y="1863"/>
              <a:chExt cx="1104" cy="284"/>
            </a:xfrm>
          </p:grpSpPr>
          <p:sp>
            <p:nvSpPr>
              <p:cNvPr id="148581" name="Text Box 101">
                <a:extLst>
                  <a:ext uri="{FF2B5EF4-FFF2-40B4-BE49-F238E27FC236}">
                    <a16:creationId xmlns:a16="http://schemas.microsoft.com/office/drawing/2014/main" id="{DF09D91D-8056-465B-BA1B-20C410FB0561}"/>
                  </a:ext>
                </a:extLst>
              </p:cNvPr>
              <p:cNvSpPr txBox="1">
                <a:spLocks noChangeArrowheads="1"/>
              </p:cNvSpPr>
              <p:nvPr/>
            </p:nvSpPr>
            <p:spPr bwMode="auto">
              <a:xfrm>
                <a:off x="4128" y="1872"/>
                <a:ext cx="480" cy="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p>
            </p:txBody>
          </p:sp>
          <p:sp>
            <p:nvSpPr>
              <p:cNvPr id="148582" name="Text Box 102">
                <a:extLst>
                  <a:ext uri="{FF2B5EF4-FFF2-40B4-BE49-F238E27FC236}">
                    <a16:creationId xmlns:a16="http://schemas.microsoft.com/office/drawing/2014/main" id="{60F82627-3E0E-440F-AA12-B06493787C3B}"/>
                  </a:ext>
                </a:extLst>
              </p:cNvPr>
              <p:cNvSpPr txBox="1">
                <a:spLocks noChangeArrowheads="1"/>
              </p:cNvSpPr>
              <p:nvPr/>
            </p:nvSpPr>
            <p:spPr bwMode="auto">
              <a:xfrm>
                <a:off x="4656" y="1863"/>
                <a:ext cx="57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PC</a:t>
                </a:r>
              </a:p>
            </p:txBody>
          </p:sp>
        </p:grpSp>
      </p:grpSp>
      <p:pic>
        <p:nvPicPr>
          <p:cNvPr id="148586" name="Picture 106">
            <a:extLst>
              <a:ext uri="{FF2B5EF4-FFF2-40B4-BE49-F238E27FC236}">
                <a16:creationId xmlns:a16="http://schemas.microsoft.com/office/drawing/2014/main" id="{7A4013A8-B4A3-4E9B-BB49-D9737DD61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550" y="0"/>
            <a:ext cx="806450" cy="129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8527"/>
                                        </p:tgtEl>
                                        <p:attrNameLst>
                                          <p:attrName>style.visibility</p:attrName>
                                        </p:attrNameLst>
                                      </p:cBhvr>
                                      <p:to>
                                        <p:strVal val="visible"/>
                                      </p:to>
                                    </p:set>
                                    <p:animEffect transition="in" filter="dissolve">
                                      <p:cBhvr>
                                        <p:cTn id="7" dur="500"/>
                                        <p:tgtEl>
                                          <p:spTgt spid="1485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0" presetClass="path" presetSubtype="0" accel="50000" decel="50000" fill="hold" grpId="0" nodeType="clickEffect">
                                  <p:stCondLst>
                                    <p:cond delay="0"/>
                                  </p:stCondLst>
                                  <p:childTnLst>
                                    <p:animMotion origin="layout" path="M -2.5E-6 3.33333E-6 L 0.10261 0.16736 " pathEditMode="relative" rAng="0" ptsTypes="AA">
                                      <p:cBhvr>
                                        <p:cTn id="11" dur="2000" fill="hold"/>
                                        <p:tgtEl>
                                          <p:spTgt spid="148523"/>
                                        </p:tgtEl>
                                        <p:attrNameLst>
                                          <p:attrName>ppt_x</p:attrName>
                                          <p:attrName>ppt_y</p:attrName>
                                        </p:attrNameLst>
                                      </p:cBhvr>
                                      <p:rCtr x="5122" y="8356"/>
                                    </p:animMotion>
                                  </p:childTnLst>
                                </p:cTn>
                              </p:par>
                            </p:childTnLst>
                          </p:cTn>
                        </p:par>
                      </p:childTnLst>
                    </p:cTn>
                  </p:par>
                  <p:par>
                    <p:cTn id="12" fill="hold" nodeType="clickPar">
                      <p:stCondLst>
                        <p:cond delay="indefinite"/>
                      </p:stCondLst>
                      <p:childTnLst>
                        <p:par>
                          <p:cTn id="13" fill="hold" nodeType="withGroup">
                            <p:stCondLst>
                              <p:cond delay="0"/>
                            </p:stCondLst>
                            <p:childTnLst>
                              <p:par>
                                <p:cTn id="14" presetID="17" presetClass="entr" presetSubtype="10" fill="hold" nodeType="clickEffect">
                                  <p:stCondLst>
                                    <p:cond delay="0"/>
                                  </p:stCondLst>
                                  <p:childTnLst>
                                    <p:set>
                                      <p:cBhvr>
                                        <p:cTn id="15" dur="1" fill="hold">
                                          <p:stCondLst>
                                            <p:cond delay="0"/>
                                          </p:stCondLst>
                                        </p:cTn>
                                        <p:tgtEl>
                                          <p:spTgt spid="148501"/>
                                        </p:tgtEl>
                                        <p:attrNameLst>
                                          <p:attrName>style.visibility</p:attrName>
                                        </p:attrNameLst>
                                      </p:cBhvr>
                                      <p:to>
                                        <p:strVal val="visible"/>
                                      </p:to>
                                    </p:set>
                                    <p:anim calcmode="lin" valueType="num">
                                      <p:cBhvr>
                                        <p:cTn id="16" dur="500" fill="hold"/>
                                        <p:tgtEl>
                                          <p:spTgt spid="148501"/>
                                        </p:tgtEl>
                                        <p:attrNameLst>
                                          <p:attrName>ppt_w</p:attrName>
                                        </p:attrNameLst>
                                      </p:cBhvr>
                                      <p:tavLst>
                                        <p:tav tm="0">
                                          <p:val>
                                            <p:fltVal val="0"/>
                                          </p:val>
                                        </p:tav>
                                        <p:tav tm="100000">
                                          <p:val>
                                            <p:strVal val="#ppt_w"/>
                                          </p:val>
                                        </p:tav>
                                      </p:tavLst>
                                    </p:anim>
                                    <p:anim calcmode="lin" valueType="num">
                                      <p:cBhvr>
                                        <p:cTn id="17" dur="500" fill="hold"/>
                                        <p:tgtEl>
                                          <p:spTgt spid="148501"/>
                                        </p:tgtEl>
                                        <p:attrNameLst>
                                          <p:attrName>ppt_h</p:attrName>
                                        </p:attrNameLst>
                                      </p:cBhvr>
                                      <p:tavLst>
                                        <p:tav tm="0">
                                          <p:val>
                                            <p:strVal val="#ppt_h"/>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0" fill="hold" nodeType="clickEffect">
                                  <p:stCondLst>
                                    <p:cond delay="0"/>
                                  </p:stCondLst>
                                  <p:childTnLst>
                                    <p:set>
                                      <p:cBhvr>
                                        <p:cTn id="21" dur="1" fill="hold">
                                          <p:stCondLst>
                                            <p:cond delay="0"/>
                                          </p:stCondLst>
                                        </p:cTn>
                                        <p:tgtEl>
                                          <p:spTgt spid="148507"/>
                                        </p:tgtEl>
                                        <p:attrNameLst>
                                          <p:attrName>style.visibility</p:attrName>
                                        </p:attrNameLst>
                                      </p:cBhvr>
                                      <p:to>
                                        <p:strVal val="visible"/>
                                      </p:to>
                                    </p:set>
                                    <p:anim calcmode="lin" valueType="num">
                                      <p:cBhvr>
                                        <p:cTn id="22" dur="500" fill="hold"/>
                                        <p:tgtEl>
                                          <p:spTgt spid="148507"/>
                                        </p:tgtEl>
                                        <p:attrNameLst>
                                          <p:attrName>ppt_w</p:attrName>
                                        </p:attrNameLst>
                                      </p:cBhvr>
                                      <p:tavLst>
                                        <p:tav tm="0">
                                          <p:val>
                                            <p:fltVal val="0"/>
                                          </p:val>
                                        </p:tav>
                                        <p:tav tm="100000">
                                          <p:val>
                                            <p:strVal val="#ppt_w"/>
                                          </p:val>
                                        </p:tav>
                                      </p:tavLst>
                                    </p:anim>
                                    <p:anim calcmode="lin" valueType="num">
                                      <p:cBhvr>
                                        <p:cTn id="23" dur="500" fill="hold"/>
                                        <p:tgtEl>
                                          <p:spTgt spid="148507"/>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148570"/>
                                        </p:tgtEl>
                                        <p:attrNameLst>
                                          <p:attrName>style.visibility</p:attrName>
                                        </p:attrNameLst>
                                      </p:cBhvr>
                                      <p:to>
                                        <p:strVal val="visible"/>
                                      </p:to>
                                    </p:set>
                                    <p:animEffect transition="in" filter="dissolve">
                                      <p:cBhvr>
                                        <p:cTn id="28" dur="500"/>
                                        <p:tgtEl>
                                          <p:spTgt spid="14857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48501"/>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0" presetClass="path" presetSubtype="0" accel="50000" decel="50000" fill="hold" grpId="0" nodeType="clickEffect">
                                  <p:stCondLst>
                                    <p:cond delay="0"/>
                                  </p:stCondLst>
                                  <p:childTnLst>
                                    <p:animMotion origin="layout" path="M -8.33333E-7 3.33333E-6 L -0.0026 0.16736 " pathEditMode="relative" rAng="0" ptsTypes="AA">
                                      <p:cBhvr>
                                        <p:cTn id="36" dur="2000" fill="hold"/>
                                        <p:tgtEl>
                                          <p:spTgt spid="148524"/>
                                        </p:tgtEl>
                                        <p:attrNameLst>
                                          <p:attrName>ppt_x</p:attrName>
                                          <p:attrName>ppt_y</p:attrName>
                                        </p:attrNameLst>
                                      </p:cBhvr>
                                      <p:rCtr x="-139" y="8356"/>
                                    </p:animMotion>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10" fill="hold" nodeType="clickEffect">
                                  <p:stCondLst>
                                    <p:cond delay="0"/>
                                  </p:stCondLst>
                                  <p:childTnLst>
                                    <p:set>
                                      <p:cBhvr>
                                        <p:cTn id="40" dur="1" fill="hold">
                                          <p:stCondLst>
                                            <p:cond delay="0"/>
                                          </p:stCondLst>
                                        </p:cTn>
                                        <p:tgtEl>
                                          <p:spTgt spid="148504"/>
                                        </p:tgtEl>
                                        <p:attrNameLst>
                                          <p:attrName>style.visibility</p:attrName>
                                        </p:attrNameLst>
                                      </p:cBhvr>
                                      <p:to>
                                        <p:strVal val="visible"/>
                                      </p:to>
                                    </p:set>
                                    <p:anim calcmode="lin" valueType="num">
                                      <p:cBhvr>
                                        <p:cTn id="41" dur="500" fill="hold"/>
                                        <p:tgtEl>
                                          <p:spTgt spid="148504"/>
                                        </p:tgtEl>
                                        <p:attrNameLst>
                                          <p:attrName>ppt_w</p:attrName>
                                        </p:attrNameLst>
                                      </p:cBhvr>
                                      <p:tavLst>
                                        <p:tav tm="0">
                                          <p:val>
                                            <p:fltVal val="0"/>
                                          </p:val>
                                        </p:tav>
                                        <p:tav tm="100000">
                                          <p:val>
                                            <p:strVal val="#ppt_w"/>
                                          </p:val>
                                        </p:tav>
                                      </p:tavLst>
                                    </p:anim>
                                    <p:anim calcmode="lin" valueType="num">
                                      <p:cBhvr>
                                        <p:cTn id="42" dur="500" fill="hold"/>
                                        <p:tgtEl>
                                          <p:spTgt spid="148504"/>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48560"/>
                                        </p:tgtEl>
                                        <p:attrNameLst>
                                          <p:attrName>style.visibility</p:attrName>
                                        </p:attrNameLst>
                                      </p:cBhvr>
                                      <p:to>
                                        <p:strVal val="visible"/>
                                      </p:to>
                                    </p:set>
                                    <p:animEffect transition="in" filter="dissolve">
                                      <p:cBhvr>
                                        <p:cTn id="47" dur="500"/>
                                        <p:tgtEl>
                                          <p:spTgt spid="14856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7" presetClass="entr" presetSubtype="10" fill="hold" nodeType="clickEffect">
                                  <p:stCondLst>
                                    <p:cond delay="0"/>
                                  </p:stCondLst>
                                  <p:childTnLst>
                                    <p:set>
                                      <p:cBhvr>
                                        <p:cTn id="51" dur="1" fill="hold">
                                          <p:stCondLst>
                                            <p:cond delay="0"/>
                                          </p:stCondLst>
                                        </p:cTn>
                                        <p:tgtEl>
                                          <p:spTgt spid="148569"/>
                                        </p:tgtEl>
                                        <p:attrNameLst>
                                          <p:attrName>style.visibility</p:attrName>
                                        </p:attrNameLst>
                                      </p:cBhvr>
                                      <p:to>
                                        <p:strVal val="visible"/>
                                      </p:to>
                                    </p:set>
                                    <p:anim calcmode="lin" valueType="num">
                                      <p:cBhvr>
                                        <p:cTn id="52" dur="500" fill="hold"/>
                                        <p:tgtEl>
                                          <p:spTgt spid="148569"/>
                                        </p:tgtEl>
                                        <p:attrNameLst>
                                          <p:attrName>ppt_w</p:attrName>
                                        </p:attrNameLst>
                                      </p:cBhvr>
                                      <p:tavLst>
                                        <p:tav tm="0">
                                          <p:val>
                                            <p:fltVal val="0"/>
                                          </p:val>
                                        </p:tav>
                                        <p:tav tm="100000">
                                          <p:val>
                                            <p:strVal val="#ppt_w"/>
                                          </p:val>
                                        </p:tav>
                                      </p:tavLst>
                                    </p:anim>
                                    <p:anim calcmode="lin" valueType="num">
                                      <p:cBhvr>
                                        <p:cTn id="53" dur="500" fill="hold"/>
                                        <p:tgtEl>
                                          <p:spTgt spid="148569"/>
                                        </p:tgtEl>
                                        <p:attrNameLst>
                                          <p:attrName>ppt_h</p:attrName>
                                        </p:attrNameLst>
                                      </p:cBhvr>
                                      <p:tavLst>
                                        <p:tav tm="0">
                                          <p:val>
                                            <p:strVal val="#ppt_h"/>
                                          </p:val>
                                        </p:tav>
                                        <p:tav tm="100000">
                                          <p:val>
                                            <p:strVal val="#ppt_h"/>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xit" presetSubtype="0" fill="hold" nodeType="clickEffect">
                                  <p:stCondLst>
                                    <p:cond delay="0"/>
                                  </p:stCondLst>
                                  <p:childTnLst>
                                    <p:set>
                                      <p:cBhvr>
                                        <p:cTn id="57" dur="1" fill="hold">
                                          <p:stCondLst>
                                            <p:cond delay="0"/>
                                          </p:stCondLst>
                                        </p:cTn>
                                        <p:tgtEl>
                                          <p:spTgt spid="148504"/>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0" presetClass="path" presetSubtype="0" accel="50000" decel="50000" fill="hold" grpId="0" nodeType="clickEffect">
                                  <p:stCondLst>
                                    <p:cond delay="0"/>
                                  </p:stCondLst>
                                  <p:childTnLst>
                                    <p:animMotion origin="layout" path="M -2.5E-6 3.33333E-6 L 0.10261 0.16736 " pathEditMode="relative" rAng="0" ptsTypes="AA">
                                      <p:cBhvr>
                                        <p:cTn id="61" dur="2000" fill="hold"/>
                                        <p:tgtEl>
                                          <p:spTgt spid="148561"/>
                                        </p:tgtEl>
                                        <p:attrNameLst>
                                          <p:attrName>ppt_x</p:attrName>
                                          <p:attrName>ppt_y</p:attrName>
                                        </p:attrNameLst>
                                      </p:cBhvr>
                                      <p:rCtr x="5122" y="8356"/>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7" presetClass="entr" presetSubtype="10" fill="hold" nodeType="clickEffect">
                                  <p:stCondLst>
                                    <p:cond delay="0"/>
                                  </p:stCondLst>
                                  <p:childTnLst>
                                    <p:set>
                                      <p:cBhvr>
                                        <p:cTn id="65" dur="1" fill="hold">
                                          <p:stCondLst>
                                            <p:cond delay="0"/>
                                          </p:stCondLst>
                                        </p:cTn>
                                        <p:tgtEl>
                                          <p:spTgt spid="148562"/>
                                        </p:tgtEl>
                                        <p:attrNameLst>
                                          <p:attrName>style.visibility</p:attrName>
                                        </p:attrNameLst>
                                      </p:cBhvr>
                                      <p:to>
                                        <p:strVal val="visible"/>
                                      </p:to>
                                    </p:set>
                                    <p:anim calcmode="lin" valueType="num">
                                      <p:cBhvr>
                                        <p:cTn id="66" dur="500" fill="hold"/>
                                        <p:tgtEl>
                                          <p:spTgt spid="148562"/>
                                        </p:tgtEl>
                                        <p:attrNameLst>
                                          <p:attrName>ppt_w</p:attrName>
                                        </p:attrNameLst>
                                      </p:cBhvr>
                                      <p:tavLst>
                                        <p:tav tm="0">
                                          <p:val>
                                            <p:fltVal val="0"/>
                                          </p:val>
                                        </p:tav>
                                        <p:tav tm="100000">
                                          <p:val>
                                            <p:strVal val="#ppt_w"/>
                                          </p:val>
                                        </p:tav>
                                      </p:tavLst>
                                    </p:anim>
                                    <p:anim calcmode="lin" valueType="num">
                                      <p:cBhvr>
                                        <p:cTn id="67" dur="500" fill="hold"/>
                                        <p:tgtEl>
                                          <p:spTgt spid="14856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23" grpId="0" animBg="1"/>
      <p:bldP spid="148524" grpId="0" animBg="1"/>
      <p:bldP spid="148561"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2757A5F0-2A32-4667-A208-5CF545B90ED6}"/>
              </a:ext>
            </a:extLst>
          </p:cNvPr>
          <p:cNvSpPr>
            <a:spLocks noGrp="1" noChangeArrowheads="1"/>
          </p:cNvSpPr>
          <p:nvPr>
            <p:ph type="title"/>
          </p:nvPr>
        </p:nvSpPr>
        <p:spPr/>
        <p:txBody>
          <a:bodyPr/>
          <a:lstStyle/>
          <a:p>
            <a:r>
              <a:rPr lang="zh-CN" altLang="en-US" dirty="0"/>
              <a:t>避免“与时间有关错误”的一个尝试</a:t>
            </a:r>
          </a:p>
        </p:txBody>
      </p:sp>
      <p:sp>
        <p:nvSpPr>
          <p:cNvPr id="172035" name="Rectangle 3">
            <a:extLst>
              <a:ext uri="{FF2B5EF4-FFF2-40B4-BE49-F238E27FC236}">
                <a16:creationId xmlns:a16="http://schemas.microsoft.com/office/drawing/2014/main" id="{204C457E-CC27-4FF6-85BE-478BA1E5901C}"/>
              </a:ext>
            </a:extLst>
          </p:cNvPr>
          <p:cNvSpPr>
            <a:spLocks noChangeArrowheads="1"/>
          </p:cNvSpPr>
          <p:nvPr/>
        </p:nvSpPr>
        <p:spPr bwMode="auto">
          <a:xfrm>
            <a:off x="393700" y="1264642"/>
            <a:ext cx="3315781"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r>
              <a:rPr lang="zh-CN" altLang="en-US" dirty="0">
                <a:solidFill>
                  <a:srgbClr val="FF0000"/>
                </a:solidFill>
              </a:rPr>
              <a:t>生产者消费者在写</a:t>
            </a:r>
            <a:r>
              <a:rPr lang="en-US" altLang="zh-CN" dirty="0">
                <a:solidFill>
                  <a:srgbClr val="FF0000"/>
                </a:solidFill>
              </a:rPr>
              <a:t>counter</a:t>
            </a:r>
            <a:r>
              <a:rPr lang="zh-CN" altLang="en-US" dirty="0">
                <a:solidFill>
                  <a:srgbClr val="FF0000"/>
                </a:solidFill>
              </a:rPr>
              <a:t>时阻断其他进程访问</a:t>
            </a:r>
            <a:r>
              <a:rPr lang="en-US" altLang="zh-CN" dirty="0">
                <a:solidFill>
                  <a:srgbClr val="FF0000"/>
                </a:solidFill>
              </a:rPr>
              <a:t>counter</a:t>
            </a:r>
          </a:p>
        </p:txBody>
      </p:sp>
      <p:grpSp>
        <p:nvGrpSpPr>
          <p:cNvPr id="172044" name="Group 12">
            <a:extLst>
              <a:ext uri="{FF2B5EF4-FFF2-40B4-BE49-F238E27FC236}">
                <a16:creationId xmlns:a16="http://schemas.microsoft.com/office/drawing/2014/main" id="{E4FC9C2D-59B8-4A96-9970-E73DB19F8973}"/>
              </a:ext>
            </a:extLst>
          </p:cNvPr>
          <p:cNvGrpSpPr>
            <a:grpSpLocks/>
          </p:cNvGrpSpPr>
          <p:nvPr/>
        </p:nvGrpSpPr>
        <p:grpSpPr bwMode="auto">
          <a:xfrm>
            <a:off x="304800" y="3276600"/>
            <a:ext cx="3810000" cy="2819400"/>
            <a:chOff x="3504" y="1680"/>
            <a:chExt cx="2256" cy="1776"/>
          </a:xfrm>
        </p:grpSpPr>
        <p:sp>
          <p:nvSpPr>
            <p:cNvPr id="172045" name="Rectangle 13">
              <a:extLst>
                <a:ext uri="{FF2B5EF4-FFF2-40B4-BE49-F238E27FC236}">
                  <a16:creationId xmlns:a16="http://schemas.microsoft.com/office/drawing/2014/main" id="{A6244B46-44F0-4FD9-9DAD-28F8F59B2949}"/>
                </a:ext>
              </a:extLst>
            </p:cNvPr>
            <p:cNvSpPr>
              <a:spLocks noChangeArrowheads="1"/>
            </p:cNvSpPr>
            <p:nvPr/>
          </p:nvSpPr>
          <p:spPr bwMode="auto">
            <a:xfrm>
              <a:off x="3552" y="1968"/>
              <a:ext cx="1968" cy="148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046" name="Text Box 14">
              <a:extLst>
                <a:ext uri="{FF2B5EF4-FFF2-40B4-BE49-F238E27FC236}">
                  <a16:creationId xmlns:a16="http://schemas.microsoft.com/office/drawing/2014/main" id="{B2AE3E38-06F6-4F07-B951-708E7063AD79}"/>
                </a:ext>
              </a:extLst>
            </p:cNvPr>
            <p:cNvSpPr txBox="1">
              <a:spLocks noChangeArrowheads="1"/>
            </p:cNvSpPr>
            <p:nvPr/>
          </p:nvSpPr>
          <p:spPr bwMode="auto">
            <a:xfrm>
              <a:off x="3552" y="1968"/>
              <a:ext cx="2208" cy="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zh-CN" sz="2000">
                  <a:latin typeface="Tahoma" panose="020B0604030504040204" pitchFamily="34" charset="0"/>
                </a:rPr>
                <a:t>P.register = counter; </a:t>
              </a:r>
            </a:p>
            <a:p>
              <a:pPr>
                <a:spcBef>
                  <a:spcPct val="20000"/>
                </a:spcBef>
              </a:pPr>
              <a:r>
                <a:rPr lang="en-US" altLang="zh-CN" sz="2000">
                  <a:latin typeface="Tahoma" panose="020B0604030504040204" pitchFamily="34" charset="0"/>
                </a:rPr>
                <a:t>P.register = P.register + 1;</a:t>
              </a:r>
            </a:p>
            <a:p>
              <a:pPr>
                <a:spcBef>
                  <a:spcPct val="20000"/>
                </a:spcBef>
              </a:pPr>
              <a:r>
                <a:rPr lang="en-US" altLang="zh-CN" sz="2000">
                  <a:latin typeface="Tahoma" panose="020B0604030504040204" pitchFamily="34" charset="0"/>
                </a:rPr>
                <a:t>C.register = counter; </a:t>
              </a:r>
            </a:p>
            <a:p>
              <a:pPr>
                <a:spcBef>
                  <a:spcPct val="20000"/>
                </a:spcBef>
              </a:pPr>
              <a:r>
                <a:rPr lang="en-US" altLang="zh-CN" sz="2000">
                  <a:latin typeface="Tahoma" panose="020B0604030504040204" pitchFamily="34" charset="0"/>
                </a:rPr>
                <a:t>C.register = C.register - 1;</a:t>
              </a:r>
            </a:p>
            <a:p>
              <a:pPr>
                <a:spcBef>
                  <a:spcPct val="20000"/>
                </a:spcBef>
              </a:pPr>
              <a:r>
                <a:rPr lang="en-US" altLang="zh-CN" sz="2000">
                  <a:latin typeface="Tahoma" panose="020B0604030504040204" pitchFamily="34" charset="0"/>
                </a:rPr>
                <a:t>counter = P.register;</a:t>
              </a:r>
            </a:p>
            <a:p>
              <a:pPr>
                <a:spcBef>
                  <a:spcPct val="20000"/>
                </a:spcBef>
              </a:pPr>
              <a:r>
                <a:rPr lang="en-US" altLang="zh-CN" sz="2000">
                  <a:latin typeface="Tahoma" panose="020B0604030504040204" pitchFamily="34" charset="0"/>
                </a:rPr>
                <a:t>counter = C.register;</a:t>
              </a:r>
            </a:p>
          </p:txBody>
        </p:sp>
        <p:sp>
          <p:nvSpPr>
            <p:cNvPr id="172047" name="Rectangle 15">
              <a:extLst>
                <a:ext uri="{FF2B5EF4-FFF2-40B4-BE49-F238E27FC236}">
                  <a16:creationId xmlns:a16="http://schemas.microsoft.com/office/drawing/2014/main" id="{714587C8-FC18-42CB-AE48-5614FB084998}"/>
                </a:ext>
              </a:extLst>
            </p:cNvPr>
            <p:cNvSpPr>
              <a:spLocks noChangeArrowheads="1"/>
            </p:cNvSpPr>
            <p:nvPr/>
          </p:nvSpPr>
          <p:spPr bwMode="auto">
            <a:xfrm>
              <a:off x="3504" y="1680"/>
              <a:ext cx="18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rgbClr val="FF0000"/>
                  </a:solidFill>
                </a:rPr>
                <a:t>一个可能的执行序列</a:t>
              </a:r>
            </a:p>
          </p:txBody>
        </p:sp>
      </p:grpSp>
      <p:sp>
        <p:nvSpPr>
          <p:cNvPr id="172053" name="Rectangle 21">
            <a:extLst>
              <a:ext uri="{FF2B5EF4-FFF2-40B4-BE49-F238E27FC236}">
                <a16:creationId xmlns:a16="http://schemas.microsoft.com/office/drawing/2014/main" id="{FF260757-4D56-45D0-A12F-8A46F6BB42AB}"/>
              </a:ext>
            </a:extLst>
          </p:cNvPr>
          <p:cNvSpPr>
            <a:spLocks noChangeArrowheads="1"/>
          </p:cNvSpPr>
          <p:nvPr/>
        </p:nvSpPr>
        <p:spPr bwMode="auto">
          <a:xfrm>
            <a:off x="4419600" y="1023938"/>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rgbClr val="000066"/>
                </a:solidFill>
              </a:rPr>
              <a:t>生产者</a:t>
            </a:r>
            <a:r>
              <a:rPr lang="en-US" altLang="zh-CN" sz="2000" b="1">
                <a:solidFill>
                  <a:srgbClr val="000066"/>
                </a:solidFill>
              </a:rPr>
              <a:t>P</a:t>
            </a:r>
          </a:p>
        </p:txBody>
      </p:sp>
      <p:sp>
        <p:nvSpPr>
          <p:cNvPr id="172054" name="Rectangle 22">
            <a:extLst>
              <a:ext uri="{FF2B5EF4-FFF2-40B4-BE49-F238E27FC236}">
                <a16:creationId xmlns:a16="http://schemas.microsoft.com/office/drawing/2014/main" id="{F47D3DC5-41EB-4432-B344-C35B387F3277}"/>
              </a:ext>
            </a:extLst>
          </p:cNvPr>
          <p:cNvSpPr>
            <a:spLocks noChangeArrowheads="1"/>
          </p:cNvSpPr>
          <p:nvPr/>
        </p:nvSpPr>
        <p:spPr bwMode="auto">
          <a:xfrm>
            <a:off x="5105400" y="1862138"/>
            <a:ext cx="3505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latin typeface="Tahoma" panose="020B0604030504040204" pitchFamily="34" charset="0"/>
              </a:rPr>
              <a:t>P.register = counter; </a:t>
            </a:r>
          </a:p>
          <a:p>
            <a:r>
              <a:rPr lang="en-US" altLang="zh-CN" sz="2000">
                <a:latin typeface="Tahoma" panose="020B0604030504040204" pitchFamily="34" charset="0"/>
              </a:rPr>
              <a:t>P.register = P.register + 1;</a:t>
            </a:r>
          </a:p>
        </p:txBody>
      </p:sp>
      <p:grpSp>
        <p:nvGrpSpPr>
          <p:cNvPr id="172059" name="Group 27">
            <a:extLst>
              <a:ext uri="{FF2B5EF4-FFF2-40B4-BE49-F238E27FC236}">
                <a16:creationId xmlns:a16="http://schemas.microsoft.com/office/drawing/2014/main" id="{BAFEA705-AA45-4C4C-A7AF-CBF872FFBF42}"/>
              </a:ext>
            </a:extLst>
          </p:cNvPr>
          <p:cNvGrpSpPr>
            <a:grpSpLocks/>
          </p:cNvGrpSpPr>
          <p:nvPr/>
        </p:nvGrpSpPr>
        <p:grpSpPr bwMode="auto">
          <a:xfrm>
            <a:off x="4876800" y="1404938"/>
            <a:ext cx="2438400" cy="533400"/>
            <a:chOff x="3552" y="1968"/>
            <a:chExt cx="1536" cy="336"/>
          </a:xfrm>
        </p:grpSpPr>
        <p:sp>
          <p:nvSpPr>
            <p:cNvPr id="172056" name="Rectangle 24">
              <a:extLst>
                <a:ext uri="{FF2B5EF4-FFF2-40B4-BE49-F238E27FC236}">
                  <a16:creationId xmlns:a16="http://schemas.microsoft.com/office/drawing/2014/main" id="{F9837853-FBEF-4FED-9DC8-C1EB09DEA02B}"/>
                </a:ext>
              </a:extLst>
            </p:cNvPr>
            <p:cNvSpPr>
              <a:spLocks noChangeArrowheads="1"/>
            </p:cNvSpPr>
            <p:nvPr/>
          </p:nvSpPr>
          <p:spPr bwMode="auto">
            <a:xfrm>
              <a:off x="3552" y="1968"/>
              <a:ext cx="1536" cy="336"/>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058" name="Text Box 26">
              <a:extLst>
                <a:ext uri="{FF2B5EF4-FFF2-40B4-BE49-F238E27FC236}">
                  <a16:creationId xmlns:a16="http://schemas.microsoft.com/office/drawing/2014/main" id="{87BB7966-3D4E-4918-99D5-8D343732112D}"/>
                </a:ext>
              </a:extLst>
            </p:cNvPr>
            <p:cNvSpPr txBox="1">
              <a:spLocks noChangeArrowheads="1"/>
            </p:cNvSpPr>
            <p:nvPr/>
          </p:nvSpPr>
          <p:spPr bwMode="auto">
            <a:xfrm>
              <a:off x="3648" y="2016"/>
              <a:ext cx="13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solidFill>
                    <a:srgbClr val="FF0000"/>
                  </a:solidFill>
                  <a:latin typeface="Courier New" panose="02070309020205020404" pitchFamily="49" charset="0"/>
                </a:rPr>
                <a:t>给</a:t>
              </a:r>
              <a:r>
                <a:rPr lang="en-US" altLang="zh-CN" sz="2000" b="1">
                  <a:solidFill>
                    <a:srgbClr val="FF0000"/>
                  </a:solidFill>
                  <a:latin typeface="Courier New" panose="02070309020205020404" pitchFamily="49" charset="0"/>
                </a:rPr>
                <a:t>counter</a:t>
              </a:r>
              <a:r>
                <a:rPr lang="zh-CN" altLang="en-US" sz="2000" b="1">
                  <a:solidFill>
                    <a:srgbClr val="FF0000"/>
                  </a:solidFill>
                  <a:latin typeface="Courier New" panose="02070309020205020404" pitchFamily="49" charset="0"/>
                </a:rPr>
                <a:t>上锁</a:t>
              </a:r>
            </a:p>
          </p:txBody>
        </p:sp>
      </p:grpSp>
      <p:sp>
        <p:nvSpPr>
          <p:cNvPr id="172060" name="Rectangle 28">
            <a:extLst>
              <a:ext uri="{FF2B5EF4-FFF2-40B4-BE49-F238E27FC236}">
                <a16:creationId xmlns:a16="http://schemas.microsoft.com/office/drawing/2014/main" id="{51B787D4-36F0-4E40-8BA3-06F28A322E63}"/>
              </a:ext>
            </a:extLst>
          </p:cNvPr>
          <p:cNvSpPr>
            <a:spLocks noChangeArrowheads="1"/>
          </p:cNvSpPr>
          <p:nvPr/>
        </p:nvSpPr>
        <p:spPr bwMode="auto">
          <a:xfrm>
            <a:off x="4419600" y="2455863"/>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rgbClr val="000066"/>
                </a:solidFill>
              </a:rPr>
              <a:t>消费者</a:t>
            </a:r>
            <a:r>
              <a:rPr lang="en-US" altLang="zh-CN" sz="2000" b="1">
                <a:solidFill>
                  <a:srgbClr val="000066"/>
                </a:solidFill>
              </a:rPr>
              <a:t>C</a:t>
            </a:r>
          </a:p>
        </p:txBody>
      </p:sp>
      <p:sp>
        <p:nvSpPr>
          <p:cNvPr id="172061" name="Rectangle 29">
            <a:extLst>
              <a:ext uri="{FF2B5EF4-FFF2-40B4-BE49-F238E27FC236}">
                <a16:creationId xmlns:a16="http://schemas.microsoft.com/office/drawing/2014/main" id="{11CC2F85-6F67-4293-B92C-DA86AA571991}"/>
              </a:ext>
            </a:extLst>
          </p:cNvPr>
          <p:cNvSpPr>
            <a:spLocks noChangeArrowheads="1"/>
          </p:cNvSpPr>
          <p:nvPr/>
        </p:nvSpPr>
        <p:spPr bwMode="auto">
          <a:xfrm>
            <a:off x="5105400" y="3551238"/>
            <a:ext cx="3505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latin typeface="Tahoma" panose="020B0604030504040204" pitchFamily="34" charset="0"/>
              </a:rPr>
              <a:t>counter = P.register; </a:t>
            </a:r>
          </a:p>
        </p:txBody>
      </p:sp>
      <p:grpSp>
        <p:nvGrpSpPr>
          <p:cNvPr id="172062" name="Group 30">
            <a:extLst>
              <a:ext uri="{FF2B5EF4-FFF2-40B4-BE49-F238E27FC236}">
                <a16:creationId xmlns:a16="http://schemas.microsoft.com/office/drawing/2014/main" id="{DAA7F59B-859C-4521-8966-1E600F2C6C65}"/>
              </a:ext>
            </a:extLst>
          </p:cNvPr>
          <p:cNvGrpSpPr>
            <a:grpSpLocks/>
          </p:cNvGrpSpPr>
          <p:nvPr/>
        </p:nvGrpSpPr>
        <p:grpSpPr bwMode="auto">
          <a:xfrm>
            <a:off x="4876800" y="2852738"/>
            <a:ext cx="2438400" cy="533400"/>
            <a:chOff x="3552" y="1968"/>
            <a:chExt cx="1536" cy="336"/>
          </a:xfrm>
        </p:grpSpPr>
        <p:sp>
          <p:nvSpPr>
            <p:cNvPr id="172063" name="Rectangle 31">
              <a:extLst>
                <a:ext uri="{FF2B5EF4-FFF2-40B4-BE49-F238E27FC236}">
                  <a16:creationId xmlns:a16="http://schemas.microsoft.com/office/drawing/2014/main" id="{2DC7401A-E145-4574-9BF1-1E857B22E665}"/>
                </a:ext>
              </a:extLst>
            </p:cNvPr>
            <p:cNvSpPr>
              <a:spLocks noChangeArrowheads="1"/>
            </p:cNvSpPr>
            <p:nvPr/>
          </p:nvSpPr>
          <p:spPr bwMode="auto">
            <a:xfrm>
              <a:off x="3552" y="1968"/>
              <a:ext cx="1536" cy="336"/>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064" name="Text Box 32">
              <a:extLst>
                <a:ext uri="{FF2B5EF4-FFF2-40B4-BE49-F238E27FC236}">
                  <a16:creationId xmlns:a16="http://schemas.microsoft.com/office/drawing/2014/main" id="{880C6E5B-BDF0-41CB-BF0C-35AF0FA8CD0F}"/>
                </a:ext>
              </a:extLst>
            </p:cNvPr>
            <p:cNvSpPr txBox="1">
              <a:spLocks noChangeArrowheads="1"/>
            </p:cNvSpPr>
            <p:nvPr/>
          </p:nvSpPr>
          <p:spPr bwMode="auto">
            <a:xfrm>
              <a:off x="3648" y="2016"/>
              <a:ext cx="13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solidFill>
                    <a:srgbClr val="FF0000"/>
                  </a:solidFill>
                  <a:latin typeface="Courier New" panose="02070309020205020404" pitchFamily="49" charset="0"/>
                </a:rPr>
                <a:t>检查</a:t>
              </a:r>
              <a:r>
                <a:rPr lang="en-US" altLang="zh-CN" sz="2000" b="1">
                  <a:solidFill>
                    <a:srgbClr val="FF0000"/>
                  </a:solidFill>
                  <a:latin typeface="Courier New" panose="02070309020205020404" pitchFamily="49" charset="0"/>
                </a:rPr>
                <a:t>counter</a:t>
              </a:r>
              <a:r>
                <a:rPr lang="zh-CN" altLang="en-US" sz="2000" b="1">
                  <a:solidFill>
                    <a:srgbClr val="FF0000"/>
                  </a:solidFill>
                  <a:latin typeface="Courier New" panose="02070309020205020404" pitchFamily="49" charset="0"/>
                </a:rPr>
                <a:t>锁</a:t>
              </a:r>
            </a:p>
          </p:txBody>
        </p:sp>
      </p:grpSp>
      <p:sp>
        <p:nvSpPr>
          <p:cNvPr id="172065" name="Rectangle 33">
            <a:extLst>
              <a:ext uri="{FF2B5EF4-FFF2-40B4-BE49-F238E27FC236}">
                <a16:creationId xmlns:a16="http://schemas.microsoft.com/office/drawing/2014/main" id="{F91B0ED2-CB1E-4ECE-9422-1C198C101219}"/>
              </a:ext>
            </a:extLst>
          </p:cNvPr>
          <p:cNvSpPr>
            <a:spLocks noChangeArrowheads="1"/>
          </p:cNvSpPr>
          <p:nvPr/>
        </p:nvSpPr>
        <p:spPr bwMode="auto">
          <a:xfrm>
            <a:off x="4419600" y="3386138"/>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rgbClr val="000066"/>
                </a:solidFill>
              </a:rPr>
              <a:t>生产者</a:t>
            </a:r>
            <a:r>
              <a:rPr lang="en-US" altLang="zh-CN" sz="2000" b="1">
                <a:solidFill>
                  <a:srgbClr val="000066"/>
                </a:solidFill>
              </a:rPr>
              <a:t>P</a:t>
            </a:r>
          </a:p>
        </p:txBody>
      </p:sp>
      <p:grpSp>
        <p:nvGrpSpPr>
          <p:cNvPr id="172066" name="Group 34">
            <a:extLst>
              <a:ext uri="{FF2B5EF4-FFF2-40B4-BE49-F238E27FC236}">
                <a16:creationId xmlns:a16="http://schemas.microsoft.com/office/drawing/2014/main" id="{EB4B6688-3959-4B34-9765-295D34610C5F}"/>
              </a:ext>
            </a:extLst>
          </p:cNvPr>
          <p:cNvGrpSpPr>
            <a:grpSpLocks/>
          </p:cNvGrpSpPr>
          <p:nvPr/>
        </p:nvGrpSpPr>
        <p:grpSpPr bwMode="auto">
          <a:xfrm>
            <a:off x="4876800" y="3919538"/>
            <a:ext cx="2438400" cy="533400"/>
            <a:chOff x="3552" y="1968"/>
            <a:chExt cx="1536" cy="336"/>
          </a:xfrm>
        </p:grpSpPr>
        <p:sp>
          <p:nvSpPr>
            <p:cNvPr id="172067" name="Rectangle 35">
              <a:extLst>
                <a:ext uri="{FF2B5EF4-FFF2-40B4-BE49-F238E27FC236}">
                  <a16:creationId xmlns:a16="http://schemas.microsoft.com/office/drawing/2014/main" id="{BD8DC274-019A-424F-B4D0-E7A52F0AA929}"/>
                </a:ext>
              </a:extLst>
            </p:cNvPr>
            <p:cNvSpPr>
              <a:spLocks noChangeArrowheads="1"/>
            </p:cNvSpPr>
            <p:nvPr/>
          </p:nvSpPr>
          <p:spPr bwMode="auto">
            <a:xfrm>
              <a:off x="3552" y="1968"/>
              <a:ext cx="1536" cy="336"/>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068" name="Text Box 36">
              <a:extLst>
                <a:ext uri="{FF2B5EF4-FFF2-40B4-BE49-F238E27FC236}">
                  <a16:creationId xmlns:a16="http://schemas.microsoft.com/office/drawing/2014/main" id="{BCA778AE-8920-4768-AA94-3FFB70E08C6E}"/>
                </a:ext>
              </a:extLst>
            </p:cNvPr>
            <p:cNvSpPr txBox="1">
              <a:spLocks noChangeArrowheads="1"/>
            </p:cNvSpPr>
            <p:nvPr/>
          </p:nvSpPr>
          <p:spPr bwMode="auto">
            <a:xfrm>
              <a:off x="3648" y="2016"/>
              <a:ext cx="13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solidFill>
                    <a:srgbClr val="FF0000"/>
                  </a:solidFill>
                  <a:latin typeface="Courier New" panose="02070309020205020404" pitchFamily="49" charset="0"/>
                </a:rPr>
                <a:t>给</a:t>
              </a:r>
              <a:r>
                <a:rPr lang="en-US" altLang="zh-CN" sz="2000" b="1">
                  <a:solidFill>
                    <a:srgbClr val="FF0000"/>
                  </a:solidFill>
                  <a:latin typeface="Courier New" panose="02070309020205020404" pitchFamily="49" charset="0"/>
                </a:rPr>
                <a:t>counter</a:t>
              </a:r>
              <a:r>
                <a:rPr lang="zh-CN" altLang="en-US" sz="2000" b="1">
                  <a:solidFill>
                    <a:srgbClr val="FF0000"/>
                  </a:solidFill>
                  <a:latin typeface="Courier New" panose="02070309020205020404" pitchFamily="49" charset="0"/>
                </a:rPr>
                <a:t>开锁</a:t>
              </a:r>
            </a:p>
          </p:txBody>
        </p:sp>
      </p:grpSp>
      <p:sp>
        <p:nvSpPr>
          <p:cNvPr id="172069" name="Rectangle 37">
            <a:extLst>
              <a:ext uri="{FF2B5EF4-FFF2-40B4-BE49-F238E27FC236}">
                <a16:creationId xmlns:a16="http://schemas.microsoft.com/office/drawing/2014/main" id="{492E8599-FE82-489C-BD74-B222E4813837}"/>
              </a:ext>
            </a:extLst>
          </p:cNvPr>
          <p:cNvSpPr>
            <a:spLocks noChangeArrowheads="1"/>
          </p:cNvSpPr>
          <p:nvPr/>
        </p:nvSpPr>
        <p:spPr bwMode="auto">
          <a:xfrm>
            <a:off x="4419600" y="4376738"/>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rgbClr val="000066"/>
                </a:solidFill>
              </a:rPr>
              <a:t>消费者</a:t>
            </a:r>
            <a:r>
              <a:rPr lang="en-US" altLang="zh-CN" sz="2000" b="1">
                <a:solidFill>
                  <a:srgbClr val="000066"/>
                </a:solidFill>
              </a:rPr>
              <a:t>C</a:t>
            </a:r>
          </a:p>
        </p:txBody>
      </p:sp>
      <p:sp>
        <p:nvSpPr>
          <p:cNvPr id="172070" name="Rectangle 38">
            <a:extLst>
              <a:ext uri="{FF2B5EF4-FFF2-40B4-BE49-F238E27FC236}">
                <a16:creationId xmlns:a16="http://schemas.microsoft.com/office/drawing/2014/main" id="{16E4019E-E757-4C16-817F-679192B80D96}"/>
              </a:ext>
            </a:extLst>
          </p:cNvPr>
          <p:cNvSpPr>
            <a:spLocks noChangeArrowheads="1"/>
          </p:cNvSpPr>
          <p:nvPr/>
        </p:nvSpPr>
        <p:spPr bwMode="auto">
          <a:xfrm>
            <a:off x="5105400" y="5275263"/>
            <a:ext cx="3505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latin typeface="Tahoma" panose="020B0604030504040204" pitchFamily="34" charset="0"/>
              </a:rPr>
              <a:t>C.register = counter; </a:t>
            </a:r>
          </a:p>
          <a:p>
            <a:r>
              <a:rPr lang="en-US" altLang="zh-CN" sz="2000">
                <a:latin typeface="Tahoma" panose="020B0604030504040204" pitchFamily="34" charset="0"/>
              </a:rPr>
              <a:t>C.register = C.register - 1;</a:t>
            </a:r>
          </a:p>
          <a:p>
            <a:r>
              <a:rPr lang="en-US" altLang="zh-CN" sz="2000">
                <a:latin typeface="Tahoma" panose="020B0604030504040204" pitchFamily="34" charset="0"/>
              </a:rPr>
              <a:t>counter = C.register;</a:t>
            </a:r>
          </a:p>
        </p:txBody>
      </p:sp>
      <p:grpSp>
        <p:nvGrpSpPr>
          <p:cNvPr id="172071" name="Group 39">
            <a:extLst>
              <a:ext uri="{FF2B5EF4-FFF2-40B4-BE49-F238E27FC236}">
                <a16:creationId xmlns:a16="http://schemas.microsoft.com/office/drawing/2014/main" id="{9549EF68-914B-420E-8895-140C14FFEB0D}"/>
              </a:ext>
            </a:extLst>
          </p:cNvPr>
          <p:cNvGrpSpPr>
            <a:grpSpLocks/>
          </p:cNvGrpSpPr>
          <p:nvPr/>
        </p:nvGrpSpPr>
        <p:grpSpPr bwMode="auto">
          <a:xfrm>
            <a:off x="4876800" y="4757738"/>
            <a:ext cx="2438400" cy="533400"/>
            <a:chOff x="3552" y="1968"/>
            <a:chExt cx="1536" cy="336"/>
          </a:xfrm>
        </p:grpSpPr>
        <p:sp>
          <p:nvSpPr>
            <p:cNvPr id="172072" name="Rectangle 40">
              <a:extLst>
                <a:ext uri="{FF2B5EF4-FFF2-40B4-BE49-F238E27FC236}">
                  <a16:creationId xmlns:a16="http://schemas.microsoft.com/office/drawing/2014/main" id="{3B2755BE-481A-48B7-BC5B-3DC27B829109}"/>
                </a:ext>
              </a:extLst>
            </p:cNvPr>
            <p:cNvSpPr>
              <a:spLocks noChangeArrowheads="1"/>
            </p:cNvSpPr>
            <p:nvPr/>
          </p:nvSpPr>
          <p:spPr bwMode="auto">
            <a:xfrm>
              <a:off x="3552" y="1968"/>
              <a:ext cx="1536" cy="336"/>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073" name="Text Box 41">
              <a:extLst>
                <a:ext uri="{FF2B5EF4-FFF2-40B4-BE49-F238E27FC236}">
                  <a16:creationId xmlns:a16="http://schemas.microsoft.com/office/drawing/2014/main" id="{AEF5E62F-4419-4C03-A80F-1983446CEEFF}"/>
                </a:ext>
              </a:extLst>
            </p:cNvPr>
            <p:cNvSpPr txBox="1">
              <a:spLocks noChangeArrowheads="1"/>
            </p:cNvSpPr>
            <p:nvPr/>
          </p:nvSpPr>
          <p:spPr bwMode="auto">
            <a:xfrm>
              <a:off x="3648" y="2016"/>
              <a:ext cx="13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solidFill>
                    <a:srgbClr val="FF0000"/>
                  </a:solidFill>
                  <a:latin typeface="Courier New" panose="02070309020205020404" pitchFamily="49" charset="0"/>
                </a:rPr>
                <a:t>给</a:t>
              </a:r>
              <a:r>
                <a:rPr lang="en-US" altLang="zh-CN" sz="2000" b="1">
                  <a:solidFill>
                    <a:srgbClr val="FF0000"/>
                  </a:solidFill>
                  <a:latin typeface="Courier New" panose="02070309020205020404" pitchFamily="49" charset="0"/>
                </a:rPr>
                <a:t>counter</a:t>
              </a:r>
              <a:r>
                <a:rPr lang="zh-CN" altLang="en-US" sz="2000" b="1">
                  <a:solidFill>
                    <a:srgbClr val="FF0000"/>
                  </a:solidFill>
                  <a:latin typeface="Courier New" panose="02070309020205020404" pitchFamily="49" charset="0"/>
                </a:rPr>
                <a:t>上锁</a:t>
              </a:r>
            </a:p>
          </p:txBody>
        </p:sp>
      </p:grpSp>
      <p:grpSp>
        <p:nvGrpSpPr>
          <p:cNvPr id="172074" name="Group 42">
            <a:extLst>
              <a:ext uri="{FF2B5EF4-FFF2-40B4-BE49-F238E27FC236}">
                <a16:creationId xmlns:a16="http://schemas.microsoft.com/office/drawing/2014/main" id="{A231FD3E-5B53-4AA9-A1CF-5E799C4FE64B}"/>
              </a:ext>
            </a:extLst>
          </p:cNvPr>
          <p:cNvGrpSpPr>
            <a:grpSpLocks/>
          </p:cNvGrpSpPr>
          <p:nvPr/>
        </p:nvGrpSpPr>
        <p:grpSpPr bwMode="auto">
          <a:xfrm>
            <a:off x="4876800" y="6310313"/>
            <a:ext cx="2438400" cy="533400"/>
            <a:chOff x="3552" y="1968"/>
            <a:chExt cx="1536" cy="336"/>
          </a:xfrm>
        </p:grpSpPr>
        <p:sp>
          <p:nvSpPr>
            <p:cNvPr id="172075" name="Rectangle 43">
              <a:extLst>
                <a:ext uri="{FF2B5EF4-FFF2-40B4-BE49-F238E27FC236}">
                  <a16:creationId xmlns:a16="http://schemas.microsoft.com/office/drawing/2014/main" id="{D5F23B02-E3A2-4A14-874E-49AF42E56FA7}"/>
                </a:ext>
              </a:extLst>
            </p:cNvPr>
            <p:cNvSpPr>
              <a:spLocks noChangeArrowheads="1"/>
            </p:cNvSpPr>
            <p:nvPr/>
          </p:nvSpPr>
          <p:spPr bwMode="auto">
            <a:xfrm>
              <a:off x="3552" y="1968"/>
              <a:ext cx="1536" cy="336"/>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076" name="Text Box 44">
              <a:extLst>
                <a:ext uri="{FF2B5EF4-FFF2-40B4-BE49-F238E27FC236}">
                  <a16:creationId xmlns:a16="http://schemas.microsoft.com/office/drawing/2014/main" id="{3EF5D072-BE40-4367-AF63-25639A58E84F}"/>
                </a:ext>
              </a:extLst>
            </p:cNvPr>
            <p:cNvSpPr txBox="1">
              <a:spLocks noChangeArrowheads="1"/>
            </p:cNvSpPr>
            <p:nvPr/>
          </p:nvSpPr>
          <p:spPr bwMode="auto">
            <a:xfrm>
              <a:off x="3648" y="2016"/>
              <a:ext cx="13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solidFill>
                    <a:srgbClr val="FF0000"/>
                  </a:solidFill>
                  <a:latin typeface="Courier New" panose="02070309020205020404" pitchFamily="49" charset="0"/>
                </a:rPr>
                <a:t>给</a:t>
              </a:r>
              <a:r>
                <a:rPr lang="en-US" altLang="zh-CN" sz="2000" b="1">
                  <a:solidFill>
                    <a:srgbClr val="FF0000"/>
                  </a:solidFill>
                  <a:latin typeface="Courier New" panose="02070309020205020404" pitchFamily="49" charset="0"/>
                </a:rPr>
                <a:t>counter</a:t>
              </a:r>
              <a:r>
                <a:rPr lang="zh-CN" altLang="en-US" sz="2000" b="1">
                  <a:solidFill>
                    <a:srgbClr val="FF0000"/>
                  </a:solidFill>
                  <a:latin typeface="Courier New" panose="02070309020205020404" pitchFamily="49" charset="0"/>
                </a:rPr>
                <a:t>开锁</a:t>
              </a:r>
            </a:p>
          </p:txBody>
        </p:sp>
      </p:grpSp>
      <p:graphicFrame>
        <p:nvGraphicFramePr>
          <p:cNvPr id="172077" name="Object 45">
            <a:extLst>
              <a:ext uri="{FF2B5EF4-FFF2-40B4-BE49-F238E27FC236}">
                <a16:creationId xmlns:a16="http://schemas.microsoft.com/office/drawing/2014/main" id="{B703ACF8-6B87-4E7C-90EA-987D0A43333B}"/>
              </a:ext>
            </a:extLst>
          </p:cNvPr>
          <p:cNvGraphicFramePr>
            <a:graphicFrameLocks noGrp="1" noChangeAspect="1"/>
          </p:cNvGraphicFramePr>
          <p:nvPr>
            <p:ph idx="1"/>
          </p:nvPr>
        </p:nvGraphicFramePr>
        <p:xfrm>
          <a:off x="7989888" y="0"/>
          <a:ext cx="1154112" cy="1219200"/>
        </p:xfrm>
        <a:graphic>
          <a:graphicData uri="http://schemas.openxmlformats.org/presentationml/2006/ole">
            <mc:AlternateContent xmlns:mc="http://schemas.openxmlformats.org/markup-compatibility/2006">
              <mc:Choice xmlns:v="urn:schemas-microsoft-com:vml" Requires="v">
                <p:oleObj spid="_x0000_s3078" name="剪辑" r:id="rId3" imgW="2166840" imgH="2287440" progId="MS_ClipArt_Gallery.2">
                  <p:embed/>
                </p:oleObj>
              </mc:Choice>
              <mc:Fallback>
                <p:oleObj name="剪辑" r:id="rId3" imgW="2166840" imgH="2287440" progId="MS_ClipArt_Gallery.2">
                  <p:embed/>
                  <p:pic>
                    <p:nvPicPr>
                      <p:cNvPr id="172077" name="Object 45">
                        <a:extLst>
                          <a:ext uri="{FF2B5EF4-FFF2-40B4-BE49-F238E27FC236}">
                            <a16:creationId xmlns:a16="http://schemas.microsoft.com/office/drawing/2014/main" id="{B703ACF8-6B87-4E7C-90EA-987D0A433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9888" y="0"/>
                        <a:ext cx="1154112"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2081" name="Group 49">
            <a:extLst>
              <a:ext uri="{FF2B5EF4-FFF2-40B4-BE49-F238E27FC236}">
                <a16:creationId xmlns:a16="http://schemas.microsoft.com/office/drawing/2014/main" id="{2EBE4858-619B-44D1-8361-794D64CCF3E5}"/>
              </a:ext>
            </a:extLst>
          </p:cNvPr>
          <p:cNvGrpSpPr>
            <a:grpSpLocks/>
          </p:cNvGrpSpPr>
          <p:nvPr/>
        </p:nvGrpSpPr>
        <p:grpSpPr bwMode="auto">
          <a:xfrm>
            <a:off x="8153400" y="1128713"/>
            <a:ext cx="838200" cy="4648200"/>
            <a:chOff x="5136" y="768"/>
            <a:chExt cx="528" cy="2928"/>
          </a:xfrm>
        </p:grpSpPr>
        <p:sp>
          <p:nvSpPr>
            <p:cNvPr id="172079" name="AutoShape 47">
              <a:extLst>
                <a:ext uri="{FF2B5EF4-FFF2-40B4-BE49-F238E27FC236}">
                  <a16:creationId xmlns:a16="http://schemas.microsoft.com/office/drawing/2014/main" id="{DD0F91E2-B81D-41C0-B2CC-D9E6DDDBE76B}"/>
                </a:ext>
              </a:extLst>
            </p:cNvPr>
            <p:cNvSpPr>
              <a:spLocks/>
            </p:cNvSpPr>
            <p:nvPr/>
          </p:nvSpPr>
          <p:spPr bwMode="auto">
            <a:xfrm>
              <a:off x="5136" y="1296"/>
              <a:ext cx="144" cy="1152"/>
            </a:xfrm>
            <a:prstGeom prst="rightBrace">
              <a:avLst>
                <a:gd name="adj1" fmla="val 66667"/>
                <a:gd name="adj2" fmla="val 50000"/>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080" name="Text Box 48">
              <a:extLst>
                <a:ext uri="{FF2B5EF4-FFF2-40B4-BE49-F238E27FC236}">
                  <a16:creationId xmlns:a16="http://schemas.microsoft.com/office/drawing/2014/main" id="{438838D5-B591-454A-AF55-CFA92D4BD2ED}"/>
                </a:ext>
              </a:extLst>
            </p:cNvPr>
            <p:cNvSpPr txBox="1">
              <a:spLocks noChangeArrowheads="1"/>
            </p:cNvSpPr>
            <p:nvPr/>
          </p:nvSpPr>
          <p:spPr bwMode="auto">
            <a:xfrm>
              <a:off x="5312" y="768"/>
              <a:ext cx="352" cy="292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zh-CN" altLang="en-US" sz="2400" b="1">
                  <a:solidFill>
                    <a:srgbClr val="FF0000"/>
                  </a:solidFill>
                </a:rPr>
                <a:t>一段代码一次只允许一个进程进入</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2035"/>
                                        </p:tgtEl>
                                        <p:attrNameLst>
                                          <p:attrName>style.visibility</p:attrName>
                                        </p:attrNameLst>
                                      </p:cBhvr>
                                      <p:to>
                                        <p:strVal val="visible"/>
                                      </p:to>
                                    </p:set>
                                    <p:animEffect transition="in" filter="dissolve">
                                      <p:cBhvr>
                                        <p:cTn id="7" dur="500"/>
                                        <p:tgtEl>
                                          <p:spTgt spid="1720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72044"/>
                                        </p:tgtEl>
                                        <p:attrNameLst>
                                          <p:attrName>style.visibility</p:attrName>
                                        </p:attrNameLst>
                                      </p:cBhvr>
                                      <p:to>
                                        <p:strVal val="visible"/>
                                      </p:to>
                                    </p:set>
                                    <p:animEffect transition="in" filter="dissolve">
                                      <p:cBhvr>
                                        <p:cTn id="12" dur="500"/>
                                        <p:tgtEl>
                                          <p:spTgt spid="1720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2053"/>
                                        </p:tgtEl>
                                        <p:attrNameLst>
                                          <p:attrName>style.visibility</p:attrName>
                                        </p:attrNameLst>
                                      </p:cBhvr>
                                      <p:to>
                                        <p:strVal val="visible"/>
                                      </p:to>
                                    </p:set>
                                    <p:animEffect transition="in" filter="dissolve">
                                      <p:cBhvr>
                                        <p:cTn id="17" dur="500"/>
                                        <p:tgtEl>
                                          <p:spTgt spid="17205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72059"/>
                                        </p:tgtEl>
                                        <p:attrNameLst>
                                          <p:attrName>style.visibility</p:attrName>
                                        </p:attrNameLst>
                                      </p:cBhvr>
                                      <p:to>
                                        <p:strVal val="visible"/>
                                      </p:to>
                                    </p:set>
                                    <p:animEffect transition="in" filter="dissolve">
                                      <p:cBhvr>
                                        <p:cTn id="22" dur="500"/>
                                        <p:tgtEl>
                                          <p:spTgt spid="17205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72054"/>
                                        </p:tgtEl>
                                        <p:attrNameLst>
                                          <p:attrName>style.visibility</p:attrName>
                                        </p:attrNameLst>
                                      </p:cBhvr>
                                      <p:to>
                                        <p:strVal val="visible"/>
                                      </p:to>
                                    </p:set>
                                    <p:animEffect transition="in" filter="dissolve">
                                      <p:cBhvr>
                                        <p:cTn id="27" dur="500"/>
                                        <p:tgtEl>
                                          <p:spTgt spid="17205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2060"/>
                                        </p:tgtEl>
                                        <p:attrNameLst>
                                          <p:attrName>style.visibility</p:attrName>
                                        </p:attrNameLst>
                                      </p:cBhvr>
                                      <p:to>
                                        <p:strVal val="visible"/>
                                      </p:to>
                                    </p:set>
                                    <p:animEffect transition="in" filter="dissolve">
                                      <p:cBhvr>
                                        <p:cTn id="32" dur="500"/>
                                        <p:tgtEl>
                                          <p:spTgt spid="17206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72062"/>
                                        </p:tgtEl>
                                        <p:attrNameLst>
                                          <p:attrName>style.visibility</p:attrName>
                                        </p:attrNameLst>
                                      </p:cBhvr>
                                      <p:to>
                                        <p:strVal val="visible"/>
                                      </p:to>
                                    </p:set>
                                    <p:animEffect transition="in" filter="dissolve">
                                      <p:cBhvr>
                                        <p:cTn id="37" dur="500"/>
                                        <p:tgtEl>
                                          <p:spTgt spid="17206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72065"/>
                                        </p:tgtEl>
                                        <p:attrNameLst>
                                          <p:attrName>style.visibility</p:attrName>
                                        </p:attrNameLst>
                                      </p:cBhvr>
                                      <p:to>
                                        <p:strVal val="visible"/>
                                      </p:to>
                                    </p:set>
                                    <p:animEffect transition="in" filter="dissolve">
                                      <p:cBhvr>
                                        <p:cTn id="42" dur="500"/>
                                        <p:tgtEl>
                                          <p:spTgt spid="17206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72061"/>
                                        </p:tgtEl>
                                        <p:attrNameLst>
                                          <p:attrName>style.visibility</p:attrName>
                                        </p:attrNameLst>
                                      </p:cBhvr>
                                      <p:to>
                                        <p:strVal val="visible"/>
                                      </p:to>
                                    </p:set>
                                    <p:animEffect transition="in" filter="dissolve">
                                      <p:cBhvr>
                                        <p:cTn id="47" dur="500"/>
                                        <p:tgtEl>
                                          <p:spTgt spid="17206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72066"/>
                                        </p:tgtEl>
                                        <p:attrNameLst>
                                          <p:attrName>style.visibility</p:attrName>
                                        </p:attrNameLst>
                                      </p:cBhvr>
                                      <p:to>
                                        <p:strVal val="visible"/>
                                      </p:to>
                                    </p:set>
                                    <p:animEffect transition="in" filter="dissolve">
                                      <p:cBhvr>
                                        <p:cTn id="52" dur="500"/>
                                        <p:tgtEl>
                                          <p:spTgt spid="17206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72069"/>
                                        </p:tgtEl>
                                        <p:attrNameLst>
                                          <p:attrName>style.visibility</p:attrName>
                                        </p:attrNameLst>
                                      </p:cBhvr>
                                      <p:to>
                                        <p:strVal val="visible"/>
                                      </p:to>
                                    </p:set>
                                    <p:animEffect transition="in" filter="dissolve">
                                      <p:cBhvr>
                                        <p:cTn id="57" dur="500"/>
                                        <p:tgtEl>
                                          <p:spTgt spid="17206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172071"/>
                                        </p:tgtEl>
                                        <p:attrNameLst>
                                          <p:attrName>style.visibility</p:attrName>
                                        </p:attrNameLst>
                                      </p:cBhvr>
                                      <p:to>
                                        <p:strVal val="visible"/>
                                      </p:to>
                                    </p:set>
                                    <p:animEffect transition="in" filter="dissolve">
                                      <p:cBhvr>
                                        <p:cTn id="62" dur="500"/>
                                        <p:tgtEl>
                                          <p:spTgt spid="17207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72070"/>
                                        </p:tgtEl>
                                        <p:attrNameLst>
                                          <p:attrName>style.visibility</p:attrName>
                                        </p:attrNameLst>
                                      </p:cBhvr>
                                      <p:to>
                                        <p:strVal val="visible"/>
                                      </p:to>
                                    </p:set>
                                    <p:animEffect transition="in" filter="dissolve">
                                      <p:cBhvr>
                                        <p:cTn id="67" dur="500"/>
                                        <p:tgtEl>
                                          <p:spTgt spid="17207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172074"/>
                                        </p:tgtEl>
                                        <p:attrNameLst>
                                          <p:attrName>style.visibility</p:attrName>
                                        </p:attrNameLst>
                                      </p:cBhvr>
                                      <p:to>
                                        <p:strVal val="visible"/>
                                      </p:to>
                                    </p:set>
                                    <p:animEffect transition="in" filter="dissolve">
                                      <p:cBhvr>
                                        <p:cTn id="72" dur="500"/>
                                        <p:tgtEl>
                                          <p:spTgt spid="17207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nodeType="clickEffect">
                                  <p:stCondLst>
                                    <p:cond delay="0"/>
                                  </p:stCondLst>
                                  <p:childTnLst>
                                    <p:set>
                                      <p:cBhvr>
                                        <p:cTn id="76" dur="1" fill="hold">
                                          <p:stCondLst>
                                            <p:cond delay="0"/>
                                          </p:stCondLst>
                                        </p:cTn>
                                        <p:tgtEl>
                                          <p:spTgt spid="172081"/>
                                        </p:tgtEl>
                                        <p:attrNameLst>
                                          <p:attrName>style.visibility</p:attrName>
                                        </p:attrNameLst>
                                      </p:cBhvr>
                                      <p:to>
                                        <p:strVal val="visible"/>
                                      </p:to>
                                    </p:set>
                                    <p:animEffect transition="in" filter="dissolve">
                                      <p:cBhvr>
                                        <p:cTn id="77" dur="500"/>
                                        <p:tgtEl>
                                          <p:spTgt spid="172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p:bldP spid="172053" grpId="0"/>
      <p:bldP spid="172054" grpId="0"/>
      <p:bldP spid="172060" grpId="0"/>
      <p:bldP spid="172061" grpId="0"/>
      <p:bldP spid="172065" grpId="0"/>
      <p:bldP spid="172069" grpId="0"/>
      <p:bldP spid="17207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17CE5FD-E4B8-49A0-96E7-753974FEBE05}"/>
              </a:ext>
            </a:extLst>
          </p:cNvPr>
          <p:cNvSpPr>
            <a:spLocks noGrp="1"/>
          </p:cNvSpPr>
          <p:nvPr>
            <p:ph idx="1"/>
          </p:nvPr>
        </p:nvSpPr>
        <p:spPr/>
        <p:txBody>
          <a:bodyPr/>
          <a:lstStyle/>
          <a:p>
            <a:pPr>
              <a:lnSpc>
                <a:spcPct val="150000"/>
              </a:lnSpc>
              <a:defRPr/>
            </a:pPr>
            <a:r>
              <a:rPr lang="en-US" altLang="zh-CN" dirty="0"/>
              <a:t>1965</a:t>
            </a:r>
            <a:r>
              <a:rPr lang="zh-CN" altLang="en-US" dirty="0"/>
              <a:t>年，荷兰的 </a:t>
            </a:r>
            <a:r>
              <a:rPr lang="en-US" altLang="zh-CN" dirty="0" err="1"/>
              <a:t>E.W.Dijkstra</a:t>
            </a:r>
            <a:r>
              <a:rPr lang="en-US" altLang="zh-CN" dirty="0"/>
              <a:t> (</a:t>
            </a:r>
            <a:r>
              <a:rPr lang="zh-CN" altLang="en-US" dirty="0"/>
              <a:t>狄杰斯特拉</a:t>
            </a:r>
            <a:r>
              <a:rPr lang="en-US" altLang="zh-CN" dirty="0"/>
              <a:t>)</a:t>
            </a:r>
            <a:r>
              <a:rPr lang="zh-CN" altLang="en-US" dirty="0"/>
              <a:t>提出了信号量同步机制。</a:t>
            </a:r>
          </a:p>
          <a:p>
            <a:pPr>
              <a:lnSpc>
                <a:spcPct val="150000"/>
              </a:lnSpc>
              <a:defRPr/>
            </a:pPr>
            <a:r>
              <a:rPr lang="zh-CN" altLang="en-US" dirty="0"/>
              <a:t>用于进程同步</a:t>
            </a:r>
          </a:p>
          <a:p>
            <a:pPr>
              <a:lnSpc>
                <a:spcPct val="150000"/>
              </a:lnSpc>
              <a:defRPr/>
            </a:pPr>
            <a:r>
              <a:rPr lang="zh-CN" altLang="en-US" dirty="0"/>
              <a:t>广泛应用于存在临界资源和临界区控制的场合</a:t>
            </a:r>
          </a:p>
          <a:p>
            <a:endParaRPr lang="zh-CN" altLang="en-US" dirty="0"/>
          </a:p>
        </p:txBody>
      </p:sp>
      <p:sp>
        <p:nvSpPr>
          <p:cNvPr id="3" name="标题 2">
            <a:extLst>
              <a:ext uri="{FF2B5EF4-FFF2-40B4-BE49-F238E27FC236}">
                <a16:creationId xmlns:a16="http://schemas.microsoft.com/office/drawing/2014/main" id="{7C144F2C-517F-43F5-AA86-E44CEDCB0F97}"/>
              </a:ext>
            </a:extLst>
          </p:cNvPr>
          <p:cNvSpPr>
            <a:spLocks noGrp="1"/>
          </p:cNvSpPr>
          <p:nvPr>
            <p:ph type="title"/>
          </p:nvPr>
        </p:nvSpPr>
        <p:spPr/>
        <p:txBody>
          <a:bodyPr/>
          <a:lstStyle/>
          <a:p>
            <a:r>
              <a:rPr lang="zh-CN" altLang="en-US" dirty="0">
                <a:solidFill>
                  <a:schemeClr val="folHlink"/>
                </a:solidFill>
              </a:rPr>
              <a:t>如何实现？</a:t>
            </a:r>
            <a:r>
              <a:rPr lang="en-US" altLang="zh-CN" dirty="0">
                <a:solidFill>
                  <a:schemeClr val="folHlink"/>
                </a:solidFill>
              </a:rPr>
              <a:t>--</a:t>
            </a:r>
            <a:r>
              <a:rPr lang="zh-CN" altLang="en-US" dirty="0">
                <a:solidFill>
                  <a:schemeClr val="folHlink"/>
                </a:solidFill>
              </a:rPr>
              <a:t>信号量机制</a:t>
            </a:r>
            <a:endParaRPr lang="zh-CN" altLang="en-US" dirty="0"/>
          </a:p>
        </p:txBody>
      </p:sp>
      <p:pic>
        <p:nvPicPr>
          <p:cNvPr id="4" name="Picture 13">
            <a:extLst>
              <a:ext uri="{FF2B5EF4-FFF2-40B4-BE49-F238E27FC236}">
                <a16:creationId xmlns:a16="http://schemas.microsoft.com/office/drawing/2014/main" id="{3F5834BE-27F6-4350-9F16-C56C8C330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4011" y="4722212"/>
            <a:ext cx="473075" cy="917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E6CD7168-314E-4E4C-A58C-1C32314FAD49}"/>
              </a:ext>
            </a:extLst>
          </p:cNvPr>
          <p:cNvSpPr>
            <a:spLocks noChangeArrowheads="1"/>
          </p:cNvSpPr>
          <p:nvPr/>
        </p:nvSpPr>
        <p:spPr bwMode="auto">
          <a:xfrm>
            <a:off x="578924" y="4420587"/>
            <a:ext cx="79216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dirty="0">
                <a:solidFill>
                  <a:srgbClr val="FF0000"/>
                </a:solidFill>
              </a:rPr>
              <a:t>信号量是一个一般的锁</a:t>
            </a:r>
            <a:r>
              <a:rPr lang="en-US" altLang="zh-CN" dirty="0">
                <a:solidFill>
                  <a:srgbClr val="FF0000"/>
                </a:solidFill>
              </a:rPr>
              <a:t>…</a:t>
            </a:r>
          </a:p>
        </p:txBody>
      </p:sp>
      <p:grpSp>
        <p:nvGrpSpPr>
          <p:cNvPr id="6" name="Group 7">
            <a:extLst>
              <a:ext uri="{FF2B5EF4-FFF2-40B4-BE49-F238E27FC236}">
                <a16:creationId xmlns:a16="http://schemas.microsoft.com/office/drawing/2014/main" id="{8D92F4E1-932D-4CDA-B1C1-4CE2F103D7A8}"/>
              </a:ext>
            </a:extLst>
          </p:cNvPr>
          <p:cNvGrpSpPr>
            <a:grpSpLocks/>
          </p:cNvGrpSpPr>
          <p:nvPr/>
        </p:nvGrpSpPr>
        <p:grpSpPr bwMode="auto">
          <a:xfrm>
            <a:off x="883724" y="5033362"/>
            <a:ext cx="7924800" cy="530225"/>
            <a:chOff x="624" y="1658"/>
            <a:chExt cx="4992" cy="334"/>
          </a:xfrm>
        </p:grpSpPr>
        <p:sp>
          <p:nvSpPr>
            <p:cNvPr id="7" name="Rectangle 8">
              <a:extLst>
                <a:ext uri="{FF2B5EF4-FFF2-40B4-BE49-F238E27FC236}">
                  <a16:creationId xmlns:a16="http://schemas.microsoft.com/office/drawing/2014/main" id="{12C1BE91-5329-4539-819C-75A50568E351}"/>
                </a:ext>
              </a:extLst>
            </p:cNvPr>
            <p:cNvSpPr>
              <a:spLocks noChangeArrowheads="1"/>
            </p:cNvSpPr>
            <p:nvPr/>
          </p:nvSpPr>
          <p:spPr bwMode="auto">
            <a:xfrm>
              <a:off x="624" y="1658"/>
              <a:ext cx="4992"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20000"/>
                </a:lnSpc>
              </a:pPr>
              <a:r>
                <a:rPr lang="zh-CN" altLang="en-US" sz="2400" b="1" dirty="0"/>
                <a:t>锁</a:t>
              </a:r>
              <a:r>
                <a:rPr lang="en-US" altLang="zh-CN" sz="2400" b="1" dirty="0"/>
                <a:t>: {0,1}    </a:t>
              </a:r>
              <a:r>
                <a:rPr lang="zh-CN" altLang="en-US" sz="2400" b="1" dirty="0"/>
                <a:t>信号量</a:t>
              </a:r>
              <a:r>
                <a:rPr lang="en-US" altLang="zh-CN" sz="2400" b="1" dirty="0"/>
                <a:t>: {-</a:t>
              </a:r>
              <a:r>
                <a:rPr lang="en-US" altLang="zh-CN" sz="2400" b="1" dirty="0">
                  <a:sym typeface="Symbol" panose="05050102010706020507" pitchFamily="18" charset="2"/>
                </a:rPr>
                <a:t>, … , -2, -1, 0, 1, 2, … , }</a:t>
              </a:r>
            </a:p>
          </p:txBody>
        </p:sp>
        <p:pic>
          <p:nvPicPr>
            <p:cNvPr id="8" name="Picture 9">
              <a:extLst>
                <a:ext uri="{FF2B5EF4-FFF2-40B4-BE49-F238E27FC236}">
                  <a16:creationId xmlns:a16="http://schemas.microsoft.com/office/drawing/2014/main" id="{994F6057-84EB-4D15-96BD-4C4155CE5B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 y="1779"/>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10">
            <a:extLst>
              <a:ext uri="{FF2B5EF4-FFF2-40B4-BE49-F238E27FC236}">
                <a16:creationId xmlns:a16="http://schemas.microsoft.com/office/drawing/2014/main" id="{D036B9C0-E508-407D-B0A4-B82BEABFA6F7}"/>
              </a:ext>
            </a:extLst>
          </p:cNvPr>
          <p:cNvGrpSpPr>
            <a:grpSpLocks/>
          </p:cNvGrpSpPr>
          <p:nvPr/>
        </p:nvGrpSpPr>
        <p:grpSpPr bwMode="auto">
          <a:xfrm>
            <a:off x="883724" y="5566762"/>
            <a:ext cx="7924800" cy="492125"/>
            <a:chOff x="624" y="1658"/>
            <a:chExt cx="4992" cy="310"/>
          </a:xfrm>
        </p:grpSpPr>
        <p:sp>
          <p:nvSpPr>
            <p:cNvPr id="10" name="Rectangle 11">
              <a:extLst>
                <a:ext uri="{FF2B5EF4-FFF2-40B4-BE49-F238E27FC236}">
                  <a16:creationId xmlns:a16="http://schemas.microsoft.com/office/drawing/2014/main" id="{E7EB2674-0F2E-4D8B-B4AB-AEED314C48E2}"/>
                </a:ext>
              </a:extLst>
            </p:cNvPr>
            <p:cNvSpPr>
              <a:spLocks noChangeArrowheads="1"/>
            </p:cNvSpPr>
            <p:nvPr/>
          </p:nvSpPr>
          <p:spPr bwMode="auto">
            <a:xfrm>
              <a:off x="624" y="1658"/>
              <a:ext cx="499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20000"/>
                </a:lnSpc>
              </a:pPr>
              <a:r>
                <a:rPr lang="zh-CN" altLang="en-US" sz="2400" b="1" dirty="0"/>
                <a:t>信号量即信号的数量，开锁实际上就是发一个信号</a:t>
              </a:r>
              <a:endParaRPr lang="zh-CN" altLang="en-US" sz="2400" b="1" dirty="0">
                <a:sym typeface="Symbol" panose="05050102010706020507" pitchFamily="18" charset="2"/>
              </a:endParaRPr>
            </a:p>
          </p:txBody>
        </p:sp>
        <p:pic>
          <p:nvPicPr>
            <p:cNvPr id="11" name="Picture 12">
              <a:extLst>
                <a:ext uri="{FF2B5EF4-FFF2-40B4-BE49-F238E27FC236}">
                  <a16:creationId xmlns:a16="http://schemas.microsoft.com/office/drawing/2014/main" id="{555A1B18-6AE9-42FB-AEE4-F126809069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 y="1779"/>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4">
            <a:extLst>
              <a:ext uri="{FF2B5EF4-FFF2-40B4-BE49-F238E27FC236}">
                <a16:creationId xmlns:a16="http://schemas.microsoft.com/office/drawing/2014/main" id="{FA96DA88-3DA3-4F63-82C5-A61601413D47}"/>
              </a:ext>
            </a:extLst>
          </p:cNvPr>
          <p:cNvGrpSpPr>
            <a:grpSpLocks/>
          </p:cNvGrpSpPr>
          <p:nvPr/>
        </p:nvGrpSpPr>
        <p:grpSpPr bwMode="auto">
          <a:xfrm>
            <a:off x="883724" y="6100162"/>
            <a:ext cx="7924800" cy="495300"/>
            <a:chOff x="624" y="1658"/>
            <a:chExt cx="4992" cy="312"/>
          </a:xfrm>
        </p:grpSpPr>
        <p:sp>
          <p:nvSpPr>
            <p:cNvPr id="14" name="Rectangle 15">
              <a:extLst>
                <a:ext uri="{FF2B5EF4-FFF2-40B4-BE49-F238E27FC236}">
                  <a16:creationId xmlns:a16="http://schemas.microsoft.com/office/drawing/2014/main" id="{469CC329-DD96-42B1-9894-9EA858586CCE}"/>
                </a:ext>
              </a:extLst>
            </p:cNvPr>
            <p:cNvSpPr>
              <a:spLocks noChangeArrowheads="1"/>
            </p:cNvSpPr>
            <p:nvPr/>
          </p:nvSpPr>
          <p:spPr bwMode="auto">
            <a:xfrm>
              <a:off x="624" y="1658"/>
              <a:ext cx="4992"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20000"/>
                </a:lnSpc>
              </a:pPr>
              <a:r>
                <a:rPr lang="zh-CN" altLang="en-US" sz="2400" b="1" dirty="0">
                  <a:sym typeface="Symbol" panose="05050102010706020507" pitchFamily="18" charset="2"/>
                </a:rPr>
                <a:t>等待锁打开就是等待一个信号</a:t>
              </a:r>
            </a:p>
          </p:txBody>
        </p:sp>
        <p:pic>
          <p:nvPicPr>
            <p:cNvPr id="15" name="Picture 16">
              <a:extLst>
                <a:ext uri="{FF2B5EF4-FFF2-40B4-BE49-F238E27FC236}">
                  <a16:creationId xmlns:a16="http://schemas.microsoft.com/office/drawing/2014/main" id="{FB8D41BA-6281-4BB6-B7F0-903F2901C8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 y="1779"/>
              <a:ext cx="119" cy="1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26547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358BAE6-F2D9-4E83-95AC-21DEB0C105BB}"/>
              </a:ext>
            </a:extLst>
          </p:cNvPr>
          <p:cNvSpPr>
            <a:spLocks noGrp="1"/>
          </p:cNvSpPr>
          <p:nvPr>
            <p:ph idx="1"/>
          </p:nvPr>
        </p:nvSpPr>
        <p:spPr/>
        <p:txBody>
          <a:bodyPr/>
          <a:lstStyle/>
          <a:p>
            <a:pPr>
              <a:lnSpc>
                <a:spcPct val="110000"/>
              </a:lnSpc>
              <a:defRPr/>
            </a:pPr>
            <a:r>
              <a:rPr lang="zh-CN" altLang="en-US" dirty="0">
                <a:latin typeface="仿宋_GB2312" pitchFamily="49" charset="-122"/>
                <a:ea typeface="仿宋_GB2312" pitchFamily="49" charset="-122"/>
              </a:rPr>
              <a:t>两个或多个进程可以通过传递信号进行合作，可以迫使进程在某个位置暂时停止执行（阻塞等待），直到它收到一个可以</a:t>
            </a:r>
            <a:r>
              <a:rPr lang="zh-CN" altLang="en-US" dirty="0">
                <a:ea typeface="仿宋_GB2312" pitchFamily="49" charset="-122"/>
              </a:rPr>
              <a:t>“</a:t>
            </a:r>
            <a:r>
              <a:rPr lang="zh-CN" altLang="en-US" dirty="0">
                <a:latin typeface="仿宋_GB2312" pitchFamily="49" charset="-122"/>
                <a:ea typeface="仿宋_GB2312" pitchFamily="49" charset="-122"/>
              </a:rPr>
              <a:t>向前推进</a:t>
            </a:r>
            <a:r>
              <a:rPr lang="zh-CN" altLang="en-US" dirty="0">
                <a:ea typeface="仿宋_GB2312" pitchFamily="49" charset="-122"/>
              </a:rPr>
              <a:t>”</a:t>
            </a:r>
            <a:r>
              <a:rPr lang="zh-CN" altLang="en-US" dirty="0">
                <a:latin typeface="仿宋_GB2312" pitchFamily="49" charset="-122"/>
                <a:ea typeface="仿宋_GB2312" pitchFamily="49" charset="-122"/>
              </a:rPr>
              <a:t>的信号（被唤醒）。</a:t>
            </a:r>
          </a:p>
          <a:p>
            <a:pPr>
              <a:lnSpc>
                <a:spcPct val="110000"/>
              </a:lnSpc>
              <a:defRPr/>
            </a:pPr>
            <a:r>
              <a:rPr lang="zh-CN" altLang="en-US" dirty="0">
                <a:latin typeface="仿宋_GB2312" pitchFamily="49" charset="-122"/>
                <a:ea typeface="仿宋_GB2312" pitchFamily="49" charset="-122"/>
              </a:rPr>
              <a:t>相应地，</a:t>
            </a:r>
            <a:r>
              <a:rPr lang="zh-CN" altLang="en-US" dirty="0">
                <a:solidFill>
                  <a:schemeClr val="folHlink"/>
                </a:solidFill>
                <a:latin typeface="仿宋_GB2312" pitchFamily="49" charset="-122"/>
                <a:ea typeface="仿宋_GB2312" pitchFamily="49" charset="-122"/>
              </a:rPr>
              <a:t>将实现信号灯作用的变量称为信号量。</a:t>
            </a:r>
          </a:p>
          <a:p>
            <a:endParaRPr lang="zh-CN" altLang="en-US" dirty="0"/>
          </a:p>
        </p:txBody>
      </p:sp>
      <p:sp>
        <p:nvSpPr>
          <p:cNvPr id="3" name="标题 2">
            <a:extLst>
              <a:ext uri="{FF2B5EF4-FFF2-40B4-BE49-F238E27FC236}">
                <a16:creationId xmlns:a16="http://schemas.microsoft.com/office/drawing/2014/main" id="{2FB1C5AB-B421-4447-87A3-DE0C5D60F4ED}"/>
              </a:ext>
            </a:extLst>
          </p:cNvPr>
          <p:cNvSpPr>
            <a:spLocks noGrp="1"/>
          </p:cNvSpPr>
          <p:nvPr>
            <p:ph type="title"/>
          </p:nvPr>
        </p:nvSpPr>
        <p:spPr/>
        <p:txBody>
          <a:bodyPr/>
          <a:lstStyle/>
          <a:p>
            <a:r>
              <a:rPr lang="zh-CN" altLang="en-US" dirty="0"/>
              <a:t>信号量实现同步的基本原理</a:t>
            </a:r>
          </a:p>
        </p:txBody>
      </p:sp>
    </p:spTree>
    <p:extLst>
      <p:ext uri="{BB962C8B-B14F-4D97-AF65-F5344CB8AC3E}">
        <p14:creationId xmlns:p14="http://schemas.microsoft.com/office/powerpoint/2010/main" val="3045221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46AA239-DF59-49DD-8BC3-2C75AB3BEDB2}"/>
              </a:ext>
            </a:extLst>
          </p:cNvPr>
          <p:cNvSpPr>
            <a:spLocks noGrp="1"/>
          </p:cNvSpPr>
          <p:nvPr>
            <p:ph idx="1"/>
          </p:nvPr>
        </p:nvSpPr>
        <p:spPr/>
        <p:txBody>
          <a:bodyPr/>
          <a:lstStyle/>
          <a:p>
            <a:pPr>
              <a:defRPr/>
            </a:pPr>
            <a:r>
              <a:rPr lang="zh-CN" altLang="en-US" dirty="0">
                <a:ea typeface="仿宋_GB2312" pitchFamily="49" charset="-122"/>
              </a:rPr>
              <a:t>信号量按照功能来分：互斥信号量和资源信号量。</a:t>
            </a:r>
          </a:p>
          <a:p>
            <a:pPr>
              <a:defRPr/>
            </a:pPr>
            <a:r>
              <a:rPr lang="zh-CN" altLang="en-US" dirty="0">
                <a:solidFill>
                  <a:schemeClr val="folHlink"/>
                </a:solidFill>
                <a:ea typeface="仿宋_GB2312" pitchFamily="49" charset="-122"/>
              </a:rPr>
              <a:t>互斥信号量：</a:t>
            </a:r>
            <a:r>
              <a:rPr lang="zh-CN" altLang="en-US" dirty="0">
                <a:ea typeface="仿宋_GB2312" pitchFamily="49" charset="-122"/>
              </a:rPr>
              <a:t>用于申请或释放资源的使用权，常初始化为</a:t>
            </a:r>
            <a:r>
              <a:rPr lang="en-US" altLang="zh-CN" dirty="0">
                <a:ea typeface="仿宋_GB2312" pitchFamily="49" charset="-122"/>
              </a:rPr>
              <a:t>1</a:t>
            </a:r>
            <a:r>
              <a:rPr lang="zh-CN" altLang="en-US" dirty="0">
                <a:ea typeface="仿宋_GB2312" pitchFamily="49" charset="-122"/>
              </a:rPr>
              <a:t>。</a:t>
            </a:r>
          </a:p>
          <a:p>
            <a:pPr>
              <a:defRPr/>
            </a:pPr>
            <a:r>
              <a:rPr lang="zh-CN" altLang="en-US" dirty="0">
                <a:solidFill>
                  <a:schemeClr val="folHlink"/>
                </a:solidFill>
                <a:ea typeface="仿宋_GB2312" pitchFamily="49" charset="-122"/>
              </a:rPr>
              <a:t>资源信号量：</a:t>
            </a:r>
            <a:r>
              <a:rPr lang="zh-CN" altLang="en-US" dirty="0">
                <a:ea typeface="仿宋_GB2312" pitchFamily="49" charset="-122"/>
              </a:rPr>
              <a:t>用于申请或归还资源，可以初始化为大于</a:t>
            </a:r>
            <a:r>
              <a:rPr lang="en-US" altLang="zh-CN" dirty="0">
                <a:ea typeface="仿宋_GB2312" pitchFamily="49" charset="-122"/>
              </a:rPr>
              <a:t>1</a:t>
            </a:r>
            <a:r>
              <a:rPr lang="zh-CN" altLang="en-US" dirty="0">
                <a:ea typeface="仿宋_GB2312" pitchFamily="49" charset="-122"/>
              </a:rPr>
              <a:t>的正整数，表示系统中某类资源的可用个数。</a:t>
            </a:r>
          </a:p>
          <a:p>
            <a:endParaRPr lang="zh-CN" altLang="en-US" dirty="0"/>
          </a:p>
        </p:txBody>
      </p:sp>
      <p:sp>
        <p:nvSpPr>
          <p:cNvPr id="3" name="标题 2">
            <a:extLst>
              <a:ext uri="{FF2B5EF4-FFF2-40B4-BE49-F238E27FC236}">
                <a16:creationId xmlns:a16="http://schemas.microsoft.com/office/drawing/2014/main" id="{0A50ABEE-D884-465F-90C8-2A1BB89DC65D}"/>
              </a:ext>
            </a:extLst>
          </p:cNvPr>
          <p:cNvSpPr>
            <a:spLocks noGrp="1"/>
          </p:cNvSpPr>
          <p:nvPr>
            <p:ph type="title"/>
          </p:nvPr>
        </p:nvSpPr>
        <p:spPr/>
        <p:txBody>
          <a:bodyPr/>
          <a:lstStyle/>
          <a:p>
            <a:r>
              <a:rPr lang="zh-CN" altLang="en-US" dirty="0"/>
              <a:t>信号量的类型</a:t>
            </a:r>
          </a:p>
        </p:txBody>
      </p:sp>
    </p:spTree>
    <p:extLst>
      <p:ext uri="{BB962C8B-B14F-4D97-AF65-F5344CB8AC3E}">
        <p14:creationId xmlns:p14="http://schemas.microsoft.com/office/powerpoint/2010/main" val="516732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a:extLst>
              <a:ext uri="{FF2B5EF4-FFF2-40B4-BE49-F238E27FC236}">
                <a16:creationId xmlns:a16="http://schemas.microsoft.com/office/drawing/2014/main" id="{02341747-980A-4948-931D-4BCD4B6339BB}"/>
              </a:ext>
            </a:extLst>
          </p:cNvPr>
          <p:cNvSpPr>
            <a:spLocks noGrp="1" noRot="1" noChangeArrowheads="1"/>
          </p:cNvSpPr>
          <p:nvPr>
            <p:ph type="title"/>
          </p:nvPr>
        </p:nvSpPr>
        <p:spPr/>
        <p:txBody>
          <a:bodyPr/>
          <a:lstStyle/>
          <a:p>
            <a:pPr>
              <a:defRPr/>
            </a:pPr>
            <a:r>
              <a:rPr lang="zh-CN" altLang="en-US" b="1" dirty="0">
                <a:solidFill>
                  <a:srgbClr val="002060"/>
                </a:solidFill>
                <a:effectLst>
                  <a:outerShdw blurRad="38100" dist="38100" dir="2700000" algn="tl">
                    <a:srgbClr val="C0C0C0"/>
                  </a:outerShdw>
                </a:effectLst>
                <a:ea typeface="仿宋_GB2312" pitchFamily="49" charset="-122"/>
              </a:rPr>
              <a:t>信号量的类型</a:t>
            </a:r>
          </a:p>
        </p:txBody>
      </p:sp>
      <p:sp>
        <p:nvSpPr>
          <p:cNvPr id="139267" name="Rectangle 3">
            <a:extLst>
              <a:ext uri="{FF2B5EF4-FFF2-40B4-BE49-F238E27FC236}">
                <a16:creationId xmlns:a16="http://schemas.microsoft.com/office/drawing/2014/main" id="{B2B78E7E-D1E0-446D-864F-9F94D30C6C46}"/>
              </a:ext>
            </a:extLst>
          </p:cNvPr>
          <p:cNvSpPr>
            <a:spLocks noGrp="1" noRot="1" noChangeArrowheads="1"/>
          </p:cNvSpPr>
          <p:nvPr>
            <p:ph type="body" idx="1"/>
          </p:nvPr>
        </p:nvSpPr>
        <p:spPr>
          <a:xfrm>
            <a:off x="301625" y="1749425"/>
            <a:ext cx="8540750" cy="4498975"/>
          </a:xfrm>
        </p:spPr>
        <p:txBody>
          <a:bodyPr/>
          <a:lstStyle/>
          <a:p>
            <a:r>
              <a:rPr lang="zh-CN" altLang="en-US" b="1" dirty="0"/>
              <a:t>按照信号量机制的发展分为：</a:t>
            </a:r>
          </a:p>
          <a:p>
            <a:pPr lvl="2">
              <a:lnSpc>
                <a:spcPct val="150000"/>
              </a:lnSpc>
            </a:pPr>
            <a:r>
              <a:rPr lang="zh-CN" altLang="en-US" sz="2400" b="1" dirty="0"/>
              <a:t>整形信号量</a:t>
            </a:r>
          </a:p>
          <a:p>
            <a:pPr lvl="2">
              <a:lnSpc>
                <a:spcPct val="150000"/>
              </a:lnSpc>
            </a:pPr>
            <a:r>
              <a:rPr lang="zh-CN" altLang="en-US" sz="2400" b="1" dirty="0"/>
              <a:t>记录型信号量</a:t>
            </a:r>
          </a:p>
          <a:p>
            <a:pPr lvl="2">
              <a:lnSpc>
                <a:spcPct val="150000"/>
              </a:lnSpc>
            </a:pPr>
            <a:r>
              <a:rPr lang="en-US" altLang="zh-CN" sz="2400" b="1" dirty="0"/>
              <a:t>AND</a:t>
            </a:r>
            <a:r>
              <a:rPr lang="zh-CN" altLang="en-US" sz="2400" b="1" dirty="0"/>
              <a:t>型信号量</a:t>
            </a:r>
          </a:p>
          <a:p>
            <a:pPr lvl="2">
              <a:lnSpc>
                <a:spcPct val="150000"/>
              </a:lnSpc>
            </a:pPr>
            <a:r>
              <a:rPr lang="zh-CN" altLang="en-US" sz="2400" b="1" dirty="0"/>
              <a:t>信号量集</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3">
            <a:extLst>
              <a:ext uri="{FF2B5EF4-FFF2-40B4-BE49-F238E27FC236}">
                <a16:creationId xmlns:a16="http://schemas.microsoft.com/office/drawing/2014/main" id="{B629696A-99D7-4010-A405-464AF596F5F9}"/>
              </a:ext>
            </a:extLst>
          </p:cNvPr>
          <p:cNvSpPr>
            <a:spLocks noGrp="1" noRot="1" noChangeArrowheads="1"/>
          </p:cNvSpPr>
          <p:nvPr>
            <p:ph type="body" idx="1"/>
          </p:nvPr>
        </p:nvSpPr>
        <p:spPr>
          <a:xfrm>
            <a:off x="504701" y="1567543"/>
            <a:ext cx="8425543" cy="4648200"/>
          </a:xfrm>
        </p:spPr>
        <p:txBody>
          <a:bodyPr/>
          <a:lstStyle/>
          <a:p>
            <a:pPr>
              <a:buFont typeface="Wingdings 2" panose="05020102010507070707" pitchFamily="18" charset="2"/>
              <a:buNone/>
            </a:pPr>
            <a:r>
              <a:rPr lang="zh-CN" altLang="en-US" b="1" dirty="0">
                <a:solidFill>
                  <a:srgbClr val="FF0000"/>
                </a:solidFill>
              </a:rPr>
              <a:t>整型信号量 </a:t>
            </a:r>
            <a:r>
              <a:rPr lang="en-US" altLang="zh-CN" b="1" dirty="0"/>
              <a:t>:</a:t>
            </a:r>
          </a:p>
          <a:p>
            <a:r>
              <a:rPr lang="zh-CN" altLang="en-US" b="1" dirty="0"/>
              <a:t>定义为一个整型量 </a:t>
            </a:r>
            <a:r>
              <a:rPr lang="en-US" altLang="zh-CN" b="1" dirty="0"/>
              <a:t>,</a:t>
            </a:r>
            <a:r>
              <a:rPr lang="zh-CN" altLang="en-US" b="1" dirty="0"/>
              <a:t>用来表示空闲资源的数目。</a:t>
            </a:r>
            <a:endParaRPr lang="en-US" altLang="zh-CN" b="1" dirty="0"/>
          </a:p>
          <a:p>
            <a:r>
              <a:rPr lang="zh-CN" altLang="en-US" b="1" dirty="0"/>
              <a:t>仅能通过两个标准的原子操作 </a:t>
            </a:r>
            <a:r>
              <a:rPr lang="en-US" altLang="zh-CN" b="1" dirty="0"/>
              <a:t>wait(</a:t>
            </a:r>
            <a:r>
              <a:rPr lang="en-US" altLang="zh-CN" dirty="0"/>
              <a:t>s)</a:t>
            </a:r>
            <a:r>
              <a:rPr lang="zh-CN" altLang="en-US" b="1" dirty="0"/>
              <a:t>和</a:t>
            </a:r>
            <a:r>
              <a:rPr lang="en-US" altLang="zh-CN" b="1" dirty="0"/>
              <a:t>signal(</a:t>
            </a:r>
            <a:r>
              <a:rPr lang="en-US" altLang="zh-CN" dirty="0"/>
              <a:t>S</a:t>
            </a:r>
            <a:r>
              <a:rPr lang="zh-CN" altLang="en-US" b="1" dirty="0"/>
              <a:t>）来访问，又称为</a:t>
            </a:r>
            <a:r>
              <a:rPr lang="en-US" altLang="zh-CN" b="1" dirty="0"/>
              <a:t>P</a:t>
            </a:r>
            <a:r>
              <a:rPr lang="zh-CN" altLang="en-US" b="1" dirty="0"/>
              <a:t>、</a:t>
            </a:r>
            <a:r>
              <a:rPr lang="en-US" altLang="zh-CN" b="1" dirty="0"/>
              <a:t>V</a:t>
            </a:r>
            <a:r>
              <a:rPr lang="zh-CN" altLang="en-US" b="1" dirty="0"/>
              <a:t>操作。</a:t>
            </a:r>
          </a:p>
          <a:p>
            <a:pPr algn="just">
              <a:buFont typeface="Wingdings 2" panose="05020102010507070707" pitchFamily="18" charset="2"/>
              <a:buNone/>
            </a:pPr>
            <a:r>
              <a:rPr lang="zh-CN" altLang="en-US" b="1" dirty="0"/>
              <a:t>        </a:t>
            </a:r>
            <a:r>
              <a:rPr lang="en-US" altLang="zh-CN" sz="2800" b="1" dirty="0"/>
              <a:t>wait</a:t>
            </a:r>
            <a:r>
              <a:rPr lang="zh-CN" altLang="en-US" sz="2800" b="1" dirty="0"/>
              <a:t>（</a:t>
            </a:r>
            <a:r>
              <a:rPr lang="en-US" altLang="zh-CN" sz="2800" b="1" dirty="0"/>
              <a:t>S</a:t>
            </a:r>
            <a:r>
              <a:rPr lang="zh-CN" altLang="en-US" sz="2800" b="1" dirty="0"/>
              <a:t>）：  </a:t>
            </a:r>
            <a:r>
              <a:rPr lang="en-US" altLang="zh-CN" sz="2800" b="1" dirty="0"/>
              <a:t>while  S</a:t>
            </a:r>
            <a:r>
              <a:rPr lang="zh-CN" altLang="en-US" sz="2800" b="1" dirty="0"/>
              <a:t>＜</a:t>
            </a:r>
            <a:r>
              <a:rPr lang="en-US" altLang="zh-CN" sz="2800" b="1" dirty="0"/>
              <a:t>=0   do  </a:t>
            </a:r>
            <a:r>
              <a:rPr lang="en-US" altLang="zh-CN" sz="2800" b="1" dirty="0">
                <a:solidFill>
                  <a:srgbClr val="0000CC"/>
                </a:solidFill>
              </a:rPr>
              <a:t>no-op</a:t>
            </a:r>
          </a:p>
          <a:p>
            <a:pPr algn="just">
              <a:buFont typeface="Wingdings 2" panose="05020102010507070707" pitchFamily="18" charset="2"/>
              <a:buNone/>
            </a:pPr>
            <a:r>
              <a:rPr lang="en-US" altLang="zh-CN" sz="2800" b="1" dirty="0"/>
              <a:t>                                S</a:t>
            </a:r>
            <a:r>
              <a:rPr lang="zh-CN" altLang="en-US" sz="2800" b="1" dirty="0"/>
              <a:t>：</a:t>
            </a:r>
            <a:r>
              <a:rPr lang="en-US" altLang="zh-CN" sz="2800" b="1" dirty="0"/>
              <a:t>=S-1</a:t>
            </a:r>
            <a:r>
              <a:rPr lang="zh-CN" altLang="en-US" sz="2800" b="1" dirty="0"/>
              <a:t>；</a:t>
            </a:r>
          </a:p>
          <a:p>
            <a:pPr algn="just">
              <a:buFont typeface="Wingdings 2" panose="05020102010507070707" pitchFamily="18" charset="2"/>
              <a:buNone/>
            </a:pPr>
            <a:r>
              <a:rPr lang="zh-CN" altLang="en-US" sz="2800" b="1" dirty="0"/>
              <a:t>        </a:t>
            </a:r>
            <a:r>
              <a:rPr lang="en-US" altLang="zh-CN" sz="2800" b="1" dirty="0"/>
              <a:t>signal</a:t>
            </a:r>
            <a:r>
              <a:rPr lang="zh-CN" altLang="en-US" sz="2800" b="1" dirty="0"/>
              <a:t>（</a:t>
            </a:r>
            <a:r>
              <a:rPr lang="en-US" altLang="zh-CN" sz="2800" b="1" dirty="0"/>
              <a:t>S</a:t>
            </a:r>
            <a:r>
              <a:rPr lang="zh-CN" altLang="en-US" sz="2800" b="1" dirty="0"/>
              <a:t>）： </a:t>
            </a:r>
            <a:r>
              <a:rPr lang="en-US" altLang="zh-CN" sz="2800" b="1" dirty="0"/>
              <a:t>S</a:t>
            </a:r>
            <a:r>
              <a:rPr lang="zh-CN" altLang="en-US" sz="2800" b="1" dirty="0"/>
              <a:t>：</a:t>
            </a:r>
            <a:r>
              <a:rPr lang="en-US" altLang="zh-CN" sz="2800" b="1" dirty="0"/>
              <a:t>=S+1</a:t>
            </a:r>
            <a:r>
              <a:rPr lang="zh-CN" altLang="en-US" sz="2800" b="1" dirty="0"/>
              <a:t>；</a:t>
            </a:r>
            <a:r>
              <a:rPr lang="zh-CN" altLang="en-US" sz="2800" dirty="0"/>
              <a:t>  </a:t>
            </a:r>
          </a:p>
        </p:txBody>
      </p:sp>
      <p:sp>
        <p:nvSpPr>
          <p:cNvPr id="140291" name="AutoShape 4">
            <a:extLst>
              <a:ext uri="{FF2B5EF4-FFF2-40B4-BE49-F238E27FC236}">
                <a16:creationId xmlns:a16="http://schemas.microsoft.com/office/drawing/2014/main" id="{ADA2D10A-425D-4BE1-B315-F1D8D998988F}"/>
              </a:ext>
            </a:extLst>
          </p:cNvPr>
          <p:cNvSpPr>
            <a:spLocks noChangeArrowheads="1"/>
          </p:cNvSpPr>
          <p:nvPr/>
        </p:nvSpPr>
        <p:spPr bwMode="auto">
          <a:xfrm>
            <a:off x="6934200" y="4876800"/>
            <a:ext cx="1295400" cy="609600"/>
          </a:xfrm>
          <a:prstGeom prst="wedgeRoundRectCallout">
            <a:avLst>
              <a:gd name="adj1" fmla="val -6495"/>
              <a:gd name="adj2" fmla="val -137500"/>
              <a:gd name="adj3" fmla="val 16667"/>
            </a:avLst>
          </a:prstGeom>
          <a:solidFill>
            <a:srgbClr val="FFC000"/>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dirty="0">
                <a:latin typeface="Times New Roman" panose="02020603050405020304" pitchFamily="18" charset="0"/>
              </a:rPr>
              <a:t>空操作</a:t>
            </a:r>
          </a:p>
        </p:txBody>
      </p:sp>
      <p:sp>
        <p:nvSpPr>
          <p:cNvPr id="140292" name="Rectangle 5">
            <a:extLst>
              <a:ext uri="{FF2B5EF4-FFF2-40B4-BE49-F238E27FC236}">
                <a16:creationId xmlns:a16="http://schemas.microsoft.com/office/drawing/2014/main" id="{029E4693-0E5E-4A0E-93F5-F645B1F5573A}"/>
              </a:ext>
            </a:extLst>
          </p:cNvPr>
          <p:cNvSpPr>
            <a:spLocks noGrp="1" noRot="1" noChangeArrowheads="1"/>
          </p:cNvSpPr>
          <p:nvPr>
            <p:ph type="title"/>
          </p:nvPr>
        </p:nvSpPr>
        <p:spPr/>
        <p:txBody>
          <a:bodyPr/>
          <a:lstStyle/>
          <a:p>
            <a:r>
              <a:rPr lang="en-US" altLang="zh-CN" b="1"/>
              <a:t>1. </a:t>
            </a:r>
            <a:r>
              <a:rPr lang="zh-CN" altLang="en-US" b="1"/>
              <a:t>整型信号量</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0">
                                            <p:txEl>
                                              <p:pRg st="3" end="3"/>
                                            </p:txEl>
                                          </p:spTgt>
                                        </p:tgtEl>
                                        <p:attrNameLst>
                                          <p:attrName>style.visibility</p:attrName>
                                        </p:attrNameLst>
                                      </p:cBhvr>
                                      <p:to>
                                        <p:strVal val="visible"/>
                                      </p:to>
                                    </p:set>
                                    <p:animEffect transition="in" filter="fade">
                                      <p:cBhvr>
                                        <p:cTn id="7" dur="500"/>
                                        <p:tgtEl>
                                          <p:spTgt spid="14029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0290">
                                            <p:txEl>
                                              <p:pRg st="4" end="4"/>
                                            </p:txEl>
                                          </p:spTgt>
                                        </p:tgtEl>
                                        <p:attrNameLst>
                                          <p:attrName>style.visibility</p:attrName>
                                        </p:attrNameLst>
                                      </p:cBhvr>
                                      <p:to>
                                        <p:strVal val="visible"/>
                                      </p:to>
                                    </p:set>
                                    <p:animEffect transition="in" filter="fade">
                                      <p:cBhvr>
                                        <p:cTn id="10" dur="500"/>
                                        <p:tgtEl>
                                          <p:spTgt spid="140290">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0290">
                                            <p:txEl>
                                              <p:pRg st="5" end="5"/>
                                            </p:txEl>
                                          </p:spTgt>
                                        </p:tgtEl>
                                        <p:attrNameLst>
                                          <p:attrName>style.visibility</p:attrName>
                                        </p:attrNameLst>
                                      </p:cBhvr>
                                      <p:to>
                                        <p:strVal val="visible"/>
                                      </p:to>
                                    </p:set>
                                    <p:animEffect transition="in" filter="fade">
                                      <p:cBhvr>
                                        <p:cTn id="13" dur="500"/>
                                        <p:tgtEl>
                                          <p:spTgt spid="14029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EA65ED8E-0101-4D66-AB95-C110811C9379}"/>
              </a:ext>
            </a:extLst>
          </p:cNvPr>
          <p:cNvSpPr>
            <a:spLocks noGrp="1" noChangeArrowheads="1"/>
          </p:cNvSpPr>
          <p:nvPr>
            <p:ph type="title"/>
          </p:nvPr>
        </p:nvSpPr>
        <p:spPr>
          <a:xfrm>
            <a:off x="494702" y="1416277"/>
            <a:ext cx="7772400" cy="674687"/>
          </a:xfrm>
        </p:spPr>
        <p:txBody>
          <a:bodyPr/>
          <a:lstStyle/>
          <a:p>
            <a:pPr algn="l"/>
            <a:r>
              <a:rPr lang="zh-CN" altLang="en-US" sz="2800" b="1" dirty="0">
                <a:solidFill>
                  <a:srgbClr val="FF0000"/>
                </a:solidFill>
                <a:latin typeface="仿宋_GB2312" pitchFamily="49" charset="-122"/>
                <a:ea typeface="仿宋_GB2312" pitchFamily="49" charset="-122"/>
              </a:rPr>
              <a:t>注意：</a:t>
            </a:r>
          </a:p>
        </p:txBody>
      </p:sp>
      <p:sp>
        <p:nvSpPr>
          <p:cNvPr id="141315" name="Text Box 3">
            <a:extLst>
              <a:ext uri="{FF2B5EF4-FFF2-40B4-BE49-F238E27FC236}">
                <a16:creationId xmlns:a16="http://schemas.microsoft.com/office/drawing/2014/main" id="{B7C2B6A1-4CC7-4A10-87A9-9B13FBCEC93E}"/>
              </a:ext>
            </a:extLst>
          </p:cNvPr>
          <p:cNvSpPr txBox="1">
            <a:spLocks noChangeArrowheads="1"/>
          </p:cNvSpPr>
          <p:nvPr/>
        </p:nvSpPr>
        <p:spPr bwMode="auto">
          <a:xfrm>
            <a:off x="228600" y="1908155"/>
            <a:ext cx="8686800" cy="386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lvl="1">
              <a:lnSpc>
                <a:spcPct val="150000"/>
              </a:lnSpc>
              <a:buClr>
                <a:schemeClr val="tx2"/>
              </a:buClr>
              <a:buSzPct val="90000"/>
              <a:buFont typeface="Wingdings" panose="05000000000000000000" pitchFamily="2" charset="2"/>
              <a:buChar char="v"/>
            </a:pPr>
            <a:r>
              <a:rPr lang="zh-CN" altLang="en-US" b="1" dirty="0">
                <a:latin typeface="+mj-ea"/>
                <a:ea typeface="+mj-ea"/>
              </a:rPr>
              <a:t>必须成对使用</a:t>
            </a:r>
            <a:r>
              <a:rPr lang="en-US" altLang="zh-CN" b="1" dirty="0">
                <a:latin typeface="+mj-ea"/>
                <a:ea typeface="+mj-ea"/>
              </a:rPr>
              <a:t>wait</a:t>
            </a:r>
            <a:r>
              <a:rPr lang="zh-CN" altLang="en-US" b="1" dirty="0">
                <a:latin typeface="+mj-ea"/>
                <a:ea typeface="+mj-ea"/>
              </a:rPr>
              <a:t>和</a:t>
            </a:r>
            <a:r>
              <a:rPr lang="en-US" altLang="zh-CN" b="1" dirty="0">
                <a:latin typeface="+mj-ea"/>
                <a:ea typeface="+mj-ea"/>
              </a:rPr>
              <a:t>signal</a:t>
            </a:r>
            <a:r>
              <a:rPr lang="zh-CN" altLang="en-US" b="1" dirty="0">
                <a:latin typeface="+mj-ea"/>
                <a:ea typeface="+mj-ea"/>
              </a:rPr>
              <a:t>原语</a:t>
            </a:r>
          </a:p>
          <a:p>
            <a:pPr lvl="1">
              <a:lnSpc>
                <a:spcPct val="150000"/>
              </a:lnSpc>
              <a:buClr>
                <a:schemeClr val="tx2"/>
              </a:buClr>
              <a:buSzPct val="90000"/>
              <a:buFont typeface="Wingdings" panose="05000000000000000000" pitchFamily="2" charset="2"/>
              <a:buChar char="v"/>
            </a:pPr>
            <a:r>
              <a:rPr lang="en-US" altLang="zh-CN" b="1" dirty="0">
                <a:latin typeface="+mj-ea"/>
                <a:ea typeface="+mj-ea"/>
              </a:rPr>
              <a:t>wait</a:t>
            </a:r>
            <a:r>
              <a:rPr lang="zh-CN" altLang="en-US" b="1" dirty="0">
                <a:latin typeface="+mj-ea"/>
                <a:ea typeface="+mj-ea"/>
              </a:rPr>
              <a:t>、</a:t>
            </a:r>
            <a:r>
              <a:rPr lang="en-US" altLang="zh-CN" b="1" dirty="0">
                <a:latin typeface="+mj-ea"/>
                <a:ea typeface="+mj-ea"/>
              </a:rPr>
              <a:t>signal</a:t>
            </a:r>
            <a:r>
              <a:rPr lang="zh-CN" altLang="en-US" b="1" dirty="0">
                <a:latin typeface="+mj-ea"/>
                <a:ea typeface="+mj-ea"/>
              </a:rPr>
              <a:t>原语不能出现次序错误、重复或遗漏</a:t>
            </a:r>
          </a:p>
          <a:p>
            <a:pPr lvl="2">
              <a:lnSpc>
                <a:spcPct val="150000"/>
              </a:lnSpc>
              <a:buClr>
                <a:schemeClr val="tx2"/>
              </a:buClr>
              <a:buFont typeface="Wingdings" panose="05000000000000000000" pitchFamily="2" charset="2"/>
              <a:buChar char="ü"/>
            </a:pPr>
            <a:r>
              <a:rPr lang="zh-CN" altLang="en-US" b="1" dirty="0">
                <a:latin typeface="+mj-ea"/>
                <a:ea typeface="+mj-ea"/>
              </a:rPr>
              <a:t>遗漏</a:t>
            </a:r>
            <a:r>
              <a:rPr lang="en-US" altLang="zh-CN" b="1" dirty="0">
                <a:latin typeface="+mj-ea"/>
                <a:ea typeface="+mj-ea"/>
              </a:rPr>
              <a:t>wait</a:t>
            </a:r>
            <a:r>
              <a:rPr lang="zh-CN" altLang="en-US" b="1" dirty="0">
                <a:latin typeface="+mj-ea"/>
                <a:ea typeface="+mj-ea"/>
              </a:rPr>
              <a:t>原语则不能保证互斥访问</a:t>
            </a:r>
          </a:p>
          <a:p>
            <a:pPr lvl="2">
              <a:lnSpc>
                <a:spcPct val="150000"/>
              </a:lnSpc>
              <a:buClr>
                <a:schemeClr val="tx2"/>
              </a:buClr>
              <a:buFont typeface="Wingdings" panose="05000000000000000000" pitchFamily="2" charset="2"/>
              <a:buChar char="ü"/>
            </a:pPr>
            <a:r>
              <a:rPr lang="zh-CN" altLang="en-US" b="1" dirty="0">
                <a:latin typeface="+mj-ea"/>
                <a:ea typeface="+mj-ea"/>
              </a:rPr>
              <a:t>遗漏</a:t>
            </a:r>
            <a:r>
              <a:rPr lang="en-US" altLang="zh-CN" b="1" dirty="0">
                <a:latin typeface="+mj-ea"/>
                <a:ea typeface="+mj-ea"/>
              </a:rPr>
              <a:t>signal</a:t>
            </a:r>
            <a:r>
              <a:rPr lang="zh-CN" altLang="en-US" b="1" dirty="0">
                <a:latin typeface="+mj-ea"/>
                <a:ea typeface="+mj-ea"/>
              </a:rPr>
              <a:t>原语则不能在使用临界资源之后将其释放（给其他等待的进程）</a:t>
            </a:r>
          </a:p>
        </p:txBody>
      </p:sp>
      <p:sp>
        <p:nvSpPr>
          <p:cNvPr id="4" name="Rectangle 5">
            <a:extLst>
              <a:ext uri="{FF2B5EF4-FFF2-40B4-BE49-F238E27FC236}">
                <a16:creationId xmlns:a16="http://schemas.microsoft.com/office/drawing/2014/main" id="{BFEFFAF4-C8C9-4874-8EBB-FCF08A3EFC64}"/>
              </a:ext>
            </a:extLst>
          </p:cNvPr>
          <p:cNvSpPr txBox="1">
            <a:spLocks noRot="1" noChangeArrowheads="1"/>
          </p:cNvSpPr>
          <p:nvPr/>
        </p:nvSpPr>
        <p:spPr>
          <a:xfrm>
            <a:off x="620981" y="459473"/>
            <a:ext cx="7902037" cy="549275"/>
          </a:xfrm>
          <a:prstGeom prst="rect">
            <a:avLst/>
          </a:prstGeom>
        </p:spPr>
        <p:txBody>
          <a:bodyPr/>
          <a:lstStyle>
            <a:lvl1pPr algn="ctr" defTabSz="6858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r>
              <a:rPr lang="en-US" altLang="zh-CN"/>
              <a:t>1. </a:t>
            </a:r>
            <a:r>
              <a:rPr lang="zh-CN" altLang="en-US"/>
              <a:t>整型信号量</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3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3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3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AFF9A25B-D586-45BC-AE95-3BB671CD3CA0}"/>
              </a:ext>
            </a:extLst>
          </p:cNvPr>
          <p:cNvSpPr>
            <a:spLocks noGrp="1" noRot="1" noChangeArrowheads="1"/>
          </p:cNvSpPr>
          <p:nvPr>
            <p:ph type="title"/>
          </p:nvPr>
        </p:nvSpPr>
        <p:spPr/>
        <p:txBody>
          <a:bodyPr/>
          <a:lstStyle/>
          <a:p>
            <a:r>
              <a:rPr lang="en-US" altLang="zh-CN" b="1"/>
              <a:t>2</a:t>
            </a:r>
            <a:r>
              <a:rPr lang="zh-CN" altLang="en-US" b="1"/>
              <a:t>．记录型信号量</a:t>
            </a:r>
            <a:r>
              <a:rPr lang="zh-CN" altLang="en-US"/>
              <a:t> </a:t>
            </a:r>
          </a:p>
        </p:txBody>
      </p:sp>
      <p:sp>
        <p:nvSpPr>
          <p:cNvPr id="142339" name="Rectangle 3">
            <a:extLst>
              <a:ext uri="{FF2B5EF4-FFF2-40B4-BE49-F238E27FC236}">
                <a16:creationId xmlns:a16="http://schemas.microsoft.com/office/drawing/2014/main" id="{AD756475-32A2-439A-BF25-B49A388D678B}"/>
              </a:ext>
            </a:extLst>
          </p:cNvPr>
          <p:cNvSpPr>
            <a:spLocks noGrp="1" noRot="1" noChangeArrowheads="1"/>
          </p:cNvSpPr>
          <p:nvPr>
            <p:ph type="body" idx="1"/>
          </p:nvPr>
        </p:nvSpPr>
        <p:spPr>
          <a:xfrm>
            <a:off x="152400" y="1600200"/>
            <a:ext cx="8839200" cy="5257800"/>
          </a:xfrm>
        </p:spPr>
        <p:txBody>
          <a:bodyPr/>
          <a:lstStyle/>
          <a:p>
            <a:r>
              <a:rPr lang="zh-CN" altLang="en-US" sz="2800" b="1" dirty="0"/>
              <a:t>记录型信号量机制，是一种</a:t>
            </a:r>
            <a:r>
              <a:rPr lang="zh-CN" altLang="en-US" sz="2800" b="1" dirty="0">
                <a:solidFill>
                  <a:srgbClr val="FF0000"/>
                </a:solidFill>
              </a:rPr>
              <a:t>不存在</a:t>
            </a:r>
            <a:r>
              <a:rPr lang="zh-CN" altLang="en-US" sz="2800" b="1" dirty="0">
                <a:solidFill>
                  <a:srgbClr val="FF0000"/>
                </a:solidFill>
                <a:latin typeface="Courier New" panose="02070309020205020404" pitchFamily="49" charset="0"/>
              </a:rPr>
              <a:t>“</a:t>
            </a:r>
            <a:r>
              <a:rPr lang="zh-CN" altLang="en-US" sz="2800" b="1" dirty="0">
                <a:solidFill>
                  <a:srgbClr val="FF0000"/>
                </a:solidFill>
              </a:rPr>
              <a:t>忙等</a:t>
            </a:r>
            <a:r>
              <a:rPr lang="zh-CN" altLang="en-US" sz="2800" b="1" dirty="0">
                <a:solidFill>
                  <a:srgbClr val="FF0000"/>
                </a:solidFill>
                <a:latin typeface="Courier New" panose="02070309020205020404" pitchFamily="49" charset="0"/>
              </a:rPr>
              <a:t>”</a:t>
            </a:r>
            <a:r>
              <a:rPr lang="zh-CN" altLang="en-US" sz="2800" b="1" dirty="0">
                <a:solidFill>
                  <a:srgbClr val="FF0000"/>
                </a:solidFill>
              </a:rPr>
              <a:t>现象</a:t>
            </a:r>
            <a:r>
              <a:rPr lang="zh-CN" altLang="en-US" sz="2800" b="1" dirty="0"/>
              <a:t>的进程同步机制。</a:t>
            </a:r>
          </a:p>
          <a:p>
            <a:r>
              <a:rPr lang="zh-CN" altLang="en-US" sz="2800" b="1" dirty="0"/>
              <a:t>记录型信号量的数据结构</a:t>
            </a:r>
            <a:r>
              <a:rPr lang="en-US" altLang="zh-CN" sz="2800" b="1" dirty="0"/>
              <a:t>:</a:t>
            </a:r>
          </a:p>
          <a:p>
            <a:pPr algn="just">
              <a:buFont typeface="Wingdings 2" panose="05020102010507070707" pitchFamily="18" charset="2"/>
              <a:buNone/>
            </a:pPr>
            <a:r>
              <a:rPr lang="en-US" altLang="zh-CN" sz="2800" b="1" dirty="0"/>
              <a:t>  type semaphore=</a:t>
            </a:r>
            <a:r>
              <a:rPr lang="en-US" altLang="zh-CN" sz="2800" b="1" dirty="0">
                <a:solidFill>
                  <a:srgbClr val="FF0000"/>
                </a:solidFill>
              </a:rPr>
              <a:t>record </a:t>
            </a:r>
            <a:r>
              <a:rPr lang="zh-CN" altLang="en-US" sz="2800" b="1" dirty="0">
                <a:solidFill>
                  <a:srgbClr val="FF0000"/>
                </a:solidFill>
              </a:rPr>
              <a:t>（</a:t>
            </a:r>
            <a:r>
              <a:rPr lang="en-US" altLang="zh-CN" sz="2800" b="1" dirty="0">
                <a:solidFill>
                  <a:srgbClr val="FF0000"/>
                </a:solidFill>
              </a:rPr>
              <a:t>pascal</a:t>
            </a:r>
            <a:r>
              <a:rPr lang="zh-CN" altLang="en-US" sz="2800" b="1" dirty="0">
                <a:solidFill>
                  <a:srgbClr val="FF0000"/>
                </a:solidFill>
              </a:rPr>
              <a:t>语言中的定义）</a:t>
            </a:r>
          </a:p>
          <a:p>
            <a:pPr>
              <a:buFont typeface="Wingdings 2" panose="05020102010507070707" pitchFamily="18" charset="2"/>
              <a:buNone/>
            </a:pPr>
            <a:r>
              <a:rPr lang="en-US" altLang="zh-CN" sz="2800" b="1" dirty="0"/>
              <a:t>     value  </a:t>
            </a:r>
            <a:r>
              <a:rPr lang="zh-CN" altLang="en-US" sz="2800" b="1" dirty="0"/>
              <a:t>：</a:t>
            </a:r>
            <a:r>
              <a:rPr lang="en-US" altLang="zh-CN" sz="2800" b="1" dirty="0"/>
              <a:t>integer</a:t>
            </a:r>
            <a:r>
              <a:rPr lang="zh-CN" altLang="en-US" sz="2800" b="1" dirty="0"/>
              <a:t>；</a:t>
            </a:r>
          </a:p>
          <a:p>
            <a:pPr marL="548640" lvl="3" indent="0">
              <a:buNone/>
            </a:pPr>
            <a:r>
              <a:rPr lang="zh-CN" altLang="en-US" sz="2400" b="1" dirty="0"/>
              <a:t> </a:t>
            </a:r>
            <a:r>
              <a:rPr lang="en-US" altLang="zh-CN" sz="2400" b="1" dirty="0">
                <a:solidFill>
                  <a:srgbClr val="FF0000"/>
                </a:solidFill>
              </a:rPr>
              <a:t>// value</a:t>
            </a:r>
            <a:r>
              <a:rPr lang="zh-CN" altLang="en-US" sz="2400" b="1" dirty="0">
                <a:solidFill>
                  <a:srgbClr val="FF0000"/>
                </a:solidFill>
              </a:rPr>
              <a:t>的初值表示系统中某类资源的数目， </a:t>
            </a:r>
            <a:r>
              <a:rPr lang="en-US" altLang="zh-CN" sz="2400" b="1" dirty="0">
                <a:solidFill>
                  <a:srgbClr val="FF0000"/>
                </a:solidFill>
              </a:rPr>
              <a:t>value</a:t>
            </a:r>
            <a:r>
              <a:rPr lang="zh-CN" altLang="en-US" sz="2400" b="1" dirty="0">
                <a:solidFill>
                  <a:srgbClr val="FF0000"/>
                </a:solidFill>
              </a:rPr>
              <a:t>的初始值</a:t>
            </a:r>
            <a:r>
              <a:rPr lang="en-US" altLang="zh-CN" sz="2400" b="1" dirty="0">
                <a:solidFill>
                  <a:srgbClr val="FF0000"/>
                </a:solidFill>
              </a:rPr>
              <a:t>&gt;1</a:t>
            </a:r>
            <a:r>
              <a:rPr lang="zh-CN" altLang="en-US" sz="2400" b="1" dirty="0">
                <a:solidFill>
                  <a:srgbClr val="FF0000"/>
                </a:solidFill>
              </a:rPr>
              <a:t>时，称为资源信号量， </a:t>
            </a:r>
            <a:r>
              <a:rPr lang="en-US" altLang="zh-CN" sz="2400" b="1" dirty="0">
                <a:solidFill>
                  <a:srgbClr val="FF0000"/>
                </a:solidFill>
              </a:rPr>
              <a:t>value</a:t>
            </a:r>
            <a:r>
              <a:rPr lang="zh-CN" altLang="en-US" sz="2400" b="1" dirty="0">
                <a:solidFill>
                  <a:srgbClr val="FF0000"/>
                </a:solidFill>
              </a:rPr>
              <a:t>的初始值</a:t>
            </a:r>
            <a:r>
              <a:rPr lang="en-US" altLang="zh-CN" sz="2400" b="1" dirty="0">
                <a:solidFill>
                  <a:srgbClr val="FF0000"/>
                </a:solidFill>
              </a:rPr>
              <a:t>=1</a:t>
            </a:r>
            <a:r>
              <a:rPr lang="zh-CN" altLang="en-US" sz="2400" b="1" dirty="0">
                <a:solidFill>
                  <a:srgbClr val="FF0000"/>
                </a:solidFill>
              </a:rPr>
              <a:t>时，称为互斥信号量</a:t>
            </a:r>
          </a:p>
          <a:p>
            <a:pPr algn="just">
              <a:buFont typeface="Wingdings 2" panose="05020102010507070707" pitchFamily="18" charset="2"/>
              <a:buNone/>
            </a:pPr>
            <a:r>
              <a:rPr lang="zh-CN" altLang="en-US" sz="2800" b="1" dirty="0"/>
              <a:t>      </a:t>
            </a:r>
            <a:r>
              <a:rPr lang="en-US" altLang="zh-CN" sz="2800" b="1" dirty="0"/>
              <a:t>L</a:t>
            </a:r>
            <a:r>
              <a:rPr lang="zh-CN" altLang="en-US" sz="2800" b="1" dirty="0"/>
              <a:t>：</a:t>
            </a:r>
            <a:r>
              <a:rPr lang="en-US" altLang="zh-CN" sz="2800" b="1" dirty="0"/>
              <a:t>list  of  process</a:t>
            </a:r>
            <a:r>
              <a:rPr lang="zh-CN" altLang="en-US" sz="2800" b="1" dirty="0"/>
              <a:t>；</a:t>
            </a:r>
            <a:r>
              <a:rPr lang="en-US" altLang="zh-CN" sz="2800" b="1" dirty="0"/>
              <a:t>//</a:t>
            </a:r>
            <a:r>
              <a:rPr lang="zh-CN" altLang="en-US" sz="2800" b="1" dirty="0"/>
              <a:t>信号量的阻塞队列</a:t>
            </a:r>
          </a:p>
          <a:p>
            <a:pPr algn="just">
              <a:buFont typeface="Wingdings 2" panose="05020102010507070707" pitchFamily="18" charset="2"/>
              <a:buNone/>
            </a:pPr>
            <a:r>
              <a:rPr lang="zh-CN" altLang="en-US" sz="2800" b="1" dirty="0"/>
              <a:t> </a:t>
            </a:r>
            <a:r>
              <a:rPr lang="en-US" altLang="zh-CN" sz="2800" b="1" dirty="0"/>
              <a:t>end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2339">
                                            <p:txEl>
                                              <p:pRg st="2" end="2"/>
                                            </p:txEl>
                                          </p:spTgt>
                                        </p:tgtEl>
                                        <p:attrNameLst>
                                          <p:attrName>style.visibility</p:attrName>
                                        </p:attrNameLst>
                                      </p:cBhvr>
                                      <p:to>
                                        <p:strVal val="visible"/>
                                      </p:to>
                                    </p:set>
                                    <p:animEffect transition="in" filter="wipe(down)">
                                      <p:cBhvr>
                                        <p:cTn id="7" dur="10"/>
                                        <p:tgtEl>
                                          <p:spTgt spid="142339">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2339">
                                            <p:txEl>
                                              <p:pRg st="3" end="3"/>
                                            </p:txEl>
                                          </p:spTgt>
                                        </p:tgtEl>
                                        <p:attrNameLst>
                                          <p:attrName>style.visibility</p:attrName>
                                        </p:attrNameLst>
                                      </p:cBhvr>
                                      <p:to>
                                        <p:strVal val="visible"/>
                                      </p:to>
                                    </p:set>
                                    <p:animEffect transition="in" filter="wipe(down)">
                                      <p:cBhvr>
                                        <p:cTn id="10" dur="10"/>
                                        <p:tgtEl>
                                          <p:spTgt spid="142339">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42339">
                                            <p:txEl>
                                              <p:pRg st="4" end="4"/>
                                            </p:txEl>
                                          </p:spTgt>
                                        </p:tgtEl>
                                        <p:attrNameLst>
                                          <p:attrName>style.visibility</p:attrName>
                                        </p:attrNameLst>
                                      </p:cBhvr>
                                      <p:to>
                                        <p:strVal val="visible"/>
                                      </p:to>
                                    </p:set>
                                    <p:animEffect transition="in" filter="wipe(down)">
                                      <p:cBhvr>
                                        <p:cTn id="13" dur="10"/>
                                        <p:tgtEl>
                                          <p:spTgt spid="142339">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42339">
                                            <p:txEl>
                                              <p:pRg st="5" end="5"/>
                                            </p:txEl>
                                          </p:spTgt>
                                        </p:tgtEl>
                                        <p:attrNameLst>
                                          <p:attrName>style.visibility</p:attrName>
                                        </p:attrNameLst>
                                      </p:cBhvr>
                                      <p:to>
                                        <p:strVal val="visible"/>
                                      </p:to>
                                    </p:set>
                                    <p:animEffect transition="in" filter="wipe(down)">
                                      <p:cBhvr>
                                        <p:cTn id="16" dur="10"/>
                                        <p:tgtEl>
                                          <p:spTgt spid="142339">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42339">
                                            <p:txEl>
                                              <p:pRg st="6" end="6"/>
                                            </p:txEl>
                                          </p:spTgt>
                                        </p:tgtEl>
                                        <p:attrNameLst>
                                          <p:attrName>style.visibility</p:attrName>
                                        </p:attrNameLst>
                                      </p:cBhvr>
                                      <p:to>
                                        <p:strVal val="visible"/>
                                      </p:to>
                                    </p:set>
                                    <p:animEffect transition="in" filter="wipe(down)">
                                      <p:cBhvr>
                                        <p:cTn id="19" dur="10"/>
                                        <p:tgtEl>
                                          <p:spTgt spid="1423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8D13880D-4930-4AB7-A5F3-1D15FD1AF54A}"/>
              </a:ext>
            </a:extLst>
          </p:cNvPr>
          <p:cNvSpPr txBox="1">
            <a:spLocks noChangeArrowheads="1"/>
          </p:cNvSpPr>
          <p:nvPr/>
        </p:nvSpPr>
        <p:spPr bwMode="auto">
          <a:xfrm>
            <a:off x="9144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600" b="1" i="0" u="sng" strike="noStrike" kern="0" cap="none" spc="0" normalizeH="0" baseline="0" noProof="0" dirty="0">
                <a:ln>
                  <a:noFill/>
                </a:ln>
                <a:solidFill>
                  <a:srgbClr val="0039AC"/>
                </a:solidFill>
                <a:effectLst>
                  <a:outerShdw blurRad="38100" dist="38100" dir="2700000" algn="tl">
                    <a:srgbClr val="C0C0C0"/>
                  </a:outerShdw>
                </a:effectLst>
                <a:uLnTx/>
                <a:uFillTx/>
                <a:latin typeface="Arial"/>
                <a:ea typeface="宋体"/>
                <a:cs typeface="+mj-cs"/>
              </a:rPr>
              <a:t>当前</a:t>
            </a:r>
            <a:r>
              <a:rPr kumimoji="0" lang="en-US" altLang="zh-CN" sz="3600" b="1" i="0" u="sng" strike="noStrike" kern="0" cap="none" spc="0" normalizeH="0" baseline="0" noProof="0" dirty="0">
                <a:ln>
                  <a:noFill/>
                </a:ln>
                <a:solidFill>
                  <a:srgbClr val="0039AC"/>
                </a:solidFill>
                <a:effectLst>
                  <a:outerShdw blurRad="38100" dist="38100" dir="2700000" algn="tl">
                    <a:srgbClr val="C0C0C0"/>
                  </a:outerShdw>
                </a:effectLst>
                <a:uLnTx/>
                <a:uFillTx/>
                <a:latin typeface="Arial"/>
                <a:ea typeface="宋体"/>
                <a:cs typeface="+mj-cs"/>
              </a:rPr>
              <a:t>OS</a:t>
            </a:r>
            <a:r>
              <a:rPr kumimoji="0" lang="zh-CN" altLang="en-US" sz="3600" b="1" i="0" u="sng" strike="noStrike" kern="0" cap="none" spc="0" normalizeH="0" baseline="0" noProof="0" dirty="0">
                <a:ln>
                  <a:noFill/>
                </a:ln>
                <a:solidFill>
                  <a:srgbClr val="0039AC"/>
                </a:solidFill>
                <a:effectLst>
                  <a:outerShdw blurRad="38100" dist="38100" dir="2700000" algn="tl">
                    <a:srgbClr val="C0C0C0"/>
                  </a:outerShdw>
                </a:effectLst>
                <a:uLnTx/>
                <a:uFillTx/>
                <a:latin typeface="Arial"/>
                <a:ea typeface="宋体"/>
                <a:cs typeface="+mj-cs"/>
              </a:rPr>
              <a:t>中记录型信号量的定义</a:t>
            </a:r>
          </a:p>
        </p:txBody>
      </p:sp>
      <p:sp>
        <p:nvSpPr>
          <p:cNvPr id="7" name="Rectangle 5">
            <a:extLst>
              <a:ext uri="{FF2B5EF4-FFF2-40B4-BE49-F238E27FC236}">
                <a16:creationId xmlns:a16="http://schemas.microsoft.com/office/drawing/2014/main" id="{EC7D472B-F3F8-45C9-9CB4-BB99EA401528}"/>
              </a:ext>
            </a:extLst>
          </p:cNvPr>
          <p:cNvSpPr txBox="1">
            <a:spLocks noChangeArrowheads="1"/>
          </p:cNvSpPr>
          <p:nvPr/>
        </p:nvSpPr>
        <p:spPr bwMode="auto">
          <a:xfrm>
            <a:off x="914400" y="1541834"/>
            <a:ext cx="8229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Char char="¡"/>
              <a:tabLst/>
              <a:defRPr/>
            </a:pPr>
            <a:endParaRPr kumimoji="0" lang="en-US" altLang="zh-CN"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宋体"/>
              <a:cs typeface="+mn-cs"/>
            </a:endParaRPr>
          </a:p>
          <a:p>
            <a:pPr marL="342900" marR="0" lvl="0" indent="-342900" algn="l"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Char char="¡"/>
              <a:tabLst/>
              <a:defRPr/>
            </a:pPr>
            <a:r>
              <a:rPr kumimoji="0" lang="en-US" altLang="zh-CN"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宋体"/>
                <a:cs typeface="+mn-cs"/>
              </a:rPr>
              <a:t> </a:t>
            </a:r>
            <a:r>
              <a:rPr kumimoji="0" lang="en-US" altLang="zh-CN"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宋体"/>
                <a:cs typeface="+mn-cs"/>
              </a:rPr>
              <a:t>struct</a:t>
            </a:r>
            <a:r>
              <a:rPr kumimoji="0" lang="en-US" altLang="zh-CN"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宋体"/>
                <a:cs typeface="+mn-cs"/>
              </a:rPr>
              <a:t> semaphore {  </a:t>
            </a:r>
            <a:r>
              <a:rPr kumimoji="0" lang="zh-CN" altLang="en-US"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宋体"/>
                <a:cs typeface="+mn-cs"/>
              </a:rPr>
              <a:t>（</a:t>
            </a:r>
            <a:r>
              <a:rPr kumimoji="0" lang="en-US" altLang="zh-CN"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宋体"/>
                <a:cs typeface="+mn-cs"/>
              </a:rPr>
              <a:t>C</a:t>
            </a:r>
            <a:r>
              <a:rPr kumimoji="0" lang="zh-CN" altLang="en-US"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宋体"/>
                <a:cs typeface="+mn-cs"/>
              </a:rPr>
              <a:t>语言中的定义）</a:t>
            </a:r>
          </a:p>
          <a:p>
            <a:pPr marL="742950" marR="0" lvl="1" indent="-285750" algn="l" defTabSz="914400" rtl="0" eaLnBrk="1" fontAlgn="base" latinLnBrk="0" hangingPunct="1">
              <a:lnSpc>
                <a:spcPct val="90000"/>
              </a:lnSpc>
              <a:spcBef>
                <a:spcPct val="20000"/>
              </a:spcBef>
              <a:spcAft>
                <a:spcPct val="0"/>
              </a:spcAft>
              <a:buClr>
                <a:srgbClr val="0066FF"/>
              </a:buClr>
              <a:buSzPct val="85000"/>
              <a:buFont typeface="Wingdings" panose="05000000000000000000" pitchFamily="2" charset="2"/>
              <a:buNone/>
              <a:tabLst/>
              <a:defRPr/>
            </a:pPr>
            <a:r>
              <a:rPr kumimoji="0" lang="en-US" altLang="zh-CN" sz="2800" b="1" i="0" u="none" strike="noStrike" kern="0" cap="none" spc="0" normalizeH="0" baseline="0" noProof="0" dirty="0">
                <a:ln>
                  <a:noFill/>
                </a:ln>
                <a:solidFill>
                  <a:srgbClr val="080808"/>
                </a:solidFill>
                <a:effectLst/>
                <a:uLnTx/>
                <a:uFillTx/>
                <a:latin typeface="Arial"/>
                <a:ea typeface="宋体"/>
              </a:rPr>
              <a:t>value</a:t>
            </a:r>
            <a:r>
              <a:rPr kumimoji="0" lang="en-US" altLang="zh-CN"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宋体"/>
              </a:rPr>
              <a:t>: integer;  </a:t>
            </a:r>
            <a:r>
              <a:rPr kumimoji="0" lang="en-US" altLang="zh-CN" sz="24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宋体"/>
              </a:rPr>
              <a:t>/*</a:t>
            </a:r>
            <a:r>
              <a:rPr kumimoji="0" lang="zh-CN" altLang="en-US" sz="24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宋体"/>
              </a:rPr>
              <a:t>信号量的值*</a:t>
            </a:r>
            <a:r>
              <a:rPr kumimoji="0" lang="en-US" altLang="zh-CN" sz="24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宋体"/>
              </a:rPr>
              <a:t>/</a:t>
            </a:r>
          </a:p>
          <a:p>
            <a:pPr marL="742950" marR="0" lvl="1" indent="-285750" algn="l" defTabSz="914400" rtl="0" eaLnBrk="1" fontAlgn="base" latinLnBrk="0" hangingPunct="1">
              <a:lnSpc>
                <a:spcPct val="90000"/>
              </a:lnSpc>
              <a:spcBef>
                <a:spcPct val="20000"/>
              </a:spcBef>
              <a:spcAft>
                <a:spcPct val="0"/>
              </a:spcAft>
              <a:buClr>
                <a:srgbClr val="0066FF"/>
              </a:buClr>
              <a:buSzPct val="85000"/>
              <a:buFont typeface="Wingdings" panose="05000000000000000000" pitchFamily="2" charset="2"/>
              <a:buNone/>
              <a:tabLst/>
              <a:defRPr/>
            </a:pPr>
            <a:r>
              <a:rPr kumimoji="0" lang="en-US" altLang="zh-CN"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宋体"/>
              </a:rPr>
              <a:t> L : list of process </a:t>
            </a:r>
            <a:r>
              <a:rPr kumimoji="0" lang="en-US" altLang="zh-CN" sz="28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宋体"/>
              </a:rPr>
              <a:t>/*</a:t>
            </a:r>
            <a:r>
              <a:rPr kumimoji="0" lang="zh-CN" altLang="en-US" sz="2400" b="1" i="0" u="none" strike="noStrike" kern="0" cap="none" spc="0" normalizeH="0" baseline="0" noProof="0" dirty="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rPr>
              <a:t>等待该信号量的阻塞进程*</a:t>
            </a:r>
            <a:r>
              <a:rPr kumimoji="0" lang="en-US" altLang="zh-CN" sz="2400" b="1" i="0" u="none" strike="noStrike" kern="0" cap="none" spc="0" normalizeH="0" baseline="0" noProof="0" dirty="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rPr>
              <a:t>/</a:t>
            </a:r>
            <a:endParaRPr kumimoji="0" lang="en-US" altLang="zh-CN" sz="24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宋体"/>
            </a:endParaRPr>
          </a:p>
          <a:p>
            <a:pPr marL="342900" marR="0" lvl="0" indent="-342900" algn="l"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None/>
              <a:tabLst/>
              <a:defRPr/>
            </a:pPr>
            <a:r>
              <a:rPr kumimoji="0" lang="en-US" altLang="zh-CN"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宋体"/>
                <a:cs typeface="+mn-cs"/>
              </a:rPr>
              <a:t>      }</a:t>
            </a:r>
          </a:p>
          <a:p>
            <a:pPr marL="342900" marR="0" lvl="0" indent="-342900" algn="l"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Char char="¡"/>
              <a:tabLst/>
              <a:defRPr/>
            </a:pPr>
            <a:endParaRPr kumimoji="0" lang="en-US" altLang="zh-CN"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宋体"/>
              <a:cs typeface="+mn-cs"/>
            </a:endParaRPr>
          </a:p>
          <a:p>
            <a:pPr marL="342900" marR="0" lvl="0" indent="-342900" algn="l"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Char char="¡"/>
              <a:tabLst/>
              <a:defRPr/>
            </a:pPr>
            <a:r>
              <a:rPr kumimoji="0" lang="en-US" altLang="zh-CN"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宋体"/>
                <a:cs typeface="+mn-cs"/>
              </a:rPr>
              <a:t>var s: semaphore;</a:t>
            </a:r>
          </a:p>
        </p:txBody>
      </p:sp>
    </p:spTree>
    <p:extLst>
      <p:ext uri="{BB962C8B-B14F-4D97-AF65-F5344CB8AC3E}">
        <p14:creationId xmlns:p14="http://schemas.microsoft.com/office/powerpoint/2010/main" val="4267190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1690C99-2191-46BB-8EFC-FF28D22620F8}"/>
              </a:ext>
            </a:extLst>
          </p:cNvPr>
          <p:cNvSpPr txBox="1">
            <a:spLocks noRot="1" noChangeArrowheads="1"/>
          </p:cNvSpPr>
          <p:nvPr/>
        </p:nvSpPr>
        <p:spPr bwMode="auto">
          <a:xfrm>
            <a:off x="301625" y="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600" b="1" i="0" u="sng" strike="noStrike" kern="0" cap="none" spc="0" normalizeH="0" baseline="0" noProof="0" dirty="0">
                <a:ln>
                  <a:noFill/>
                </a:ln>
                <a:solidFill>
                  <a:srgbClr val="CC3300"/>
                </a:solidFill>
                <a:uLnTx/>
                <a:uFillTx/>
                <a:latin typeface="仿宋_GB2312" pitchFamily="49" charset="-122"/>
                <a:ea typeface="仿宋_GB2312" pitchFamily="49" charset="-122"/>
                <a:cs typeface="+mj-cs"/>
              </a:rPr>
              <a:t>定义对信号量的两个原子操作</a:t>
            </a:r>
          </a:p>
        </p:txBody>
      </p:sp>
      <p:sp>
        <p:nvSpPr>
          <p:cNvPr id="7" name="Rectangle 3">
            <a:extLst>
              <a:ext uri="{FF2B5EF4-FFF2-40B4-BE49-F238E27FC236}">
                <a16:creationId xmlns:a16="http://schemas.microsoft.com/office/drawing/2014/main" id="{539B26D7-0939-4D36-A066-42F8206E5405}"/>
              </a:ext>
            </a:extLst>
          </p:cNvPr>
          <p:cNvSpPr txBox="1">
            <a:spLocks noRot="1" noChangeArrowheads="1"/>
          </p:cNvSpPr>
          <p:nvPr/>
        </p:nvSpPr>
        <p:spPr bwMode="auto">
          <a:xfrm>
            <a:off x="301625" y="1600200"/>
            <a:ext cx="85407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None/>
              <a:tabLst/>
              <a:defRPr/>
            </a:pPr>
            <a:r>
              <a:rPr kumimoji="0" lang="en-US" altLang="zh-CN" sz="3200" b="1" i="0" u="none" strike="noStrike" kern="0" cap="none" spc="0" normalizeH="0" baseline="0" noProof="0" dirty="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n-cs"/>
              </a:rPr>
              <a:t>wait(s) </a:t>
            </a:r>
            <a:r>
              <a:rPr kumimoji="0" lang="zh-CN" altLang="en-US" sz="3200" b="1" i="0" u="none" strike="noStrike" kern="0" cap="none" spc="0" normalizeH="0" baseline="0" noProof="0" dirty="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n-cs"/>
              </a:rPr>
              <a:t>和</a:t>
            </a:r>
            <a:r>
              <a:rPr kumimoji="0" lang="en-US" altLang="zh-CN" sz="3200" b="1" i="0" u="none" strike="noStrike" kern="0" cap="none" spc="0" normalizeH="0" baseline="0" noProof="0" dirty="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n-cs"/>
              </a:rPr>
              <a:t>signal(s)</a:t>
            </a:r>
          </a:p>
          <a:p>
            <a:pPr marL="742950" marR="0" lvl="1" indent="-285750" algn="l" defTabSz="914400" rtl="0" eaLnBrk="1" fontAlgn="base" latinLnBrk="0" hangingPunct="1">
              <a:lnSpc>
                <a:spcPct val="100000"/>
              </a:lnSpc>
              <a:spcBef>
                <a:spcPct val="20000"/>
              </a:spcBef>
              <a:spcAft>
                <a:spcPct val="0"/>
              </a:spcAft>
              <a:buClr>
                <a:srgbClr val="0066FF"/>
              </a:buClr>
              <a:buSzPct val="85000"/>
              <a:buFont typeface="Wingdings" panose="05000000000000000000" pitchFamily="2" charset="2"/>
              <a:buChar char=""/>
              <a:tabLst/>
              <a:defRPr/>
            </a:pPr>
            <a:r>
              <a:rPr kumimoji="0" lang="en-US" altLang="zh-CN"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rPr>
              <a:t>wait</a:t>
            </a:r>
            <a:r>
              <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rPr>
              <a:t>操作用于申请资源（或使用权），进程执行</a:t>
            </a:r>
            <a:r>
              <a:rPr kumimoji="0" lang="en-US" altLang="zh-CN"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rPr>
              <a:t>wait</a:t>
            </a:r>
            <a:r>
              <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rPr>
              <a:t>原语时，</a:t>
            </a:r>
            <a:r>
              <a:rPr kumimoji="0" lang="zh-CN" altLang="en-US" sz="28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仿宋_GB2312" pitchFamily="49" charset="-122"/>
              </a:rPr>
              <a:t>可能会阻塞自己</a:t>
            </a:r>
            <a:r>
              <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rPr>
              <a:t>；</a:t>
            </a:r>
          </a:p>
          <a:p>
            <a:pPr marL="742950" marR="0" lvl="1" indent="-285750" algn="l" defTabSz="914400" rtl="0" eaLnBrk="1" fontAlgn="base" latinLnBrk="0" hangingPunct="1">
              <a:lnSpc>
                <a:spcPct val="100000"/>
              </a:lnSpc>
              <a:spcBef>
                <a:spcPct val="20000"/>
              </a:spcBef>
              <a:spcAft>
                <a:spcPct val="0"/>
              </a:spcAft>
              <a:buClr>
                <a:srgbClr val="0066FF"/>
              </a:buClr>
              <a:buSzPct val="85000"/>
              <a:buFont typeface="Wingdings" panose="05000000000000000000" pitchFamily="2" charset="2"/>
              <a:buChar char=""/>
              <a:tabLst/>
              <a:defRPr/>
            </a:pPr>
            <a:r>
              <a:rPr kumimoji="0" lang="en-US" altLang="zh-CN"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rPr>
              <a:t>signal</a:t>
            </a:r>
            <a:r>
              <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rPr>
              <a:t>操作用于释放资源（或归还资源使用权），进程执行</a:t>
            </a:r>
            <a:r>
              <a:rPr kumimoji="0" lang="en-US" altLang="zh-CN"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rPr>
              <a:t>signal</a:t>
            </a:r>
            <a:r>
              <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rPr>
              <a:t>原语时，有</a:t>
            </a:r>
            <a:r>
              <a:rPr kumimoji="0" lang="zh-CN" altLang="en-US" sz="28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仿宋_GB2312" pitchFamily="49" charset="-122"/>
              </a:rPr>
              <a:t>责任唤醒一个阻塞进程</a:t>
            </a:r>
            <a:r>
              <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rPr>
              <a:t>。</a:t>
            </a:r>
            <a:r>
              <a:rPr kumimoji="0" lang="zh-CN" altLang="en-US" sz="2800" b="0" i="0" u="none" strike="noStrike" kern="0" cap="none" spc="0" normalizeH="0" baseline="0" noProof="0" dirty="0">
                <a:ln>
                  <a:noFill/>
                </a:ln>
                <a:solidFill>
                  <a:srgbClr val="080808"/>
                </a:solidFill>
                <a:effectLst/>
                <a:uLnTx/>
                <a:uFillTx/>
                <a:latin typeface="Arial"/>
                <a:ea typeface="宋体"/>
              </a:rPr>
              <a:t> </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endPar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早期这两个原语被称作</a:t>
            </a:r>
            <a:r>
              <a:rPr kumimoji="0" lang="en-US" altLang="zh-CN"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P(s)</a:t>
            </a:r>
            <a:r>
              <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和</a:t>
            </a:r>
            <a:r>
              <a:rPr kumimoji="0" lang="en-US" altLang="zh-CN"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V(s)</a:t>
            </a:r>
          </a:p>
        </p:txBody>
      </p:sp>
    </p:spTree>
    <p:extLst>
      <p:ext uri="{BB962C8B-B14F-4D97-AF65-F5344CB8AC3E}">
        <p14:creationId xmlns:p14="http://schemas.microsoft.com/office/powerpoint/2010/main" val="3722202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2000"/>
                                        <p:tgtEl>
                                          <p:spTgt spid="7">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000"/>
                                        <p:tgtEl>
                                          <p:spTgt spid="7">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20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2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E63103F4-9134-463F-B9F0-0F35161DD241}"/>
              </a:ext>
            </a:extLst>
          </p:cNvPr>
          <p:cNvSpPr>
            <a:spLocks noGrp="1" noChangeArrowheads="1"/>
          </p:cNvSpPr>
          <p:nvPr>
            <p:ph type="title"/>
          </p:nvPr>
        </p:nvSpPr>
        <p:spPr/>
        <p:txBody>
          <a:bodyPr/>
          <a:lstStyle/>
          <a:p>
            <a:r>
              <a:rPr lang="zh-CN" altLang="en-US"/>
              <a:t>为什么引入进程</a:t>
            </a:r>
            <a:r>
              <a:rPr lang="en-US" altLang="zh-CN"/>
              <a:t>?</a:t>
            </a:r>
          </a:p>
        </p:txBody>
      </p:sp>
      <p:pic>
        <p:nvPicPr>
          <p:cNvPr id="70683" name="Picture 27">
            <a:extLst>
              <a:ext uri="{FF2B5EF4-FFF2-40B4-BE49-F238E27FC236}">
                <a16:creationId xmlns:a16="http://schemas.microsoft.com/office/drawing/2014/main" id="{D49D8C01-6FF8-4278-B200-1122D88D7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750" y="0"/>
            <a:ext cx="984250" cy="1012825"/>
          </a:xfrm>
          <a:prstGeom prst="rect">
            <a:avLst/>
          </a:prstGeom>
          <a:noFill/>
          <a:extLst>
            <a:ext uri="{909E8E84-426E-40DD-AFC4-6F175D3DCCD1}">
              <a14:hiddenFill xmlns:a14="http://schemas.microsoft.com/office/drawing/2010/main">
                <a:solidFill>
                  <a:srgbClr val="FFFFFF"/>
                </a:solidFill>
              </a14:hiddenFill>
            </a:ext>
          </a:extLst>
        </p:spPr>
      </p:pic>
      <p:sp>
        <p:nvSpPr>
          <p:cNvPr id="70685" name="Rectangle 29">
            <a:extLst>
              <a:ext uri="{FF2B5EF4-FFF2-40B4-BE49-F238E27FC236}">
                <a16:creationId xmlns:a16="http://schemas.microsoft.com/office/drawing/2014/main" id="{26850583-DDA2-4573-A9A6-52F7143E31B3}"/>
              </a:ext>
            </a:extLst>
          </p:cNvPr>
          <p:cNvSpPr>
            <a:spLocks noGrp="1" noChangeArrowheads="1"/>
          </p:cNvSpPr>
          <p:nvPr>
            <p:ph type="body" idx="1"/>
          </p:nvPr>
        </p:nvSpPr>
        <p:spPr>
          <a:xfrm>
            <a:off x="612775" y="1268413"/>
            <a:ext cx="7921625" cy="865187"/>
          </a:xfrm>
          <a:noFill/>
          <a:ln/>
        </p:spPr>
        <p:txBody>
          <a:bodyPr/>
          <a:lstStyle/>
          <a:p>
            <a:pPr>
              <a:lnSpc>
                <a:spcPct val="130000"/>
              </a:lnSpc>
            </a:pPr>
            <a:r>
              <a:rPr lang="zh-CN" altLang="en-US">
                <a:solidFill>
                  <a:srgbClr val="FF0000"/>
                </a:solidFill>
              </a:rPr>
              <a:t>程序的概念不够用了</a:t>
            </a:r>
            <a:r>
              <a:rPr lang="en-US" altLang="zh-CN">
                <a:solidFill>
                  <a:srgbClr val="FF0000"/>
                </a:solidFill>
              </a:rPr>
              <a:t>!</a:t>
            </a:r>
          </a:p>
        </p:txBody>
      </p:sp>
      <p:grpSp>
        <p:nvGrpSpPr>
          <p:cNvPr id="70718" name="Group 62">
            <a:extLst>
              <a:ext uri="{FF2B5EF4-FFF2-40B4-BE49-F238E27FC236}">
                <a16:creationId xmlns:a16="http://schemas.microsoft.com/office/drawing/2014/main" id="{1A326963-4949-4942-98FD-6EFD03C3A01F}"/>
              </a:ext>
            </a:extLst>
          </p:cNvPr>
          <p:cNvGrpSpPr>
            <a:grpSpLocks/>
          </p:cNvGrpSpPr>
          <p:nvPr/>
        </p:nvGrpSpPr>
        <p:grpSpPr bwMode="auto">
          <a:xfrm>
            <a:off x="838200" y="838200"/>
            <a:ext cx="8389938" cy="2133600"/>
            <a:chOff x="528" y="624"/>
            <a:chExt cx="5285" cy="1344"/>
          </a:xfrm>
        </p:grpSpPr>
        <p:sp>
          <p:nvSpPr>
            <p:cNvPr id="70686" name="Rectangle 30">
              <a:extLst>
                <a:ext uri="{FF2B5EF4-FFF2-40B4-BE49-F238E27FC236}">
                  <a16:creationId xmlns:a16="http://schemas.microsoft.com/office/drawing/2014/main" id="{441BCB64-4989-4D3D-A96B-ED8B1C3240FF}"/>
                </a:ext>
              </a:extLst>
            </p:cNvPr>
            <p:cNvSpPr>
              <a:spLocks noChangeArrowheads="1"/>
            </p:cNvSpPr>
            <p:nvPr/>
          </p:nvSpPr>
          <p:spPr bwMode="auto">
            <a:xfrm>
              <a:off x="528" y="1252"/>
              <a:ext cx="3744"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pPr>
              <a:r>
                <a:rPr lang="zh-CN" altLang="en-US" sz="2400" b="1"/>
                <a:t>放在磁盘上的程序怎么可能知道现场呢</a:t>
              </a:r>
              <a:r>
                <a:rPr lang="en-US" altLang="zh-CN" sz="2400" b="1"/>
                <a:t>?</a:t>
              </a:r>
            </a:p>
          </p:txBody>
        </p:sp>
        <p:pic>
          <p:nvPicPr>
            <p:cNvPr id="70687" name="Picture 31">
              <a:extLst>
                <a:ext uri="{FF2B5EF4-FFF2-40B4-BE49-F238E27FC236}">
                  <a16:creationId xmlns:a16="http://schemas.microsoft.com/office/drawing/2014/main" id="{64A9E342-0071-46F9-807A-2E91B07DAE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 y="1401"/>
              <a:ext cx="119" cy="121"/>
            </a:xfrm>
            <a:prstGeom prst="rect">
              <a:avLst/>
            </a:prstGeom>
            <a:noFill/>
            <a:extLst>
              <a:ext uri="{909E8E84-426E-40DD-AFC4-6F175D3DCCD1}">
                <a14:hiddenFill xmlns:a14="http://schemas.microsoft.com/office/drawing/2010/main">
                  <a:solidFill>
                    <a:srgbClr val="FFFFFF"/>
                  </a:solidFill>
                </a14:hiddenFill>
              </a:ext>
            </a:extLst>
          </p:spPr>
        </p:pic>
        <p:grpSp>
          <p:nvGrpSpPr>
            <p:cNvPr id="70688" name="Group 32">
              <a:extLst>
                <a:ext uri="{FF2B5EF4-FFF2-40B4-BE49-F238E27FC236}">
                  <a16:creationId xmlns:a16="http://schemas.microsoft.com/office/drawing/2014/main" id="{9A794F5A-52A5-4851-999F-87753624C6B3}"/>
                </a:ext>
              </a:extLst>
            </p:cNvPr>
            <p:cNvGrpSpPr>
              <a:grpSpLocks/>
            </p:cNvGrpSpPr>
            <p:nvPr/>
          </p:nvGrpSpPr>
          <p:grpSpPr bwMode="auto">
            <a:xfrm>
              <a:off x="4560" y="624"/>
              <a:ext cx="1253" cy="1344"/>
              <a:chOff x="4312" y="747"/>
              <a:chExt cx="1253" cy="1258"/>
            </a:xfrm>
          </p:grpSpPr>
          <p:sp>
            <p:nvSpPr>
              <p:cNvPr id="70689" name="Rectangle 33">
                <a:extLst>
                  <a:ext uri="{FF2B5EF4-FFF2-40B4-BE49-F238E27FC236}">
                    <a16:creationId xmlns:a16="http://schemas.microsoft.com/office/drawing/2014/main" id="{DE05D531-3A7D-4683-83D6-7FD76790660A}"/>
                  </a:ext>
                </a:extLst>
              </p:cNvPr>
              <p:cNvSpPr>
                <a:spLocks noChangeArrowheads="1"/>
              </p:cNvSpPr>
              <p:nvPr/>
            </p:nvSpPr>
            <p:spPr bwMode="auto">
              <a:xfrm>
                <a:off x="4320" y="768"/>
                <a:ext cx="1059" cy="123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90" name="Rectangle 34">
                <a:extLst>
                  <a:ext uri="{FF2B5EF4-FFF2-40B4-BE49-F238E27FC236}">
                    <a16:creationId xmlns:a16="http://schemas.microsoft.com/office/drawing/2014/main" id="{8FF06332-8A38-4ED9-8F9C-FF529DFB6EC0}"/>
                  </a:ext>
                </a:extLst>
              </p:cNvPr>
              <p:cNvSpPr>
                <a:spLocks noChangeArrowheads="1"/>
              </p:cNvSpPr>
              <p:nvPr/>
            </p:nvSpPr>
            <p:spPr bwMode="auto">
              <a:xfrm>
                <a:off x="4312" y="747"/>
                <a:ext cx="614"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t>程序</a:t>
                </a:r>
                <a:r>
                  <a:rPr lang="en-US" altLang="zh-CN" sz="2400" b="1" dirty="0"/>
                  <a:t>2</a:t>
                </a:r>
              </a:p>
            </p:txBody>
          </p:sp>
          <p:grpSp>
            <p:nvGrpSpPr>
              <p:cNvPr id="70691" name="Group 35">
                <a:extLst>
                  <a:ext uri="{FF2B5EF4-FFF2-40B4-BE49-F238E27FC236}">
                    <a16:creationId xmlns:a16="http://schemas.microsoft.com/office/drawing/2014/main" id="{18287D83-1A50-4BE9-B62A-E31F502E800A}"/>
                  </a:ext>
                </a:extLst>
              </p:cNvPr>
              <p:cNvGrpSpPr>
                <a:grpSpLocks/>
              </p:cNvGrpSpPr>
              <p:nvPr/>
            </p:nvGrpSpPr>
            <p:grpSpPr bwMode="auto">
              <a:xfrm>
                <a:off x="4461" y="1035"/>
                <a:ext cx="1104" cy="285"/>
                <a:chOff x="4128" y="1863"/>
                <a:chExt cx="1104" cy="285"/>
              </a:xfrm>
            </p:grpSpPr>
            <p:sp>
              <p:nvSpPr>
                <p:cNvPr id="70692" name="Text Box 36">
                  <a:extLst>
                    <a:ext uri="{FF2B5EF4-FFF2-40B4-BE49-F238E27FC236}">
                      <a16:creationId xmlns:a16="http://schemas.microsoft.com/office/drawing/2014/main" id="{35D395C3-C293-4EA0-B82B-59414BCF272E}"/>
                    </a:ext>
                  </a:extLst>
                </p:cNvPr>
                <p:cNvSpPr txBox="1">
                  <a:spLocks noChangeArrowheads="1"/>
                </p:cNvSpPr>
                <p:nvPr/>
              </p:nvSpPr>
              <p:spPr bwMode="auto">
                <a:xfrm>
                  <a:off x="4128" y="1872"/>
                  <a:ext cx="480" cy="2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p>
              </p:txBody>
            </p:sp>
            <p:sp>
              <p:nvSpPr>
                <p:cNvPr id="70693" name="Text Box 37">
                  <a:extLst>
                    <a:ext uri="{FF2B5EF4-FFF2-40B4-BE49-F238E27FC236}">
                      <a16:creationId xmlns:a16="http://schemas.microsoft.com/office/drawing/2014/main" id="{55E694D5-4113-4FA9-AC28-37117F2BDB85}"/>
                    </a:ext>
                  </a:extLst>
                </p:cNvPr>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ax</a:t>
                  </a:r>
                </a:p>
              </p:txBody>
            </p:sp>
          </p:grpSp>
          <p:sp>
            <p:nvSpPr>
              <p:cNvPr id="70694" name="Text Box 38">
                <a:extLst>
                  <a:ext uri="{FF2B5EF4-FFF2-40B4-BE49-F238E27FC236}">
                    <a16:creationId xmlns:a16="http://schemas.microsoft.com/office/drawing/2014/main" id="{18E350DD-BE0E-443A-BD9F-62D7AE2C82E4}"/>
                  </a:ext>
                </a:extLst>
              </p:cNvPr>
              <p:cNvSpPr txBox="1">
                <a:spLocks noChangeArrowheads="1"/>
              </p:cNvSpPr>
              <p:nvPr/>
            </p:nvSpPr>
            <p:spPr bwMode="auto">
              <a:xfrm>
                <a:off x="4509" y="1035"/>
                <a:ext cx="34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10</a:t>
                </a:r>
              </a:p>
            </p:txBody>
          </p:sp>
          <p:grpSp>
            <p:nvGrpSpPr>
              <p:cNvPr id="70695" name="Group 39">
                <a:extLst>
                  <a:ext uri="{FF2B5EF4-FFF2-40B4-BE49-F238E27FC236}">
                    <a16:creationId xmlns:a16="http://schemas.microsoft.com/office/drawing/2014/main" id="{248F00D3-92F9-4DF3-8D55-F3EE13E6B00A}"/>
                  </a:ext>
                </a:extLst>
              </p:cNvPr>
              <p:cNvGrpSpPr>
                <a:grpSpLocks/>
              </p:cNvGrpSpPr>
              <p:nvPr/>
            </p:nvGrpSpPr>
            <p:grpSpPr bwMode="auto">
              <a:xfrm>
                <a:off x="4461" y="1371"/>
                <a:ext cx="1104" cy="285"/>
                <a:chOff x="4128" y="1863"/>
                <a:chExt cx="1104" cy="285"/>
              </a:xfrm>
            </p:grpSpPr>
            <p:sp>
              <p:nvSpPr>
                <p:cNvPr id="70696" name="Text Box 40">
                  <a:extLst>
                    <a:ext uri="{FF2B5EF4-FFF2-40B4-BE49-F238E27FC236}">
                      <a16:creationId xmlns:a16="http://schemas.microsoft.com/office/drawing/2014/main" id="{2C429204-9505-47CA-AE03-517B12B34E94}"/>
                    </a:ext>
                  </a:extLst>
                </p:cNvPr>
                <p:cNvSpPr txBox="1">
                  <a:spLocks noChangeArrowheads="1"/>
                </p:cNvSpPr>
                <p:nvPr/>
              </p:nvSpPr>
              <p:spPr bwMode="auto">
                <a:xfrm>
                  <a:off x="4128" y="1872"/>
                  <a:ext cx="480" cy="2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a:t>10</a:t>
                  </a:r>
                </a:p>
              </p:txBody>
            </p:sp>
            <p:sp>
              <p:nvSpPr>
                <p:cNvPr id="70697" name="Text Box 41">
                  <a:extLst>
                    <a:ext uri="{FF2B5EF4-FFF2-40B4-BE49-F238E27FC236}">
                      <a16:creationId xmlns:a16="http://schemas.microsoft.com/office/drawing/2014/main" id="{9595AB22-4178-4924-BE83-32B21FD4E15E}"/>
                    </a:ext>
                  </a:extLst>
                </p:cNvPr>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bx</a:t>
                  </a:r>
                </a:p>
              </p:txBody>
            </p:sp>
          </p:grpSp>
          <p:grpSp>
            <p:nvGrpSpPr>
              <p:cNvPr id="70698" name="Group 42">
                <a:extLst>
                  <a:ext uri="{FF2B5EF4-FFF2-40B4-BE49-F238E27FC236}">
                    <a16:creationId xmlns:a16="http://schemas.microsoft.com/office/drawing/2014/main" id="{4DC8895A-19D1-4673-9ADE-0ED2926A0D4F}"/>
                  </a:ext>
                </a:extLst>
              </p:cNvPr>
              <p:cNvGrpSpPr>
                <a:grpSpLocks/>
              </p:cNvGrpSpPr>
              <p:nvPr/>
            </p:nvGrpSpPr>
            <p:grpSpPr bwMode="auto">
              <a:xfrm>
                <a:off x="4461" y="1699"/>
                <a:ext cx="1104" cy="284"/>
                <a:chOff x="4128" y="1863"/>
                <a:chExt cx="1104" cy="284"/>
              </a:xfrm>
            </p:grpSpPr>
            <p:sp>
              <p:nvSpPr>
                <p:cNvPr id="70699" name="Text Box 43">
                  <a:extLst>
                    <a:ext uri="{FF2B5EF4-FFF2-40B4-BE49-F238E27FC236}">
                      <a16:creationId xmlns:a16="http://schemas.microsoft.com/office/drawing/2014/main" id="{F0B270E7-70AA-4117-824F-488BDAD2E6C4}"/>
                    </a:ext>
                  </a:extLst>
                </p:cNvPr>
                <p:cNvSpPr txBox="1">
                  <a:spLocks noChangeArrowheads="1"/>
                </p:cNvSpPr>
                <p:nvPr/>
              </p:nvSpPr>
              <p:spPr bwMode="auto">
                <a:xfrm>
                  <a:off x="4128" y="1872"/>
                  <a:ext cx="480" cy="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p>
              </p:txBody>
            </p:sp>
            <p:sp>
              <p:nvSpPr>
                <p:cNvPr id="70700" name="Text Box 44">
                  <a:extLst>
                    <a:ext uri="{FF2B5EF4-FFF2-40B4-BE49-F238E27FC236}">
                      <a16:creationId xmlns:a16="http://schemas.microsoft.com/office/drawing/2014/main" id="{C62AC6C3-48D1-4DE9-B14F-E67CABFFFBE0}"/>
                    </a:ext>
                  </a:extLst>
                </p:cNvPr>
                <p:cNvSpPr txBox="1">
                  <a:spLocks noChangeArrowheads="1"/>
                </p:cNvSpPr>
                <p:nvPr/>
              </p:nvSpPr>
              <p:spPr bwMode="auto">
                <a:xfrm>
                  <a:off x="4656" y="1863"/>
                  <a:ext cx="57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PC</a:t>
                  </a:r>
                </a:p>
              </p:txBody>
            </p:sp>
          </p:grpSp>
        </p:grpSp>
      </p:grpSp>
      <p:grpSp>
        <p:nvGrpSpPr>
          <p:cNvPr id="70719" name="Group 63">
            <a:extLst>
              <a:ext uri="{FF2B5EF4-FFF2-40B4-BE49-F238E27FC236}">
                <a16:creationId xmlns:a16="http://schemas.microsoft.com/office/drawing/2014/main" id="{FA77D235-B95F-4BAF-934D-CEE26F6B235A}"/>
              </a:ext>
            </a:extLst>
          </p:cNvPr>
          <p:cNvGrpSpPr>
            <a:grpSpLocks/>
          </p:cNvGrpSpPr>
          <p:nvPr/>
        </p:nvGrpSpPr>
        <p:grpSpPr bwMode="auto">
          <a:xfrm>
            <a:off x="838200" y="2438400"/>
            <a:ext cx="6256338" cy="603250"/>
            <a:chOff x="523" y="1876"/>
            <a:chExt cx="3941" cy="380"/>
          </a:xfrm>
        </p:grpSpPr>
        <p:sp>
          <p:nvSpPr>
            <p:cNvPr id="70703" name="Rectangle 47">
              <a:extLst>
                <a:ext uri="{FF2B5EF4-FFF2-40B4-BE49-F238E27FC236}">
                  <a16:creationId xmlns:a16="http://schemas.microsoft.com/office/drawing/2014/main" id="{5DF0150C-0D01-43A9-81A0-926866693D48}"/>
                </a:ext>
              </a:extLst>
            </p:cNvPr>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pPr>
              <a:r>
                <a:rPr lang="zh-CN" altLang="en-US" sz="2400" b="1"/>
                <a:t>磁盘上的程序怎么可能知道传递的参数呢</a:t>
              </a:r>
              <a:r>
                <a:rPr lang="en-US" altLang="zh-CN" sz="2400" b="1"/>
                <a:t>?</a:t>
              </a:r>
            </a:p>
          </p:txBody>
        </p:sp>
        <p:pic>
          <p:nvPicPr>
            <p:cNvPr id="70704" name="Picture 48">
              <a:extLst>
                <a:ext uri="{FF2B5EF4-FFF2-40B4-BE49-F238E27FC236}">
                  <a16:creationId xmlns:a16="http://schemas.microsoft.com/office/drawing/2014/main" id="{7B74CD45-50A7-43D6-8A3C-D952FCB30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720" name="Group 64">
            <a:extLst>
              <a:ext uri="{FF2B5EF4-FFF2-40B4-BE49-F238E27FC236}">
                <a16:creationId xmlns:a16="http://schemas.microsoft.com/office/drawing/2014/main" id="{1FD7B457-2898-4B48-93EC-564855EB7E6B}"/>
              </a:ext>
            </a:extLst>
          </p:cNvPr>
          <p:cNvGrpSpPr>
            <a:grpSpLocks/>
          </p:cNvGrpSpPr>
          <p:nvPr/>
        </p:nvGrpSpPr>
        <p:grpSpPr bwMode="auto">
          <a:xfrm>
            <a:off x="838200" y="3352800"/>
            <a:ext cx="6256338" cy="603250"/>
            <a:chOff x="523" y="1876"/>
            <a:chExt cx="3941" cy="380"/>
          </a:xfrm>
        </p:grpSpPr>
        <p:sp>
          <p:nvSpPr>
            <p:cNvPr id="70721" name="Rectangle 65">
              <a:extLst>
                <a:ext uri="{FF2B5EF4-FFF2-40B4-BE49-F238E27FC236}">
                  <a16:creationId xmlns:a16="http://schemas.microsoft.com/office/drawing/2014/main" id="{5DBBD5D1-059F-429A-BC0C-909764A6D371}"/>
                </a:ext>
              </a:extLst>
            </p:cNvPr>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pPr>
              <a:r>
                <a:rPr lang="zh-CN" altLang="en-US" sz="2400" b="1"/>
                <a:t>磁盘上的程序怎么可能知道</a:t>
              </a:r>
              <a:r>
                <a:rPr lang="en-US" altLang="zh-CN" sz="2400" b="1"/>
                <a:t>……?</a:t>
              </a:r>
            </a:p>
          </p:txBody>
        </p:sp>
        <p:pic>
          <p:nvPicPr>
            <p:cNvPr id="70722" name="Picture 66">
              <a:extLst>
                <a:ext uri="{FF2B5EF4-FFF2-40B4-BE49-F238E27FC236}">
                  <a16:creationId xmlns:a16="http://schemas.microsoft.com/office/drawing/2014/main" id="{6AB1EE72-F400-47E4-82DB-2BCBD1C759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extLst>
              <a:ext uri="{909E8E84-426E-40DD-AFC4-6F175D3DCCD1}">
                <a14:hiddenFill xmlns:a14="http://schemas.microsoft.com/office/drawing/2010/main">
                  <a:solidFill>
                    <a:srgbClr val="FFFFFF"/>
                  </a:solidFill>
                </a14:hiddenFill>
              </a:ext>
            </a:extLst>
          </p:spPr>
        </p:pic>
      </p:grpSp>
      <p:sp>
        <p:nvSpPr>
          <p:cNvPr id="70723" name="Rectangle 67">
            <a:extLst>
              <a:ext uri="{FF2B5EF4-FFF2-40B4-BE49-F238E27FC236}">
                <a16:creationId xmlns:a16="http://schemas.microsoft.com/office/drawing/2014/main" id="{247CA784-8652-49B9-AF4A-9E2FF3FD826C}"/>
              </a:ext>
            </a:extLst>
          </p:cNvPr>
          <p:cNvSpPr>
            <a:spLocks noChangeArrowheads="1"/>
          </p:cNvSpPr>
          <p:nvPr/>
        </p:nvSpPr>
        <p:spPr bwMode="auto">
          <a:xfrm>
            <a:off x="762000" y="4392613"/>
            <a:ext cx="76200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a:t>需要一个能描述执行过程中的程序的概念。</a:t>
            </a:r>
            <a:r>
              <a:rPr lang="zh-CN" altLang="en-US">
                <a:solidFill>
                  <a:srgbClr val="FF0000"/>
                </a:solidFill>
              </a:rPr>
              <a:t>进程应运而生！ </a:t>
            </a:r>
          </a:p>
        </p:txBody>
      </p:sp>
      <p:grpSp>
        <p:nvGrpSpPr>
          <p:cNvPr id="70726" name="Group 70">
            <a:extLst>
              <a:ext uri="{FF2B5EF4-FFF2-40B4-BE49-F238E27FC236}">
                <a16:creationId xmlns:a16="http://schemas.microsoft.com/office/drawing/2014/main" id="{F3087581-EC46-46F6-B739-BB0C65A6CD46}"/>
              </a:ext>
            </a:extLst>
          </p:cNvPr>
          <p:cNvGrpSpPr>
            <a:grpSpLocks/>
          </p:cNvGrpSpPr>
          <p:nvPr/>
        </p:nvGrpSpPr>
        <p:grpSpPr bwMode="auto">
          <a:xfrm>
            <a:off x="5667375" y="3276600"/>
            <a:ext cx="3248025" cy="990600"/>
            <a:chOff x="3504" y="2352"/>
            <a:chExt cx="2046" cy="624"/>
          </a:xfrm>
        </p:grpSpPr>
        <p:sp>
          <p:nvSpPr>
            <p:cNvPr id="70724" name="AutoShape 68">
              <a:extLst>
                <a:ext uri="{FF2B5EF4-FFF2-40B4-BE49-F238E27FC236}">
                  <a16:creationId xmlns:a16="http://schemas.microsoft.com/office/drawing/2014/main" id="{468774CB-B17C-45F8-8A32-0D4658C4F891}"/>
                </a:ext>
              </a:extLst>
            </p:cNvPr>
            <p:cNvSpPr>
              <a:spLocks/>
            </p:cNvSpPr>
            <p:nvPr/>
          </p:nvSpPr>
          <p:spPr bwMode="auto">
            <a:xfrm rot="-7062303">
              <a:off x="4104" y="1992"/>
              <a:ext cx="288" cy="1008"/>
            </a:xfrm>
            <a:prstGeom prst="leftBrace">
              <a:avLst>
                <a:gd name="adj1" fmla="val 29167"/>
                <a:gd name="adj2" fmla="val 46329"/>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5" name="Rectangle 69">
              <a:extLst>
                <a:ext uri="{FF2B5EF4-FFF2-40B4-BE49-F238E27FC236}">
                  <a16:creationId xmlns:a16="http://schemas.microsoft.com/office/drawing/2014/main" id="{B12F7B3D-1359-498B-805C-81537A74FCFD}"/>
                </a:ext>
              </a:extLst>
            </p:cNvPr>
            <p:cNvSpPr>
              <a:spLocks noChangeArrowheads="1"/>
            </p:cNvSpPr>
            <p:nvPr/>
          </p:nvSpPr>
          <p:spPr bwMode="auto">
            <a:xfrm>
              <a:off x="3504" y="2688"/>
              <a:ext cx="20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rgbClr val="FF0000"/>
                  </a:solidFill>
                </a:rPr>
                <a:t>在执行过程中才能知道</a:t>
              </a:r>
            </a:p>
          </p:txBody>
        </p:sp>
      </p:grpSp>
      <p:grpSp>
        <p:nvGrpSpPr>
          <p:cNvPr id="70728" name="Group 72">
            <a:extLst>
              <a:ext uri="{FF2B5EF4-FFF2-40B4-BE49-F238E27FC236}">
                <a16:creationId xmlns:a16="http://schemas.microsoft.com/office/drawing/2014/main" id="{7232F702-ABFC-4AAD-9C95-78EABA45A7B0}"/>
              </a:ext>
            </a:extLst>
          </p:cNvPr>
          <p:cNvGrpSpPr>
            <a:grpSpLocks/>
          </p:cNvGrpSpPr>
          <p:nvPr/>
        </p:nvGrpSpPr>
        <p:grpSpPr bwMode="auto">
          <a:xfrm>
            <a:off x="914400" y="5073650"/>
            <a:ext cx="7239000" cy="1355725"/>
            <a:chOff x="528" y="2928"/>
            <a:chExt cx="4560" cy="854"/>
          </a:xfrm>
        </p:grpSpPr>
        <p:sp>
          <p:nvSpPr>
            <p:cNvPr id="70729" name="Text Box 73">
              <a:extLst>
                <a:ext uri="{FF2B5EF4-FFF2-40B4-BE49-F238E27FC236}">
                  <a16:creationId xmlns:a16="http://schemas.microsoft.com/office/drawing/2014/main" id="{8B2DE35D-639E-4BF4-8080-AA0DD3404905}"/>
                </a:ext>
              </a:extLst>
            </p:cNvPr>
            <p:cNvSpPr txBox="1">
              <a:spLocks noChangeArrowheads="1"/>
            </p:cNvSpPr>
            <p:nvPr/>
          </p:nvSpPr>
          <p:spPr bwMode="auto">
            <a:xfrm>
              <a:off x="528" y="3264"/>
              <a:ext cx="4368" cy="51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a:solidFill>
                    <a:schemeClr val="accent2"/>
                  </a:solidFill>
                </a:rPr>
                <a:t>当一个非常重要的事物没法用现有的</a:t>
              </a:r>
            </a:p>
            <a:p>
              <a:pPr algn="ctr"/>
              <a:r>
                <a:rPr lang="zh-CN" altLang="en-US" sz="2400" b="1">
                  <a:solidFill>
                    <a:schemeClr val="accent2"/>
                  </a:solidFill>
                </a:rPr>
                <a:t>概念清晰表述时，就会产生新的概念</a:t>
              </a:r>
            </a:p>
          </p:txBody>
        </p:sp>
        <p:pic>
          <p:nvPicPr>
            <p:cNvPr id="70730" name="Picture 74">
              <a:extLst>
                <a:ext uri="{FF2B5EF4-FFF2-40B4-BE49-F238E27FC236}">
                  <a16:creationId xmlns:a16="http://schemas.microsoft.com/office/drawing/2014/main" id="{98DFD52D-82B5-4735-8C21-EBCE31D74C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6" y="2928"/>
              <a:ext cx="912" cy="78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685">
                                            <p:txEl>
                                              <p:pRg st="0" end="0"/>
                                            </p:txEl>
                                          </p:spTgt>
                                        </p:tgtEl>
                                        <p:attrNameLst>
                                          <p:attrName>style.visibility</p:attrName>
                                        </p:attrNameLst>
                                      </p:cBhvr>
                                      <p:to>
                                        <p:strVal val="visible"/>
                                      </p:to>
                                    </p:set>
                                    <p:animEffect transition="in" filter="fade">
                                      <p:cBhvr>
                                        <p:cTn id="7" dur="10"/>
                                        <p:tgtEl>
                                          <p:spTgt spid="7068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0718"/>
                                        </p:tgtEl>
                                        <p:attrNameLst>
                                          <p:attrName>style.visibility</p:attrName>
                                        </p:attrNameLst>
                                      </p:cBhvr>
                                      <p:to>
                                        <p:strVal val="visible"/>
                                      </p:to>
                                    </p:set>
                                    <p:animEffect transition="in" filter="dissolve">
                                      <p:cBhvr>
                                        <p:cTn id="12" dur="500"/>
                                        <p:tgtEl>
                                          <p:spTgt spid="707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0719"/>
                                        </p:tgtEl>
                                        <p:attrNameLst>
                                          <p:attrName>style.visibility</p:attrName>
                                        </p:attrNameLst>
                                      </p:cBhvr>
                                      <p:to>
                                        <p:strVal val="visible"/>
                                      </p:to>
                                    </p:set>
                                    <p:animEffect transition="in" filter="dissolve">
                                      <p:cBhvr>
                                        <p:cTn id="17" dur="500"/>
                                        <p:tgtEl>
                                          <p:spTgt spid="707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70720"/>
                                        </p:tgtEl>
                                        <p:attrNameLst>
                                          <p:attrName>style.visibility</p:attrName>
                                        </p:attrNameLst>
                                      </p:cBhvr>
                                      <p:to>
                                        <p:strVal val="visible"/>
                                      </p:to>
                                    </p:set>
                                    <p:animEffect transition="in" filter="dissolve">
                                      <p:cBhvr>
                                        <p:cTn id="22" dur="500"/>
                                        <p:tgtEl>
                                          <p:spTgt spid="707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70726"/>
                                        </p:tgtEl>
                                        <p:attrNameLst>
                                          <p:attrName>style.visibility</p:attrName>
                                        </p:attrNameLst>
                                      </p:cBhvr>
                                      <p:to>
                                        <p:strVal val="visible"/>
                                      </p:to>
                                    </p:set>
                                    <p:animEffect transition="in" filter="dissolve">
                                      <p:cBhvr>
                                        <p:cTn id="27" dur="500"/>
                                        <p:tgtEl>
                                          <p:spTgt spid="7072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0723">
                                            <p:txEl>
                                              <p:pRg st="0" end="0"/>
                                            </p:txEl>
                                          </p:spTgt>
                                        </p:tgtEl>
                                        <p:attrNameLst>
                                          <p:attrName>style.visibility</p:attrName>
                                        </p:attrNameLst>
                                      </p:cBhvr>
                                      <p:to>
                                        <p:strVal val="visible"/>
                                      </p:to>
                                    </p:set>
                                    <p:animEffect transition="in" filter="dissolve">
                                      <p:cBhvr>
                                        <p:cTn id="32" dur="500"/>
                                        <p:tgtEl>
                                          <p:spTgt spid="70723">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70728"/>
                                        </p:tgtEl>
                                        <p:attrNameLst>
                                          <p:attrName>style.visibility</p:attrName>
                                        </p:attrNameLst>
                                      </p:cBhvr>
                                      <p:to>
                                        <p:strVal val="visible"/>
                                      </p:to>
                                    </p:set>
                                    <p:animEffect transition="in" filter="dissolve">
                                      <p:cBhvr>
                                        <p:cTn id="37" dur="500"/>
                                        <p:tgtEl>
                                          <p:spTgt spid="70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85" grpId="0" build="p"/>
      <p:bldP spid="7072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3">
            <a:extLst>
              <a:ext uri="{FF2B5EF4-FFF2-40B4-BE49-F238E27FC236}">
                <a16:creationId xmlns:a16="http://schemas.microsoft.com/office/drawing/2014/main" id="{3C912E86-A6B0-4EC7-8882-A711D0631CC0}"/>
              </a:ext>
            </a:extLst>
          </p:cNvPr>
          <p:cNvSpPr txBox="1">
            <a:spLocks noChangeArrowheads="1"/>
          </p:cNvSpPr>
          <p:nvPr/>
        </p:nvSpPr>
        <p:spPr bwMode="auto">
          <a:xfrm>
            <a:off x="1685925" y="3508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zh-CN" sz="2400" b="1">
              <a:solidFill>
                <a:srgbClr val="080808"/>
              </a:solidFill>
              <a:latin typeface="Times New Roman" panose="02020603050405020304" pitchFamily="18" charset="0"/>
              <a:ea typeface="仿宋_GB2312" pitchFamily="49" charset="-122"/>
            </a:endParaRPr>
          </a:p>
        </p:txBody>
      </p:sp>
      <p:sp>
        <p:nvSpPr>
          <p:cNvPr id="32" name="Text Box 5">
            <a:extLst>
              <a:ext uri="{FF2B5EF4-FFF2-40B4-BE49-F238E27FC236}">
                <a16:creationId xmlns:a16="http://schemas.microsoft.com/office/drawing/2014/main" id="{AC998524-B7E6-450A-8CCF-99C8360E0AF0}"/>
              </a:ext>
            </a:extLst>
          </p:cNvPr>
          <p:cNvSpPr txBox="1">
            <a:spLocks noChangeArrowheads="1"/>
          </p:cNvSpPr>
          <p:nvPr/>
        </p:nvSpPr>
        <p:spPr bwMode="auto">
          <a:xfrm>
            <a:off x="1050925" y="879475"/>
            <a:ext cx="84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lang="en-US" altLang="zh-CN" sz="2400" b="1">
                <a:solidFill>
                  <a:srgbClr val="080808"/>
                </a:solidFill>
                <a:latin typeface="Times New Roman" panose="02020603050405020304" pitchFamily="18" charset="0"/>
                <a:ea typeface="仿宋_GB2312" pitchFamily="49" charset="-122"/>
              </a:rPr>
              <a:t>P( s )</a:t>
            </a:r>
          </a:p>
        </p:txBody>
      </p:sp>
      <p:sp>
        <p:nvSpPr>
          <p:cNvPr id="33" name="Rectangle 6">
            <a:extLst>
              <a:ext uri="{FF2B5EF4-FFF2-40B4-BE49-F238E27FC236}">
                <a16:creationId xmlns:a16="http://schemas.microsoft.com/office/drawing/2014/main" id="{AC862134-FDC5-4876-8E7A-92432E6C884C}"/>
              </a:ext>
            </a:extLst>
          </p:cNvPr>
          <p:cNvSpPr>
            <a:spLocks noChangeArrowheads="1"/>
          </p:cNvSpPr>
          <p:nvPr/>
        </p:nvSpPr>
        <p:spPr bwMode="auto">
          <a:xfrm>
            <a:off x="152400" y="1752600"/>
            <a:ext cx="2743200" cy="533400"/>
          </a:xfrm>
          <a:prstGeom prst="rect">
            <a:avLst/>
          </a:prstGeom>
          <a:solidFill>
            <a:srgbClr val="FFCC66"/>
          </a:solidFill>
          <a:ln w="9525">
            <a:solidFill>
              <a:srgbClr val="080808"/>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s.value = s.value - 1</a:t>
            </a:r>
          </a:p>
        </p:txBody>
      </p:sp>
      <p:sp>
        <p:nvSpPr>
          <p:cNvPr id="34" name="AutoShape 7">
            <a:extLst>
              <a:ext uri="{FF2B5EF4-FFF2-40B4-BE49-F238E27FC236}">
                <a16:creationId xmlns:a16="http://schemas.microsoft.com/office/drawing/2014/main" id="{A0920110-70BF-4625-850D-FD2D6E064B79}"/>
              </a:ext>
            </a:extLst>
          </p:cNvPr>
          <p:cNvSpPr>
            <a:spLocks noChangeArrowheads="1"/>
          </p:cNvSpPr>
          <p:nvPr/>
        </p:nvSpPr>
        <p:spPr bwMode="auto">
          <a:xfrm>
            <a:off x="381000" y="2895600"/>
            <a:ext cx="2209800" cy="762000"/>
          </a:xfrm>
          <a:prstGeom prst="flowChartDecision">
            <a:avLst/>
          </a:prstGeom>
          <a:solidFill>
            <a:srgbClr val="FFFFFF"/>
          </a:solidFill>
          <a:ln w="9525">
            <a:solidFill>
              <a:srgbClr val="080808"/>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s .value&lt; 0 ?</a:t>
            </a:r>
          </a:p>
        </p:txBody>
      </p:sp>
      <p:sp>
        <p:nvSpPr>
          <p:cNvPr id="35" name="Rectangle 8">
            <a:extLst>
              <a:ext uri="{FF2B5EF4-FFF2-40B4-BE49-F238E27FC236}">
                <a16:creationId xmlns:a16="http://schemas.microsoft.com/office/drawing/2014/main" id="{0726AE73-C635-49D9-81F7-7AD29FFAB4B7}"/>
              </a:ext>
            </a:extLst>
          </p:cNvPr>
          <p:cNvSpPr>
            <a:spLocks noChangeArrowheads="1"/>
          </p:cNvSpPr>
          <p:nvPr/>
        </p:nvSpPr>
        <p:spPr bwMode="auto">
          <a:xfrm>
            <a:off x="152400" y="4191000"/>
            <a:ext cx="2403475" cy="1143000"/>
          </a:xfrm>
          <a:prstGeom prst="rect">
            <a:avLst/>
          </a:prstGeom>
          <a:solidFill>
            <a:srgbClr val="FFFFFF"/>
          </a:solidFill>
          <a:ln w="9525">
            <a:solidFill>
              <a:srgbClr val="080808"/>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本进程获得</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一个资源</a:t>
            </a:r>
          </a:p>
        </p:txBody>
      </p:sp>
      <p:sp>
        <p:nvSpPr>
          <p:cNvPr id="36" name="Rectangle 9">
            <a:extLst>
              <a:ext uri="{FF2B5EF4-FFF2-40B4-BE49-F238E27FC236}">
                <a16:creationId xmlns:a16="http://schemas.microsoft.com/office/drawing/2014/main" id="{B803F54A-F83C-4072-A46F-E9876E339FFC}"/>
              </a:ext>
            </a:extLst>
          </p:cNvPr>
          <p:cNvSpPr>
            <a:spLocks noChangeArrowheads="1"/>
          </p:cNvSpPr>
          <p:nvPr/>
        </p:nvSpPr>
        <p:spPr bwMode="auto">
          <a:xfrm>
            <a:off x="381000" y="6096000"/>
            <a:ext cx="2822575" cy="457200"/>
          </a:xfrm>
          <a:prstGeom prst="rect">
            <a:avLst/>
          </a:prstGeom>
          <a:solidFill>
            <a:srgbClr val="C0C0C0"/>
          </a:solidFill>
          <a:ln w="9525">
            <a:solidFill>
              <a:srgbClr val="080808"/>
            </a:solidFill>
            <a:prstDash val="sysDot"/>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临界区</a:t>
            </a:r>
            <a:r>
              <a:rPr kumimoji="0" lang="en-US" altLang="zh-CN"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a:t>
            </a:r>
            <a:r>
              <a:rPr kumimoji="0" lang="zh-CN" altLang="en-US"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资源访问区</a:t>
            </a:r>
          </a:p>
        </p:txBody>
      </p:sp>
      <p:sp>
        <p:nvSpPr>
          <p:cNvPr id="37" name="Line 10">
            <a:extLst>
              <a:ext uri="{FF2B5EF4-FFF2-40B4-BE49-F238E27FC236}">
                <a16:creationId xmlns:a16="http://schemas.microsoft.com/office/drawing/2014/main" id="{F4C7462F-1247-45F8-B801-2E2B34691603}"/>
              </a:ext>
            </a:extLst>
          </p:cNvPr>
          <p:cNvSpPr>
            <a:spLocks noChangeShapeType="1"/>
          </p:cNvSpPr>
          <p:nvPr/>
        </p:nvSpPr>
        <p:spPr bwMode="auto">
          <a:xfrm>
            <a:off x="1447800" y="1295400"/>
            <a:ext cx="0" cy="45720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38" name="Line 11">
            <a:extLst>
              <a:ext uri="{FF2B5EF4-FFF2-40B4-BE49-F238E27FC236}">
                <a16:creationId xmlns:a16="http://schemas.microsoft.com/office/drawing/2014/main" id="{767AC8E3-1CB2-4BE3-8A90-1A7DEA4A53E5}"/>
              </a:ext>
            </a:extLst>
          </p:cNvPr>
          <p:cNvSpPr>
            <a:spLocks noChangeShapeType="1"/>
          </p:cNvSpPr>
          <p:nvPr/>
        </p:nvSpPr>
        <p:spPr bwMode="auto">
          <a:xfrm>
            <a:off x="1447800" y="2286000"/>
            <a:ext cx="0" cy="60960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39" name="Line 12">
            <a:extLst>
              <a:ext uri="{FF2B5EF4-FFF2-40B4-BE49-F238E27FC236}">
                <a16:creationId xmlns:a16="http://schemas.microsoft.com/office/drawing/2014/main" id="{E855E85E-1C1A-4A9C-995D-C0ADA00EC369}"/>
              </a:ext>
            </a:extLst>
          </p:cNvPr>
          <p:cNvSpPr>
            <a:spLocks noChangeShapeType="1"/>
          </p:cNvSpPr>
          <p:nvPr/>
        </p:nvSpPr>
        <p:spPr bwMode="auto">
          <a:xfrm>
            <a:off x="1447800" y="3733800"/>
            <a:ext cx="0" cy="45720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40" name="Line 13">
            <a:extLst>
              <a:ext uri="{FF2B5EF4-FFF2-40B4-BE49-F238E27FC236}">
                <a16:creationId xmlns:a16="http://schemas.microsoft.com/office/drawing/2014/main" id="{97418CC4-70B4-4B21-BCE3-AE7BED1481FA}"/>
              </a:ext>
            </a:extLst>
          </p:cNvPr>
          <p:cNvSpPr>
            <a:spLocks noChangeShapeType="1"/>
          </p:cNvSpPr>
          <p:nvPr/>
        </p:nvSpPr>
        <p:spPr bwMode="auto">
          <a:xfrm>
            <a:off x="1447800" y="5334000"/>
            <a:ext cx="0" cy="76200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41" name="Rectangle 14">
            <a:extLst>
              <a:ext uri="{FF2B5EF4-FFF2-40B4-BE49-F238E27FC236}">
                <a16:creationId xmlns:a16="http://schemas.microsoft.com/office/drawing/2014/main" id="{27AEF22D-753B-4F44-8F97-87A5890425F8}"/>
              </a:ext>
            </a:extLst>
          </p:cNvPr>
          <p:cNvSpPr>
            <a:spLocks noChangeArrowheads="1"/>
          </p:cNvSpPr>
          <p:nvPr/>
        </p:nvSpPr>
        <p:spPr bwMode="auto">
          <a:xfrm>
            <a:off x="2743200" y="4191000"/>
            <a:ext cx="2549525" cy="1143000"/>
          </a:xfrm>
          <a:prstGeom prst="rect">
            <a:avLst/>
          </a:prstGeom>
          <a:solidFill>
            <a:srgbClr val="FFFFFF"/>
          </a:solidFill>
          <a:ln w="9525">
            <a:solidFill>
              <a:srgbClr val="080808"/>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本进程进入</a:t>
            </a:r>
            <a:r>
              <a:rPr kumimoji="0" lang="en-US" altLang="zh-CN"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s.L</a:t>
            </a: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队列，进入阻塞</a:t>
            </a: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状态</a:t>
            </a:r>
          </a:p>
        </p:txBody>
      </p:sp>
      <p:sp>
        <p:nvSpPr>
          <p:cNvPr id="42" name="Line 15">
            <a:extLst>
              <a:ext uri="{FF2B5EF4-FFF2-40B4-BE49-F238E27FC236}">
                <a16:creationId xmlns:a16="http://schemas.microsoft.com/office/drawing/2014/main" id="{0A4542BF-EE6E-4B2C-808A-470CEDC5590E}"/>
              </a:ext>
            </a:extLst>
          </p:cNvPr>
          <p:cNvSpPr>
            <a:spLocks noChangeShapeType="1"/>
          </p:cNvSpPr>
          <p:nvPr/>
        </p:nvSpPr>
        <p:spPr bwMode="auto">
          <a:xfrm>
            <a:off x="2590800" y="3276600"/>
            <a:ext cx="1295400"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43" name="Line 16">
            <a:extLst>
              <a:ext uri="{FF2B5EF4-FFF2-40B4-BE49-F238E27FC236}">
                <a16:creationId xmlns:a16="http://schemas.microsoft.com/office/drawing/2014/main" id="{5102AFB2-0324-4C7B-8EA5-C4276239176A}"/>
              </a:ext>
            </a:extLst>
          </p:cNvPr>
          <p:cNvSpPr>
            <a:spLocks noChangeShapeType="1"/>
          </p:cNvSpPr>
          <p:nvPr/>
        </p:nvSpPr>
        <p:spPr bwMode="auto">
          <a:xfrm>
            <a:off x="3886200" y="3276600"/>
            <a:ext cx="0" cy="91440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44" name="Text Box 17">
            <a:extLst>
              <a:ext uri="{FF2B5EF4-FFF2-40B4-BE49-F238E27FC236}">
                <a16:creationId xmlns:a16="http://schemas.microsoft.com/office/drawing/2014/main" id="{268F723E-7778-48E1-B8AA-C677D950D1C0}"/>
              </a:ext>
            </a:extLst>
          </p:cNvPr>
          <p:cNvSpPr txBox="1">
            <a:spLocks noChangeArrowheads="1"/>
          </p:cNvSpPr>
          <p:nvPr/>
        </p:nvSpPr>
        <p:spPr bwMode="auto">
          <a:xfrm>
            <a:off x="1660525" y="3546475"/>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lang="en-US" altLang="zh-CN" sz="2400" b="1">
                <a:solidFill>
                  <a:srgbClr val="080808"/>
                </a:solidFill>
                <a:latin typeface="Times New Roman" panose="02020603050405020304" pitchFamily="18" charset="0"/>
                <a:ea typeface="仿宋_GB2312" pitchFamily="49" charset="-122"/>
              </a:rPr>
              <a:t>N</a:t>
            </a:r>
          </a:p>
        </p:txBody>
      </p:sp>
      <p:sp>
        <p:nvSpPr>
          <p:cNvPr id="45" name="Text Box 18">
            <a:extLst>
              <a:ext uri="{FF2B5EF4-FFF2-40B4-BE49-F238E27FC236}">
                <a16:creationId xmlns:a16="http://schemas.microsoft.com/office/drawing/2014/main" id="{0F9A89AA-DDF1-4D82-A92A-C19906ABEA47}"/>
              </a:ext>
            </a:extLst>
          </p:cNvPr>
          <p:cNvSpPr txBox="1">
            <a:spLocks noChangeArrowheads="1"/>
          </p:cNvSpPr>
          <p:nvPr/>
        </p:nvSpPr>
        <p:spPr bwMode="auto">
          <a:xfrm>
            <a:off x="2422525" y="2708275"/>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lang="en-US" altLang="zh-CN" sz="2400" b="1">
                <a:solidFill>
                  <a:srgbClr val="080808"/>
                </a:solidFill>
                <a:latin typeface="Times New Roman" panose="02020603050405020304" pitchFamily="18" charset="0"/>
                <a:ea typeface="仿宋_GB2312" pitchFamily="49" charset="-122"/>
              </a:rPr>
              <a:t>Y</a:t>
            </a:r>
          </a:p>
        </p:txBody>
      </p:sp>
      <p:sp>
        <p:nvSpPr>
          <p:cNvPr id="46" name="Text Box 19">
            <a:extLst>
              <a:ext uri="{FF2B5EF4-FFF2-40B4-BE49-F238E27FC236}">
                <a16:creationId xmlns:a16="http://schemas.microsoft.com/office/drawing/2014/main" id="{3F47335C-B3F2-4D4A-BB74-5C289E115C22}"/>
              </a:ext>
            </a:extLst>
          </p:cNvPr>
          <p:cNvSpPr txBox="1">
            <a:spLocks noChangeArrowheads="1"/>
          </p:cNvSpPr>
          <p:nvPr/>
        </p:nvSpPr>
        <p:spPr bwMode="auto">
          <a:xfrm>
            <a:off x="6511925" y="955675"/>
            <a:ext cx="955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lang="en-US" altLang="zh-CN" sz="2400" b="1">
                <a:solidFill>
                  <a:srgbClr val="080808"/>
                </a:solidFill>
                <a:latin typeface="Times New Roman" panose="02020603050405020304" pitchFamily="18" charset="0"/>
                <a:ea typeface="仿宋_GB2312" pitchFamily="49" charset="-122"/>
              </a:rPr>
              <a:t>V( s ) </a:t>
            </a:r>
          </a:p>
        </p:txBody>
      </p:sp>
      <p:sp>
        <p:nvSpPr>
          <p:cNvPr id="47" name="Rectangle 20">
            <a:extLst>
              <a:ext uri="{FF2B5EF4-FFF2-40B4-BE49-F238E27FC236}">
                <a16:creationId xmlns:a16="http://schemas.microsoft.com/office/drawing/2014/main" id="{7FC1F31A-E823-4581-870C-5752F605B134}"/>
              </a:ext>
            </a:extLst>
          </p:cNvPr>
          <p:cNvSpPr>
            <a:spLocks noChangeArrowheads="1"/>
          </p:cNvSpPr>
          <p:nvPr/>
        </p:nvSpPr>
        <p:spPr bwMode="auto">
          <a:xfrm>
            <a:off x="5715000" y="1676400"/>
            <a:ext cx="2667000" cy="533400"/>
          </a:xfrm>
          <a:prstGeom prst="rect">
            <a:avLst/>
          </a:prstGeom>
          <a:solidFill>
            <a:srgbClr val="FFCC66"/>
          </a:solidFill>
          <a:ln w="9525">
            <a:solidFill>
              <a:srgbClr val="080808"/>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s.value = s.value + 1</a:t>
            </a:r>
          </a:p>
        </p:txBody>
      </p:sp>
      <p:sp>
        <p:nvSpPr>
          <p:cNvPr id="48" name="AutoShape 21">
            <a:extLst>
              <a:ext uri="{FF2B5EF4-FFF2-40B4-BE49-F238E27FC236}">
                <a16:creationId xmlns:a16="http://schemas.microsoft.com/office/drawing/2014/main" id="{91A49551-73FC-4615-8300-BBA53861BF4E}"/>
              </a:ext>
            </a:extLst>
          </p:cNvPr>
          <p:cNvSpPr>
            <a:spLocks noChangeArrowheads="1"/>
          </p:cNvSpPr>
          <p:nvPr/>
        </p:nvSpPr>
        <p:spPr bwMode="auto">
          <a:xfrm>
            <a:off x="5943600" y="2743200"/>
            <a:ext cx="2209800" cy="762000"/>
          </a:xfrm>
          <a:prstGeom prst="flowChartDecision">
            <a:avLst/>
          </a:prstGeom>
          <a:solidFill>
            <a:srgbClr val="FFFFFF"/>
          </a:solidFill>
          <a:ln w="9525">
            <a:solidFill>
              <a:srgbClr val="080808"/>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s .value&lt;= 0 ?</a:t>
            </a:r>
          </a:p>
        </p:txBody>
      </p:sp>
      <p:sp>
        <p:nvSpPr>
          <p:cNvPr id="49" name="Rectangle 22">
            <a:extLst>
              <a:ext uri="{FF2B5EF4-FFF2-40B4-BE49-F238E27FC236}">
                <a16:creationId xmlns:a16="http://schemas.microsoft.com/office/drawing/2014/main" id="{4EE8893E-CBA3-415D-BC05-43FC4DA727C1}"/>
              </a:ext>
            </a:extLst>
          </p:cNvPr>
          <p:cNvSpPr>
            <a:spLocks noChangeArrowheads="1"/>
          </p:cNvSpPr>
          <p:nvPr/>
        </p:nvSpPr>
        <p:spPr bwMode="auto">
          <a:xfrm>
            <a:off x="7315200" y="3657600"/>
            <a:ext cx="1504950" cy="2133600"/>
          </a:xfrm>
          <a:prstGeom prst="rect">
            <a:avLst/>
          </a:prstGeom>
          <a:solidFill>
            <a:srgbClr val="FFFFFF"/>
          </a:solidFill>
          <a:ln w="9525">
            <a:solidFill>
              <a:srgbClr val="080808"/>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将</a:t>
            </a:r>
            <a:r>
              <a:rPr kumimoji="0" lang="en-US" altLang="zh-CN"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s.L</a:t>
            </a:r>
            <a:r>
              <a:rPr kumimoji="0" lang="zh-CN" altLang="en-US"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中</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第一个进程</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080808"/>
                </a:solidFill>
                <a:effectLst/>
                <a:uLnTx/>
                <a:uFillTx/>
                <a:latin typeface="Times New Roman" panose="02020603050405020304" pitchFamily="18" charset="0"/>
                <a:ea typeface="仿宋_GB2312" pitchFamily="49" charset="-122"/>
              </a:rPr>
              <a:t>唤醒</a:t>
            </a:r>
          </a:p>
        </p:txBody>
      </p:sp>
      <p:sp>
        <p:nvSpPr>
          <p:cNvPr id="50" name="Line 23">
            <a:extLst>
              <a:ext uri="{FF2B5EF4-FFF2-40B4-BE49-F238E27FC236}">
                <a16:creationId xmlns:a16="http://schemas.microsoft.com/office/drawing/2014/main" id="{C62BC9BB-B42A-4C20-BBC1-F5DE28C8061F}"/>
              </a:ext>
            </a:extLst>
          </p:cNvPr>
          <p:cNvSpPr>
            <a:spLocks noChangeShapeType="1"/>
          </p:cNvSpPr>
          <p:nvPr/>
        </p:nvSpPr>
        <p:spPr bwMode="auto">
          <a:xfrm>
            <a:off x="7010400" y="1447800"/>
            <a:ext cx="0" cy="22860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51" name="Line 24">
            <a:extLst>
              <a:ext uri="{FF2B5EF4-FFF2-40B4-BE49-F238E27FC236}">
                <a16:creationId xmlns:a16="http://schemas.microsoft.com/office/drawing/2014/main" id="{9C7470BB-989A-4452-94B9-944543657C4B}"/>
              </a:ext>
            </a:extLst>
          </p:cNvPr>
          <p:cNvSpPr>
            <a:spLocks noChangeShapeType="1"/>
          </p:cNvSpPr>
          <p:nvPr/>
        </p:nvSpPr>
        <p:spPr bwMode="auto">
          <a:xfrm>
            <a:off x="7010400" y="2209800"/>
            <a:ext cx="0" cy="53340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52" name="Line 25">
            <a:extLst>
              <a:ext uri="{FF2B5EF4-FFF2-40B4-BE49-F238E27FC236}">
                <a16:creationId xmlns:a16="http://schemas.microsoft.com/office/drawing/2014/main" id="{525907BE-0CF7-4D83-A68A-003F37F611FA}"/>
              </a:ext>
            </a:extLst>
          </p:cNvPr>
          <p:cNvSpPr>
            <a:spLocks noChangeShapeType="1"/>
          </p:cNvSpPr>
          <p:nvPr/>
        </p:nvSpPr>
        <p:spPr bwMode="auto">
          <a:xfrm>
            <a:off x="7010400" y="3505200"/>
            <a:ext cx="0" cy="266700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53" name="Line 26">
            <a:extLst>
              <a:ext uri="{FF2B5EF4-FFF2-40B4-BE49-F238E27FC236}">
                <a16:creationId xmlns:a16="http://schemas.microsoft.com/office/drawing/2014/main" id="{8C00172F-414D-479C-918C-1D0359DB05F4}"/>
              </a:ext>
            </a:extLst>
          </p:cNvPr>
          <p:cNvSpPr>
            <a:spLocks noChangeShapeType="1"/>
          </p:cNvSpPr>
          <p:nvPr/>
        </p:nvSpPr>
        <p:spPr bwMode="auto">
          <a:xfrm>
            <a:off x="8153400" y="3124200"/>
            <a:ext cx="381000"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54" name="Line 27">
            <a:extLst>
              <a:ext uri="{FF2B5EF4-FFF2-40B4-BE49-F238E27FC236}">
                <a16:creationId xmlns:a16="http://schemas.microsoft.com/office/drawing/2014/main" id="{D6F3C840-B659-4DC0-B085-82A28E1C3483}"/>
              </a:ext>
            </a:extLst>
          </p:cNvPr>
          <p:cNvSpPr>
            <a:spLocks noChangeShapeType="1"/>
          </p:cNvSpPr>
          <p:nvPr/>
        </p:nvSpPr>
        <p:spPr bwMode="auto">
          <a:xfrm>
            <a:off x="8534400" y="3124200"/>
            <a:ext cx="0" cy="53340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55" name="Text Box 28">
            <a:extLst>
              <a:ext uri="{FF2B5EF4-FFF2-40B4-BE49-F238E27FC236}">
                <a16:creationId xmlns:a16="http://schemas.microsoft.com/office/drawing/2014/main" id="{F0788792-F48E-40F2-9864-892383D57640}"/>
              </a:ext>
            </a:extLst>
          </p:cNvPr>
          <p:cNvSpPr txBox="1">
            <a:spLocks noChangeArrowheads="1"/>
          </p:cNvSpPr>
          <p:nvPr/>
        </p:nvSpPr>
        <p:spPr bwMode="auto">
          <a:xfrm>
            <a:off x="6529388" y="3470275"/>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lang="en-US" altLang="zh-CN" sz="2400" b="1">
                <a:solidFill>
                  <a:srgbClr val="080808"/>
                </a:solidFill>
                <a:latin typeface="Times New Roman" panose="02020603050405020304" pitchFamily="18" charset="0"/>
                <a:ea typeface="仿宋_GB2312" pitchFamily="49" charset="-122"/>
              </a:rPr>
              <a:t>N</a:t>
            </a:r>
          </a:p>
        </p:txBody>
      </p:sp>
      <p:sp>
        <p:nvSpPr>
          <p:cNvPr id="56" name="Text Box 29">
            <a:extLst>
              <a:ext uri="{FF2B5EF4-FFF2-40B4-BE49-F238E27FC236}">
                <a16:creationId xmlns:a16="http://schemas.microsoft.com/office/drawing/2014/main" id="{D7A8A93E-ACF9-4473-AD34-BF1145255459}"/>
              </a:ext>
            </a:extLst>
          </p:cNvPr>
          <p:cNvSpPr txBox="1">
            <a:spLocks noChangeArrowheads="1"/>
          </p:cNvSpPr>
          <p:nvPr/>
        </p:nvSpPr>
        <p:spPr bwMode="auto">
          <a:xfrm>
            <a:off x="7985125" y="2555875"/>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lang="en-US" altLang="zh-CN" sz="2400" b="1">
                <a:solidFill>
                  <a:srgbClr val="080808"/>
                </a:solidFill>
                <a:latin typeface="Times New Roman" panose="02020603050405020304" pitchFamily="18" charset="0"/>
                <a:ea typeface="仿宋_GB2312" pitchFamily="49" charset="-122"/>
              </a:rPr>
              <a:t>Y</a:t>
            </a:r>
          </a:p>
        </p:txBody>
      </p:sp>
      <p:sp>
        <p:nvSpPr>
          <p:cNvPr id="57" name="Rectangle 30">
            <a:extLst>
              <a:ext uri="{FF2B5EF4-FFF2-40B4-BE49-F238E27FC236}">
                <a16:creationId xmlns:a16="http://schemas.microsoft.com/office/drawing/2014/main" id="{682BE92B-6E98-42C2-A88E-CE84F479DE96}"/>
              </a:ext>
            </a:extLst>
          </p:cNvPr>
          <p:cNvSpPr txBox="1">
            <a:spLocks noChangeArrowheads="1"/>
          </p:cNvSpPr>
          <p:nvPr/>
        </p:nvSpPr>
        <p:spPr bwMode="auto">
          <a:xfrm>
            <a:off x="0" y="304800"/>
            <a:ext cx="9391650" cy="519113"/>
          </a:xfrm>
          <a:prstGeom prst="rect">
            <a:avLst/>
          </a:prstGeom>
          <a:solidFill>
            <a:srgbClr val="FFFF00"/>
          </a:solidFill>
          <a:ln>
            <a:noFill/>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r>
              <a:rPr lang="zh-CN" altLang="en-US" sz="3200" b="1" kern="0" dirty="0">
                <a:ea typeface="仿宋_GB2312" pitchFamily="49" charset="-122"/>
              </a:rPr>
              <a:t>记录型信号量的</a:t>
            </a:r>
            <a:r>
              <a:rPr lang="en-US" altLang="zh-CN" sz="3200" b="1" kern="0" dirty="0">
                <a:ea typeface="仿宋_GB2312" pitchFamily="49" charset="-122"/>
              </a:rPr>
              <a:t>P</a:t>
            </a:r>
            <a:r>
              <a:rPr lang="zh-CN" altLang="en-US" sz="3200" b="1" kern="0" dirty="0">
                <a:ea typeface="仿宋_GB2312" pitchFamily="49" charset="-122"/>
              </a:rPr>
              <a:t>，</a:t>
            </a:r>
            <a:r>
              <a:rPr lang="en-US" altLang="zh-CN" sz="3200" b="1" kern="0" dirty="0">
                <a:ea typeface="仿宋_GB2312" pitchFamily="49" charset="-122"/>
              </a:rPr>
              <a:t>V</a:t>
            </a:r>
            <a:r>
              <a:rPr lang="zh-CN" altLang="en-US" sz="3200" b="1" kern="0" dirty="0">
                <a:ea typeface="仿宋_GB2312" pitchFamily="49" charset="-122"/>
              </a:rPr>
              <a:t>操作</a:t>
            </a:r>
            <a:r>
              <a:rPr lang="en-US" altLang="zh-CN" sz="3200" b="1" kern="0" dirty="0">
                <a:ea typeface="仿宋_GB2312" pitchFamily="49" charset="-122"/>
              </a:rPr>
              <a:t>(wait(s)</a:t>
            </a:r>
            <a:r>
              <a:rPr lang="zh-CN" altLang="en-US" sz="3200" b="1" kern="0" dirty="0">
                <a:ea typeface="仿宋_GB2312" pitchFamily="49" charset="-122"/>
              </a:rPr>
              <a:t>和</a:t>
            </a:r>
            <a:r>
              <a:rPr lang="en-US" altLang="zh-CN" sz="3200" b="1" kern="0" dirty="0">
                <a:ea typeface="仿宋_GB2312" pitchFamily="49" charset="-122"/>
              </a:rPr>
              <a:t>signal(s))</a:t>
            </a:r>
          </a:p>
        </p:txBody>
      </p:sp>
      <p:sp>
        <p:nvSpPr>
          <p:cNvPr id="58" name="Rectangle 9">
            <a:extLst>
              <a:ext uri="{FF2B5EF4-FFF2-40B4-BE49-F238E27FC236}">
                <a16:creationId xmlns:a16="http://schemas.microsoft.com/office/drawing/2014/main" id="{0AF2A504-2722-4662-8CEA-5DAF3A258DBD}"/>
              </a:ext>
            </a:extLst>
          </p:cNvPr>
          <p:cNvSpPr>
            <a:spLocks noChangeArrowheads="1"/>
          </p:cNvSpPr>
          <p:nvPr/>
        </p:nvSpPr>
        <p:spPr bwMode="auto">
          <a:xfrm>
            <a:off x="5715001" y="6232186"/>
            <a:ext cx="3105150" cy="457200"/>
          </a:xfrm>
          <a:prstGeom prst="rect">
            <a:avLst/>
          </a:prstGeom>
          <a:solidFill>
            <a:srgbClr val="C0C0C0"/>
          </a:solidFill>
          <a:ln w="9525">
            <a:solidFill>
              <a:srgbClr val="080808"/>
            </a:solidFill>
            <a:prstDash val="sysDot"/>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80808"/>
                </a:solidFill>
                <a:effectLst/>
                <a:uLnTx/>
                <a:uFillTx/>
                <a:latin typeface="Times New Roman" panose="02020603050405020304" pitchFamily="18" charset="0"/>
                <a:ea typeface="仿宋_GB2312" pitchFamily="49" charset="-122"/>
              </a:rPr>
              <a:t>没有等待临界区的进程</a:t>
            </a:r>
          </a:p>
        </p:txBody>
      </p:sp>
    </p:spTree>
    <p:extLst>
      <p:ext uri="{BB962C8B-B14F-4D97-AF65-F5344CB8AC3E}">
        <p14:creationId xmlns:p14="http://schemas.microsoft.com/office/powerpoint/2010/main" val="411857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FDF9AFB-4F01-4F7F-8580-486BEF4F64FF}"/>
              </a:ext>
            </a:extLst>
          </p:cNvPr>
          <p:cNvSpPr txBox="1">
            <a:spLocks noRot="1" noChangeArrowheads="1"/>
          </p:cNvSpPr>
          <p:nvPr/>
        </p:nvSpPr>
        <p:spPr bwMode="auto">
          <a:xfrm>
            <a:off x="301625" y="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sng" strike="noStrike" kern="0" cap="none" spc="0" normalizeH="0" baseline="0" noProof="0">
                <a:ln>
                  <a:noFill/>
                </a:ln>
                <a:solidFill>
                  <a:srgbClr val="CC3300"/>
                </a:solidFill>
                <a:effectLst>
                  <a:outerShdw blurRad="38100" dist="38100" dir="2700000" algn="tl">
                    <a:srgbClr val="000000"/>
                  </a:outerShdw>
                </a:effectLst>
                <a:uLnTx/>
                <a:uFillTx/>
                <a:latin typeface="Arial"/>
                <a:ea typeface="仿宋_GB2312" pitchFamily="49" charset="-122"/>
                <a:cs typeface="+mj-cs"/>
              </a:rPr>
              <a:t>wait(s)</a:t>
            </a:r>
          </a:p>
        </p:txBody>
      </p:sp>
      <p:sp>
        <p:nvSpPr>
          <p:cNvPr id="7" name="Rectangle 3">
            <a:extLst>
              <a:ext uri="{FF2B5EF4-FFF2-40B4-BE49-F238E27FC236}">
                <a16:creationId xmlns:a16="http://schemas.microsoft.com/office/drawing/2014/main" id="{ABB14AA6-0C4C-44D2-9B6F-C29DA1B633C3}"/>
              </a:ext>
            </a:extLst>
          </p:cNvPr>
          <p:cNvSpPr txBox="1">
            <a:spLocks noRot="1" noChangeArrowheads="1"/>
          </p:cNvSpPr>
          <p:nvPr/>
        </p:nvSpPr>
        <p:spPr bwMode="auto">
          <a:xfrm>
            <a:off x="463550" y="1679575"/>
            <a:ext cx="82169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just" defTabSz="914400" rtl="0" eaLnBrk="1" fontAlgn="base" latinLnBrk="0" hangingPunct="1">
              <a:spcBef>
                <a:spcPct val="20000"/>
              </a:spcBef>
              <a:spcAft>
                <a:spcPct val="0"/>
              </a:spcAft>
              <a:buClr>
                <a:srgbClr val="CC3300"/>
              </a:buClr>
              <a:buSzPct val="85000"/>
              <a:buFont typeface="Wingdings 2" panose="05020102010507070707" pitchFamily="18" charset="2"/>
              <a:buNone/>
              <a:tabLst/>
              <a:defRPr/>
            </a:pPr>
            <a:r>
              <a:rPr kumimoji="0" lang="en-US" altLang="zh-CN"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	</a:t>
            </a: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procedure  wait</a:t>
            </a:r>
            <a:r>
              <a:rPr kumimoji="0" lang="zh-CN" altLang="en-US" sz="2800" b="1" i="0" u="none" strike="noStrike" kern="0" cap="none" spc="0" normalizeH="0" baseline="0" noProof="0" dirty="0">
                <a:ln>
                  <a:noFill/>
                </a:ln>
                <a:solidFill>
                  <a:srgbClr val="080808"/>
                </a:solidFill>
                <a:effectLst/>
                <a:uLnTx/>
                <a:uFillTx/>
                <a:latin typeface="Arial"/>
                <a:ea typeface="宋体"/>
                <a:cs typeface="+mn-cs"/>
              </a:rPr>
              <a:t>（</a:t>
            </a: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S</a:t>
            </a:r>
            <a:r>
              <a:rPr kumimoji="0" lang="zh-CN" altLang="en-US" sz="2800" b="1" i="0" u="none" strike="noStrike" kern="0" cap="none" spc="0" normalizeH="0" baseline="0" noProof="0" dirty="0">
                <a:ln>
                  <a:noFill/>
                </a:ln>
                <a:solidFill>
                  <a:srgbClr val="080808"/>
                </a:solidFill>
                <a:effectLst/>
                <a:uLnTx/>
                <a:uFillTx/>
                <a:latin typeface="Arial"/>
                <a:ea typeface="宋体"/>
                <a:cs typeface="+mn-cs"/>
              </a:rPr>
              <a:t>）</a:t>
            </a:r>
          </a:p>
          <a:p>
            <a:pPr marL="342900" marR="0" lvl="0" indent="-342900" algn="just" defTabSz="914400" rtl="0" eaLnBrk="0" fontAlgn="base" latinLnBrk="0" hangingPunct="0">
              <a:spcBef>
                <a:spcPct val="20000"/>
              </a:spcBef>
              <a:spcAft>
                <a:spcPct val="0"/>
              </a:spcAft>
              <a:buClr>
                <a:srgbClr val="CC3300"/>
              </a:buClr>
              <a:buSzPct val="85000"/>
              <a:buFont typeface="Wingdings 2" panose="05020102010507070707" pitchFamily="18" charset="2"/>
              <a:buNone/>
              <a:tabLst/>
              <a:defRPr/>
            </a:pPr>
            <a:r>
              <a:rPr kumimoji="0" lang="zh-CN" altLang="en-US" sz="2800" b="1" i="0" u="none" strike="noStrike" kern="0" cap="none" spc="0" normalizeH="0" baseline="0" noProof="0" dirty="0">
                <a:ln>
                  <a:noFill/>
                </a:ln>
                <a:solidFill>
                  <a:srgbClr val="080808"/>
                </a:solidFill>
                <a:effectLst/>
                <a:uLnTx/>
                <a:uFillTx/>
                <a:latin typeface="Arial"/>
                <a:ea typeface="宋体"/>
                <a:cs typeface="+mn-cs"/>
              </a:rPr>
              <a:t>    </a:t>
            </a: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var  S</a:t>
            </a:r>
            <a:r>
              <a:rPr kumimoji="0" lang="zh-CN" altLang="en-US" sz="2800" b="1" i="0" u="none" strike="noStrike" kern="0" cap="none" spc="0" normalizeH="0" baseline="0" noProof="0" dirty="0">
                <a:ln>
                  <a:noFill/>
                </a:ln>
                <a:solidFill>
                  <a:srgbClr val="080808"/>
                </a:solidFill>
                <a:effectLst/>
                <a:uLnTx/>
                <a:uFillTx/>
                <a:latin typeface="Arial"/>
                <a:ea typeface="宋体"/>
                <a:cs typeface="+mn-cs"/>
              </a:rPr>
              <a:t>：</a:t>
            </a: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semaphore</a:t>
            </a:r>
            <a:r>
              <a:rPr kumimoji="0" lang="zh-CN" altLang="en-US" sz="2800" b="1" i="0" u="none" strike="noStrike" kern="0" cap="none" spc="0" normalizeH="0" baseline="0" noProof="0" dirty="0">
                <a:ln>
                  <a:noFill/>
                </a:ln>
                <a:solidFill>
                  <a:srgbClr val="080808"/>
                </a:solidFill>
                <a:effectLst/>
                <a:uLnTx/>
                <a:uFillTx/>
                <a:latin typeface="Arial"/>
                <a:ea typeface="宋体"/>
                <a:cs typeface="+mn-cs"/>
              </a:rPr>
              <a:t>；</a:t>
            </a:r>
          </a:p>
          <a:p>
            <a:pPr marL="342900" marR="0" lvl="0" indent="-342900" algn="just" defTabSz="914400" rtl="0" eaLnBrk="0" fontAlgn="base" latinLnBrk="0" hangingPunct="0">
              <a:spcBef>
                <a:spcPct val="20000"/>
              </a:spcBef>
              <a:spcAft>
                <a:spcPct val="0"/>
              </a:spcAft>
              <a:buClr>
                <a:srgbClr val="CC3300"/>
              </a:buClr>
              <a:buSzPct val="85000"/>
              <a:buFont typeface="Wingdings 2" panose="05020102010507070707" pitchFamily="18" charset="2"/>
              <a:buNone/>
              <a:tabLst/>
              <a:defRPr/>
            </a:pPr>
            <a:r>
              <a:rPr kumimoji="0" lang="zh-CN" altLang="en-US" sz="2800" b="1" i="0" u="none" strike="noStrike" kern="0" cap="none" spc="0" normalizeH="0" baseline="0" noProof="0" dirty="0">
                <a:ln>
                  <a:noFill/>
                </a:ln>
                <a:solidFill>
                  <a:srgbClr val="080808"/>
                </a:solidFill>
                <a:effectLst/>
                <a:uLnTx/>
                <a:uFillTx/>
                <a:latin typeface="Arial"/>
                <a:ea typeface="宋体"/>
                <a:cs typeface="+mn-cs"/>
              </a:rPr>
              <a:t>       </a:t>
            </a: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begin   </a:t>
            </a:r>
          </a:p>
          <a:p>
            <a:pPr marL="342900" marR="0" lvl="0" indent="-342900" algn="just" defTabSz="914400" rtl="0" eaLnBrk="0" fontAlgn="base" latinLnBrk="0" hangingPunct="0">
              <a:spcBef>
                <a:spcPct val="20000"/>
              </a:spcBef>
              <a:spcAft>
                <a:spcPct val="0"/>
              </a:spcAft>
              <a:buClr>
                <a:srgbClr val="CC3300"/>
              </a:buClr>
              <a:buSzPct val="85000"/>
              <a:buFont typeface="Wingdings 2" panose="05020102010507070707" pitchFamily="18" charset="2"/>
              <a:buNone/>
              <a:tabLst/>
              <a:defRPr/>
            </a:pP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           </a:t>
            </a:r>
            <a:r>
              <a:rPr kumimoji="0" lang="en-US" altLang="zh-CN" sz="2800" b="1" i="0" u="none" strike="noStrike" kern="0" cap="none" spc="0" normalizeH="0" baseline="0" noProof="0" dirty="0" err="1">
                <a:ln>
                  <a:noFill/>
                </a:ln>
                <a:solidFill>
                  <a:srgbClr val="080808"/>
                </a:solidFill>
                <a:effectLst/>
                <a:uLnTx/>
                <a:uFillTx/>
                <a:latin typeface="Arial"/>
                <a:ea typeface="宋体"/>
                <a:cs typeface="+mn-cs"/>
              </a:rPr>
              <a:t>S.value</a:t>
            </a: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a:t>
            </a:r>
            <a:r>
              <a:rPr kumimoji="0" lang="zh-CN" altLang="en-US" sz="2800" b="1" i="0" u="none" strike="noStrike" kern="0" cap="none" spc="0" normalizeH="0" baseline="0" noProof="0" dirty="0">
                <a:ln>
                  <a:noFill/>
                </a:ln>
                <a:solidFill>
                  <a:srgbClr val="080808"/>
                </a:solidFill>
                <a:effectLst/>
                <a:uLnTx/>
                <a:uFillTx/>
                <a:latin typeface="Arial"/>
                <a:ea typeface="宋体"/>
                <a:cs typeface="+mn-cs"/>
              </a:rPr>
              <a:t>＝</a:t>
            </a: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S.value-1;</a:t>
            </a:r>
          </a:p>
          <a:p>
            <a:pPr marL="342900" marR="0" lvl="0" indent="-342900" algn="just" defTabSz="914400" rtl="0" eaLnBrk="0" fontAlgn="base" latinLnBrk="0" hangingPunct="0">
              <a:spcBef>
                <a:spcPct val="20000"/>
              </a:spcBef>
              <a:spcAft>
                <a:spcPct val="0"/>
              </a:spcAft>
              <a:buClr>
                <a:srgbClr val="CC3300"/>
              </a:buClr>
              <a:buSzPct val="85000"/>
              <a:buFont typeface="Wingdings 2" panose="05020102010507070707" pitchFamily="18" charset="2"/>
              <a:buNone/>
              <a:tabLst/>
              <a:defRPr/>
            </a:pP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           if </a:t>
            </a:r>
            <a:r>
              <a:rPr kumimoji="0" lang="en-US" altLang="zh-CN" sz="2800" b="1" i="0" u="none" strike="noStrike" kern="0" cap="none" spc="0" normalizeH="0" baseline="0" noProof="0" dirty="0" err="1">
                <a:ln>
                  <a:noFill/>
                </a:ln>
                <a:solidFill>
                  <a:srgbClr val="080808"/>
                </a:solidFill>
                <a:effectLst/>
                <a:uLnTx/>
                <a:uFillTx/>
                <a:latin typeface="Arial"/>
                <a:ea typeface="宋体"/>
                <a:cs typeface="+mn-cs"/>
              </a:rPr>
              <a:t>S.value</a:t>
            </a:r>
            <a:r>
              <a:rPr kumimoji="0" lang="zh-CN" altLang="en-US" sz="2800" b="1" i="0" u="none" strike="noStrike" kern="0" cap="none" spc="0" normalizeH="0" baseline="0" noProof="0" dirty="0">
                <a:ln>
                  <a:noFill/>
                </a:ln>
                <a:solidFill>
                  <a:srgbClr val="080808"/>
                </a:solidFill>
                <a:effectLst/>
                <a:uLnTx/>
                <a:uFillTx/>
                <a:latin typeface="Arial"/>
                <a:ea typeface="宋体"/>
                <a:cs typeface="+mn-cs"/>
              </a:rPr>
              <a:t>＜</a:t>
            </a: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0 then block</a:t>
            </a:r>
            <a:r>
              <a:rPr kumimoji="0" lang="zh-CN" altLang="en-US" sz="2800" b="1" i="0" u="none" strike="noStrike" kern="0" cap="none" spc="0" normalizeH="0" baseline="0" noProof="0" dirty="0">
                <a:ln>
                  <a:noFill/>
                </a:ln>
                <a:solidFill>
                  <a:srgbClr val="080808"/>
                </a:solidFill>
                <a:effectLst/>
                <a:uLnTx/>
                <a:uFillTx/>
                <a:latin typeface="Arial"/>
                <a:ea typeface="宋体"/>
                <a:cs typeface="+mn-cs"/>
              </a:rPr>
              <a:t>（</a:t>
            </a: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S.L</a:t>
            </a:r>
            <a:r>
              <a:rPr kumimoji="0" lang="zh-CN" altLang="en-US" sz="2800" b="1" i="0" u="none" strike="noStrike" kern="0" cap="none" spc="0" normalizeH="0" baseline="0" noProof="0" dirty="0">
                <a:ln>
                  <a:noFill/>
                </a:ln>
                <a:solidFill>
                  <a:srgbClr val="080808"/>
                </a:solidFill>
                <a:effectLst/>
                <a:uLnTx/>
                <a:uFillTx/>
                <a:latin typeface="Arial"/>
                <a:ea typeface="宋体"/>
                <a:cs typeface="+mn-cs"/>
              </a:rPr>
              <a:t>）</a:t>
            </a: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 </a:t>
            </a:r>
            <a:r>
              <a:rPr kumimoji="0" lang="en-US" altLang="zh-CN" sz="2800" b="1" i="0" u="none" strike="noStrike" kern="0" cap="none" spc="0" normalizeH="0" baseline="0" noProof="0" dirty="0">
                <a:ln>
                  <a:noFill/>
                </a:ln>
                <a:solidFill>
                  <a:srgbClr val="FF0000"/>
                </a:solidFill>
                <a:effectLst/>
                <a:uLnTx/>
                <a:uFillTx/>
                <a:latin typeface="Arial"/>
                <a:ea typeface="宋体"/>
                <a:cs typeface="+mn-cs"/>
              </a:rPr>
              <a:t>//</a:t>
            </a: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仿宋_GB2312" pitchFamily="49" charset="-122"/>
                <a:cs typeface="+mn-cs"/>
              </a:rPr>
              <a:t>进程阻塞</a:t>
            </a:r>
            <a:r>
              <a:rPr kumimoji="0" lang="en-US" altLang="zh-CN"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仿宋_GB2312" pitchFamily="49" charset="-122"/>
                <a:cs typeface="+mn-cs"/>
              </a:rPr>
              <a:t>, </a:t>
            </a: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仿宋_GB2312" pitchFamily="49" charset="-122"/>
                <a:cs typeface="+mn-cs"/>
              </a:rPr>
              <a:t>进入</a:t>
            </a:r>
            <a:r>
              <a:rPr lang="en-US" altLang="zh-CN" sz="2800" b="1" kern="0" dirty="0">
                <a:solidFill>
                  <a:srgbClr val="FF0000"/>
                </a:solidFill>
                <a:effectLst>
                  <a:outerShdw blurRad="38100" dist="38100" dir="2700000" algn="tl">
                    <a:srgbClr val="C0C0C0"/>
                  </a:outerShdw>
                </a:effectLst>
                <a:latin typeface="Arial"/>
                <a:ea typeface="仿宋_GB2312" pitchFamily="49" charset="-122"/>
              </a:rPr>
              <a:t>S.L</a:t>
            </a: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仿宋_GB2312" pitchFamily="49" charset="-122"/>
                <a:cs typeface="+mn-cs"/>
              </a:rPr>
              <a:t>队列；</a:t>
            </a:r>
            <a:endParaRPr kumimoji="0" lang="en-US" altLang="zh-CN" sz="2800" b="1" i="0" u="none" strike="noStrike" kern="0" cap="none" spc="0" normalizeH="0" baseline="0" noProof="0" dirty="0">
              <a:ln>
                <a:noFill/>
              </a:ln>
              <a:solidFill>
                <a:srgbClr val="FF0000"/>
              </a:solidFill>
              <a:effectLst/>
              <a:uLnTx/>
              <a:uFillTx/>
              <a:latin typeface="Arial"/>
              <a:ea typeface="宋体"/>
              <a:cs typeface="+mn-cs"/>
            </a:endParaRPr>
          </a:p>
          <a:p>
            <a:pPr marL="342900" marR="0" lvl="0" indent="-342900" algn="just" defTabSz="914400" rtl="0" eaLnBrk="0" fontAlgn="base" latinLnBrk="0" hangingPunct="0">
              <a:spcBef>
                <a:spcPct val="20000"/>
              </a:spcBef>
              <a:spcAft>
                <a:spcPct val="0"/>
              </a:spcAft>
              <a:buClr>
                <a:srgbClr val="CC3300"/>
              </a:buClr>
              <a:buSzPct val="85000"/>
              <a:buFont typeface="Wingdings 2" panose="05020102010507070707" pitchFamily="18" charset="2"/>
              <a:buNone/>
              <a:tabLst/>
              <a:defRPr/>
            </a:pPr>
            <a:r>
              <a:rPr kumimoji="0" lang="en-US" altLang="zh-CN" sz="2800" b="1" i="0" u="none" strike="noStrike" kern="0" cap="none" spc="0" normalizeH="0" baseline="0" noProof="0" dirty="0">
                <a:ln>
                  <a:noFill/>
                </a:ln>
                <a:solidFill>
                  <a:srgbClr val="080808"/>
                </a:solidFill>
                <a:effectLst/>
                <a:uLnTx/>
                <a:uFillTx/>
                <a:latin typeface="Arial"/>
                <a:ea typeface="宋体"/>
                <a:cs typeface="+mn-cs"/>
              </a:rPr>
              <a:t>       end</a:t>
            </a:r>
          </a:p>
          <a:p>
            <a:pPr marL="342900" marR="0" lvl="0" indent="-342900" algn="just"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None/>
              <a:tabLst/>
              <a:defRPr/>
            </a:pPr>
            <a:r>
              <a:rPr kumimoji="0" lang="en-US" altLang="zh-CN"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		</a:t>
            </a:r>
            <a:endPar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endParaRPr>
          </a:p>
          <a:p>
            <a:pPr marL="342900" marR="0" lvl="0" indent="-342900" algn="just"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None/>
              <a:tabLst/>
              <a:defRPr/>
            </a:pPr>
            <a:r>
              <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      </a:t>
            </a:r>
            <a:endParaRPr kumimoji="0" lang="en-US" altLang="zh-CN"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endParaRPr>
          </a:p>
        </p:txBody>
      </p:sp>
    </p:spTree>
    <p:extLst>
      <p:ext uri="{BB962C8B-B14F-4D97-AF65-F5344CB8AC3E}">
        <p14:creationId xmlns:p14="http://schemas.microsoft.com/office/powerpoint/2010/main" val="3811370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9126708-BA85-448E-BAF7-6328F318BD5F}"/>
              </a:ext>
            </a:extLst>
          </p:cNvPr>
          <p:cNvSpPr>
            <a:spLocks noGrp="1" noRot="1" noChangeArrowheads="1"/>
          </p:cNvSpPr>
          <p:nvPr/>
        </p:nvSpPr>
        <p:spPr bwMode="auto">
          <a:xfrm>
            <a:off x="301625" y="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eaLnBrk="1" hangingPunct="1">
              <a:defRPr/>
            </a:pPr>
            <a:r>
              <a:rPr lang="en-US" altLang="zh-CN" sz="3600" b="1" u="sng" dirty="0">
                <a:solidFill>
                  <a:srgbClr val="FF0000"/>
                </a:solidFill>
                <a:effectLst>
                  <a:outerShdw blurRad="38100" dist="38100" dir="2700000" algn="tl">
                    <a:srgbClr val="000000"/>
                  </a:outerShdw>
                </a:effectLst>
                <a:ea typeface="仿宋_GB2312" pitchFamily="49" charset="-122"/>
              </a:rPr>
              <a:t>signal(s)</a:t>
            </a:r>
          </a:p>
        </p:txBody>
      </p:sp>
      <p:sp>
        <p:nvSpPr>
          <p:cNvPr id="5" name="Rectangle 3">
            <a:extLst>
              <a:ext uri="{FF2B5EF4-FFF2-40B4-BE49-F238E27FC236}">
                <a16:creationId xmlns:a16="http://schemas.microsoft.com/office/drawing/2014/main" id="{D8F4544B-909A-476C-AE6B-1214A803D1E9}"/>
              </a:ext>
            </a:extLst>
          </p:cNvPr>
          <p:cNvSpPr>
            <a:spLocks noGrp="1" noRot="1" noChangeArrowheads="1"/>
          </p:cNvSpPr>
          <p:nvPr/>
        </p:nvSpPr>
        <p:spPr bwMode="auto">
          <a:xfrm>
            <a:off x="463550" y="1555275"/>
            <a:ext cx="82169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algn="just">
              <a:buFont typeface="Wingdings 2" panose="05020102010507070707" pitchFamily="18" charset="2"/>
              <a:buNone/>
              <a:defRPr/>
            </a:pPr>
            <a:r>
              <a:rPr lang="en-US" altLang="zh-CN" sz="2800" b="1" dirty="0"/>
              <a:t>procedure  signal</a:t>
            </a:r>
            <a:r>
              <a:rPr lang="zh-CN" altLang="en-US" sz="2800" b="1" dirty="0"/>
              <a:t>（</a:t>
            </a:r>
            <a:r>
              <a:rPr lang="en-US" altLang="zh-CN" sz="2800" b="1" dirty="0"/>
              <a:t>S</a:t>
            </a:r>
            <a:r>
              <a:rPr lang="zh-CN" altLang="en-US" sz="2800" b="1" dirty="0"/>
              <a:t>）</a:t>
            </a:r>
          </a:p>
          <a:p>
            <a:pPr algn="just">
              <a:buFont typeface="Wingdings 2" panose="05020102010507070707" pitchFamily="18" charset="2"/>
              <a:buNone/>
              <a:defRPr/>
            </a:pPr>
            <a:r>
              <a:rPr lang="zh-CN" altLang="en-US" sz="2800" b="1" dirty="0"/>
              <a:t>  </a:t>
            </a:r>
            <a:r>
              <a:rPr lang="en-US" altLang="zh-CN" sz="2800" b="1" dirty="0"/>
              <a:t>var  S:semaphore</a:t>
            </a:r>
            <a:r>
              <a:rPr lang="zh-CN" altLang="en-US" sz="2800" b="1" dirty="0"/>
              <a:t>； </a:t>
            </a:r>
          </a:p>
          <a:p>
            <a:pPr algn="just">
              <a:buFont typeface="Wingdings 2" panose="05020102010507070707" pitchFamily="18" charset="2"/>
              <a:buNone/>
              <a:defRPr/>
            </a:pPr>
            <a:r>
              <a:rPr lang="zh-CN" altLang="en-US" sz="2800" b="1" dirty="0"/>
              <a:t>  </a:t>
            </a:r>
            <a:r>
              <a:rPr lang="en-US" altLang="zh-CN" sz="2800" b="1" dirty="0"/>
              <a:t>begin</a:t>
            </a:r>
          </a:p>
          <a:p>
            <a:pPr algn="just">
              <a:buFont typeface="Wingdings 2" panose="05020102010507070707" pitchFamily="18" charset="2"/>
              <a:buNone/>
              <a:defRPr/>
            </a:pPr>
            <a:r>
              <a:rPr lang="en-US" altLang="zh-CN" sz="2800" b="1" dirty="0"/>
              <a:t>     </a:t>
            </a:r>
            <a:r>
              <a:rPr lang="en-US" altLang="zh-CN" sz="2800" b="1" dirty="0" err="1"/>
              <a:t>S.value</a:t>
            </a:r>
            <a:r>
              <a:rPr lang="en-US" altLang="zh-CN" sz="2800" b="1" dirty="0"/>
              <a:t>:</a:t>
            </a:r>
            <a:r>
              <a:rPr lang="zh-CN" altLang="en-US" sz="2800" b="1" dirty="0"/>
              <a:t>＝</a:t>
            </a:r>
            <a:r>
              <a:rPr lang="en-US" altLang="zh-CN" sz="2800" b="1" dirty="0"/>
              <a:t>S.value+1</a:t>
            </a:r>
            <a:r>
              <a:rPr lang="zh-CN" altLang="en-US" sz="2800" b="1" dirty="0"/>
              <a:t>；</a:t>
            </a:r>
          </a:p>
          <a:p>
            <a:pPr algn="just">
              <a:buFont typeface="Wingdings 2" panose="05020102010507070707" pitchFamily="18" charset="2"/>
              <a:buNone/>
              <a:defRPr/>
            </a:pPr>
            <a:r>
              <a:rPr lang="zh-CN" altLang="en-US" sz="2800" b="1" dirty="0"/>
              <a:t>     </a:t>
            </a:r>
            <a:r>
              <a:rPr lang="en-US" altLang="zh-CN" sz="2800" b="1" dirty="0"/>
              <a:t>if  S.value≤0</a:t>
            </a:r>
            <a:endParaRPr lang="en-US" altLang="zh-CN" sz="2400" b="1" dirty="0">
              <a:solidFill>
                <a:srgbClr val="FF0000"/>
              </a:solidFill>
              <a:effectLst>
                <a:outerShdw blurRad="38100" dist="38100" dir="2700000" algn="tl">
                  <a:srgbClr val="C0C0C0"/>
                </a:outerShdw>
              </a:effectLst>
              <a:ea typeface="仿宋_GB2312" pitchFamily="49" charset="-122"/>
            </a:endParaRPr>
          </a:p>
          <a:p>
            <a:pPr algn="just">
              <a:buNone/>
              <a:defRPr/>
            </a:pPr>
            <a:r>
              <a:rPr lang="en-US" altLang="zh-CN" sz="2800" b="1" dirty="0"/>
              <a:t>   then   wakeup(S.L)</a:t>
            </a:r>
            <a:r>
              <a:rPr lang="zh-CN" altLang="en-US" sz="2800" b="1" dirty="0"/>
              <a:t>；</a:t>
            </a:r>
            <a:r>
              <a:rPr lang="en-US" altLang="zh-CN" sz="2400" b="1" dirty="0">
                <a:solidFill>
                  <a:srgbClr val="FF0000"/>
                </a:solidFill>
              </a:rPr>
              <a:t>// </a:t>
            </a:r>
            <a:r>
              <a:rPr lang="zh-CN" altLang="en-US" sz="2400" b="1" dirty="0">
                <a:solidFill>
                  <a:srgbClr val="FF0000"/>
                </a:solidFill>
                <a:effectLst>
                  <a:outerShdw blurRad="38100" dist="38100" dir="2700000" algn="tl">
                    <a:srgbClr val="C0C0C0"/>
                  </a:outerShdw>
                </a:effectLst>
                <a:ea typeface="仿宋_GB2312" pitchFamily="49" charset="-122"/>
              </a:rPr>
              <a:t>唤醒阻塞队列首进程</a:t>
            </a:r>
            <a:r>
              <a:rPr lang="en-US" altLang="zh-CN" sz="2400" b="1" dirty="0">
                <a:solidFill>
                  <a:srgbClr val="FF0000"/>
                </a:solidFill>
                <a:effectLst>
                  <a:outerShdw blurRad="38100" dist="38100" dir="2700000" algn="tl">
                    <a:srgbClr val="C0C0C0"/>
                  </a:outerShdw>
                </a:effectLst>
                <a:ea typeface="仿宋_GB2312" pitchFamily="49" charset="-122"/>
              </a:rPr>
              <a:t>,</a:t>
            </a:r>
            <a:r>
              <a:rPr lang="zh-CN" altLang="en-US" sz="2400" b="1" dirty="0">
                <a:solidFill>
                  <a:srgbClr val="FF0000"/>
                </a:solidFill>
                <a:effectLst>
                  <a:outerShdw blurRad="38100" dist="38100" dir="2700000" algn="tl">
                    <a:srgbClr val="C0C0C0"/>
                  </a:outerShdw>
                </a:effectLst>
                <a:ea typeface="仿宋_GB2312" pitchFamily="49" charset="-122"/>
              </a:rPr>
              <a:t>将进程从</a:t>
            </a:r>
            <a:r>
              <a:rPr lang="en-US" altLang="zh-CN" sz="2400" b="1" dirty="0">
                <a:solidFill>
                  <a:srgbClr val="FF0000"/>
                </a:solidFill>
                <a:effectLst>
                  <a:outerShdw blurRad="38100" dist="38100" dir="2700000" algn="tl">
                    <a:srgbClr val="C0C0C0"/>
                  </a:outerShdw>
                </a:effectLst>
                <a:ea typeface="仿宋_GB2312" pitchFamily="49" charset="-122"/>
              </a:rPr>
              <a:t>S.L</a:t>
            </a:r>
            <a:r>
              <a:rPr lang="zh-CN" altLang="en-US" sz="2400" b="1" dirty="0">
                <a:solidFill>
                  <a:srgbClr val="FF0000"/>
                </a:solidFill>
                <a:effectLst>
                  <a:outerShdw blurRad="38100" dist="38100" dir="2700000" algn="tl">
                    <a:srgbClr val="C0C0C0"/>
                  </a:outerShdw>
                </a:effectLst>
                <a:ea typeface="仿宋_GB2312" pitchFamily="49" charset="-122"/>
              </a:rPr>
              <a:t>队列中移出</a:t>
            </a:r>
            <a:r>
              <a:rPr lang="en-US" altLang="zh-CN" sz="2400" b="1" dirty="0">
                <a:solidFill>
                  <a:srgbClr val="FF0000"/>
                </a:solidFill>
                <a:effectLst>
                  <a:outerShdw blurRad="38100" dist="38100" dir="2700000" algn="tl">
                    <a:srgbClr val="C0C0C0"/>
                  </a:outerShdw>
                </a:effectLst>
                <a:ea typeface="仿宋_GB2312" pitchFamily="49" charset="-122"/>
              </a:rPr>
              <a:t>;</a:t>
            </a:r>
          </a:p>
          <a:p>
            <a:pPr algn="just" eaLnBrk="1" hangingPunct="1">
              <a:buFont typeface="Wingdings 2" panose="05020102010507070707" pitchFamily="18" charset="2"/>
              <a:buNone/>
              <a:defRPr/>
            </a:pPr>
            <a:r>
              <a:rPr lang="zh-CN" altLang="en-US" sz="2800" b="1" dirty="0"/>
              <a:t>  </a:t>
            </a:r>
            <a:r>
              <a:rPr lang="en-US" altLang="zh-CN" sz="2800" b="1" dirty="0"/>
              <a:t>end</a:t>
            </a:r>
          </a:p>
          <a:p>
            <a:pPr algn="just" eaLnBrk="1" hangingPunct="1">
              <a:buFont typeface="Wingdings 2" panose="05020102010507070707" pitchFamily="18" charset="2"/>
              <a:buNone/>
              <a:defRPr/>
            </a:pPr>
            <a:endParaRPr lang="en-US" altLang="zh-CN" sz="2800" b="1" dirty="0">
              <a:effectLst>
                <a:outerShdw blurRad="38100" dist="38100" dir="2700000" algn="tl">
                  <a:srgbClr val="C0C0C0"/>
                </a:outerShdw>
              </a:effectLst>
              <a:ea typeface="仿宋_GB2312" pitchFamily="49" charset="-122"/>
            </a:endParaRPr>
          </a:p>
        </p:txBody>
      </p:sp>
    </p:spTree>
    <p:extLst>
      <p:ext uri="{BB962C8B-B14F-4D97-AF65-F5344CB8AC3E}">
        <p14:creationId xmlns:p14="http://schemas.microsoft.com/office/powerpoint/2010/main" val="3045586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013B2C7-6C63-4459-98D7-2E16B0DE0B32}"/>
              </a:ext>
            </a:extLst>
          </p:cNvPr>
          <p:cNvSpPr>
            <a:spLocks noGrp="1" noRot="1" noChangeArrowheads="1"/>
          </p:cNvSpPr>
          <p:nvPr/>
        </p:nvSpPr>
        <p:spPr bwMode="auto">
          <a:xfrm>
            <a:off x="6858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eaLnBrk="1" hangingPunct="1">
              <a:defRPr/>
            </a:pPr>
            <a:r>
              <a:rPr lang="zh-CN" altLang="en-US" sz="3600" b="1" u="sng" dirty="0">
                <a:solidFill>
                  <a:schemeClr val="folHlink"/>
                </a:solidFill>
                <a:effectLst>
                  <a:outerShdw blurRad="38100" dist="38100" dir="2700000" algn="tl">
                    <a:srgbClr val="000000"/>
                  </a:outerShdw>
                </a:effectLst>
                <a:ea typeface="仿宋_GB2312" pitchFamily="49" charset="-122"/>
              </a:rPr>
              <a:t>信号量的物理意义</a:t>
            </a:r>
          </a:p>
        </p:txBody>
      </p:sp>
      <p:sp>
        <p:nvSpPr>
          <p:cNvPr id="5" name="Rectangle 3">
            <a:extLst>
              <a:ext uri="{FF2B5EF4-FFF2-40B4-BE49-F238E27FC236}">
                <a16:creationId xmlns:a16="http://schemas.microsoft.com/office/drawing/2014/main" id="{91AAEB30-4799-4F16-9E35-CA6ED5EEEE8F}"/>
              </a:ext>
            </a:extLst>
          </p:cNvPr>
          <p:cNvSpPr>
            <a:spLocks noGrp="1" noRot="1" noChangeArrowheads="1"/>
          </p:cNvSpPr>
          <p:nvPr/>
        </p:nvSpPr>
        <p:spPr bwMode="auto">
          <a:xfrm>
            <a:off x="266700" y="1752600"/>
            <a:ext cx="8610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eaLnBrk="1" hangingPunct="1">
              <a:lnSpc>
                <a:spcPct val="90000"/>
              </a:lnSpc>
              <a:defRPr/>
            </a:pPr>
            <a:r>
              <a:rPr lang="en-US" altLang="zh-CN" b="1" dirty="0" err="1">
                <a:solidFill>
                  <a:schemeClr val="folHlink"/>
                </a:solidFill>
                <a:effectLst>
                  <a:outerShdw blurRad="38100" dist="38100" dir="2700000" algn="tl">
                    <a:srgbClr val="C0C0C0"/>
                  </a:outerShdw>
                </a:effectLst>
                <a:ea typeface="仿宋_GB2312" pitchFamily="49" charset="-122"/>
              </a:rPr>
              <a:t>s.value</a:t>
            </a:r>
            <a:r>
              <a:rPr lang="en-US" altLang="zh-CN" b="1" dirty="0">
                <a:solidFill>
                  <a:schemeClr val="folHlink"/>
                </a:solidFill>
                <a:effectLst>
                  <a:outerShdw blurRad="38100" dist="38100" dir="2700000" algn="tl">
                    <a:srgbClr val="C0C0C0"/>
                  </a:outerShdw>
                </a:effectLst>
                <a:ea typeface="仿宋_GB2312" pitchFamily="49" charset="-122"/>
              </a:rPr>
              <a:t> &gt; 0</a:t>
            </a:r>
            <a:r>
              <a:rPr lang="en-US" altLang="zh-CN" b="1" dirty="0">
                <a:effectLst>
                  <a:outerShdw blurRad="38100" dist="38100" dir="2700000" algn="tl">
                    <a:srgbClr val="C0C0C0"/>
                  </a:outerShdw>
                </a:effectLst>
                <a:ea typeface="仿宋_GB2312" pitchFamily="49" charset="-122"/>
              </a:rPr>
              <a:t>  </a:t>
            </a:r>
            <a:r>
              <a:rPr lang="zh-CN" altLang="en-US" b="1" dirty="0">
                <a:effectLst>
                  <a:outerShdw blurRad="38100" dist="38100" dir="2700000" algn="tl">
                    <a:srgbClr val="C0C0C0"/>
                  </a:outerShdw>
                </a:effectLst>
                <a:ea typeface="仿宋_GB2312" pitchFamily="49" charset="-122"/>
              </a:rPr>
              <a:t>，表示还可执行</a:t>
            </a:r>
            <a:r>
              <a:rPr lang="en-US" altLang="zh-CN" b="1" dirty="0">
                <a:effectLst>
                  <a:outerShdw blurRad="38100" dist="38100" dir="2700000" algn="tl">
                    <a:srgbClr val="C0C0C0"/>
                  </a:outerShdw>
                </a:effectLst>
                <a:ea typeface="仿宋_GB2312" pitchFamily="49" charset="-122"/>
              </a:rPr>
              <a:t>wait(s)</a:t>
            </a:r>
            <a:r>
              <a:rPr lang="zh-CN" altLang="en-US" b="1" dirty="0">
                <a:effectLst>
                  <a:outerShdw blurRad="38100" dist="38100" dir="2700000" algn="tl">
                    <a:srgbClr val="C0C0C0"/>
                  </a:outerShdw>
                </a:effectLst>
                <a:ea typeface="仿宋_GB2312" pitchFamily="49" charset="-122"/>
              </a:rPr>
              <a:t>而不会阻塞的进程数（可用资源数）。</a:t>
            </a:r>
          </a:p>
          <a:p>
            <a:pPr lvl="1" eaLnBrk="1" hangingPunct="1">
              <a:lnSpc>
                <a:spcPct val="90000"/>
              </a:lnSpc>
              <a:defRPr/>
            </a:pPr>
            <a:r>
              <a:rPr lang="zh-CN" altLang="en-US" b="1" dirty="0">
                <a:effectLst>
                  <a:outerShdw blurRad="38100" dist="38100" dir="2700000" algn="tl">
                    <a:srgbClr val="C0C0C0"/>
                  </a:outerShdw>
                </a:effectLst>
                <a:ea typeface="仿宋_GB2312" pitchFamily="49" charset="-122"/>
              </a:rPr>
              <a:t>每执行一次</a:t>
            </a:r>
            <a:r>
              <a:rPr lang="en-US" altLang="zh-CN" b="1" dirty="0">
                <a:effectLst>
                  <a:outerShdw blurRad="38100" dist="38100" dir="2700000" algn="tl">
                    <a:srgbClr val="C0C0C0"/>
                  </a:outerShdw>
                </a:effectLst>
                <a:ea typeface="仿宋_GB2312" pitchFamily="49" charset="-122"/>
              </a:rPr>
              <a:t>wait(s)</a:t>
            </a:r>
            <a:r>
              <a:rPr lang="zh-CN" altLang="en-US" b="1" dirty="0">
                <a:effectLst>
                  <a:outerShdw blurRad="38100" dist="38100" dir="2700000" algn="tl">
                    <a:srgbClr val="C0C0C0"/>
                  </a:outerShdw>
                </a:effectLst>
                <a:ea typeface="仿宋_GB2312" pitchFamily="49" charset="-122"/>
              </a:rPr>
              <a:t>操作，就意味着请求分配一个单位的资源</a:t>
            </a:r>
          </a:p>
          <a:p>
            <a:pPr eaLnBrk="1" hangingPunct="1">
              <a:lnSpc>
                <a:spcPct val="90000"/>
              </a:lnSpc>
              <a:defRPr/>
            </a:pPr>
            <a:r>
              <a:rPr lang="en-US" altLang="zh-CN" b="1" dirty="0" err="1">
                <a:solidFill>
                  <a:schemeClr val="folHlink"/>
                </a:solidFill>
                <a:effectLst>
                  <a:outerShdw blurRad="38100" dist="38100" dir="2700000" algn="tl">
                    <a:srgbClr val="C0C0C0"/>
                  </a:outerShdw>
                </a:effectLst>
                <a:ea typeface="仿宋_GB2312" pitchFamily="49" charset="-122"/>
              </a:rPr>
              <a:t>s.value</a:t>
            </a:r>
            <a:r>
              <a:rPr lang="en-US" altLang="zh-CN" b="1" dirty="0">
                <a:solidFill>
                  <a:schemeClr val="folHlink"/>
                </a:solidFill>
                <a:effectLst>
                  <a:outerShdw blurRad="38100" dist="38100" dir="2700000" algn="tl">
                    <a:srgbClr val="C0C0C0"/>
                  </a:outerShdw>
                </a:effectLst>
                <a:ea typeface="仿宋_GB2312" pitchFamily="49" charset="-122"/>
              </a:rPr>
              <a:t> ≤0</a:t>
            </a:r>
            <a:r>
              <a:rPr lang="en-US" altLang="zh-CN" b="1" dirty="0">
                <a:effectLst>
                  <a:outerShdw blurRad="38100" dist="38100" dir="2700000" algn="tl">
                    <a:srgbClr val="C0C0C0"/>
                  </a:outerShdw>
                </a:effectLst>
                <a:ea typeface="仿宋_GB2312" pitchFamily="49" charset="-122"/>
              </a:rPr>
              <a:t>  </a:t>
            </a:r>
            <a:r>
              <a:rPr lang="zh-CN" altLang="en-US" b="1" dirty="0">
                <a:effectLst>
                  <a:outerShdw blurRad="38100" dist="38100" dir="2700000" algn="tl">
                    <a:srgbClr val="C0C0C0"/>
                  </a:outerShdw>
                </a:effectLst>
                <a:ea typeface="仿宋_GB2312" pitchFamily="49" charset="-122"/>
              </a:rPr>
              <a:t>，表示已无资源可用，因此请求该资源的进程被阻塞。</a:t>
            </a:r>
          </a:p>
          <a:p>
            <a:pPr lvl="1" eaLnBrk="1" hangingPunct="1">
              <a:lnSpc>
                <a:spcPct val="90000"/>
              </a:lnSpc>
              <a:defRPr/>
            </a:pPr>
            <a:r>
              <a:rPr lang="zh-CN" altLang="en-US" b="1" dirty="0">
                <a:effectLst>
                  <a:outerShdw blurRad="38100" dist="38100" dir="2700000" algn="tl">
                    <a:srgbClr val="C0C0C0"/>
                  </a:outerShdw>
                </a:effectLst>
                <a:ea typeface="仿宋_GB2312" pitchFamily="49" charset="-122"/>
              </a:rPr>
              <a:t>此时，</a:t>
            </a:r>
            <a:r>
              <a:rPr lang="en-US" altLang="zh-CN" b="1" dirty="0" err="1">
                <a:solidFill>
                  <a:srgbClr val="FF0000"/>
                </a:solidFill>
                <a:effectLst>
                  <a:outerShdw blurRad="38100" dist="38100" dir="2700000" algn="tl">
                    <a:srgbClr val="C0C0C0"/>
                  </a:outerShdw>
                </a:effectLst>
                <a:ea typeface="仿宋_GB2312" pitchFamily="49" charset="-122"/>
              </a:rPr>
              <a:t>s.value</a:t>
            </a:r>
            <a:r>
              <a:rPr lang="zh-CN" altLang="en-US" b="1" dirty="0">
                <a:solidFill>
                  <a:srgbClr val="FF0000"/>
                </a:solidFill>
                <a:effectLst>
                  <a:outerShdw blurRad="38100" dist="38100" dir="2700000" algn="tl">
                    <a:srgbClr val="C0C0C0"/>
                  </a:outerShdw>
                </a:effectLst>
                <a:ea typeface="仿宋_GB2312" pitchFamily="49" charset="-122"/>
              </a:rPr>
              <a:t>的绝对值等于该信号量阻塞队列中的等待进程数。</a:t>
            </a:r>
          </a:p>
          <a:p>
            <a:pPr lvl="1" eaLnBrk="1" hangingPunct="1">
              <a:lnSpc>
                <a:spcPct val="90000"/>
              </a:lnSpc>
              <a:defRPr/>
            </a:pPr>
            <a:r>
              <a:rPr lang="zh-CN" altLang="en-US" b="1" dirty="0">
                <a:effectLst>
                  <a:outerShdw blurRad="38100" dist="38100" dir="2700000" algn="tl">
                    <a:srgbClr val="C0C0C0"/>
                  </a:outerShdw>
                </a:effectLst>
                <a:ea typeface="仿宋_GB2312" pitchFamily="49" charset="-122"/>
              </a:rPr>
              <a:t>执行一次</a:t>
            </a:r>
            <a:r>
              <a:rPr lang="en-US" altLang="zh-CN" b="1" dirty="0">
                <a:effectLst>
                  <a:outerShdw blurRad="38100" dist="38100" dir="2700000" algn="tl">
                    <a:srgbClr val="C0C0C0"/>
                  </a:outerShdw>
                </a:effectLst>
                <a:ea typeface="仿宋_GB2312" pitchFamily="49" charset="-122"/>
              </a:rPr>
              <a:t>signal</a:t>
            </a:r>
            <a:r>
              <a:rPr lang="zh-CN" altLang="en-US" b="1" dirty="0">
                <a:effectLst>
                  <a:outerShdw blurRad="38100" dist="38100" dir="2700000" algn="tl">
                    <a:srgbClr val="C0C0C0"/>
                  </a:outerShdw>
                </a:effectLst>
                <a:ea typeface="仿宋_GB2312" pitchFamily="49" charset="-122"/>
              </a:rPr>
              <a:t>操作，就意味着释放一个单位的资源。</a:t>
            </a:r>
          </a:p>
        </p:txBody>
      </p:sp>
    </p:spTree>
    <p:extLst>
      <p:ext uri="{BB962C8B-B14F-4D97-AF65-F5344CB8AC3E}">
        <p14:creationId xmlns:p14="http://schemas.microsoft.com/office/powerpoint/2010/main" val="2668363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F55CCF8-4B5C-414E-A41D-019073B28B03}"/>
              </a:ext>
            </a:extLst>
          </p:cNvPr>
          <p:cNvSpPr txBox="1">
            <a:spLocks noRot="1" noChangeArrowheads="1"/>
          </p:cNvSpPr>
          <p:nvPr/>
        </p:nvSpPr>
        <p:spPr bwMode="auto">
          <a:xfrm>
            <a:off x="301625" y="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R="0" lvl="0" indent="0" eaLnBrk="1" hangingPunct="1">
              <a:lnSpc>
                <a:spcPct val="100000"/>
              </a:lnSpc>
              <a:buClrTx/>
              <a:buSzTx/>
              <a:buFontTx/>
              <a:buNone/>
              <a:tabLst/>
              <a:defRPr/>
            </a:pPr>
            <a:r>
              <a:rPr lang="zh-CN" altLang="en-US" sz="3600" b="1" u="sng" dirty="0">
                <a:solidFill>
                  <a:schemeClr val="folHlink"/>
                </a:solidFill>
                <a:effectLst>
                  <a:outerShdw blurRad="38100" dist="38100" dir="2700000" algn="tl">
                    <a:srgbClr val="000000"/>
                  </a:outerShdw>
                </a:effectLst>
                <a:ea typeface="仿宋_GB2312" pitchFamily="49" charset="-122"/>
              </a:rPr>
              <a:t>信号量的物理意义</a:t>
            </a:r>
          </a:p>
        </p:txBody>
      </p:sp>
      <p:sp>
        <p:nvSpPr>
          <p:cNvPr id="5" name="Rectangle 3">
            <a:extLst>
              <a:ext uri="{FF2B5EF4-FFF2-40B4-BE49-F238E27FC236}">
                <a16:creationId xmlns:a16="http://schemas.microsoft.com/office/drawing/2014/main" id="{F8EB0DED-B1C6-4224-9A0F-E8CF33E23A7C}"/>
              </a:ext>
            </a:extLst>
          </p:cNvPr>
          <p:cNvSpPr txBox="1">
            <a:spLocks noRot="1" noChangeArrowheads="1"/>
          </p:cNvSpPr>
          <p:nvPr/>
        </p:nvSpPr>
        <p:spPr bwMode="auto">
          <a:xfrm>
            <a:off x="301625" y="1984375"/>
            <a:ext cx="85407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en-US" altLang="zh-CN" sz="3200" b="1" i="0" u="none" strike="noStrike" kern="0" cap="none" spc="0" normalizeH="0" baseline="0" noProof="0" dirty="0" err="1">
                <a:ln>
                  <a:noFill/>
                </a:ln>
                <a:solidFill>
                  <a:srgbClr val="CC3300"/>
                </a:solidFill>
                <a:effectLst>
                  <a:outerShdw blurRad="38100" dist="38100" dir="2700000" algn="tl">
                    <a:srgbClr val="C0C0C0"/>
                  </a:outerShdw>
                </a:effectLst>
                <a:uLnTx/>
                <a:uFillTx/>
                <a:latin typeface="Arial"/>
                <a:ea typeface="仿宋_GB2312" pitchFamily="49" charset="-122"/>
                <a:cs typeface="+mn-cs"/>
              </a:rPr>
              <a:t>s.value</a:t>
            </a:r>
            <a:r>
              <a:rPr kumimoji="0" lang="en-US" altLang="zh-CN" sz="32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仿宋_GB2312" pitchFamily="49" charset="-122"/>
                <a:cs typeface="+mn-cs"/>
              </a:rPr>
              <a:t>&lt;  0</a:t>
            </a:r>
            <a:r>
              <a:rPr kumimoji="0" lang="zh-CN" altLang="en-US" sz="32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仿宋_GB2312" pitchFamily="49" charset="-122"/>
                <a:cs typeface="+mn-cs"/>
              </a:rPr>
              <a:t>，</a:t>
            </a:r>
            <a:r>
              <a:rPr kumimoji="0" lang="zh-CN" altLang="en-US"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表示</a:t>
            </a:r>
            <a:r>
              <a:rPr kumimoji="0" lang="en-US" altLang="zh-CN" sz="3200" b="1" i="0" u="none" strike="noStrike" kern="0" cap="none" spc="0" normalizeH="0" baseline="0" noProof="0" dirty="0" err="1">
                <a:ln>
                  <a:noFill/>
                </a:ln>
                <a:solidFill>
                  <a:srgbClr val="080808"/>
                </a:solidFill>
                <a:effectLst>
                  <a:outerShdw blurRad="38100" dist="38100" dir="2700000" algn="tl">
                    <a:srgbClr val="C0C0C0"/>
                  </a:outerShdw>
                </a:effectLst>
                <a:uLnTx/>
                <a:uFillTx/>
                <a:latin typeface="Arial"/>
                <a:ea typeface="仿宋_GB2312" pitchFamily="49" charset="-122"/>
                <a:cs typeface="+mn-cs"/>
              </a:rPr>
              <a:t>s.L</a:t>
            </a:r>
            <a:r>
              <a:rPr kumimoji="0" lang="zh-CN" altLang="en-US"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队列中还有被阻塞的进程， </a:t>
            </a:r>
            <a:r>
              <a:rPr kumimoji="0" lang="en-US" altLang="zh-CN"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signal(s)</a:t>
            </a:r>
            <a:r>
              <a:rPr kumimoji="0" lang="zh-CN" altLang="en-US"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原语需要唤醒该队列中的第一个进程，将它转移到就绪队列中。</a:t>
            </a:r>
            <a:r>
              <a:rPr kumimoji="0" lang="zh-CN" altLang="en-US" sz="3200" b="0" i="0" u="none" strike="noStrike" kern="0" cap="none" spc="0" normalizeH="0" baseline="0" noProof="0" dirty="0">
                <a:ln>
                  <a:noFill/>
                </a:ln>
                <a:solidFill>
                  <a:srgbClr val="080808"/>
                </a:solidFill>
                <a:effectLst/>
                <a:uLnTx/>
                <a:uFillTx/>
                <a:latin typeface="Arial"/>
                <a:ea typeface="宋体"/>
                <a:cs typeface="+mn-cs"/>
              </a:rPr>
              <a:t> </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endParaRPr kumimoji="0" lang="en-US" altLang="zh-CN" sz="3200" b="0" i="0" u="none" strike="noStrike" kern="0" cap="none" spc="0" normalizeH="0" baseline="0" noProof="0" dirty="0">
              <a:ln>
                <a:noFill/>
              </a:ln>
              <a:solidFill>
                <a:srgbClr val="080808"/>
              </a:solidFill>
              <a:effectLst/>
              <a:uLnTx/>
              <a:uFillTx/>
              <a:latin typeface="Arial"/>
              <a:ea typeface="宋体"/>
              <a:cs typeface="+mn-cs"/>
            </a:endParaRPr>
          </a:p>
        </p:txBody>
      </p:sp>
    </p:spTree>
    <p:extLst>
      <p:ext uri="{BB962C8B-B14F-4D97-AF65-F5344CB8AC3E}">
        <p14:creationId xmlns:p14="http://schemas.microsoft.com/office/powerpoint/2010/main" val="1580849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1587DC6-DF0C-42E9-9B1F-9DDBB8C562E0}"/>
              </a:ext>
            </a:extLst>
          </p:cNvPr>
          <p:cNvSpPr txBox="1">
            <a:spLocks noRot="1" noChangeArrowheads="1"/>
          </p:cNvSpPr>
          <p:nvPr/>
        </p:nvSpPr>
        <p:spPr bwMode="auto">
          <a:xfrm>
            <a:off x="301625" y="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0" u="sng" strike="noStrike" kern="0" cap="none" spc="0" normalizeH="0" baseline="0" noProof="0">
                <a:ln>
                  <a:noFill/>
                </a:ln>
                <a:solidFill>
                  <a:srgbClr val="CC3300"/>
                </a:solidFill>
                <a:effectLst>
                  <a:outerShdw blurRad="38100" dist="38100" dir="2700000" algn="tl">
                    <a:srgbClr val="000000"/>
                  </a:outerShdw>
                </a:effectLst>
                <a:uLnTx/>
                <a:uFillTx/>
                <a:latin typeface="Arial"/>
                <a:ea typeface="仿宋_GB2312" pitchFamily="49" charset="-122"/>
                <a:cs typeface="+mj-cs"/>
              </a:rPr>
              <a:t>s.value</a:t>
            </a:r>
            <a:r>
              <a:rPr kumimoji="0" lang="zh-CN" altLang="en-US" sz="3600" b="1" i="0" u="sng" strike="noStrike" kern="0" cap="none" spc="0" normalizeH="0" baseline="0" noProof="0">
                <a:ln>
                  <a:noFill/>
                </a:ln>
                <a:solidFill>
                  <a:srgbClr val="CC3300"/>
                </a:solidFill>
                <a:effectLst>
                  <a:outerShdw blurRad="38100" dist="38100" dir="2700000" algn="tl">
                    <a:srgbClr val="000000"/>
                  </a:outerShdw>
                </a:effectLst>
                <a:uLnTx/>
                <a:uFillTx/>
                <a:latin typeface="Arial"/>
                <a:ea typeface="仿宋_GB2312" pitchFamily="49" charset="-122"/>
                <a:cs typeface="+mj-cs"/>
              </a:rPr>
              <a:t>的取值范围</a:t>
            </a:r>
            <a:endParaRPr kumimoji="0" lang="zh-CN" altLang="en-US" sz="3600" b="1" i="0" u="sng" strike="noStrike" kern="0" cap="none" spc="0" normalizeH="0" baseline="0" noProof="0" dirty="0">
              <a:ln>
                <a:noFill/>
              </a:ln>
              <a:solidFill>
                <a:srgbClr val="CC3300"/>
              </a:solidFill>
              <a:effectLst>
                <a:outerShdw blurRad="38100" dist="38100" dir="2700000" algn="tl">
                  <a:srgbClr val="000000"/>
                </a:outerShdw>
              </a:effectLst>
              <a:uLnTx/>
              <a:uFillTx/>
              <a:latin typeface="Arial"/>
              <a:ea typeface="仿宋_GB2312" pitchFamily="49" charset="-122"/>
              <a:cs typeface="+mj-cs"/>
            </a:endParaRPr>
          </a:p>
        </p:txBody>
      </p:sp>
      <p:sp>
        <p:nvSpPr>
          <p:cNvPr id="5" name="Rectangle 3">
            <a:extLst>
              <a:ext uri="{FF2B5EF4-FFF2-40B4-BE49-F238E27FC236}">
                <a16:creationId xmlns:a16="http://schemas.microsoft.com/office/drawing/2014/main" id="{6250CA42-F613-4B70-80BE-736018F50E28}"/>
              </a:ext>
            </a:extLst>
          </p:cNvPr>
          <p:cNvSpPr txBox="1">
            <a:spLocks noRot="1" noChangeArrowheads="1"/>
          </p:cNvSpPr>
          <p:nvPr/>
        </p:nvSpPr>
        <p:spPr bwMode="auto">
          <a:xfrm>
            <a:off x="301625" y="1600200"/>
            <a:ext cx="85407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lvl="0" eaLnBrk="1" hangingPunct="1">
              <a:buClr>
                <a:srgbClr val="CC3300"/>
              </a:buClr>
              <a:defRPr/>
            </a:pPr>
            <a:r>
              <a:rPr kumimoji="0" lang="zh-CN" altLang="en-US" sz="32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仿宋_GB2312" pitchFamily="49" charset="-122"/>
                <a:cs typeface="+mn-cs"/>
              </a:rPr>
              <a:t>当仅有两个并发进程共享临界资源时，互斥信号量仅能取值</a:t>
            </a:r>
            <a:r>
              <a:rPr lang="en-US" altLang="zh-CN" b="1" kern="0" dirty="0">
                <a:solidFill>
                  <a:srgbClr val="CC3300"/>
                </a:solidFill>
                <a:effectLst>
                  <a:outerShdw blurRad="38100" dist="38100" dir="2700000" algn="tl">
                    <a:srgbClr val="C0C0C0"/>
                  </a:outerShdw>
                </a:effectLst>
                <a:ea typeface="仿宋_GB2312" pitchFamily="49" charset="-122"/>
              </a:rPr>
              <a:t>1</a:t>
            </a:r>
            <a:r>
              <a:rPr lang="zh-CN" altLang="en-US" b="1" kern="0" dirty="0">
                <a:solidFill>
                  <a:srgbClr val="CC3300"/>
                </a:solidFill>
                <a:effectLst>
                  <a:outerShdw blurRad="38100" dist="38100" dir="2700000" algn="tl">
                    <a:srgbClr val="C0C0C0"/>
                  </a:outerShdw>
                </a:effectLst>
                <a:ea typeface="仿宋_GB2312" pitchFamily="49" charset="-122"/>
              </a:rPr>
              <a:t>、</a:t>
            </a:r>
            <a:r>
              <a:rPr kumimoji="0" lang="en-US" altLang="zh-CN" sz="32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仿宋_GB2312" pitchFamily="49" charset="-122"/>
                <a:cs typeface="+mn-cs"/>
              </a:rPr>
              <a:t>0</a:t>
            </a:r>
            <a:r>
              <a:rPr kumimoji="0" lang="zh-CN" altLang="en-US" sz="32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仿宋_GB2312" pitchFamily="49" charset="-122"/>
                <a:cs typeface="+mn-cs"/>
              </a:rPr>
              <a:t>、－</a:t>
            </a:r>
            <a:r>
              <a:rPr kumimoji="0" lang="en-US" altLang="zh-CN" sz="32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仿宋_GB2312" pitchFamily="49" charset="-122"/>
                <a:cs typeface="+mn-cs"/>
              </a:rPr>
              <a:t>1</a:t>
            </a:r>
            <a:r>
              <a:rPr kumimoji="0" lang="zh-CN" altLang="en-US" sz="3200" b="1" i="0" u="none" strike="noStrike" kern="0" cap="none" spc="0" normalizeH="0" baseline="0" noProof="0" dirty="0">
                <a:ln>
                  <a:noFill/>
                </a:ln>
                <a:solidFill>
                  <a:srgbClr val="CC3300"/>
                </a:solidFill>
                <a:effectLst>
                  <a:outerShdw blurRad="38100" dist="38100" dir="2700000" algn="tl">
                    <a:srgbClr val="C0C0C0"/>
                  </a:outerShdw>
                </a:effectLst>
                <a:uLnTx/>
                <a:uFillTx/>
                <a:latin typeface="Arial"/>
                <a:ea typeface="仿宋_GB2312" pitchFamily="49" charset="-122"/>
                <a:cs typeface="+mn-cs"/>
              </a:rPr>
              <a:t>。其中，</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None/>
              <a:tabLst/>
              <a:defRPr/>
            </a:pPr>
            <a:r>
              <a:rPr kumimoji="0" lang="zh-CN" altLang="en-US" sz="24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	</a:t>
            </a:r>
            <a:r>
              <a:rPr kumimoji="0" lang="en-US" altLang="zh-CN" sz="2400" b="1" i="0" u="none" strike="noStrike" kern="0" cap="none" spc="0" normalizeH="0" baseline="0" noProof="0" dirty="0" err="1">
                <a:ln>
                  <a:noFill/>
                </a:ln>
                <a:solidFill>
                  <a:srgbClr val="080808"/>
                </a:solidFill>
                <a:effectLst>
                  <a:outerShdw blurRad="38100" dist="38100" dir="2700000" algn="tl">
                    <a:srgbClr val="C0C0C0"/>
                  </a:outerShdw>
                </a:effectLst>
                <a:uLnTx/>
                <a:uFillTx/>
                <a:latin typeface="Arial"/>
                <a:ea typeface="仿宋_GB2312" pitchFamily="49" charset="-122"/>
                <a:cs typeface="+mn-cs"/>
              </a:rPr>
              <a:t>s.value</a:t>
            </a:r>
            <a:r>
              <a:rPr kumimoji="0" lang="en-US" altLang="zh-CN" sz="24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=1, </a:t>
            </a:r>
            <a:r>
              <a:rPr kumimoji="0" lang="zh-CN" altLang="en-US" sz="24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表示无进程进入临界区</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None/>
              <a:tabLst/>
              <a:defRPr/>
            </a:pPr>
            <a:r>
              <a:rPr kumimoji="0" lang="zh-CN" altLang="en-US" sz="24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	</a:t>
            </a:r>
            <a:r>
              <a:rPr kumimoji="0" lang="en-US" altLang="zh-CN" sz="2400" b="1" i="0" u="none" strike="noStrike" kern="0" cap="none" spc="0" normalizeH="0" baseline="0" noProof="0" dirty="0" err="1">
                <a:ln>
                  <a:noFill/>
                </a:ln>
                <a:solidFill>
                  <a:srgbClr val="080808"/>
                </a:solidFill>
                <a:effectLst>
                  <a:outerShdw blurRad="38100" dist="38100" dir="2700000" algn="tl">
                    <a:srgbClr val="C0C0C0"/>
                  </a:outerShdw>
                </a:effectLst>
                <a:uLnTx/>
                <a:uFillTx/>
                <a:latin typeface="Arial"/>
                <a:ea typeface="仿宋_GB2312" pitchFamily="49" charset="-122"/>
                <a:cs typeface="+mn-cs"/>
              </a:rPr>
              <a:t>s.value</a:t>
            </a:r>
            <a:r>
              <a:rPr kumimoji="0" lang="en-US" altLang="zh-CN" sz="24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=0</a:t>
            </a:r>
            <a:r>
              <a:rPr kumimoji="0" lang="zh-CN" altLang="en-US" sz="24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，表示已有一个进程进入临界区</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None/>
              <a:tabLst/>
              <a:defRPr/>
            </a:pPr>
            <a:r>
              <a:rPr kumimoji="0" lang="zh-CN" altLang="en-US" sz="24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    </a:t>
            </a:r>
            <a:r>
              <a:rPr kumimoji="0" lang="en-US" altLang="zh-CN" sz="2400" b="1" i="0" u="none" strike="noStrike" kern="0" cap="none" spc="0" normalizeH="0" baseline="0" noProof="0" dirty="0" err="1">
                <a:ln>
                  <a:noFill/>
                </a:ln>
                <a:solidFill>
                  <a:srgbClr val="080808"/>
                </a:solidFill>
                <a:effectLst>
                  <a:outerShdw blurRad="38100" dist="38100" dir="2700000" algn="tl">
                    <a:srgbClr val="C0C0C0"/>
                  </a:outerShdw>
                </a:effectLst>
                <a:uLnTx/>
                <a:uFillTx/>
                <a:latin typeface="Arial"/>
                <a:ea typeface="仿宋_GB2312" pitchFamily="49" charset="-122"/>
                <a:cs typeface="+mn-cs"/>
              </a:rPr>
              <a:t>s.value</a:t>
            </a:r>
            <a:r>
              <a:rPr kumimoji="0" lang="en-US" altLang="zh-CN" sz="24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 - 1,</a:t>
            </a:r>
            <a:r>
              <a:rPr kumimoji="0" lang="zh-CN" altLang="en-US" sz="24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则表示已有一进程正在等待进入临界区</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endParaRPr kumimoji="0" lang="zh-CN" altLang="en-US"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当用</a:t>
            </a:r>
            <a:r>
              <a:rPr kumimoji="0" lang="en-US" altLang="zh-CN"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s</a:t>
            </a:r>
            <a:r>
              <a:rPr kumimoji="0" lang="zh-CN" altLang="en-US"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来实现</a:t>
            </a:r>
            <a:r>
              <a:rPr kumimoji="0" lang="en-US" altLang="zh-CN"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n</a:t>
            </a:r>
            <a:r>
              <a:rPr kumimoji="0" lang="zh-CN" altLang="en-US"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个进程的互斥时，</a:t>
            </a:r>
            <a:r>
              <a:rPr kumimoji="0" lang="en-US" altLang="zh-CN" sz="3200" b="1" i="0" u="none" strike="noStrike" kern="0" cap="none" spc="0" normalizeH="0" baseline="0" noProof="0" dirty="0" err="1">
                <a:ln>
                  <a:noFill/>
                </a:ln>
                <a:solidFill>
                  <a:srgbClr val="080808"/>
                </a:solidFill>
                <a:effectLst>
                  <a:outerShdw blurRad="38100" dist="38100" dir="2700000" algn="tl">
                    <a:srgbClr val="C0C0C0"/>
                  </a:outerShdw>
                </a:effectLst>
                <a:uLnTx/>
                <a:uFillTx/>
                <a:latin typeface="Arial"/>
                <a:ea typeface="仿宋_GB2312" pitchFamily="49" charset="-122"/>
                <a:cs typeface="+mn-cs"/>
              </a:rPr>
              <a:t>s.value</a:t>
            </a:r>
            <a:r>
              <a:rPr kumimoji="0" lang="zh-CN" altLang="en-US"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Arial"/>
                <a:ea typeface="仿宋_GB2312" pitchFamily="49" charset="-122"/>
                <a:cs typeface="+mn-cs"/>
              </a:rPr>
              <a:t>的取值范围为</a:t>
            </a:r>
            <a:r>
              <a:rPr kumimoji="0" lang="en-US" altLang="zh-CN" sz="3200" b="1" i="0" u="none" strike="noStrike" kern="0" cap="none" spc="0" normalizeH="0" baseline="0" noProof="0" dirty="0">
                <a:ln>
                  <a:noFill/>
                </a:ln>
                <a:solidFill>
                  <a:srgbClr val="0070C0"/>
                </a:solidFill>
                <a:effectLst>
                  <a:outerShdw blurRad="38100" dist="38100" dir="2700000" algn="tl">
                    <a:srgbClr val="C0C0C0"/>
                  </a:outerShdw>
                </a:effectLst>
                <a:uLnTx/>
                <a:uFillTx/>
                <a:latin typeface="Arial"/>
                <a:ea typeface="仿宋_GB2312" pitchFamily="49" charset="-122"/>
                <a:cs typeface="+mn-cs"/>
              </a:rPr>
              <a:t>1</a:t>
            </a:r>
            <a:r>
              <a:rPr kumimoji="0" lang="zh-CN" altLang="en-US" sz="3200" b="1" i="0" u="none" strike="noStrike" kern="0" cap="none" spc="0" normalizeH="0" baseline="0" noProof="0" dirty="0">
                <a:ln>
                  <a:noFill/>
                </a:ln>
                <a:solidFill>
                  <a:srgbClr val="0070C0"/>
                </a:solidFill>
                <a:effectLst>
                  <a:outerShdw blurRad="38100" dist="38100" dir="2700000" algn="tl">
                    <a:srgbClr val="C0C0C0"/>
                  </a:outerShdw>
                </a:effectLst>
                <a:uLnTx/>
                <a:uFillTx/>
                <a:latin typeface="Arial"/>
                <a:ea typeface="仿宋_GB2312" pitchFamily="49" charset="-122"/>
                <a:cs typeface="+mn-cs"/>
              </a:rPr>
              <a:t>～</a:t>
            </a:r>
            <a:r>
              <a:rPr kumimoji="0" lang="en-US" altLang="zh-CN" sz="3200" b="1" i="0" u="none" strike="noStrike" kern="0" cap="none" spc="0" normalizeH="0" baseline="0" noProof="0" dirty="0">
                <a:ln>
                  <a:noFill/>
                </a:ln>
                <a:solidFill>
                  <a:srgbClr val="0070C0"/>
                </a:solidFill>
                <a:effectLst>
                  <a:outerShdw blurRad="38100" dist="38100" dir="2700000" algn="tl">
                    <a:srgbClr val="C0C0C0"/>
                  </a:outerShdw>
                </a:effectLst>
                <a:uLnTx/>
                <a:uFillTx/>
                <a:latin typeface="Arial"/>
                <a:ea typeface="仿宋_GB2312" pitchFamily="49" charset="-122"/>
                <a:cs typeface="+mn-cs"/>
              </a:rPr>
              <a:t>-(n-1)</a:t>
            </a:r>
            <a:r>
              <a:rPr kumimoji="0" lang="zh-CN" altLang="en-US" sz="3200" b="0" i="0" u="none" strike="noStrike" kern="0" cap="none" spc="0" normalizeH="0" baseline="0" noProof="0" dirty="0">
                <a:ln>
                  <a:noFill/>
                </a:ln>
                <a:solidFill>
                  <a:srgbClr val="0070C0"/>
                </a:solidFill>
                <a:effectLst/>
                <a:uLnTx/>
                <a:uFillTx/>
                <a:latin typeface="Arial"/>
                <a:ea typeface="宋体"/>
                <a:cs typeface="+mn-cs"/>
              </a:rPr>
              <a:t> </a:t>
            </a:r>
          </a:p>
        </p:txBody>
      </p:sp>
    </p:spTree>
    <p:extLst>
      <p:ext uri="{BB962C8B-B14F-4D97-AF65-F5344CB8AC3E}">
        <p14:creationId xmlns:p14="http://schemas.microsoft.com/office/powerpoint/2010/main" val="3532136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6" name="Rectangle 4">
            <a:extLst>
              <a:ext uri="{FF2B5EF4-FFF2-40B4-BE49-F238E27FC236}">
                <a16:creationId xmlns:a16="http://schemas.microsoft.com/office/drawing/2014/main" id="{EA77B83B-729B-41AC-ADCB-F2C1857745E2}"/>
              </a:ext>
            </a:extLst>
          </p:cNvPr>
          <p:cNvSpPr>
            <a:spLocks noChangeArrowheads="1"/>
          </p:cNvSpPr>
          <p:nvPr/>
        </p:nvSpPr>
        <p:spPr bwMode="auto">
          <a:xfrm>
            <a:off x="304800" y="990600"/>
            <a:ext cx="8686800" cy="5715000"/>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eaLnBrk="1" hangingPunct="1">
              <a:defRPr/>
            </a:pPr>
            <a:r>
              <a:rPr lang="en-US" altLang="zh-CN" sz="2200" b="1" dirty="0">
                <a:effectLst>
                  <a:outerShdw blurRad="38100" dist="38100" dir="2700000" algn="tl">
                    <a:srgbClr val="C0C0C0"/>
                  </a:outerShdw>
                </a:effectLst>
                <a:latin typeface="Arial" charset="0"/>
              </a:rPr>
              <a:t>program </a:t>
            </a:r>
            <a:r>
              <a:rPr lang="en-US" altLang="zh-CN" sz="2200" b="1" dirty="0" err="1">
                <a:effectLst>
                  <a:outerShdw blurRad="38100" dist="38100" dir="2700000" algn="tl">
                    <a:srgbClr val="C0C0C0"/>
                  </a:outerShdw>
                </a:effectLst>
                <a:latin typeface="Arial" charset="0"/>
              </a:rPr>
              <a:t>mutualexclusion</a:t>
            </a:r>
            <a:r>
              <a:rPr lang="en-US" altLang="zh-CN" sz="2200" b="1" dirty="0">
                <a:effectLst>
                  <a:outerShdw blurRad="38100" dist="38100" dir="2700000" algn="tl">
                    <a:srgbClr val="C0C0C0"/>
                  </a:outerShdw>
                </a:effectLst>
                <a:latin typeface="Arial" charset="0"/>
              </a:rPr>
              <a:t>;</a:t>
            </a:r>
          </a:p>
          <a:p>
            <a:pPr eaLnBrk="1" hangingPunct="1">
              <a:defRPr/>
            </a:pPr>
            <a:r>
              <a:rPr lang="en-US" altLang="zh-CN" sz="2200" b="1" dirty="0">
                <a:effectLst>
                  <a:outerShdw blurRad="38100" dist="38100" dir="2700000" algn="tl">
                    <a:srgbClr val="C0C0C0"/>
                  </a:outerShdw>
                </a:effectLst>
                <a:latin typeface="Arial" charset="0"/>
              </a:rPr>
              <a:t>const n=…;      /*  </a:t>
            </a:r>
            <a:r>
              <a:rPr lang="zh-CN" altLang="en-US" sz="2200" b="1" dirty="0">
                <a:effectLst>
                  <a:outerShdw blurRad="38100" dist="38100" dir="2700000" algn="tl">
                    <a:srgbClr val="C0C0C0"/>
                  </a:outerShdw>
                </a:effectLst>
                <a:latin typeface="Arial" charset="0"/>
              </a:rPr>
              <a:t>进程数  *</a:t>
            </a:r>
            <a:r>
              <a:rPr lang="en-US" altLang="zh-CN" sz="2200" b="1" dirty="0">
                <a:effectLst>
                  <a:outerShdw blurRad="38100" dist="38100" dir="2700000" algn="tl">
                    <a:srgbClr val="C0C0C0"/>
                  </a:outerShdw>
                </a:effectLst>
                <a:latin typeface="Arial" charset="0"/>
              </a:rPr>
              <a:t>/</a:t>
            </a:r>
          </a:p>
          <a:p>
            <a:pPr eaLnBrk="1" hangingPunct="1">
              <a:defRPr/>
            </a:pPr>
            <a:r>
              <a:rPr lang="en-US" altLang="zh-CN" sz="2200" b="1" dirty="0" err="1">
                <a:effectLst>
                  <a:outerShdw blurRad="38100" dist="38100" dir="2700000" algn="tl">
                    <a:srgbClr val="C0C0C0"/>
                  </a:outerShdw>
                </a:effectLst>
                <a:latin typeface="Arial" charset="0"/>
              </a:rPr>
              <a:t>var</a:t>
            </a:r>
            <a:r>
              <a:rPr lang="en-US" altLang="zh-CN" sz="2200" b="1" dirty="0">
                <a:effectLst>
                  <a:outerShdw blurRad="38100" dist="38100" dir="2700000" algn="tl">
                    <a:srgbClr val="C0C0C0"/>
                  </a:outerShdw>
                </a:effectLst>
                <a:latin typeface="Arial" charset="0"/>
              </a:rPr>
              <a:t> s: semaphore(:= 1); /* </a:t>
            </a:r>
            <a:r>
              <a:rPr lang="zh-CN" altLang="en-US" sz="2200" b="1" dirty="0">
                <a:effectLst>
                  <a:outerShdw blurRad="38100" dist="38100" dir="2700000" algn="tl">
                    <a:srgbClr val="C0C0C0"/>
                  </a:outerShdw>
                </a:effectLst>
                <a:latin typeface="Arial" charset="0"/>
              </a:rPr>
              <a:t>定义信号量</a:t>
            </a:r>
            <a:r>
              <a:rPr lang="en-US" altLang="zh-CN" sz="2200" b="1" dirty="0">
                <a:effectLst>
                  <a:outerShdw blurRad="38100" dist="38100" dir="2700000" algn="tl">
                    <a:srgbClr val="C0C0C0"/>
                  </a:outerShdw>
                </a:effectLst>
                <a:latin typeface="Arial" charset="0"/>
              </a:rPr>
              <a:t>s</a:t>
            </a:r>
            <a:r>
              <a:rPr lang="zh-CN" altLang="en-US" sz="2200" b="1" dirty="0">
                <a:effectLst>
                  <a:outerShdw blurRad="38100" dist="38100" dir="2700000" algn="tl">
                    <a:srgbClr val="C0C0C0"/>
                  </a:outerShdw>
                </a:effectLst>
                <a:latin typeface="Arial" charset="0"/>
              </a:rPr>
              <a:t>，</a:t>
            </a:r>
            <a:r>
              <a:rPr lang="en-US" altLang="zh-CN" sz="2200" b="1" dirty="0" err="1">
                <a:effectLst>
                  <a:outerShdw blurRad="38100" dist="38100" dir="2700000" algn="tl">
                    <a:srgbClr val="C0C0C0"/>
                  </a:outerShdw>
                </a:effectLst>
                <a:latin typeface="Arial" charset="0"/>
              </a:rPr>
              <a:t>s.value</a:t>
            </a:r>
            <a:r>
              <a:rPr lang="zh-CN" altLang="en-US" sz="2200" b="1" dirty="0">
                <a:effectLst>
                  <a:outerShdw blurRad="38100" dist="38100" dir="2700000" algn="tl">
                    <a:srgbClr val="C0C0C0"/>
                  </a:outerShdw>
                </a:effectLst>
                <a:latin typeface="Arial" charset="0"/>
              </a:rPr>
              <a:t>初始化为</a:t>
            </a:r>
            <a:r>
              <a:rPr lang="en-US" altLang="zh-CN" sz="2200" b="1" dirty="0">
                <a:effectLst>
                  <a:outerShdw blurRad="38100" dist="38100" dir="2700000" algn="tl">
                    <a:srgbClr val="C0C0C0"/>
                  </a:outerShdw>
                </a:effectLst>
                <a:latin typeface="Arial" charset="0"/>
              </a:rPr>
              <a:t>1 */</a:t>
            </a:r>
          </a:p>
          <a:p>
            <a:pPr eaLnBrk="1" hangingPunct="1">
              <a:defRPr/>
            </a:pPr>
            <a:r>
              <a:rPr lang="en-US" altLang="zh-CN" sz="2200" b="1" dirty="0">
                <a:solidFill>
                  <a:srgbClr val="003300"/>
                </a:solidFill>
                <a:effectLst>
                  <a:outerShdw blurRad="38100" dist="38100" dir="2700000" algn="tl">
                    <a:srgbClr val="C0C0C0"/>
                  </a:outerShdw>
                </a:effectLst>
                <a:latin typeface="Arial" charset="0"/>
              </a:rPr>
              <a:t>  procedure P(i:integer);</a:t>
            </a:r>
          </a:p>
          <a:p>
            <a:pPr lvl="1" eaLnBrk="1" hangingPunct="1">
              <a:defRPr/>
            </a:pPr>
            <a:r>
              <a:rPr lang="en-US" altLang="zh-CN" sz="2200" b="1" dirty="0">
                <a:solidFill>
                  <a:srgbClr val="003300"/>
                </a:solidFill>
                <a:effectLst>
                  <a:outerShdw blurRad="38100" dist="38100" dir="2700000" algn="tl">
                    <a:srgbClr val="C0C0C0"/>
                  </a:outerShdw>
                </a:effectLst>
                <a:latin typeface="Arial" charset="0"/>
              </a:rPr>
              <a:t>begin</a:t>
            </a:r>
          </a:p>
          <a:p>
            <a:pPr lvl="1" eaLnBrk="1" hangingPunct="1">
              <a:defRPr/>
            </a:pPr>
            <a:r>
              <a:rPr lang="en-US" altLang="zh-CN" sz="2200" b="1" dirty="0">
                <a:solidFill>
                  <a:srgbClr val="003300"/>
                </a:solidFill>
                <a:effectLst>
                  <a:outerShdw blurRad="38100" dist="38100" dir="2700000" algn="tl">
                    <a:srgbClr val="C0C0C0"/>
                  </a:outerShdw>
                </a:effectLst>
                <a:latin typeface="Arial" charset="0"/>
              </a:rPr>
              <a:t>  repeat</a:t>
            </a:r>
          </a:p>
          <a:p>
            <a:pPr lvl="1" eaLnBrk="1" hangingPunct="1">
              <a:defRPr/>
            </a:pPr>
            <a:r>
              <a:rPr lang="en-US" altLang="zh-CN" sz="2200" b="1" dirty="0">
                <a:solidFill>
                  <a:srgbClr val="003300"/>
                </a:solidFill>
                <a:effectLst>
                  <a:outerShdw blurRad="38100" dist="38100" dir="2700000" algn="tl">
                    <a:srgbClr val="C0C0C0"/>
                  </a:outerShdw>
                </a:effectLst>
                <a:latin typeface="Arial" charset="0"/>
              </a:rPr>
              <a:t>      </a:t>
            </a:r>
            <a:r>
              <a:rPr lang="en-US" altLang="zh-CN" sz="2200" b="1" dirty="0">
                <a:solidFill>
                  <a:srgbClr val="FF0000"/>
                </a:solidFill>
                <a:effectLst>
                  <a:outerShdw blurRad="38100" dist="38100" dir="2700000" algn="tl">
                    <a:srgbClr val="C0C0C0"/>
                  </a:outerShdw>
                </a:effectLst>
                <a:latin typeface="Arial" charset="0"/>
              </a:rPr>
              <a:t>wait(s);</a:t>
            </a:r>
          </a:p>
          <a:p>
            <a:pPr lvl="1" eaLnBrk="1" hangingPunct="1">
              <a:defRPr/>
            </a:pPr>
            <a:r>
              <a:rPr lang="en-US" altLang="zh-CN" sz="2200" b="1" dirty="0">
                <a:solidFill>
                  <a:srgbClr val="FF0000"/>
                </a:solidFill>
                <a:effectLst>
                  <a:outerShdw blurRad="38100" dist="38100" dir="2700000" algn="tl">
                    <a:srgbClr val="C0C0C0"/>
                  </a:outerShdw>
                </a:effectLst>
                <a:latin typeface="Arial" charset="0"/>
              </a:rPr>
              <a:t>      &lt;</a:t>
            </a:r>
            <a:r>
              <a:rPr lang="zh-CN" altLang="en-US" sz="2200" b="1" dirty="0">
                <a:solidFill>
                  <a:srgbClr val="FF0000"/>
                </a:solidFill>
                <a:effectLst>
                  <a:outerShdw blurRad="38100" dist="38100" dir="2700000" algn="tl">
                    <a:srgbClr val="C0C0C0"/>
                  </a:outerShdw>
                </a:effectLst>
                <a:latin typeface="Arial" charset="0"/>
              </a:rPr>
              <a:t>临界区</a:t>
            </a:r>
            <a:r>
              <a:rPr lang="en-US" altLang="zh-CN" sz="2200" b="1" dirty="0">
                <a:solidFill>
                  <a:srgbClr val="FF0000"/>
                </a:solidFill>
                <a:effectLst>
                  <a:outerShdw blurRad="38100" dist="38100" dir="2700000" algn="tl">
                    <a:srgbClr val="C0C0C0"/>
                  </a:outerShdw>
                </a:effectLst>
                <a:latin typeface="Arial" charset="0"/>
              </a:rPr>
              <a:t>&gt;;</a:t>
            </a:r>
          </a:p>
          <a:p>
            <a:pPr lvl="1" eaLnBrk="1" hangingPunct="1">
              <a:defRPr/>
            </a:pPr>
            <a:r>
              <a:rPr lang="en-US" altLang="zh-CN" sz="2200" b="1" dirty="0">
                <a:solidFill>
                  <a:srgbClr val="FF0000"/>
                </a:solidFill>
                <a:effectLst>
                  <a:outerShdw blurRad="38100" dist="38100" dir="2700000" algn="tl">
                    <a:srgbClr val="C0C0C0"/>
                  </a:outerShdw>
                </a:effectLst>
                <a:latin typeface="Arial" charset="0"/>
              </a:rPr>
              <a:t>      signal(s);</a:t>
            </a:r>
          </a:p>
          <a:p>
            <a:pPr lvl="1" eaLnBrk="1" hangingPunct="1">
              <a:defRPr/>
            </a:pPr>
            <a:r>
              <a:rPr lang="en-US" altLang="zh-CN" sz="2200" b="1" dirty="0">
                <a:solidFill>
                  <a:srgbClr val="FF0000"/>
                </a:solidFill>
                <a:effectLst>
                  <a:outerShdw blurRad="38100" dist="38100" dir="2700000" algn="tl">
                    <a:srgbClr val="C0C0C0"/>
                  </a:outerShdw>
                </a:effectLst>
                <a:latin typeface="Arial" charset="0"/>
              </a:rPr>
              <a:t>      &lt;</a:t>
            </a:r>
            <a:r>
              <a:rPr lang="zh-CN" altLang="en-US" sz="2200" b="1" dirty="0">
                <a:solidFill>
                  <a:srgbClr val="FF0000"/>
                </a:solidFill>
                <a:effectLst>
                  <a:outerShdw blurRad="38100" dist="38100" dir="2700000" algn="tl">
                    <a:srgbClr val="C0C0C0"/>
                  </a:outerShdw>
                </a:effectLst>
                <a:latin typeface="Arial" charset="0"/>
              </a:rPr>
              <a:t>其余部分</a:t>
            </a:r>
            <a:r>
              <a:rPr lang="en-US" altLang="zh-CN" sz="2200" b="1" dirty="0">
                <a:solidFill>
                  <a:srgbClr val="FF0000"/>
                </a:solidFill>
                <a:effectLst>
                  <a:outerShdw blurRad="38100" dist="38100" dir="2700000" algn="tl">
                    <a:srgbClr val="C0C0C0"/>
                  </a:outerShdw>
                </a:effectLst>
                <a:latin typeface="Arial" charset="0"/>
              </a:rPr>
              <a:t>&gt;</a:t>
            </a:r>
          </a:p>
          <a:p>
            <a:pPr lvl="1" eaLnBrk="1" hangingPunct="1">
              <a:defRPr/>
            </a:pPr>
            <a:r>
              <a:rPr lang="en-US" altLang="zh-CN" sz="2200" b="1" dirty="0">
                <a:solidFill>
                  <a:srgbClr val="003300"/>
                </a:solidFill>
                <a:effectLst>
                  <a:outerShdw blurRad="38100" dist="38100" dir="2700000" algn="tl">
                    <a:srgbClr val="C0C0C0"/>
                  </a:outerShdw>
                </a:effectLst>
                <a:latin typeface="Arial" charset="0"/>
              </a:rPr>
              <a:t>   forever</a:t>
            </a:r>
          </a:p>
          <a:p>
            <a:pPr lvl="1" eaLnBrk="1" hangingPunct="1">
              <a:defRPr/>
            </a:pPr>
            <a:r>
              <a:rPr lang="en-US" altLang="zh-CN" sz="2200" b="1" dirty="0">
                <a:solidFill>
                  <a:srgbClr val="003300"/>
                </a:solidFill>
                <a:effectLst>
                  <a:outerShdw blurRad="38100" dist="38100" dir="2700000" algn="tl">
                    <a:srgbClr val="C0C0C0"/>
                  </a:outerShdw>
                </a:effectLst>
                <a:latin typeface="Arial" charset="0"/>
              </a:rPr>
              <a:t> end;</a:t>
            </a:r>
          </a:p>
          <a:p>
            <a:pPr eaLnBrk="1" hangingPunct="1">
              <a:defRPr/>
            </a:pPr>
            <a:r>
              <a:rPr lang="en-US" altLang="zh-CN" sz="2200" b="1" dirty="0">
                <a:effectLst>
                  <a:outerShdw blurRad="38100" dist="38100" dir="2700000" algn="tl">
                    <a:srgbClr val="C0C0C0"/>
                  </a:outerShdw>
                </a:effectLst>
                <a:latin typeface="Arial" charset="0"/>
              </a:rPr>
              <a:t>begin    /* </a:t>
            </a:r>
            <a:r>
              <a:rPr lang="zh-CN" altLang="en-US" sz="2200" b="1" dirty="0">
                <a:effectLst>
                  <a:outerShdw blurRad="38100" dist="38100" dir="2700000" algn="tl">
                    <a:srgbClr val="C0C0C0"/>
                  </a:outerShdw>
                </a:effectLst>
                <a:latin typeface="Arial" charset="0"/>
              </a:rPr>
              <a:t>主程序 *</a:t>
            </a:r>
            <a:r>
              <a:rPr lang="en-US" altLang="zh-CN" sz="2200" b="1" dirty="0">
                <a:effectLst>
                  <a:outerShdw blurRad="38100" dist="38100" dir="2700000" algn="tl">
                    <a:srgbClr val="C0C0C0"/>
                  </a:outerShdw>
                </a:effectLst>
                <a:latin typeface="Arial" charset="0"/>
              </a:rPr>
              <a:t>/</a:t>
            </a:r>
          </a:p>
          <a:p>
            <a:pPr eaLnBrk="1" hangingPunct="1">
              <a:defRPr/>
            </a:pPr>
            <a:r>
              <a:rPr lang="en-US" altLang="zh-CN" sz="2200" b="1" dirty="0">
                <a:effectLst>
                  <a:outerShdw blurRad="38100" dist="38100" dir="2700000" algn="tl">
                    <a:srgbClr val="C0C0C0"/>
                  </a:outerShdw>
                </a:effectLst>
                <a:latin typeface="Arial" charset="0"/>
              </a:rPr>
              <a:t>   </a:t>
            </a:r>
            <a:r>
              <a:rPr lang="en-US" altLang="zh-CN" sz="2200" b="1" dirty="0" err="1">
                <a:effectLst>
                  <a:outerShdw blurRad="38100" dist="38100" dir="2700000" algn="tl">
                    <a:srgbClr val="C0C0C0"/>
                  </a:outerShdw>
                </a:effectLst>
                <a:latin typeface="Arial" charset="0"/>
              </a:rPr>
              <a:t>parbegin</a:t>
            </a:r>
            <a:endParaRPr lang="en-US" altLang="zh-CN" sz="2200" b="1" dirty="0">
              <a:effectLst>
                <a:outerShdw blurRad="38100" dist="38100" dir="2700000" algn="tl">
                  <a:srgbClr val="C0C0C0"/>
                </a:outerShdw>
              </a:effectLst>
              <a:latin typeface="Arial" charset="0"/>
            </a:endParaRPr>
          </a:p>
          <a:p>
            <a:pPr eaLnBrk="1" hangingPunct="1">
              <a:defRPr/>
            </a:pPr>
            <a:r>
              <a:rPr lang="en-US" altLang="zh-CN" sz="2200" b="1" dirty="0">
                <a:effectLst>
                  <a:outerShdw blurRad="38100" dist="38100" dir="2700000" algn="tl">
                    <a:srgbClr val="C0C0C0"/>
                  </a:outerShdw>
                </a:effectLst>
                <a:latin typeface="Arial" charset="0"/>
              </a:rPr>
              <a:t>      P(1);   P(2);    …  </a:t>
            </a:r>
            <a:r>
              <a:rPr lang="zh-CN" altLang="en-US" sz="2200" b="1" dirty="0">
                <a:effectLst>
                  <a:outerShdw blurRad="38100" dist="38100" dir="2700000" algn="tl">
                    <a:srgbClr val="C0C0C0"/>
                  </a:outerShdw>
                </a:effectLst>
                <a:latin typeface="Arial" charset="0"/>
              </a:rPr>
              <a:t>；</a:t>
            </a:r>
            <a:r>
              <a:rPr lang="en-US" altLang="zh-CN" sz="2200" b="1" dirty="0">
                <a:effectLst>
                  <a:outerShdw blurRad="38100" dist="38100" dir="2700000" algn="tl">
                    <a:srgbClr val="C0C0C0"/>
                  </a:outerShdw>
                </a:effectLst>
                <a:latin typeface="Arial" charset="0"/>
              </a:rPr>
              <a:t> P(n)</a:t>
            </a:r>
          </a:p>
          <a:p>
            <a:pPr eaLnBrk="1" hangingPunct="1">
              <a:defRPr/>
            </a:pPr>
            <a:r>
              <a:rPr lang="en-US" altLang="zh-CN" sz="2200" b="1" dirty="0">
                <a:effectLst>
                  <a:outerShdw blurRad="38100" dist="38100" dir="2700000" algn="tl">
                    <a:srgbClr val="C0C0C0"/>
                  </a:outerShdw>
                </a:effectLst>
                <a:latin typeface="Arial" charset="0"/>
              </a:rPr>
              <a:t>  </a:t>
            </a:r>
            <a:r>
              <a:rPr lang="en-US" altLang="zh-CN" sz="2200" b="1" dirty="0" err="1">
                <a:effectLst>
                  <a:outerShdw blurRad="38100" dist="38100" dir="2700000" algn="tl">
                    <a:srgbClr val="C0C0C0"/>
                  </a:outerShdw>
                </a:effectLst>
                <a:latin typeface="Arial" charset="0"/>
              </a:rPr>
              <a:t>parend</a:t>
            </a:r>
            <a:endParaRPr lang="en-US" altLang="zh-CN" sz="2200" b="1" dirty="0">
              <a:effectLst>
                <a:outerShdw blurRad="38100" dist="38100" dir="2700000" algn="tl">
                  <a:srgbClr val="C0C0C0"/>
                </a:outerShdw>
              </a:effectLst>
              <a:latin typeface="Arial" charset="0"/>
            </a:endParaRPr>
          </a:p>
          <a:p>
            <a:pPr eaLnBrk="1" hangingPunct="1">
              <a:defRPr/>
            </a:pPr>
            <a:r>
              <a:rPr lang="en-US" altLang="zh-CN" sz="2200" b="1" dirty="0">
                <a:effectLst>
                  <a:outerShdw blurRad="38100" dist="38100" dir="2700000" algn="tl">
                    <a:srgbClr val="C0C0C0"/>
                  </a:outerShdw>
                </a:effectLst>
                <a:latin typeface="Arial" charset="0"/>
              </a:rPr>
              <a:t>end.</a:t>
            </a:r>
          </a:p>
        </p:txBody>
      </p:sp>
      <p:sp>
        <p:nvSpPr>
          <p:cNvPr id="2" name="矩形 1">
            <a:extLst>
              <a:ext uri="{FF2B5EF4-FFF2-40B4-BE49-F238E27FC236}">
                <a16:creationId xmlns:a16="http://schemas.microsoft.com/office/drawing/2014/main" id="{4B5B68F6-C657-4A00-8C1C-4624A143CB3A}"/>
              </a:ext>
            </a:extLst>
          </p:cNvPr>
          <p:cNvSpPr/>
          <p:nvPr/>
        </p:nvSpPr>
        <p:spPr>
          <a:xfrm>
            <a:off x="1322388" y="152400"/>
            <a:ext cx="6670675" cy="646113"/>
          </a:xfrm>
          <a:prstGeom prst="rect">
            <a:avLst/>
          </a:prstGeom>
        </p:spPr>
        <p:txBody>
          <a:bodyPr wrap="none">
            <a:spAutoFit/>
          </a:bodyPr>
          <a:lstStyle/>
          <a:p>
            <a:pPr algn="ctr" eaLnBrk="1" hangingPunct="1">
              <a:defRPr/>
            </a:pPr>
            <a:r>
              <a:rPr lang="zh-CN" altLang="en-US" sz="3600" b="1" u="sng" dirty="0">
                <a:solidFill>
                  <a:schemeClr val="folHlink"/>
                </a:solidFill>
                <a:latin typeface="+mj-lt"/>
                <a:ea typeface="仿宋_GB2312" pitchFamily="49" charset="-122"/>
                <a:cs typeface="+mj-cs"/>
              </a:rPr>
              <a:t>利用信号量实现</a:t>
            </a:r>
            <a:r>
              <a:rPr lang="zh-CN" altLang="en-US" sz="3600" b="1" u="sng" dirty="0">
                <a:solidFill>
                  <a:srgbClr val="C00000"/>
                </a:solidFill>
                <a:latin typeface="+mj-lt"/>
                <a:ea typeface="仿宋_GB2312" pitchFamily="49" charset="-122"/>
                <a:cs typeface="+mj-cs"/>
              </a:rPr>
              <a:t>互斥</a:t>
            </a:r>
            <a:r>
              <a:rPr lang="zh-CN" altLang="en-US" sz="3600" b="1" u="sng" dirty="0">
                <a:solidFill>
                  <a:schemeClr val="folHlink"/>
                </a:solidFill>
                <a:latin typeface="+mj-lt"/>
                <a:ea typeface="仿宋_GB2312" pitchFamily="49" charset="-122"/>
                <a:cs typeface="+mj-cs"/>
              </a:rPr>
              <a:t>的通用模式</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3F98590-A748-4E74-9B97-7895F700127E}"/>
              </a:ext>
            </a:extLst>
          </p:cNvPr>
          <p:cNvSpPr>
            <a:spLocks noGrp="1"/>
          </p:cNvSpPr>
          <p:nvPr>
            <p:ph type="title"/>
          </p:nvPr>
        </p:nvSpPr>
        <p:spPr/>
        <p:txBody>
          <a:bodyPr/>
          <a:lstStyle/>
          <a:p>
            <a:r>
              <a:rPr lang="zh-CN" altLang="en-US" dirty="0"/>
              <a:t>利用信号量实现互斥</a:t>
            </a:r>
            <a:br>
              <a:rPr lang="zh-CN" altLang="en-US" dirty="0"/>
            </a:br>
            <a:endParaRPr lang="zh-CN" altLang="en-US" dirty="0"/>
          </a:p>
        </p:txBody>
      </p:sp>
      <p:sp>
        <p:nvSpPr>
          <p:cNvPr id="4" name="Rectangle 3">
            <a:extLst>
              <a:ext uri="{FF2B5EF4-FFF2-40B4-BE49-F238E27FC236}">
                <a16:creationId xmlns:a16="http://schemas.microsoft.com/office/drawing/2014/main" id="{0B290659-B6A6-4981-B680-8C0DEBA9A71D}"/>
              </a:ext>
            </a:extLst>
          </p:cNvPr>
          <p:cNvSpPr>
            <a:spLocks noGrp="1" noRot="1" noChangeArrowheads="1"/>
          </p:cNvSpPr>
          <p:nvPr>
            <p:ph idx="1"/>
          </p:nvPr>
        </p:nvSpPr>
        <p:spPr>
          <a:xfrm>
            <a:off x="712788" y="1311275"/>
            <a:ext cx="8077200" cy="5157788"/>
          </a:xfrm>
        </p:spPr>
        <p:txBody>
          <a:bodyPr/>
          <a:lstStyle/>
          <a:p>
            <a:pPr eaLnBrk="1" hangingPunct="1">
              <a:defRPr/>
            </a:pPr>
            <a:r>
              <a:rPr lang="zh-CN" altLang="en-US" b="1" dirty="0">
                <a:effectLst>
                  <a:outerShdw blurRad="38100" dist="38100" dir="2700000" algn="tl">
                    <a:srgbClr val="C0C0C0"/>
                  </a:outerShdw>
                </a:effectLst>
                <a:ea typeface="仿宋_GB2312" pitchFamily="49" charset="-122"/>
              </a:rPr>
              <a:t>操作系统内核以</a:t>
            </a:r>
            <a:r>
              <a:rPr lang="zh-CN" altLang="en-US" b="1" dirty="0">
                <a:solidFill>
                  <a:srgbClr val="C00000"/>
                </a:solidFill>
                <a:effectLst>
                  <a:outerShdw blurRad="38100" dist="38100" dir="2700000" algn="tl">
                    <a:srgbClr val="C0C0C0"/>
                  </a:outerShdw>
                </a:effectLst>
                <a:ea typeface="仿宋_GB2312" pitchFamily="49" charset="-122"/>
              </a:rPr>
              <a:t>系统调用</a:t>
            </a:r>
            <a:r>
              <a:rPr lang="zh-CN" altLang="en-US" b="1" dirty="0">
                <a:effectLst>
                  <a:outerShdw blurRad="38100" dist="38100" dir="2700000" algn="tl">
                    <a:srgbClr val="C0C0C0"/>
                  </a:outerShdw>
                </a:effectLst>
                <a:ea typeface="仿宋_GB2312" pitchFamily="49" charset="-122"/>
              </a:rPr>
              <a:t>形式提供</a:t>
            </a:r>
            <a:r>
              <a:rPr lang="en-US" altLang="zh-CN" b="1" dirty="0">
                <a:effectLst>
                  <a:outerShdw blurRad="38100" dist="38100" dir="2700000" algn="tl">
                    <a:srgbClr val="C0C0C0"/>
                  </a:outerShdw>
                </a:effectLst>
                <a:ea typeface="仿宋_GB2312" pitchFamily="49" charset="-122"/>
              </a:rPr>
              <a:t>wait</a:t>
            </a:r>
            <a:r>
              <a:rPr lang="zh-CN" altLang="en-US" b="1" dirty="0">
                <a:effectLst>
                  <a:outerShdw blurRad="38100" dist="38100" dir="2700000" algn="tl">
                    <a:srgbClr val="C0C0C0"/>
                  </a:outerShdw>
                </a:effectLst>
                <a:ea typeface="仿宋_GB2312" pitchFamily="49" charset="-122"/>
              </a:rPr>
              <a:t>和</a:t>
            </a:r>
            <a:r>
              <a:rPr lang="en-US" altLang="zh-CN" b="1" dirty="0">
                <a:effectLst>
                  <a:outerShdw blurRad="38100" dist="38100" dir="2700000" algn="tl">
                    <a:srgbClr val="C0C0C0"/>
                  </a:outerShdw>
                </a:effectLst>
                <a:ea typeface="仿宋_GB2312" pitchFamily="49" charset="-122"/>
              </a:rPr>
              <a:t>signal</a:t>
            </a:r>
            <a:r>
              <a:rPr lang="zh-CN" altLang="en-US" b="1" dirty="0">
                <a:effectLst>
                  <a:outerShdw blurRad="38100" dist="38100" dir="2700000" algn="tl">
                    <a:srgbClr val="C0C0C0"/>
                  </a:outerShdw>
                </a:effectLst>
                <a:ea typeface="仿宋_GB2312" pitchFamily="49" charset="-122"/>
              </a:rPr>
              <a:t>原语，应用程序通过该系统调用实现进程间的互斥。</a:t>
            </a:r>
          </a:p>
          <a:p>
            <a:pPr eaLnBrk="1" hangingPunct="1">
              <a:defRPr/>
            </a:pPr>
            <a:endParaRPr lang="zh-CN" altLang="en-US" b="1" dirty="0">
              <a:effectLst>
                <a:outerShdw blurRad="38100" dist="38100" dir="2700000" algn="tl">
                  <a:srgbClr val="C0C0C0"/>
                </a:outerShdw>
              </a:effectLst>
              <a:ea typeface="仿宋_GB2312" pitchFamily="49" charset="-122"/>
            </a:endParaRPr>
          </a:p>
          <a:p>
            <a:pPr eaLnBrk="1" hangingPunct="1">
              <a:defRPr/>
            </a:pPr>
            <a:r>
              <a:rPr lang="zh-CN" altLang="en-US" b="1" dirty="0">
                <a:solidFill>
                  <a:schemeClr val="folHlink"/>
                </a:solidFill>
                <a:ea typeface="仿宋_GB2312" pitchFamily="49" charset="-122"/>
              </a:rPr>
              <a:t>工程实践证明，利用信号量方法实现进程互斥是高效的，一直被广泛采用。</a:t>
            </a:r>
            <a:r>
              <a:rPr lang="zh-CN" altLang="en-US" dirty="0"/>
              <a:t> </a:t>
            </a:r>
          </a:p>
        </p:txBody>
      </p:sp>
    </p:spTree>
    <p:extLst>
      <p:ext uri="{BB962C8B-B14F-4D97-AF65-F5344CB8AC3E}">
        <p14:creationId xmlns:p14="http://schemas.microsoft.com/office/powerpoint/2010/main" val="2383739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2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75BEFBDF-A592-4246-96E6-CA9041FB9DEB}"/>
              </a:ext>
            </a:extLst>
          </p:cNvPr>
          <p:cNvSpPr txBox="1">
            <a:spLocks noRot="1" noChangeArrowheads="1"/>
          </p:cNvSpPr>
          <p:nvPr/>
        </p:nvSpPr>
        <p:spPr bwMode="auto">
          <a:xfrm>
            <a:off x="339725" y="1270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rgbClr val="CC3300"/>
                </a:solidFill>
                <a:effectLst>
                  <a:outerShdw blurRad="38100" dist="38100" dir="2700000" algn="tl">
                    <a:srgbClr val="000000"/>
                  </a:outerShdw>
                </a:effectLst>
                <a:uLnTx/>
                <a:uFillTx/>
                <a:latin typeface="Arial"/>
                <a:ea typeface="宋体"/>
                <a:cs typeface="+mj-cs"/>
              </a:rPr>
              <a:t>Linux</a:t>
            </a:r>
            <a:r>
              <a:rPr kumimoji="0" lang="zh-CN" altLang="en-US" sz="3600" b="1" i="0" u="none" strike="noStrike" kern="0" cap="none" spc="0" normalizeH="0" baseline="0" noProof="0" dirty="0">
                <a:ln>
                  <a:noFill/>
                </a:ln>
                <a:solidFill>
                  <a:srgbClr val="CC3300"/>
                </a:solidFill>
                <a:effectLst>
                  <a:outerShdw blurRad="38100" dist="38100" dir="2700000" algn="tl">
                    <a:srgbClr val="000000"/>
                  </a:outerShdw>
                </a:effectLst>
                <a:uLnTx/>
                <a:uFillTx/>
                <a:latin typeface="Arial"/>
                <a:ea typeface="宋体"/>
                <a:cs typeface="+mj-cs"/>
              </a:rPr>
              <a:t>中的信号量</a:t>
            </a:r>
          </a:p>
        </p:txBody>
      </p:sp>
      <p:pic>
        <p:nvPicPr>
          <p:cNvPr id="11" name="Picture 4">
            <a:extLst>
              <a:ext uri="{FF2B5EF4-FFF2-40B4-BE49-F238E27FC236}">
                <a16:creationId xmlns:a16="http://schemas.microsoft.com/office/drawing/2014/main" id="{5787D425-F18E-403B-AC58-29489755F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667000"/>
            <a:ext cx="64770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
            <a:extLst>
              <a:ext uri="{FF2B5EF4-FFF2-40B4-BE49-F238E27FC236}">
                <a16:creationId xmlns:a16="http://schemas.microsoft.com/office/drawing/2014/main" id="{62D72197-C22D-4865-9D36-CCBD61052A2E}"/>
              </a:ext>
            </a:extLst>
          </p:cNvPr>
          <p:cNvSpPr txBox="1">
            <a:spLocks noChangeArrowheads="1"/>
          </p:cNvSpPr>
          <p:nvPr/>
        </p:nvSpPr>
        <p:spPr bwMode="auto">
          <a:xfrm>
            <a:off x="685800" y="1422400"/>
            <a:ext cx="7848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800" b="1" i="0" u="none" strike="noStrike" kern="0" cap="none" spc="0" normalizeH="0" baseline="0" noProof="0" dirty="0">
                <a:ln>
                  <a:noFill/>
                </a:ln>
                <a:solidFill>
                  <a:srgbClr val="080808"/>
                </a:solidFill>
                <a:effectLst/>
                <a:uLnTx/>
                <a:uFillTx/>
                <a:latin typeface="+mj-ea"/>
                <a:ea typeface="+mj-ea"/>
              </a:rPr>
              <a:t>Linux</a:t>
            </a:r>
            <a:r>
              <a:rPr kumimoji="0" lang="zh-CN" altLang="en-US" sz="2800" b="1" i="0" u="none" strike="noStrike" kern="0" cap="none" spc="0" normalizeH="0" baseline="0" noProof="0" dirty="0">
                <a:ln>
                  <a:noFill/>
                </a:ln>
                <a:solidFill>
                  <a:srgbClr val="080808"/>
                </a:solidFill>
                <a:effectLst/>
                <a:uLnTx/>
                <a:uFillTx/>
                <a:latin typeface="+mj-ea"/>
                <a:ea typeface="+mj-ea"/>
              </a:rPr>
              <a:t>中使用信号量实现进程间对共享资源的互斥访问，</a:t>
            </a:r>
            <a:r>
              <a:rPr kumimoji="0" lang="en-US" altLang="zh-CN" sz="2800" b="1" i="0" u="none" strike="noStrike" kern="0" cap="none" spc="0" normalizeH="0" baseline="0" noProof="0" dirty="0">
                <a:ln>
                  <a:noFill/>
                </a:ln>
                <a:solidFill>
                  <a:srgbClr val="080808"/>
                </a:solidFill>
                <a:effectLst/>
                <a:uLnTx/>
                <a:uFillTx/>
                <a:latin typeface="+mj-ea"/>
                <a:ea typeface="+mj-ea"/>
              </a:rPr>
              <a:t>Down()</a:t>
            </a:r>
            <a:r>
              <a:rPr kumimoji="0" lang="zh-CN" altLang="en-US" sz="2800" b="1" i="0" u="none" strike="noStrike" kern="0" cap="none" spc="0" normalizeH="0" baseline="0" noProof="0" dirty="0">
                <a:ln>
                  <a:noFill/>
                </a:ln>
                <a:solidFill>
                  <a:srgbClr val="080808"/>
                </a:solidFill>
                <a:effectLst/>
                <a:uLnTx/>
                <a:uFillTx/>
                <a:latin typeface="+mj-ea"/>
                <a:ea typeface="+mj-ea"/>
              </a:rPr>
              <a:t>和</a:t>
            </a:r>
            <a:r>
              <a:rPr kumimoji="0" lang="en-US" altLang="zh-CN" sz="2800" b="1" i="0" u="none" strike="noStrike" kern="0" cap="none" spc="0" normalizeH="0" baseline="0" noProof="0" dirty="0">
                <a:ln>
                  <a:noFill/>
                </a:ln>
                <a:solidFill>
                  <a:srgbClr val="080808"/>
                </a:solidFill>
                <a:effectLst/>
                <a:uLnTx/>
                <a:uFillTx/>
                <a:latin typeface="+mj-ea"/>
                <a:ea typeface="+mj-ea"/>
              </a:rPr>
              <a:t>Up()</a:t>
            </a:r>
            <a:r>
              <a:rPr kumimoji="0" lang="zh-CN" altLang="en-US" sz="2800" b="1" i="0" u="none" strike="noStrike" kern="0" cap="none" spc="0" normalizeH="0" baseline="0" noProof="0" dirty="0">
                <a:ln>
                  <a:noFill/>
                </a:ln>
                <a:solidFill>
                  <a:srgbClr val="080808"/>
                </a:solidFill>
                <a:effectLst/>
                <a:uLnTx/>
                <a:uFillTx/>
                <a:latin typeface="+mj-ea"/>
                <a:ea typeface="+mj-ea"/>
              </a:rPr>
              <a:t>函数对应于</a:t>
            </a:r>
            <a:r>
              <a:rPr kumimoji="0" lang="en-US" altLang="zh-CN" sz="2800" b="1" i="0" u="none" strike="noStrike" kern="0" cap="none" spc="0" normalizeH="0" baseline="0" noProof="0" dirty="0">
                <a:ln>
                  <a:noFill/>
                </a:ln>
                <a:solidFill>
                  <a:srgbClr val="080808"/>
                </a:solidFill>
                <a:effectLst/>
                <a:uLnTx/>
                <a:uFillTx/>
                <a:latin typeface="+mj-ea"/>
                <a:ea typeface="+mj-ea"/>
              </a:rPr>
              <a:t>P</a:t>
            </a:r>
            <a:r>
              <a:rPr kumimoji="0" lang="zh-CN" altLang="en-US" sz="2800" b="1" i="0" u="none" strike="noStrike" kern="0" cap="none" spc="0" normalizeH="0" baseline="0" noProof="0" dirty="0">
                <a:ln>
                  <a:noFill/>
                </a:ln>
                <a:solidFill>
                  <a:srgbClr val="080808"/>
                </a:solidFill>
                <a:effectLst/>
                <a:uLnTx/>
                <a:uFillTx/>
                <a:latin typeface="+mj-ea"/>
                <a:ea typeface="+mj-ea"/>
              </a:rPr>
              <a:t>、</a:t>
            </a:r>
            <a:r>
              <a:rPr kumimoji="0" lang="en-US" altLang="zh-CN" sz="2800" b="1" i="0" u="none" strike="noStrike" kern="0" cap="none" spc="0" normalizeH="0" baseline="0" noProof="0" dirty="0">
                <a:ln>
                  <a:noFill/>
                </a:ln>
                <a:solidFill>
                  <a:srgbClr val="080808"/>
                </a:solidFill>
                <a:effectLst/>
                <a:uLnTx/>
                <a:uFillTx/>
                <a:latin typeface="+mj-ea"/>
                <a:ea typeface="+mj-ea"/>
              </a:rPr>
              <a:t>V</a:t>
            </a:r>
            <a:r>
              <a:rPr kumimoji="0" lang="zh-CN" altLang="en-US" sz="2800" b="1" i="0" u="none" strike="noStrike" kern="0" cap="none" spc="0" normalizeH="0" baseline="0" noProof="0" dirty="0">
                <a:ln>
                  <a:noFill/>
                </a:ln>
                <a:solidFill>
                  <a:srgbClr val="080808"/>
                </a:solidFill>
                <a:effectLst/>
                <a:uLnTx/>
                <a:uFillTx/>
                <a:latin typeface="+mj-ea"/>
                <a:ea typeface="+mj-ea"/>
              </a:rPr>
              <a:t>操作。</a:t>
            </a:r>
          </a:p>
        </p:txBody>
      </p:sp>
      <p:sp>
        <p:nvSpPr>
          <p:cNvPr id="13" name="Text Box 7">
            <a:extLst>
              <a:ext uri="{FF2B5EF4-FFF2-40B4-BE49-F238E27FC236}">
                <a16:creationId xmlns:a16="http://schemas.microsoft.com/office/drawing/2014/main" id="{006446FB-4D2E-4AA0-A5BB-EAFC36943B94}"/>
              </a:ext>
            </a:extLst>
          </p:cNvPr>
          <p:cNvSpPr txBox="1">
            <a:spLocks noChangeArrowheads="1"/>
          </p:cNvSpPr>
          <p:nvPr/>
        </p:nvSpPr>
        <p:spPr bwMode="auto">
          <a:xfrm>
            <a:off x="5257800" y="38862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1" i="0" u="none" strike="noStrike" kern="0" cap="none" spc="0" normalizeH="0" baseline="0" noProof="0">
                <a:ln>
                  <a:noFill/>
                </a:ln>
                <a:solidFill>
                  <a:srgbClr val="003300"/>
                </a:solidFill>
                <a:effectLst/>
                <a:uLnTx/>
                <a:uFillTx/>
                <a:latin typeface="Arial" panose="020B0604020202020204" pitchFamily="34" charset="0"/>
                <a:ea typeface="宋体" panose="02010600030101010101" pitchFamily="2" charset="-122"/>
              </a:rPr>
              <a:t>等待的进程数</a:t>
            </a:r>
          </a:p>
        </p:txBody>
      </p:sp>
      <p:sp>
        <p:nvSpPr>
          <p:cNvPr id="14" name="Text Box 8">
            <a:extLst>
              <a:ext uri="{FF2B5EF4-FFF2-40B4-BE49-F238E27FC236}">
                <a16:creationId xmlns:a16="http://schemas.microsoft.com/office/drawing/2014/main" id="{7C4E3581-99A6-4499-B32E-7E3A488C3EBD}"/>
              </a:ext>
            </a:extLst>
          </p:cNvPr>
          <p:cNvSpPr txBox="1">
            <a:spLocks noChangeArrowheads="1"/>
          </p:cNvSpPr>
          <p:nvPr/>
        </p:nvSpPr>
        <p:spPr bwMode="auto">
          <a:xfrm>
            <a:off x="5562600" y="34290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1" i="0" u="none" strike="noStrike" kern="0" cap="none" spc="0" normalizeH="0" baseline="0" noProof="0">
                <a:ln>
                  <a:noFill/>
                </a:ln>
                <a:solidFill>
                  <a:srgbClr val="003300"/>
                </a:solidFill>
                <a:effectLst/>
                <a:uLnTx/>
                <a:uFillTx/>
                <a:latin typeface="Arial" panose="020B0604020202020204" pitchFamily="34" charset="0"/>
                <a:ea typeface="宋体" panose="02010600030101010101" pitchFamily="2" charset="-122"/>
              </a:rPr>
              <a:t>信号量的值</a:t>
            </a:r>
          </a:p>
        </p:txBody>
      </p:sp>
      <p:sp>
        <p:nvSpPr>
          <p:cNvPr id="15" name="Text Box 9">
            <a:extLst>
              <a:ext uri="{FF2B5EF4-FFF2-40B4-BE49-F238E27FC236}">
                <a16:creationId xmlns:a16="http://schemas.microsoft.com/office/drawing/2014/main" id="{4BA521E1-EA94-4E20-B1DE-48C6C67F5526}"/>
              </a:ext>
            </a:extLst>
          </p:cNvPr>
          <p:cNvSpPr txBox="1">
            <a:spLocks noChangeArrowheads="1"/>
          </p:cNvSpPr>
          <p:nvPr/>
        </p:nvSpPr>
        <p:spPr bwMode="auto">
          <a:xfrm>
            <a:off x="6934200" y="4281488"/>
            <a:ext cx="1981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1" i="0" u="none" strike="noStrike" kern="0" cap="none" spc="0" normalizeH="0" baseline="0" noProof="0">
                <a:ln>
                  <a:noFill/>
                </a:ln>
                <a:solidFill>
                  <a:srgbClr val="003300"/>
                </a:solidFill>
                <a:effectLst/>
                <a:uLnTx/>
                <a:uFillTx/>
                <a:latin typeface="Arial" panose="020B0604020202020204" pitchFamily="34" charset="0"/>
                <a:ea typeface="宋体" panose="02010600030101010101" pitchFamily="2" charset="-122"/>
              </a:rPr>
              <a:t>等待队列</a:t>
            </a:r>
          </a:p>
        </p:txBody>
      </p:sp>
    </p:spTree>
    <p:extLst>
      <p:ext uri="{BB962C8B-B14F-4D97-AF65-F5344CB8AC3E}">
        <p14:creationId xmlns:p14="http://schemas.microsoft.com/office/powerpoint/2010/main" val="3120888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标题 1">
            <a:extLst>
              <a:ext uri="{FF2B5EF4-FFF2-40B4-BE49-F238E27FC236}">
                <a16:creationId xmlns:a16="http://schemas.microsoft.com/office/drawing/2014/main" id="{DDF9F6CD-4A8F-43F8-9C85-DCABCF5E39E4}"/>
              </a:ext>
            </a:extLst>
          </p:cNvPr>
          <p:cNvSpPr>
            <a:spLocks noGrp="1"/>
          </p:cNvSpPr>
          <p:nvPr>
            <p:ph type="title"/>
          </p:nvPr>
        </p:nvSpPr>
        <p:spPr/>
        <p:txBody>
          <a:bodyPr/>
          <a:lstStyle/>
          <a:p>
            <a:r>
              <a:rPr lang="en-US" altLang="zh-CN" b="1"/>
              <a:t>3</a:t>
            </a:r>
            <a:r>
              <a:rPr lang="zh-CN" altLang="en-US" b="1"/>
              <a:t>．</a:t>
            </a:r>
            <a:r>
              <a:rPr lang="en-US" altLang="zh-CN" b="1"/>
              <a:t>AND</a:t>
            </a:r>
            <a:r>
              <a:rPr lang="zh-CN" altLang="en-US" b="1"/>
              <a:t>型信号量</a:t>
            </a:r>
            <a:endParaRPr lang="zh-CN" altLang="en-US"/>
          </a:p>
        </p:txBody>
      </p:sp>
      <p:sp>
        <p:nvSpPr>
          <p:cNvPr id="157699" name="内容占位符 2">
            <a:extLst>
              <a:ext uri="{FF2B5EF4-FFF2-40B4-BE49-F238E27FC236}">
                <a16:creationId xmlns:a16="http://schemas.microsoft.com/office/drawing/2014/main" id="{40C393F7-A678-42A2-964A-9768226E8ACA}"/>
              </a:ext>
            </a:extLst>
          </p:cNvPr>
          <p:cNvSpPr>
            <a:spLocks noGrp="1"/>
          </p:cNvSpPr>
          <p:nvPr>
            <p:ph idx="1"/>
          </p:nvPr>
        </p:nvSpPr>
        <p:spPr/>
        <p:txBody>
          <a:bodyPr/>
          <a:lstStyle/>
          <a:p>
            <a:r>
              <a:rPr lang="zh-CN" altLang="en-US" dirty="0"/>
              <a:t>如果一个进程需要事先获得一个或多个共享资源后才能执行任务。例如：</a:t>
            </a:r>
            <a:endParaRPr lang="en-US" altLang="zh-CN" dirty="0"/>
          </a:p>
          <a:p>
            <a:pPr lvl="3">
              <a:buFont typeface="Wingdings 2" panose="05020102010507070707" pitchFamily="18" charset="2"/>
              <a:buNone/>
            </a:pPr>
            <a:r>
              <a:rPr lang="en-US" altLang="zh-CN" dirty="0"/>
              <a:t>   </a:t>
            </a:r>
            <a:r>
              <a:rPr lang="en-US" altLang="zh-CN" sz="2400" dirty="0"/>
              <a:t>process A:                 process B:   </a:t>
            </a:r>
          </a:p>
          <a:p>
            <a:pPr lvl="3">
              <a:buFont typeface="Wingdings 2" panose="05020102010507070707" pitchFamily="18" charset="2"/>
              <a:buNone/>
            </a:pPr>
            <a:r>
              <a:rPr lang="en-US" altLang="zh-CN" sz="2400" dirty="0"/>
              <a:t>   wait(</a:t>
            </a:r>
            <a:r>
              <a:rPr lang="en-US" altLang="zh-CN" sz="2400" dirty="0" err="1"/>
              <a:t>Dmutex</a:t>
            </a:r>
            <a:r>
              <a:rPr lang="en-US" altLang="zh-CN" sz="2400" dirty="0"/>
              <a:t>);            wait(</a:t>
            </a:r>
            <a:r>
              <a:rPr lang="en-US" altLang="zh-CN" sz="2400" dirty="0" err="1"/>
              <a:t>Emutex</a:t>
            </a:r>
            <a:r>
              <a:rPr lang="en-US" altLang="zh-CN" sz="2400" dirty="0"/>
              <a:t>);</a:t>
            </a:r>
          </a:p>
          <a:p>
            <a:pPr lvl="3">
              <a:buFont typeface="Wingdings 2" panose="05020102010507070707" pitchFamily="18" charset="2"/>
              <a:buNone/>
            </a:pPr>
            <a:r>
              <a:rPr lang="en-US" altLang="zh-CN" sz="2400" dirty="0"/>
              <a:t>   wait(</a:t>
            </a:r>
            <a:r>
              <a:rPr lang="en-US" altLang="zh-CN" sz="2400" dirty="0" err="1"/>
              <a:t>Emutex</a:t>
            </a:r>
            <a:r>
              <a:rPr lang="en-US" altLang="zh-CN" sz="2400" dirty="0"/>
              <a:t>);             wait(</a:t>
            </a:r>
            <a:r>
              <a:rPr lang="en-US" altLang="zh-CN" sz="2400" dirty="0" err="1"/>
              <a:t>Dmutex</a:t>
            </a:r>
            <a:r>
              <a:rPr lang="en-US" altLang="zh-CN" sz="2400" dirty="0"/>
              <a:t>);</a:t>
            </a:r>
          </a:p>
          <a:p>
            <a:pPr lvl="3">
              <a:buFont typeface="Wingdings 2" panose="05020102010507070707" pitchFamily="18" charset="2"/>
              <a:buNone/>
            </a:pPr>
            <a:endParaRPr lang="en-US" altLang="zh-CN" sz="2400" dirty="0"/>
          </a:p>
          <a:p>
            <a:r>
              <a:rPr lang="zh-CN" altLang="en-US" dirty="0"/>
              <a:t>进程</a:t>
            </a:r>
            <a:r>
              <a:rPr lang="en-US" altLang="zh-CN" dirty="0"/>
              <a:t>A</a:t>
            </a:r>
            <a:r>
              <a:rPr lang="zh-CN" altLang="en-US" dirty="0"/>
              <a:t>和进程</a:t>
            </a:r>
            <a:r>
              <a:rPr lang="en-US" altLang="zh-CN" dirty="0"/>
              <a:t>B</a:t>
            </a:r>
            <a:r>
              <a:rPr lang="zh-CN" altLang="en-US" dirty="0"/>
              <a:t>可能会进入</a:t>
            </a:r>
            <a:r>
              <a:rPr lang="zh-CN" altLang="en-US" dirty="0">
                <a:solidFill>
                  <a:srgbClr val="C00000"/>
                </a:solidFill>
              </a:rPr>
              <a:t>死锁</a:t>
            </a:r>
            <a:r>
              <a:rPr lang="zh-CN" altLang="en-US" dirty="0"/>
              <a:t>状态。</a:t>
            </a:r>
            <a:endParaRPr lang="en-US" altLang="zh-CN" dirty="0"/>
          </a:p>
        </p:txBody>
      </p:sp>
      <p:pic>
        <p:nvPicPr>
          <p:cNvPr id="2" name="图片 1">
            <a:extLst>
              <a:ext uri="{FF2B5EF4-FFF2-40B4-BE49-F238E27FC236}">
                <a16:creationId xmlns:a16="http://schemas.microsoft.com/office/drawing/2014/main" id="{4539FDC7-59C5-4B69-AC61-105A95380C16}"/>
              </a:ext>
            </a:extLst>
          </p:cNvPr>
          <p:cNvPicPr>
            <a:picLocks noChangeAspect="1"/>
          </p:cNvPicPr>
          <p:nvPr/>
        </p:nvPicPr>
        <p:blipFill>
          <a:blip r:embed="rId3"/>
          <a:stretch>
            <a:fillRect/>
          </a:stretch>
        </p:blipFill>
        <p:spPr>
          <a:xfrm>
            <a:off x="1180536" y="4822497"/>
            <a:ext cx="6687964" cy="164671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699">
                                            <p:txEl>
                                              <p:pRg st="5" end="5"/>
                                            </p:txEl>
                                          </p:spTgt>
                                        </p:tgtEl>
                                        <p:attrNameLst>
                                          <p:attrName>style.visibility</p:attrName>
                                        </p:attrNameLst>
                                      </p:cBhvr>
                                      <p:to>
                                        <p:strVal val="visible"/>
                                      </p:to>
                                    </p:set>
                                    <p:animEffect transition="in" filter="fade">
                                      <p:cBhvr>
                                        <p:cTn id="7" dur="500"/>
                                        <p:tgtEl>
                                          <p:spTgt spid="157699">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CEA5761D-E6F6-467A-9474-02DC1B004A41}"/>
              </a:ext>
            </a:extLst>
          </p:cNvPr>
          <p:cNvSpPr>
            <a:spLocks noGrp="1" noChangeArrowheads="1"/>
          </p:cNvSpPr>
          <p:nvPr>
            <p:ph type="title"/>
          </p:nvPr>
        </p:nvSpPr>
        <p:spPr/>
        <p:txBody>
          <a:bodyPr/>
          <a:lstStyle/>
          <a:p>
            <a:r>
              <a:rPr lang="zh-CN" altLang="en-US"/>
              <a:t>进程概念让许多事情豁然开朗</a:t>
            </a:r>
          </a:p>
        </p:txBody>
      </p:sp>
      <p:pic>
        <p:nvPicPr>
          <p:cNvPr id="69646" name="Picture 14">
            <a:extLst>
              <a:ext uri="{FF2B5EF4-FFF2-40B4-BE49-F238E27FC236}">
                <a16:creationId xmlns:a16="http://schemas.microsoft.com/office/drawing/2014/main" id="{788E9223-44AA-40C3-9C7A-3F8228B6B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5138" y="0"/>
            <a:ext cx="1058862" cy="1066800"/>
          </a:xfrm>
          <a:prstGeom prst="rect">
            <a:avLst/>
          </a:prstGeom>
          <a:noFill/>
          <a:extLst>
            <a:ext uri="{909E8E84-426E-40DD-AFC4-6F175D3DCCD1}">
              <a14:hiddenFill xmlns:a14="http://schemas.microsoft.com/office/drawing/2010/main">
                <a:solidFill>
                  <a:srgbClr val="FFFFFF"/>
                </a:solidFill>
              </a14:hiddenFill>
            </a:ext>
          </a:extLst>
        </p:spPr>
      </p:pic>
      <p:sp>
        <p:nvSpPr>
          <p:cNvPr id="69648" name="Rectangle 16">
            <a:extLst>
              <a:ext uri="{FF2B5EF4-FFF2-40B4-BE49-F238E27FC236}">
                <a16:creationId xmlns:a16="http://schemas.microsoft.com/office/drawing/2014/main" id="{0A146D63-D9BA-4E50-BE2D-63B90933235D}"/>
              </a:ext>
            </a:extLst>
          </p:cNvPr>
          <p:cNvSpPr>
            <a:spLocks noGrp="1" noChangeArrowheads="1"/>
          </p:cNvSpPr>
          <p:nvPr>
            <p:ph type="body" idx="1"/>
          </p:nvPr>
        </p:nvSpPr>
        <p:spPr>
          <a:xfrm>
            <a:off x="612775" y="1268413"/>
            <a:ext cx="7921625" cy="865187"/>
          </a:xfrm>
          <a:noFill/>
          <a:ln/>
        </p:spPr>
        <p:txBody>
          <a:bodyPr/>
          <a:lstStyle/>
          <a:p>
            <a:pPr>
              <a:lnSpc>
                <a:spcPct val="130000"/>
              </a:lnSpc>
            </a:pPr>
            <a:r>
              <a:rPr lang="zh-CN" altLang="en-US">
                <a:solidFill>
                  <a:srgbClr val="FF0000"/>
                </a:solidFill>
              </a:rPr>
              <a:t>进程是程序的一次执行。</a:t>
            </a:r>
          </a:p>
        </p:txBody>
      </p:sp>
      <p:sp>
        <p:nvSpPr>
          <p:cNvPr id="69649" name="Rectangle 17">
            <a:extLst>
              <a:ext uri="{FF2B5EF4-FFF2-40B4-BE49-F238E27FC236}">
                <a16:creationId xmlns:a16="http://schemas.microsoft.com/office/drawing/2014/main" id="{51E856E1-755B-4186-B472-78F9C01DBCD2}"/>
              </a:ext>
            </a:extLst>
          </p:cNvPr>
          <p:cNvSpPr>
            <a:spLocks noChangeArrowheads="1"/>
          </p:cNvSpPr>
          <p:nvPr/>
        </p:nvSpPr>
        <p:spPr bwMode="auto">
          <a:xfrm>
            <a:off x="685800" y="3783013"/>
            <a:ext cx="79216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a:solidFill>
                  <a:srgbClr val="FF0000"/>
                </a:solidFill>
              </a:rPr>
              <a:t>进程是执行中的程序。</a:t>
            </a:r>
          </a:p>
        </p:txBody>
      </p:sp>
      <p:grpSp>
        <p:nvGrpSpPr>
          <p:cNvPr id="69665" name="Group 33">
            <a:extLst>
              <a:ext uri="{FF2B5EF4-FFF2-40B4-BE49-F238E27FC236}">
                <a16:creationId xmlns:a16="http://schemas.microsoft.com/office/drawing/2014/main" id="{402F6BD7-A792-46D8-A896-57488C8E5AB4}"/>
              </a:ext>
            </a:extLst>
          </p:cNvPr>
          <p:cNvGrpSpPr>
            <a:grpSpLocks/>
          </p:cNvGrpSpPr>
          <p:nvPr/>
        </p:nvGrpSpPr>
        <p:grpSpPr bwMode="auto">
          <a:xfrm>
            <a:off x="762000" y="1752600"/>
            <a:ext cx="7467600" cy="2635250"/>
            <a:chOff x="480" y="1104"/>
            <a:chExt cx="4704" cy="1660"/>
          </a:xfrm>
        </p:grpSpPr>
        <p:grpSp>
          <p:nvGrpSpPr>
            <p:cNvPr id="69664" name="Group 32">
              <a:extLst>
                <a:ext uri="{FF2B5EF4-FFF2-40B4-BE49-F238E27FC236}">
                  <a16:creationId xmlns:a16="http://schemas.microsoft.com/office/drawing/2014/main" id="{92E41C54-B23C-45B9-9B0A-56989D609466}"/>
                </a:ext>
              </a:extLst>
            </p:cNvPr>
            <p:cNvGrpSpPr>
              <a:grpSpLocks/>
            </p:cNvGrpSpPr>
            <p:nvPr/>
          </p:nvGrpSpPr>
          <p:grpSpPr bwMode="auto">
            <a:xfrm>
              <a:off x="3120" y="1104"/>
              <a:ext cx="2064" cy="1660"/>
              <a:chOff x="3120" y="1104"/>
              <a:chExt cx="2064" cy="1660"/>
            </a:xfrm>
          </p:grpSpPr>
          <p:sp>
            <p:nvSpPr>
              <p:cNvPr id="69651" name="Rectangle 19">
                <a:extLst>
                  <a:ext uri="{FF2B5EF4-FFF2-40B4-BE49-F238E27FC236}">
                    <a16:creationId xmlns:a16="http://schemas.microsoft.com/office/drawing/2014/main" id="{F0D8E8DC-308B-4322-94A1-C235F936DC8F}"/>
                  </a:ext>
                </a:extLst>
              </p:cNvPr>
              <p:cNvSpPr>
                <a:spLocks noChangeArrowheads="1"/>
              </p:cNvSpPr>
              <p:nvPr/>
            </p:nvSpPr>
            <p:spPr bwMode="auto">
              <a:xfrm>
                <a:off x="3744" y="1104"/>
                <a:ext cx="1440" cy="1632"/>
              </a:xfrm>
              <a:prstGeom prst="rect">
                <a:avLst/>
              </a:prstGeom>
              <a:noFill/>
              <a:ln w="19050">
                <a:solidFill>
                  <a:srgbClr val="0F0C19"/>
                </a:solid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solidFill>
                    <a:srgbClr val="0F0C19"/>
                  </a:solidFill>
                  <a:latin typeface="Comic Sans MS" panose="030F0702030302020204" pitchFamily="66" charset="0"/>
                </a:endParaRPr>
              </a:p>
            </p:txBody>
          </p:sp>
          <p:sp>
            <p:nvSpPr>
              <p:cNvPr id="69652" name="Text Box 20">
                <a:extLst>
                  <a:ext uri="{FF2B5EF4-FFF2-40B4-BE49-F238E27FC236}">
                    <a16:creationId xmlns:a16="http://schemas.microsoft.com/office/drawing/2014/main" id="{FAACFFB8-43BC-4A11-AC06-769F5809CE32}"/>
                  </a:ext>
                </a:extLst>
              </p:cNvPr>
              <p:cNvSpPr txBox="1">
                <a:spLocks noChangeArrowheads="1"/>
              </p:cNvSpPr>
              <p:nvPr/>
            </p:nvSpPr>
            <p:spPr bwMode="auto">
              <a:xfrm>
                <a:off x="3120" y="1170"/>
                <a:ext cx="730" cy="15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F0C1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sz="2000" b="1">
                    <a:solidFill>
                      <a:schemeClr val="accent2"/>
                    </a:solidFill>
                    <a:latin typeface="Tahoma" panose="020B0604030504040204" pitchFamily="34" charset="0"/>
                  </a:rPr>
                  <a:t>Stack</a:t>
                </a:r>
              </a:p>
              <a:p>
                <a:pPr algn="ctr"/>
                <a:endParaRPr lang="en-US" altLang="zh-CN" sz="2000" b="1">
                  <a:solidFill>
                    <a:schemeClr val="accent2"/>
                  </a:solidFill>
                  <a:latin typeface="Tahoma" panose="020B0604030504040204" pitchFamily="34" charset="0"/>
                </a:endParaRPr>
              </a:p>
              <a:p>
                <a:pPr algn="ctr"/>
                <a:endParaRPr lang="en-US" altLang="zh-CN" sz="2000" b="1">
                  <a:solidFill>
                    <a:schemeClr val="accent2"/>
                  </a:solidFill>
                  <a:latin typeface="Tahoma" panose="020B0604030504040204" pitchFamily="34" charset="0"/>
                </a:endParaRPr>
              </a:p>
              <a:p>
                <a:pPr algn="ctr"/>
                <a:r>
                  <a:rPr lang="en-US" altLang="zh-CN" sz="2000" b="1">
                    <a:solidFill>
                      <a:schemeClr val="accent2"/>
                    </a:solidFill>
                    <a:latin typeface="Tahoma" panose="020B0604030504040204" pitchFamily="34" charset="0"/>
                  </a:rPr>
                  <a:t>Heap</a:t>
                </a:r>
              </a:p>
              <a:p>
                <a:pPr algn="ctr"/>
                <a:endParaRPr lang="en-US" altLang="zh-CN" sz="2000" b="1">
                  <a:solidFill>
                    <a:schemeClr val="accent2"/>
                  </a:solidFill>
                  <a:latin typeface="Tahoma" panose="020B0604030504040204" pitchFamily="34" charset="0"/>
                </a:endParaRPr>
              </a:p>
              <a:p>
                <a:pPr algn="ctr"/>
                <a:r>
                  <a:rPr lang="en-US" altLang="zh-CN" sz="2000" b="1">
                    <a:solidFill>
                      <a:schemeClr val="accent2"/>
                    </a:solidFill>
                    <a:latin typeface="Tahoma" panose="020B0604030504040204" pitchFamily="34" charset="0"/>
                  </a:rPr>
                  <a:t>Data</a:t>
                </a:r>
              </a:p>
              <a:p>
                <a:pPr algn="ctr"/>
                <a:endParaRPr lang="en-US" altLang="zh-CN" sz="2000" b="1">
                  <a:solidFill>
                    <a:schemeClr val="accent2"/>
                  </a:solidFill>
                  <a:latin typeface="Tahoma" panose="020B0604030504040204" pitchFamily="34" charset="0"/>
                </a:endParaRPr>
              </a:p>
              <a:p>
                <a:pPr algn="ctr"/>
                <a:r>
                  <a:rPr lang="en-US" altLang="zh-CN" sz="2000" b="1">
                    <a:solidFill>
                      <a:schemeClr val="accent2"/>
                    </a:solidFill>
                    <a:latin typeface="Tahoma" panose="020B0604030504040204" pitchFamily="34" charset="0"/>
                  </a:rPr>
                  <a:t>Code</a:t>
                </a:r>
              </a:p>
            </p:txBody>
          </p:sp>
          <p:sp>
            <p:nvSpPr>
              <p:cNvPr id="69653" name="Line 21">
                <a:extLst>
                  <a:ext uri="{FF2B5EF4-FFF2-40B4-BE49-F238E27FC236}">
                    <a16:creationId xmlns:a16="http://schemas.microsoft.com/office/drawing/2014/main" id="{4F52026F-8AAF-41E3-B0D5-574A566EEE0C}"/>
                  </a:ext>
                </a:extLst>
              </p:cNvPr>
              <p:cNvSpPr>
                <a:spLocks noChangeShapeType="1"/>
              </p:cNvSpPr>
              <p:nvPr/>
            </p:nvSpPr>
            <p:spPr bwMode="auto">
              <a:xfrm>
                <a:off x="3744" y="1392"/>
                <a:ext cx="1440" cy="0"/>
              </a:xfrm>
              <a:prstGeom prst="line">
                <a:avLst/>
              </a:prstGeom>
              <a:noFill/>
              <a:ln w="19050">
                <a:solidFill>
                  <a:srgbClr val="0F0C1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4" name="Line 22">
                <a:extLst>
                  <a:ext uri="{FF2B5EF4-FFF2-40B4-BE49-F238E27FC236}">
                    <a16:creationId xmlns:a16="http://schemas.microsoft.com/office/drawing/2014/main" id="{AEFC9974-511B-4E9E-B502-CA3B8E92A4E4}"/>
                  </a:ext>
                </a:extLst>
              </p:cNvPr>
              <p:cNvSpPr>
                <a:spLocks noChangeShapeType="1"/>
              </p:cNvSpPr>
              <p:nvPr/>
            </p:nvSpPr>
            <p:spPr bwMode="auto">
              <a:xfrm>
                <a:off x="3744" y="1776"/>
                <a:ext cx="1440" cy="0"/>
              </a:xfrm>
              <a:prstGeom prst="line">
                <a:avLst/>
              </a:prstGeom>
              <a:noFill/>
              <a:ln w="19050">
                <a:solidFill>
                  <a:srgbClr val="0F0C1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5" name="Line 23">
                <a:extLst>
                  <a:ext uri="{FF2B5EF4-FFF2-40B4-BE49-F238E27FC236}">
                    <a16:creationId xmlns:a16="http://schemas.microsoft.com/office/drawing/2014/main" id="{998988EC-3A1B-4AD6-8FE2-312EB28A0F20}"/>
                  </a:ext>
                </a:extLst>
              </p:cNvPr>
              <p:cNvSpPr>
                <a:spLocks noChangeShapeType="1"/>
              </p:cNvSpPr>
              <p:nvPr/>
            </p:nvSpPr>
            <p:spPr bwMode="auto">
              <a:xfrm>
                <a:off x="4080" y="1392"/>
                <a:ext cx="0" cy="192"/>
              </a:xfrm>
              <a:prstGeom prst="line">
                <a:avLst/>
              </a:prstGeom>
              <a:noFill/>
              <a:ln w="19050">
                <a:solidFill>
                  <a:srgbClr val="0F0C1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6" name="Line 24">
                <a:extLst>
                  <a:ext uri="{FF2B5EF4-FFF2-40B4-BE49-F238E27FC236}">
                    <a16:creationId xmlns:a16="http://schemas.microsoft.com/office/drawing/2014/main" id="{668D3458-E6EA-4383-8B85-3D7830E6C24C}"/>
                  </a:ext>
                </a:extLst>
              </p:cNvPr>
              <p:cNvSpPr>
                <a:spLocks noChangeShapeType="1"/>
              </p:cNvSpPr>
              <p:nvPr/>
            </p:nvSpPr>
            <p:spPr bwMode="auto">
              <a:xfrm flipV="1">
                <a:off x="4608" y="1536"/>
                <a:ext cx="0" cy="240"/>
              </a:xfrm>
              <a:prstGeom prst="line">
                <a:avLst/>
              </a:prstGeom>
              <a:noFill/>
              <a:ln w="19050">
                <a:solidFill>
                  <a:srgbClr val="0F0C1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7" name="Line 25">
                <a:extLst>
                  <a:ext uri="{FF2B5EF4-FFF2-40B4-BE49-F238E27FC236}">
                    <a16:creationId xmlns:a16="http://schemas.microsoft.com/office/drawing/2014/main" id="{13ED4C6A-BE31-4411-B862-9F901C390BC9}"/>
                  </a:ext>
                </a:extLst>
              </p:cNvPr>
              <p:cNvSpPr>
                <a:spLocks noChangeShapeType="1"/>
              </p:cNvSpPr>
              <p:nvPr/>
            </p:nvSpPr>
            <p:spPr bwMode="auto">
              <a:xfrm>
                <a:off x="3744" y="2064"/>
                <a:ext cx="1440" cy="0"/>
              </a:xfrm>
              <a:prstGeom prst="line">
                <a:avLst/>
              </a:prstGeom>
              <a:noFill/>
              <a:ln w="19050">
                <a:solidFill>
                  <a:srgbClr val="0F0C1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8" name="Line 26">
                <a:extLst>
                  <a:ext uri="{FF2B5EF4-FFF2-40B4-BE49-F238E27FC236}">
                    <a16:creationId xmlns:a16="http://schemas.microsoft.com/office/drawing/2014/main" id="{6DC55B31-4FB2-4F90-9B71-3698CD198C97}"/>
                  </a:ext>
                </a:extLst>
              </p:cNvPr>
              <p:cNvSpPr>
                <a:spLocks noChangeShapeType="1"/>
              </p:cNvSpPr>
              <p:nvPr/>
            </p:nvSpPr>
            <p:spPr bwMode="auto">
              <a:xfrm>
                <a:off x="3744" y="2400"/>
                <a:ext cx="1440" cy="0"/>
              </a:xfrm>
              <a:prstGeom prst="line">
                <a:avLst/>
              </a:prstGeom>
              <a:noFill/>
              <a:ln w="19050">
                <a:solidFill>
                  <a:srgbClr val="0F0C1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9" name="Text Box 27">
                <a:extLst>
                  <a:ext uri="{FF2B5EF4-FFF2-40B4-BE49-F238E27FC236}">
                    <a16:creationId xmlns:a16="http://schemas.microsoft.com/office/drawing/2014/main" id="{2D873FEE-4AF8-4FCC-AD43-D94CB46938DE}"/>
                  </a:ext>
                </a:extLst>
              </p:cNvPr>
              <p:cNvSpPr txBox="1">
                <a:spLocks noChangeArrowheads="1"/>
              </p:cNvSpPr>
              <p:nvPr/>
            </p:nvSpPr>
            <p:spPr bwMode="auto">
              <a:xfrm>
                <a:off x="4087" y="2102"/>
                <a:ext cx="52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F0C1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2000" b="1">
                    <a:solidFill>
                      <a:srgbClr val="0F0C19"/>
                    </a:solidFill>
                    <a:latin typeface="Tahoma" panose="020B0604030504040204" pitchFamily="34" charset="0"/>
                  </a:rPr>
                  <a:t>int c;</a:t>
                </a:r>
              </a:p>
            </p:txBody>
          </p:sp>
          <p:sp>
            <p:nvSpPr>
              <p:cNvPr id="69660" name="Text Box 28">
                <a:extLst>
                  <a:ext uri="{FF2B5EF4-FFF2-40B4-BE49-F238E27FC236}">
                    <a16:creationId xmlns:a16="http://schemas.microsoft.com/office/drawing/2014/main" id="{12588401-09CC-4808-A65C-5C1385F3B8F9}"/>
                  </a:ext>
                </a:extLst>
              </p:cNvPr>
              <p:cNvSpPr txBox="1">
                <a:spLocks noChangeArrowheads="1"/>
              </p:cNvSpPr>
              <p:nvPr/>
            </p:nvSpPr>
            <p:spPr bwMode="auto">
              <a:xfrm>
                <a:off x="4043" y="2447"/>
                <a:ext cx="66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F0C1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2000" b="1">
                    <a:solidFill>
                      <a:srgbClr val="0F0C19"/>
                    </a:solidFill>
                    <a:latin typeface="Tahoma" panose="020B0604030504040204" pitchFamily="34" charset="0"/>
                  </a:rPr>
                  <a:t>main()</a:t>
                </a:r>
              </a:p>
            </p:txBody>
          </p:sp>
        </p:grpSp>
        <p:grpSp>
          <p:nvGrpSpPr>
            <p:cNvPr id="69663" name="Group 31">
              <a:extLst>
                <a:ext uri="{FF2B5EF4-FFF2-40B4-BE49-F238E27FC236}">
                  <a16:creationId xmlns:a16="http://schemas.microsoft.com/office/drawing/2014/main" id="{6F01318A-A59D-4A7B-85CE-1CA39EF69CF1}"/>
                </a:ext>
              </a:extLst>
            </p:cNvPr>
            <p:cNvGrpSpPr>
              <a:grpSpLocks/>
            </p:cNvGrpSpPr>
            <p:nvPr/>
          </p:nvGrpSpPr>
          <p:grpSpPr bwMode="auto">
            <a:xfrm>
              <a:off x="480" y="1248"/>
              <a:ext cx="2016" cy="1008"/>
              <a:chOff x="480" y="1248"/>
              <a:chExt cx="2016" cy="1008"/>
            </a:xfrm>
          </p:grpSpPr>
          <p:sp>
            <p:nvSpPr>
              <p:cNvPr id="69650" name="Rectangle 18">
                <a:extLst>
                  <a:ext uri="{FF2B5EF4-FFF2-40B4-BE49-F238E27FC236}">
                    <a16:creationId xmlns:a16="http://schemas.microsoft.com/office/drawing/2014/main" id="{76D7D44C-F08E-495C-A96B-142AEBB1F6C8}"/>
                  </a:ext>
                </a:extLst>
              </p:cNvPr>
              <p:cNvSpPr>
                <a:spLocks noChangeArrowheads="1"/>
              </p:cNvSpPr>
              <p:nvPr/>
            </p:nvSpPr>
            <p:spPr bwMode="auto">
              <a:xfrm>
                <a:off x="480" y="1248"/>
                <a:ext cx="2016" cy="1008"/>
              </a:xfrm>
              <a:prstGeom prst="rect">
                <a:avLst/>
              </a:prstGeom>
              <a:noFill/>
              <a:ln w="19050">
                <a:solidFill>
                  <a:srgbClr val="0F0C19"/>
                </a:solid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4400">
                  <a:solidFill>
                    <a:srgbClr val="0F0C19"/>
                  </a:solidFill>
                  <a:latin typeface="Comic Sans MS" panose="030F0702030302020204" pitchFamily="66" charset="0"/>
                </a:endParaRPr>
              </a:p>
            </p:txBody>
          </p:sp>
          <p:sp>
            <p:nvSpPr>
              <p:cNvPr id="69661" name="Text Box 29">
                <a:extLst>
                  <a:ext uri="{FF2B5EF4-FFF2-40B4-BE49-F238E27FC236}">
                    <a16:creationId xmlns:a16="http://schemas.microsoft.com/office/drawing/2014/main" id="{E1366A3E-58FD-4D1D-B07C-5235B9187C0D}"/>
                  </a:ext>
                </a:extLst>
              </p:cNvPr>
              <p:cNvSpPr txBox="1">
                <a:spLocks noChangeArrowheads="1"/>
              </p:cNvSpPr>
              <p:nvPr/>
            </p:nvSpPr>
            <p:spPr bwMode="auto">
              <a:xfrm>
                <a:off x="528" y="1248"/>
                <a:ext cx="1872" cy="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F0C1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0000"/>
                  </a:spcBef>
                </a:pPr>
                <a:r>
                  <a:rPr lang="en-US" altLang="zh-CN" sz="2000" b="1">
                    <a:latin typeface="Tahoma" panose="020B0604030504040204" pitchFamily="34" charset="0"/>
                  </a:rPr>
                  <a:t>int c;</a:t>
                </a:r>
              </a:p>
              <a:p>
                <a:pPr>
                  <a:spcBef>
                    <a:spcPct val="30000"/>
                  </a:spcBef>
                </a:pPr>
                <a:r>
                  <a:rPr lang="en-US" altLang="zh-CN" sz="2000" b="1">
                    <a:latin typeface="Tahoma" panose="020B0604030504040204" pitchFamily="34" charset="0"/>
                  </a:rPr>
                  <a:t>int main() {</a:t>
                </a:r>
              </a:p>
              <a:p>
                <a:pPr>
                  <a:spcBef>
                    <a:spcPct val="30000"/>
                  </a:spcBef>
                </a:pPr>
                <a:r>
                  <a:rPr lang="en-US" altLang="zh-CN" sz="2000" b="1">
                    <a:latin typeface="Tahoma" panose="020B0604030504040204" pitchFamily="34" charset="0"/>
                  </a:rPr>
                  <a:t>   printf(“hello”);</a:t>
                </a:r>
              </a:p>
              <a:p>
                <a:pPr>
                  <a:spcBef>
                    <a:spcPct val="30000"/>
                  </a:spcBef>
                </a:pPr>
                <a:r>
                  <a:rPr lang="en-US" altLang="zh-CN" sz="2000" b="1">
                    <a:latin typeface="Tahoma" panose="020B0604030504040204" pitchFamily="34" charset="0"/>
                  </a:rPr>
                  <a:t>}</a:t>
                </a:r>
              </a:p>
            </p:txBody>
          </p:sp>
        </p:grpSp>
        <p:sp>
          <p:nvSpPr>
            <p:cNvPr id="69662" name="AutoShape 30">
              <a:extLst>
                <a:ext uri="{FF2B5EF4-FFF2-40B4-BE49-F238E27FC236}">
                  <a16:creationId xmlns:a16="http://schemas.microsoft.com/office/drawing/2014/main" id="{6645269C-62B5-4291-BA3B-FC3CC79639EF}"/>
                </a:ext>
              </a:extLst>
            </p:cNvPr>
            <p:cNvSpPr>
              <a:spLocks noChangeArrowheads="1"/>
            </p:cNvSpPr>
            <p:nvPr/>
          </p:nvSpPr>
          <p:spPr bwMode="auto">
            <a:xfrm>
              <a:off x="2736" y="1776"/>
              <a:ext cx="384" cy="48"/>
            </a:xfrm>
            <a:prstGeom prst="rightArrow">
              <a:avLst>
                <a:gd name="adj1" fmla="val 50000"/>
                <a:gd name="adj2" fmla="val 20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9680" name="Group 48">
            <a:extLst>
              <a:ext uri="{FF2B5EF4-FFF2-40B4-BE49-F238E27FC236}">
                <a16:creationId xmlns:a16="http://schemas.microsoft.com/office/drawing/2014/main" id="{E65EEE7F-250A-4BAC-B892-5884A59B53A3}"/>
              </a:ext>
            </a:extLst>
          </p:cNvPr>
          <p:cNvGrpSpPr>
            <a:grpSpLocks/>
          </p:cNvGrpSpPr>
          <p:nvPr/>
        </p:nvGrpSpPr>
        <p:grpSpPr bwMode="auto">
          <a:xfrm>
            <a:off x="906463" y="4419600"/>
            <a:ext cx="6256337" cy="603250"/>
            <a:chOff x="523" y="1876"/>
            <a:chExt cx="3941" cy="380"/>
          </a:xfrm>
        </p:grpSpPr>
        <p:sp>
          <p:nvSpPr>
            <p:cNvPr id="69681" name="Rectangle 49">
              <a:extLst>
                <a:ext uri="{FF2B5EF4-FFF2-40B4-BE49-F238E27FC236}">
                  <a16:creationId xmlns:a16="http://schemas.microsoft.com/office/drawing/2014/main" id="{D0EDA4C5-771C-4C92-B060-02880C48DBC1}"/>
                </a:ext>
              </a:extLst>
            </p:cNvPr>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pPr>
              <a:r>
                <a:rPr lang="zh-CN" altLang="en-US" sz="2400" b="1"/>
                <a:t>需要跟踪程序的执行情况</a:t>
              </a:r>
            </a:p>
          </p:txBody>
        </p:sp>
        <p:pic>
          <p:nvPicPr>
            <p:cNvPr id="69682" name="Picture 50">
              <a:extLst>
                <a:ext uri="{FF2B5EF4-FFF2-40B4-BE49-F238E27FC236}">
                  <a16:creationId xmlns:a16="http://schemas.microsoft.com/office/drawing/2014/main" id="{2DE863EC-6268-44C6-ABF8-5D29B9C08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695" name="Group 63">
            <a:extLst>
              <a:ext uri="{FF2B5EF4-FFF2-40B4-BE49-F238E27FC236}">
                <a16:creationId xmlns:a16="http://schemas.microsoft.com/office/drawing/2014/main" id="{8BE3CF61-0D21-4D53-A9C0-33E2CBA45C6E}"/>
              </a:ext>
            </a:extLst>
          </p:cNvPr>
          <p:cNvGrpSpPr>
            <a:grpSpLocks/>
          </p:cNvGrpSpPr>
          <p:nvPr/>
        </p:nvGrpSpPr>
        <p:grpSpPr bwMode="auto">
          <a:xfrm>
            <a:off x="906463" y="4495800"/>
            <a:ext cx="7780337" cy="2133600"/>
            <a:chOff x="571" y="2832"/>
            <a:chExt cx="4901" cy="1344"/>
          </a:xfrm>
        </p:grpSpPr>
        <p:grpSp>
          <p:nvGrpSpPr>
            <p:cNvPr id="69690" name="Group 58">
              <a:extLst>
                <a:ext uri="{FF2B5EF4-FFF2-40B4-BE49-F238E27FC236}">
                  <a16:creationId xmlns:a16="http://schemas.microsoft.com/office/drawing/2014/main" id="{28FBFBAE-B6E0-4149-AD23-56E368B6B498}"/>
                </a:ext>
              </a:extLst>
            </p:cNvPr>
            <p:cNvGrpSpPr>
              <a:grpSpLocks/>
            </p:cNvGrpSpPr>
            <p:nvPr/>
          </p:nvGrpSpPr>
          <p:grpSpPr bwMode="auto">
            <a:xfrm>
              <a:off x="2544" y="2832"/>
              <a:ext cx="2928" cy="1344"/>
              <a:chOff x="2160" y="2832"/>
              <a:chExt cx="2832" cy="1344"/>
            </a:xfrm>
          </p:grpSpPr>
          <p:grpSp>
            <p:nvGrpSpPr>
              <p:cNvPr id="69666" name="Group 34">
                <a:extLst>
                  <a:ext uri="{FF2B5EF4-FFF2-40B4-BE49-F238E27FC236}">
                    <a16:creationId xmlns:a16="http://schemas.microsoft.com/office/drawing/2014/main" id="{4220FF85-1653-43F4-8658-C5A8D7DD7387}"/>
                  </a:ext>
                </a:extLst>
              </p:cNvPr>
              <p:cNvGrpSpPr>
                <a:grpSpLocks/>
              </p:cNvGrpSpPr>
              <p:nvPr/>
            </p:nvGrpSpPr>
            <p:grpSpPr bwMode="auto">
              <a:xfrm>
                <a:off x="3739" y="2832"/>
                <a:ext cx="1253" cy="1344"/>
                <a:chOff x="4312" y="747"/>
                <a:chExt cx="1253" cy="1258"/>
              </a:xfrm>
            </p:grpSpPr>
            <p:sp>
              <p:nvSpPr>
                <p:cNvPr id="69667" name="Rectangle 35">
                  <a:extLst>
                    <a:ext uri="{FF2B5EF4-FFF2-40B4-BE49-F238E27FC236}">
                      <a16:creationId xmlns:a16="http://schemas.microsoft.com/office/drawing/2014/main" id="{281EED58-B6F7-48EF-9862-5CB8EC1E8D4A}"/>
                    </a:ext>
                  </a:extLst>
                </p:cNvPr>
                <p:cNvSpPr>
                  <a:spLocks noChangeArrowheads="1"/>
                </p:cNvSpPr>
                <p:nvPr/>
              </p:nvSpPr>
              <p:spPr bwMode="auto">
                <a:xfrm>
                  <a:off x="4320" y="768"/>
                  <a:ext cx="1059" cy="123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8" name="Rectangle 36">
                  <a:extLst>
                    <a:ext uri="{FF2B5EF4-FFF2-40B4-BE49-F238E27FC236}">
                      <a16:creationId xmlns:a16="http://schemas.microsoft.com/office/drawing/2014/main" id="{CE66E883-4C96-42A8-941E-7EC57EDB0D15}"/>
                    </a:ext>
                  </a:extLst>
                </p:cNvPr>
                <p:cNvSpPr>
                  <a:spLocks noChangeArrowheads="1"/>
                </p:cNvSpPr>
                <p:nvPr/>
              </p:nvSpPr>
              <p:spPr bwMode="auto">
                <a:xfrm>
                  <a:off x="4312" y="747"/>
                  <a:ext cx="589"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t>进程</a:t>
                  </a:r>
                  <a:r>
                    <a:rPr lang="en-US" altLang="zh-CN" sz="2400" b="1"/>
                    <a:t>1</a:t>
                  </a:r>
                </a:p>
              </p:txBody>
            </p:sp>
            <p:grpSp>
              <p:nvGrpSpPr>
                <p:cNvPr id="69669" name="Group 37">
                  <a:extLst>
                    <a:ext uri="{FF2B5EF4-FFF2-40B4-BE49-F238E27FC236}">
                      <a16:creationId xmlns:a16="http://schemas.microsoft.com/office/drawing/2014/main" id="{43AEAAD3-36B8-4B78-A50A-B38413651B61}"/>
                    </a:ext>
                  </a:extLst>
                </p:cNvPr>
                <p:cNvGrpSpPr>
                  <a:grpSpLocks/>
                </p:cNvGrpSpPr>
                <p:nvPr/>
              </p:nvGrpSpPr>
              <p:grpSpPr bwMode="auto">
                <a:xfrm>
                  <a:off x="4461" y="1035"/>
                  <a:ext cx="1104" cy="285"/>
                  <a:chOff x="4128" y="1863"/>
                  <a:chExt cx="1104" cy="285"/>
                </a:xfrm>
              </p:grpSpPr>
              <p:sp>
                <p:nvSpPr>
                  <p:cNvPr id="69670" name="Text Box 38">
                    <a:extLst>
                      <a:ext uri="{FF2B5EF4-FFF2-40B4-BE49-F238E27FC236}">
                        <a16:creationId xmlns:a16="http://schemas.microsoft.com/office/drawing/2014/main" id="{936E9869-33B6-4816-B7BD-F36CA5DB0970}"/>
                      </a:ext>
                    </a:extLst>
                  </p:cNvPr>
                  <p:cNvSpPr txBox="1">
                    <a:spLocks noChangeArrowheads="1"/>
                  </p:cNvSpPr>
                  <p:nvPr/>
                </p:nvSpPr>
                <p:spPr bwMode="auto">
                  <a:xfrm>
                    <a:off x="4128" y="1872"/>
                    <a:ext cx="480" cy="2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p>
                </p:txBody>
              </p:sp>
              <p:sp>
                <p:nvSpPr>
                  <p:cNvPr id="69671" name="Text Box 39">
                    <a:extLst>
                      <a:ext uri="{FF2B5EF4-FFF2-40B4-BE49-F238E27FC236}">
                        <a16:creationId xmlns:a16="http://schemas.microsoft.com/office/drawing/2014/main" id="{BAEFA234-3156-47AB-959C-360B82F9CF39}"/>
                      </a:ext>
                    </a:extLst>
                  </p:cNvPr>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ax</a:t>
                    </a:r>
                  </a:p>
                </p:txBody>
              </p:sp>
            </p:grpSp>
            <p:sp>
              <p:nvSpPr>
                <p:cNvPr id="69672" name="Text Box 40">
                  <a:extLst>
                    <a:ext uri="{FF2B5EF4-FFF2-40B4-BE49-F238E27FC236}">
                      <a16:creationId xmlns:a16="http://schemas.microsoft.com/office/drawing/2014/main" id="{4C89E86B-EBB8-4001-97D5-44B815E8C272}"/>
                    </a:ext>
                  </a:extLst>
                </p:cNvPr>
                <p:cNvSpPr txBox="1">
                  <a:spLocks noChangeArrowheads="1"/>
                </p:cNvSpPr>
                <p:nvPr/>
              </p:nvSpPr>
              <p:spPr bwMode="auto">
                <a:xfrm>
                  <a:off x="4509" y="1035"/>
                  <a:ext cx="34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 1</a:t>
                  </a:r>
                </a:p>
              </p:txBody>
            </p:sp>
            <p:grpSp>
              <p:nvGrpSpPr>
                <p:cNvPr id="69673" name="Group 41">
                  <a:extLst>
                    <a:ext uri="{FF2B5EF4-FFF2-40B4-BE49-F238E27FC236}">
                      <a16:creationId xmlns:a16="http://schemas.microsoft.com/office/drawing/2014/main" id="{1E7496C9-866C-4244-B43F-1763298B192F}"/>
                    </a:ext>
                  </a:extLst>
                </p:cNvPr>
                <p:cNvGrpSpPr>
                  <a:grpSpLocks/>
                </p:cNvGrpSpPr>
                <p:nvPr/>
              </p:nvGrpSpPr>
              <p:grpSpPr bwMode="auto">
                <a:xfrm>
                  <a:off x="4461" y="1371"/>
                  <a:ext cx="1104" cy="285"/>
                  <a:chOff x="4128" y="1863"/>
                  <a:chExt cx="1104" cy="285"/>
                </a:xfrm>
              </p:grpSpPr>
              <p:sp>
                <p:nvSpPr>
                  <p:cNvPr id="69674" name="Text Box 42">
                    <a:extLst>
                      <a:ext uri="{FF2B5EF4-FFF2-40B4-BE49-F238E27FC236}">
                        <a16:creationId xmlns:a16="http://schemas.microsoft.com/office/drawing/2014/main" id="{34C7B2C9-16FB-405C-8B9F-E5B72E432824}"/>
                      </a:ext>
                    </a:extLst>
                  </p:cNvPr>
                  <p:cNvSpPr txBox="1">
                    <a:spLocks noChangeArrowheads="1"/>
                  </p:cNvSpPr>
                  <p:nvPr/>
                </p:nvSpPr>
                <p:spPr bwMode="auto">
                  <a:xfrm>
                    <a:off x="4128" y="1872"/>
                    <a:ext cx="480" cy="2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a:t>1</a:t>
                    </a:r>
                  </a:p>
                </p:txBody>
              </p:sp>
              <p:sp>
                <p:nvSpPr>
                  <p:cNvPr id="69675" name="Text Box 43">
                    <a:extLst>
                      <a:ext uri="{FF2B5EF4-FFF2-40B4-BE49-F238E27FC236}">
                        <a16:creationId xmlns:a16="http://schemas.microsoft.com/office/drawing/2014/main" id="{DCA4584D-987E-4D99-943B-CF5CB8E89072}"/>
                      </a:ext>
                    </a:extLst>
                  </p:cNvPr>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bx</a:t>
                    </a:r>
                  </a:p>
                </p:txBody>
              </p:sp>
            </p:grpSp>
            <p:grpSp>
              <p:nvGrpSpPr>
                <p:cNvPr id="69676" name="Group 44">
                  <a:extLst>
                    <a:ext uri="{FF2B5EF4-FFF2-40B4-BE49-F238E27FC236}">
                      <a16:creationId xmlns:a16="http://schemas.microsoft.com/office/drawing/2014/main" id="{8ADC0D05-8907-45C0-856F-20894BB997A1}"/>
                    </a:ext>
                  </a:extLst>
                </p:cNvPr>
                <p:cNvGrpSpPr>
                  <a:grpSpLocks/>
                </p:cNvGrpSpPr>
                <p:nvPr/>
              </p:nvGrpSpPr>
              <p:grpSpPr bwMode="auto">
                <a:xfrm>
                  <a:off x="4461" y="1699"/>
                  <a:ext cx="1104" cy="284"/>
                  <a:chOff x="4128" y="1863"/>
                  <a:chExt cx="1104" cy="284"/>
                </a:xfrm>
              </p:grpSpPr>
              <p:sp>
                <p:nvSpPr>
                  <p:cNvPr id="69677" name="Text Box 45">
                    <a:extLst>
                      <a:ext uri="{FF2B5EF4-FFF2-40B4-BE49-F238E27FC236}">
                        <a16:creationId xmlns:a16="http://schemas.microsoft.com/office/drawing/2014/main" id="{4381C9A4-0AA8-404F-A084-DA0F4CC50FF9}"/>
                      </a:ext>
                    </a:extLst>
                  </p:cNvPr>
                  <p:cNvSpPr txBox="1">
                    <a:spLocks noChangeArrowheads="1"/>
                  </p:cNvSpPr>
                  <p:nvPr/>
                </p:nvSpPr>
                <p:spPr bwMode="auto">
                  <a:xfrm>
                    <a:off x="4128" y="1872"/>
                    <a:ext cx="480" cy="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p>
                </p:txBody>
              </p:sp>
              <p:sp>
                <p:nvSpPr>
                  <p:cNvPr id="69678" name="Text Box 46">
                    <a:extLst>
                      <a:ext uri="{FF2B5EF4-FFF2-40B4-BE49-F238E27FC236}">
                        <a16:creationId xmlns:a16="http://schemas.microsoft.com/office/drawing/2014/main" id="{EA6F4979-6C39-4986-BD33-850E203C80B2}"/>
                      </a:ext>
                    </a:extLst>
                  </p:cNvPr>
                  <p:cNvSpPr txBox="1">
                    <a:spLocks noChangeArrowheads="1"/>
                  </p:cNvSpPr>
                  <p:nvPr/>
                </p:nvSpPr>
                <p:spPr bwMode="auto">
                  <a:xfrm>
                    <a:off x="4656" y="1863"/>
                    <a:ext cx="57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PC</a:t>
                    </a:r>
                  </a:p>
                </p:txBody>
              </p:sp>
            </p:grpSp>
          </p:grpSp>
          <p:sp>
            <p:nvSpPr>
              <p:cNvPr id="69684" name="Rectangle 52">
                <a:extLst>
                  <a:ext uri="{FF2B5EF4-FFF2-40B4-BE49-F238E27FC236}">
                    <a16:creationId xmlns:a16="http://schemas.microsoft.com/office/drawing/2014/main" id="{83BBF0F2-5F2F-45ED-9748-254539D98DC5}"/>
                  </a:ext>
                </a:extLst>
              </p:cNvPr>
              <p:cNvSpPr>
                <a:spLocks noChangeArrowheads="1"/>
              </p:cNvSpPr>
              <p:nvPr/>
            </p:nvSpPr>
            <p:spPr bwMode="auto">
              <a:xfrm>
                <a:off x="2160" y="3168"/>
                <a:ext cx="1152" cy="384"/>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400" b="1">
                    <a:solidFill>
                      <a:schemeClr val="accent2"/>
                    </a:solidFill>
                    <a:latin typeface="Comic Sans MS" panose="030F0702030302020204" pitchFamily="66" charset="0"/>
                  </a:rPr>
                  <a:t>寄存器映像</a:t>
                </a:r>
                <a:endParaRPr lang="zh-CN" altLang="en-US" sz="2400" b="1">
                  <a:solidFill>
                    <a:schemeClr val="accent2"/>
                  </a:solidFill>
                </a:endParaRPr>
              </a:p>
            </p:txBody>
          </p:sp>
          <p:sp>
            <p:nvSpPr>
              <p:cNvPr id="69687" name="Rectangle 55">
                <a:extLst>
                  <a:ext uri="{FF2B5EF4-FFF2-40B4-BE49-F238E27FC236}">
                    <a16:creationId xmlns:a16="http://schemas.microsoft.com/office/drawing/2014/main" id="{E9FB49BE-CEB1-4541-97D0-963F84B324D2}"/>
                  </a:ext>
                </a:extLst>
              </p:cNvPr>
              <p:cNvSpPr>
                <a:spLocks noChangeArrowheads="1"/>
              </p:cNvSpPr>
              <p:nvPr/>
            </p:nvSpPr>
            <p:spPr bwMode="auto">
              <a:xfrm>
                <a:off x="2160" y="3552"/>
                <a:ext cx="1152" cy="576"/>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0F0C19"/>
                    </a:solidFill>
                    <a:latin typeface="Comic Sans MS" panose="030F0702030302020204" pitchFamily="66" charset="0"/>
                  </a:rPr>
                  <a:t>    ... </a:t>
                </a:r>
                <a:endParaRPr lang="en-US" altLang="zh-CN" sz="2400" b="1">
                  <a:solidFill>
                    <a:srgbClr val="0F0C19"/>
                  </a:solidFill>
                </a:endParaRPr>
              </a:p>
            </p:txBody>
          </p:sp>
          <p:sp>
            <p:nvSpPr>
              <p:cNvPr id="69688" name="AutoShape 56">
                <a:extLst>
                  <a:ext uri="{FF2B5EF4-FFF2-40B4-BE49-F238E27FC236}">
                    <a16:creationId xmlns:a16="http://schemas.microsoft.com/office/drawing/2014/main" id="{372B6B3C-41B9-44D2-95D4-722263AE6803}"/>
                  </a:ext>
                </a:extLst>
              </p:cNvPr>
              <p:cNvSpPr>
                <a:spLocks/>
              </p:cNvSpPr>
              <p:nvPr/>
            </p:nvSpPr>
            <p:spPr bwMode="auto">
              <a:xfrm>
                <a:off x="3312" y="2928"/>
                <a:ext cx="336" cy="1056"/>
              </a:xfrm>
              <a:prstGeom prst="leftBrace">
                <a:avLst>
                  <a:gd name="adj1" fmla="val 7857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9694" name="Group 62">
              <a:extLst>
                <a:ext uri="{FF2B5EF4-FFF2-40B4-BE49-F238E27FC236}">
                  <a16:creationId xmlns:a16="http://schemas.microsoft.com/office/drawing/2014/main" id="{2F284C65-E9EE-413C-B07D-765DA2F4F418}"/>
                </a:ext>
              </a:extLst>
            </p:cNvPr>
            <p:cNvGrpSpPr>
              <a:grpSpLocks/>
            </p:cNvGrpSpPr>
            <p:nvPr/>
          </p:nvGrpSpPr>
          <p:grpSpPr bwMode="auto">
            <a:xfrm>
              <a:off x="571" y="3168"/>
              <a:ext cx="2069" cy="702"/>
              <a:chOff x="571" y="3168"/>
              <a:chExt cx="2069" cy="702"/>
            </a:xfrm>
          </p:grpSpPr>
          <p:sp>
            <p:nvSpPr>
              <p:cNvPr id="69692" name="Rectangle 60">
                <a:extLst>
                  <a:ext uri="{FF2B5EF4-FFF2-40B4-BE49-F238E27FC236}">
                    <a16:creationId xmlns:a16="http://schemas.microsoft.com/office/drawing/2014/main" id="{C0052C9E-C1A4-4EC2-9102-726BF7D7FC0F}"/>
                  </a:ext>
                </a:extLst>
              </p:cNvPr>
              <p:cNvSpPr>
                <a:spLocks noChangeArrowheads="1"/>
              </p:cNvSpPr>
              <p:nvPr/>
            </p:nvSpPr>
            <p:spPr bwMode="auto">
              <a:xfrm>
                <a:off x="571" y="3168"/>
                <a:ext cx="2069" cy="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pPr>
                <a:r>
                  <a:rPr lang="en-US" altLang="zh-CN" sz="2400" b="1">
                    <a:solidFill>
                      <a:srgbClr val="FF0000"/>
                    </a:solidFill>
                  </a:rPr>
                  <a:t>PCB</a:t>
                </a:r>
                <a:r>
                  <a:rPr lang="en-US" altLang="zh-CN" sz="2400" b="1"/>
                  <a:t> (Process Control Block)</a:t>
                </a:r>
              </a:p>
            </p:txBody>
          </p:sp>
          <p:pic>
            <p:nvPicPr>
              <p:cNvPr id="69693" name="Picture 61">
                <a:extLst>
                  <a:ext uri="{FF2B5EF4-FFF2-40B4-BE49-F238E27FC236}">
                    <a16:creationId xmlns:a16="http://schemas.microsoft.com/office/drawing/2014/main" id="{A5AECB6A-1E74-4934-9FF6-83758E3676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 y="3317"/>
                <a:ext cx="119" cy="121"/>
              </a:xfrm>
              <a:prstGeom prst="rect">
                <a:avLst/>
              </a:prstGeom>
              <a:noFill/>
              <a:extLst>
                <a:ext uri="{909E8E84-426E-40DD-AFC4-6F175D3DCCD1}">
                  <a14:hiddenFill xmlns:a14="http://schemas.microsoft.com/office/drawing/2010/main">
                    <a:solidFill>
                      <a:srgbClr val="FFFFFF"/>
                    </a:solidFill>
                  </a14:hiddenFill>
                </a:ext>
              </a:extLst>
            </p:spPr>
          </p:pic>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9648">
                                            <p:txEl>
                                              <p:pRg st="0" end="0"/>
                                            </p:txEl>
                                          </p:spTgt>
                                        </p:tgtEl>
                                        <p:attrNameLst>
                                          <p:attrName>style.visibility</p:attrName>
                                        </p:attrNameLst>
                                      </p:cBhvr>
                                      <p:to>
                                        <p:strVal val="visible"/>
                                      </p:to>
                                    </p:set>
                                    <p:animEffect transition="in" filter="dissolve">
                                      <p:cBhvr>
                                        <p:cTn id="7" dur="500"/>
                                        <p:tgtEl>
                                          <p:spTgt spid="6964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9665"/>
                                        </p:tgtEl>
                                        <p:attrNameLst>
                                          <p:attrName>style.visibility</p:attrName>
                                        </p:attrNameLst>
                                      </p:cBhvr>
                                      <p:to>
                                        <p:strVal val="visible"/>
                                      </p:to>
                                    </p:set>
                                    <p:animEffect transition="in" filter="dissolve">
                                      <p:cBhvr>
                                        <p:cTn id="12" dur="500"/>
                                        <p:tgtEl>
                                          <p:spTgt spid="696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9649">
                                            <p:txEl>
                                              <p:pRg st="0" end="0"/>
                                            </p:txEl>
                                          </p:spTgt>
                                        </p:tgtEl>
                                        <p:attrNameLst>
                                          <p:attrName>style.visibility</p:attrName>
                                        </p:attrNameLst>
                                      </p:cBhvr>
                                      <p:to>
                                        <p:strVal val="visible"/>
                                      </p:to>
                                    </p:set>
                                    <p:animEffect transition="in" filter="dissolve">
                                      <p:cBhvr>
                                        <p:cTn id="17" dur="500"/>
                                        <p:tgtEl>
                                          <p:spTgt spid="69649">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9680"/>
                                        </p:tgtEl>
                                        <p:attrNameLst>
                                          <p:attrName>style.visibility</p:attrName>
                                        </p:attrNameLst>
                                      </p:cBhvr>
                                      <p:to>
                                        <p:strVal val="visible"/>
                                      </p:to>
                                    </p:set>
                                    <p:animEffect transition="in" filter="dissolve">
                                      <p:cBhvr>
                                        <p:cTn id="22" dur="500"/>
                                        <p:tgtEl>
                                          <p:spTgt spid="6968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69695"/>
                                        </p:tgtEl>
                                        <p:attrNameLst>
                                          <p:attrName>style.visibility</p:attrName>
                                        </p:attrNameLst>
                                      </p:cBhvr>
                                      <p:to>
                                        <p:strVal val="visible"/>
                                      </p:to>
                                    </p:set>
                                    <p:animEffect transition="in" filter="dissolve">
                                      <p:cBhvr>
                                        <p:cTn id="27" dur="500"/>
                                        <p:tgtEl>
                                          <p:spTgt spid="69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8" grpId="0" build="p"/>
      <p:bldP spid="69649"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960B3371-2ECA-4D2F-829E-F128E662EC0F}"/>
              </a:ext>
            </a:extLst>
          </p:cNvPr>
          <p:cNvSpPr>
            <a:spLocks noGrp="1" noRot="1" noChangeArrowheads="1"/>
          </p:cNvSpPr>
          <p:nvPr>
            <p:ph type="title"/>
          </p:nvPr>
        </p:nvSpPr>
        <p:spPr>
          <a:xfrm>
            <a:off x="914400" y="381000"/>
            <a:ext cx="7793038" cy="1143000"/>
          </a:xfrm>
        </p:spPr>
        <p:txBody>
          <a:bodyPr/>
          <a:lstStyle/>
          <a:p>
            <a:r>
              <a:rPr lang="en-US" altLang="zh-CN" b="1"/>
              <a:t>3</a:t>
            </a:r>
            <a:r>
              <a:rPr lang="zh-CN" altLang="en-US" b="1"/>
              <a:t>．</a:t>
            </a:r>
            <a:r>
              <a:rPr lang="en-US" altLang="zh-CN" b="1"/>
              <a:t>AND</a:t>
            </a:r>
            <a:r>
              <a:rPr lang="zh-CN" altLang="en-US" b="1"/>
              <a:t>型信号量</a:t>
            </a:r>
          </a:p>
        </p:txBody>
      </p:sp>
      <p:sp>
        <p:nvSpPr>
          <p:cNvPr id="407555" name="Rectangle 3">
            <a:extLst>
              <a:ext uri="{FF2B5EF4-FFF2-40B4-BE49-F238E27FC236}">
                <a16:creationId xmlns:a16="http://schemas.microsoft.com/office/drawing/2014/main" id="{0371BBAF-D4F2-484B-9A86-5B402460B8B9}"/>
              </a:ext>
            </a:extLst>
          </p:cNvPr>
          <p:cNvSpPr>
            <a:spLocks noGrp="1" noRot="1" noChangeArrowheads="1"/>
          </p:cNvSpPr>
          <p:nvPr>
            <p:ph type="body" idx="1"/>
          </p:nvPr>
        </p:nvSpPr>
        <p:spPr>
          <a:xfrm>
            <a:off x="304800" y="1600200"/>
            <a:ext cx="8610600" cy="4953000"/>
          </a:xfrm>
        </p:spPr>
        <p:txBody>
          <a:bodyPr/>
          <a:lstStyle/>
          <a:p>
            <a:pPr>
              <a:lnSpc>
                <a:spcPct val="110000"/>
              </a:lnSpc>
              <a:defRPr/>
            </a:pPr>
            <a:r>
              <a:rPr lang="en-US" altLang="zh-CN" sz="2800" b="1" dirty="0">
                <a:solidFill>
                  <a:srgbClr val="0000CC"/>
                </a:solidFill>
                <a:effectLst>
                  <a:outerShdw blurRad="38100" dist="38100" dir="2700000" algn="tl">
                    <a:srgbClr val="C0C0C0"/>
                  </a:outerShdw>
                </a:effectLst>
              </a:rPr>
              <a:t>AND</a:t>
            </a:r>
            <a:r>
              <a:rPr lang="zh-CN" altLang="en-US" sz="2800" b="1" dirty="0">
                <a:solidFill>
                  <a:srgbClr val="0000CC"/>
                </a:solidFill>
                <a:effectLst>
                  <a:outerShdw blurRad="38100" dist="38100" dir="2700000" algn="tl">
                    <a:srgbClr val="C0C0C0"/>
                  </a:outerShdw>
                </a:effectLst>
              </a:rPr>
              <a:t>同步机制的基本思想</a:t>
            </a:r>
            <a:r>
              <a:rPr lang="zh-CN" altLang="en-US" sz="2800" dirty="0"/>
              <a:t>：</a:t>
            </a:r>
            <a:r>
              <a:rPr lang="zh-CN" altLang="en-US" sz="2800" b="1" dirty="0"/>
              <a:t>将进程在整个运行过程中需要的所有资源，一次性全都地分配给进程，待进程使用完后再一起释放。只要尚有一个资源未能分配给进程，其它所有可能为之分配的资源，也不分配给他。 </a:t>
            </a:r>
          </a:p>
          <a:p>
            <a:pPr>
              <a:lnSpc>
                <a:spcPct val="110000"/>
              </a:lnSpc>
              <a:defRPr/>
            </a:pPr>
            <a:r>
              <a:rPr lang="zh-CN" altLang="en-US" sz="2800" b="1" dirty="0">
                <a:solidFill>
                  <a:srgbClr val="0000CC"/>
                </a:solidFill>
                <a:effectLst>
                  <a:outerShdw blurRad="38100" dist="38100" dir="2700000" algn="tl">
                    <a:srgbClr val="C0C0C0"/>
                  </a:outerShdw>
                </a:effectLst>
              </a:rPr>
              <a:t>原子操作</a:t>
            </a:r>
            <a:r>
              <a:rPr lang="zh-CN" altLang="en-US" sz="2800" b="1" dirty="0"/>
              <a:t>：所有资源要么全部分配到进程，要么一个也不分配 </a:t>
            </a:r>
            <a:r>
              <a:rPr lang="en-US" altLang="zh-CN" sz="2800" b="1" dirty="0"/>
              <a:t>.</a:t>
            </a:r>
          </a:p>
          <a:p>
            <a:pPr>
              <a:lnSpc>
                <a:spcPct val="110000"/>
              </a:lnSpc>
              <a:defRPr/>
            </a:pPr>
            <a:r>
              <a:rPr lang="zh-CN" altLang="en-US" sz="2800" b="1" dirty="0">
                <a:solidFill>
                  <a:srgbClr val="FF0000"/>
                </a:solidFill>
              </a:rPr>
              <a:t>在</a:t>
            </a:r>
            <a:r>
              <a:rPr lang="en-US" altLang="zh-CN" sz="2800" b="1" dirty="0">
                <a:solidFill>
                  <a:srgbClr val="FF0000"/>
                </a:solidFill>
              </a:rPr>
              <a:t>wait</a:t>
            </a:r>
            <a:r>
              <a:rPr lang="zh-CN" altLang="en-US" sz="2800" b="1" dirty="0">
                <a:solidFill>
                  <a:srgbClr val="FF0000"/>
                </a:solidFill>
              </a:rPr>
              <a:t>操作中，增加了一个</a:t>
            </a:r>
            <a:r>
              <a:rPr lang="zh-CN" altLang="en-US" sz="2800" b="1" dirty="0">
                <a:solidFill>
                  <a:srgbClr val="FF0000"/>
                </a:solidFill>
                <a:latin typeface="Courier New"/>
              </a:rPr>
              <a:t>“</a:t>
            </a:r>
            <a:r>
              <a:rPr lang="en-US" altLang="zh-CN" sz="2800" b="1" dirty="0">
                <a:solidFill>
                  <a:srgbClr val="FF0000"/>
                </a:solidFill>
              </a:rPr>
              <a:t>AND</a:t>
            </a:r>
            <a:r>
              <a:rPr lang="en-US" altLang="zh-CN" sz="2800" b="1" dirty="0">
                <a:solidFill>
                  <a:srgbClr val="FF0000"/>
                </a:solidFill>
                <a:latin typeface="Courier New"/>
              </a:rPr>
              <a:t>”</a:t>
            </a:r>
            <a:r>
              <a:rPr lang="zh-CN" altLang="en-US" sz="2800" b="1" dirty="0">
                <a:solidFill>
                  <a:srgbClr val="FF0000"/>
                </a:solidFill>
              </a:rPr>
              <a:t>条件，故称为</a:t>
            </a:r>
            <a:r>
              <a:rPr lang="en-US" altLang="zh-CN" sz="2800" b="1" dirty="0">
                <a:solidFill>
                  <a:srgbClr val="FF0000"/>
                </a:solidFill>
              </a:rPr>
              <a:t>AND</a:t>
            </a:r>
            <a:r>
              <a:rPr lang="zh-CN" altLang="en-US" sz="2800" b="1" dirty="0">
                <a:solidFill>
                  <a:srgbClr val="FF0000"/>
                </a:solidFill>
              </a:rPr>
              <a:t>同步，或称为</a:t>
            </a:r>
            <a:r>
              <a:rPr lang="zh-CN" altLang="en-US" sz="2800" b="1" i="1" u="sng" dirty="0">
                <a:solidFill>
                  <a:srgbClr val="0066FF"/>
                </a:solidFill>
                <a:effectLst>
                  <a:outerShdw blurRad="38100" dist="38100" dir="2700000" algn="tl">
                    <a:srgbClr val="C0C0C0"/>
                  </a:outerShdw>
                </a:effectLst>
              </a:rPr>
              <a:t>同时</a:t>
            </a:r>
            <a:r>
              <a:rPr lang="en-US" altLang="zh-CN" sz="2800" b="1" i="1" u="sng" dirty="0">
                <a:solidFill>
                  <a:srgbClr val="0066FF"/>
                </a:solidFill>
                <a:effectLst>
                  <a:outerShdw blurRad="38100" dist="38100" dir="2700000" algn="tl">
                    <a:srgbClr val="C0C0C0"/>
                  </a:outerShdw>
                </a:effectLst>
              </a:rPr>
              <a:t>wait</a:t>
            </a:r>
            <a:r>
              <a:rPr lang="zh-CN" altLang="en-US" sz="2800" b="1" dirty="0">
                <a:solidFill>
                  <a:srgbClr val="FF0000"/>
                </a:solidFill>
                <a:effectLst>
                  <a:outerShdw blurRad="38100" dist="38100" dir="2700000" algn="tl">
                    <a:srgbClr val="C0C0C0"/>
                  </a:outerShdw>
                </a:effectLst>
              </a:rPr>
              <a:t>操作</a:t>
            </a:r>
            <a:r>
              <a:rPr lang="en-US" altLang="zh-CN" sz="2800" b="1" dirty="0">
                <a:solidFill>
                  <a:srgbClr val="FF0000"/>
                </a:solidFill>
                <a:effectLst>
                  <a:outerShdw blurRad="38100" dist="38100" dir="2700000" algn="tl">
                    <a:srgbClr val="C0C0C0"/>
                  </a:outerShdw>
                </a:effectLst>
              </a:rPr>
              <a:t>.</a:t>
            </a:r>
            <a:r>
              <a:rPr lang="en-US" altLang="zh-CN" sz="2800" b="1" dirty="0">
                <a:solidFill>
                  <a:srgbClr val="FF0000"/>
                </a:solidFill>
              </a:rPr>
              <a: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灯片编号占位符 5">
            <a:extLst>
              <a:ext uri="{FF2B5EF4-FFF2-40B4-BE49-F238E27FC236}">
                <a16:creationId xmlns:a16="http://schemas.microsoft.com/office/drawing/2014/main" id="{2445E100-7166-454C-AE73-DCA430BED98D}"/>
              </a:ext>
            </a:extLst>
          </p:cNvPr>
          <p:cNvSpPr>
            <a:spLocks noGrp="1"/>
          </p:cNvSpPr>
          <p:nvPr>
            <p:ph type="sldNum" sz="quarter" idx="12"/>
          </p:nvPr>
        </p:nvSpPr>
        <p:spPr bwMode="auto">
          <a:xfrm>
            <a:off x="6553200" y="6245225"/>
            <a:ext cx="2289175"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48032490-F18C-421F-A363-D51C9E047CDC}" type="slidenum">
              <a:rPr lang="zh-CN" altLang="en-US" smtClean="0"/>
              <a:pPr>
                <a:spcBef>
                  <a:spcPct val="0"/>
                </a:spcBef>
                <a:buClrTx/>
                <a:buSzTx/>
                <a:buFontTx/>
                <a:buNone/>
              </a:pPr>
              <a:t>141</a:t>
            </a:fld>
            <a:endParaRPr lang="zh-CN" altLang="en-US" sz="1400"/>
          </a:p>
        </p:txBody>
      </p:sp>
      <p:sp>
        <p:nvSpPr>
          <p:cNvPr id="159747" name="Rectangle 2">
            <a:extLst>
              <a:ext uri="{FF2B5EF4-FFF2-40B4-BE49-F238E27FC236}">
                <a16:creationId xmlns:a16="http://schemas.microsoft.com/office/drawing/2014/main" id="{31910B61-660D-49CE-9CF2-7D0AF64B59E9}"/>
              </a:ext>
            </a:extLst>
          </p:cNvPr>
          <p:cNvSpPr>
            <a:spLocks noGrp="1" noChangeArrowheads="1"/>
          </p:cNvSpPr>
          <p:nvPr>
            <p:ph type="title"/>
          </p:nvPr>
        </p:nvSpPr>
        <p:spPr>
          <a:xfrm>
            <a:off x="1351808" y="388980"/>
            <a:ext cx="7543800" cy="609600"/>
          </a:xfrm>
        </p:spPr>
        <p:txBody>
          <a:bodyPr/>
          <a:lstStyle/>
          <a:p>
            <a:pPr algn="l"/>
            <a:r>
              <a:rPr lang="zh-CN" altLang="en-US" sz="2800" dirty="0">
                <a:solidFill>
                  <a:schemeClr val="tx1"/>
                </a:solidFill>
                <a:latin typeface="+mj-ea"/>
                <a:ea typeface="+mj-ea"/>
              </a:rPr>
              <a:t>1）</a:t>
            </a:r>
            <a:r>
              <a:rPr lang="en-US" altLang="zh-CN" sz="2800" dirty="0">
                <a:solidFill>
                  <a:schemeClr val="tx1"/>
                </a:solidFill>
                <a:latin typeface="+mj-ea"/>
                <a:ea typeface="+mj-ea"/>
              </a:rPr>
              <a:t>Swait（S1，S2，… ，Sn</a:t>
            </a:r>
            <a:r>
              <a:rPr lang="zh-CN" altLang="en-US" sz="2800" dirty="0">
                <a:solidFill>
                  <a:schemeClr val="tx1"/>
                </a:solidFill>
                <a:latin typeface="+mj-ea"/>
                <a:ea typeface="+mj-ea"/>
              </a:rPr>
              <a:t>）</a:t>
            </a:r>
            <a:endParaRPr lang="en-US" altLang="zh-CN" sz="2800" dirty="0">
              <a:solidFill>
                <a:schemeClr val="tx1"/>
              </a:solidFill>
              <a:latin typeface="+mj-ea"/>
              <a:ea typeface="+mj-ea"/>
            </a:endParaRPr>
          </a:p>
        </p:txBody>
      </p:sp>
      <p:grpSp>
        <p:nvGrpSpPr>
          <p:cNvPr id="2" name="Group 3">
            <a:extLst>
              <a:ext uri="{FF2B5EF4-FFF2-40B4-BE49-F238E27FC236}">
                <a16:creationId xmlns:a16="http://schemas.microsoft.com/office/drawing/2014/main" id="{DD53E732-0CC2-452E-908B-E82E9BA49E69}"/>
              </a:ext>
            </a:extLst>
          </p:cNvPr>
          <p:cNvGrpSpPr>
            <a:grpSpLocks/>
          </p:cNvGrpSpPr>
          <p:nvPr/>
        </p:nvGrpSpPr>
        <p:grpSpPr bwMode="auto">
          <a:xfrm>
            <a:off x="589808" y="1524000"/>
            <a:ext cx="8126680" cy="4578351"/>
            <a:chOff x="192" y="528"/>
            <a:chExt cx="5328" cy="2884"/>
          </a:xfrm>
          <a:solidFill>
            <a:schemeClr val="accent5">
              <a:lumMod val="20000"/>
              <a:lumOff val="80000"/>
            </a:schemeClr>
          </a:solidFill>
        </p:grpSpPr>
        <p:sp>
          <p:nvSpPr>
            <p:cNvPr id="159750" name="Rectangle 4">
              <a:extLst>
                <a:ext uri="{FF2B5EF4-FFF2-40B4-BE49-F238E27FC236}">
                  <a16:creationId xmlns:a16="http://schemas.microsoft.com/office/drawing/2014/main" id="{ECFA4870-1755-4645-B2DD-89A6D7AF9ECC}"/>
                </a:ext>
              </a:extLst>
            </p:cNvPr>
            <p:cNvSpPr>
              <a:spLocks noChangeArrowheads="1"/>
            </p:cNvSpPr>
            <p:nvPr/>
          </p:nvSpPr>
          <p:spPr bwMode="auto">
            <a:xfrm>
              <a:off x="192" y="624"/>
              <a:ext cx="5328" cy="2352"/>
            </a:xfrm>
            <a:prstGeom prst="rect">
              <a:avLst/>
            </a:prstGeom>
            <a:grp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59751" name="Rectangle 5">
              <a:extLst>
                <a:ext uri="{FF2B5EF4-FFF2-40B4-BE49-F238E27FC236}">
                  <a16:creationId xmlns:a16="http://schemas.microsoft.com/office/drawing/2014/main" id="{CD8C9417-B1A5-4796-8FF4-1DBEEDE579CE}"/>
                </a:ext>
              </a:extLst>
            </p:cNvPr>
            <p:cNvSpPr>
              <a:spLocks noChangeArrowheads="1"/>
            </p:cNvSpPr>
            <p:nvPr/>
          </p:nvSpPr>
          <p:spPr bwMode="auto">
            <a:xfrm>
              <a:off x="864" y="720"/>
              <a:ext cx="3024" cy="3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t>(S1≥1and … and Sn ≥1)</a:t>
              </a:r>
              <a:endParaRPr lang="zh-CN" altLang="en-US" sz="2800"/>
            </a:p>
          </p:txBody>
        </p:sp>
        <p:sp>
          <p:nvSpPr>
            <p:cNvPr id="159752" name="Rectangle 6">
              <a:extLst>
                <a:ext uri="{FF2B5EF4-FFF2-40B4-BE49-F238E27FC236}">
                  <a16:creationId xmlns:a16="http://schemas.microsoft.com/office/drawing/2014/main" id="{D3729234-271D-4CB6-904A-864BA4955647}"/>
                </a:ext>
              </a:extLst>
            </p:cNvPr>
            <p:cNvSpPr>
              <a:spLocks noChangeArrowheads="1"/>
            </p:cNvSpPr>
            <p:nvPr/>
          </p:nvSpPr>
          <p:spPr bwMode="auto">
            <a:xfrm>
              <a:off x="447" y="1392"/>
              <a:ext cx="1806" cy="3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latin typeface="华文中宋" panose="02010600040101010101" pitchFamily="2" charset="-122"/>
                </a:rPr>
                <a:t>for i: =1 to n do</a:t>
              </a:r>
              <a:endParaRPr lang="zh-CN" altLang="en-US" sz="2800">
                <a:latin typeface="华文中宋" panose="02010600040101010101" pitchFamily="2" charset="-122"/>
              </a:endParaRPr>
            </a:p>
          </p:txBody>
        </p:sp>
        <p:sp>
          <p:nvSpPr>
            <p:cNvPr id="159753" name="Rectangle 7">
              <a:extLst>
                <a:ext uri="{FF2B5EF4-FFF2-40B4-BE49-F238E27FC236}">
                  <a16:creationId xmlns:a16="http://schemas.microsoft.com/office/drawing/2014/main" id="{CDAB75E7-4D0F-428B-A7EA-41615FCCC335}"/>
                </a:ext>
              </a:extLst>
            </p:cNvPr>
            <p:cNvSpPr>
              <a:spLocks noChangeArrowheads="1"/>
            </p:cNvSpPr>
            <p:nvPr/>
          </p:nvSpPr>
          <p:spPr bwMode="auto">
            <a:xfrm>
              <a:off x="672" y="1728"/>
              <a:ext cx="1053" cy="3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latin typeface="华文中宋" panose="02010600040101010101" pitchFamily="2" charset="-122"/>
                </a:rPr>
                <a:t>Si:=Si-1;</a:t>
              </a:r>
              <a:endParaRPr lang="zh-CN" altLang="en-US" sz="2800">
                <a:latin typeface="华文中宋" panose="02010600040101010101" pitchFamily="2" charset="-122"/>
              </a:endParaRPr>
            </a:p>
          </p:txBody>
        </p:sp>
        <p:sp>
          <p:nvSpPr>
            <p:cNvPr id="159754" name="Rectangle 8">
              <a:extLst>
                <a:ext uri="{FF2B5EF4-FFF2-40B4-BE49-F238E27FC236}">
                  <a16:creationId xmlns:a16="http://schemas.microsoft.com/office/drawing/2014/main" id="{08F00574-DB3B-460C-8530-617442C2FCC9}"/>
                </a:ext>
              </a:extLst>
            </p:cNvPr>
            <p:cNvSpPr>
              <a:spLocks noChangeArrowheads="1"/>
            </p:cNvSpPr>
            <p:nvPr/>
          </p:nvSpPr>
          <p:spPr bwMode="auto">
            <a:xfrm>
              <a:off x="432" y="2016"/>
              <a:ext cx="815" cy="3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latin typeface="华文中宋" panose="02010600040101010101" pitchFamily="2" charset="-122"/>
                </a:rPr>
                <a:t>endfor</a:t>
              </a:r>
              <a:endParaRPr lang="zh-CN" altLang="en-US" sz="2800">
                <a:latin typeface="华文中宋" panose="02010600040101010101" pitchFamily="2" charset="-122"/>
              </a:endParaRPr>
            </a:p>
          </p:txBody>
        </p:sp>
        <p:sp>
          <p:nvSpPr>
            <p:cNvPr id="159755" name="Rectangle 9">
              <a:extLst>
                <a:ext uri="{FF2B5EF4-FFF2-40B4-BE49-F238E27FC236}">
                  <a16:creationId xmlns:a16="http://schemas.microsoft.com/office/drawing/2014/main" id="{D41F71DC-E309-4133-881C-C1D8AF5961C8}"/>
                </a:ext>
              </a:extLst>
            </p:cNvPr>
            <p:cNvSpPr>
              <a:spLocks noChangeArrowheads="1"/>
            </p:cNvSpPr>
            <p:nvPr/>
          </p:nvSpPr>
          <p:spPr bwMode="auto">
            <a:xfrm>
              <a:off x="285" y="3120"/>
              <a:ext cx="1534" cy="2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dirty="0"/>
                <a:t>原进程继续执行</a:t>
              </a:r>
            </a:p>
          </p:txBody>
        </p:sp>
        <p:sp>
          <p:nvSpPr>
            <p:cNvPr id="159756" name="Rectangle 10">
              <a:extLst>
                <a:ext uri="{FF2B5EF4-FFF2-40B4-BE49-F238E27FC236}">
                  <a16:creationId xmlns:a16="http://schemas.microsoft.com/office/drawing/2014/main" id="{14EC4ADB-8F1A-4114-AFCA-1DA7E49429F0}"/>
                </a:ext>
              </a:extLst>
            </p:cNvPr>
            <p:cNvSpPr>
              <a:spLocks noChangeArrowheads="1"/>
            </p:cNvSpPr>
            <p:nvPr/>
          </p:nvSpPr>
          <p:spPr bwMode="auto">
            <a:xfrm>
              <a:off x="2976" y="1440"/>
              <a:ext cx="1799" cy="5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dirty="0">
                  <a:latin typeface="华文中宋" panose="02010600040101010101" pitchFamily="2" charset="-122"/>
                </a:rPr>
                <a:t>进程投入与</a:t>
              </a:r>
              <a:r>
                <a:rPr lang="en-US" altLang="zh-CN" sz="2400" dirty="0" err="1">
                  <a:latin typeface="华文中宋" panose="02010600040101010101" pitchFamily="2" charset="-122"/>
                </a:rPr>
                <a:t>Sj</a:t>
              </a:r>
              <a:r>
                <a:rPr lang="zh-CN" altLang="en-US" sz="2400" dirty="0">
                  <a:latin typeface="华文中宋" panose="02010600040101010101" pitchFamily="2" charset="-122"/>
                </a:rPr>
                <a:t>相关的阻塞队列</a:t>
              </a:r>
            </a:p>
          </p:txBody>
        </p:sp>
        <p:sp>
          <p:nvSpPr>
            <p:cNvPr id="159757" name="Rectangle 11">
              <a:extLst>
                <a:ext uri="{FF2B5EF4-FFF2-40B4-BE49-F238E27FC236}">
                  <a16:creationId xmlns:a16="http://schemas.microsoft.com/office/drawing/2014/main" id="{74016E3D-4998-4326-9CE0-61F603E8736C}"/>
                </a:ext>
              </a:extLst>
            </p:cNvPr>
            <p:cNvSpPr>
              <a:spLocks noChangeArrowheads="1"/>
            </p:cNvSpPr>
            <p:nvPr/>
          </p:nvSpPr>
          <p:spPr bwMode="auto">
            <a:xfrm>
              <a:off x="2928" y="2208"/>
              <a:ext cx="2165" cy="5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dirty="0">
                  <a:latin typeface="华文中宋" panose="02010600040101010101" pitchFamily="2" charset="-122"/>
                </a:rPr>
                <a:t>恢复程序计数器</a:t>
              </a:r>
              <a:r>
                <a:rPr lang="en-US" altLang="zh-CN" sz="2400" dirty="0">
                  <a:latin typeface="华文中宋" panose="02010600040101010101" pitchFamily="2" charset="-122"/>
                </a:rPr>
                <a:t>PC</a:t>
              </a:r>
              <a:r>
                <a:rPr lang="zh-CN" altLang="en-US" sz="2400" dirty="0">
                  <a:latin typeface="华文中宋" panose="02010600040101010101" pitchFamily="2" charset="-122"/>
                </a:rPr>
                <a:t>为</a:t>
              </a:r>
              <a:r>
                <a:rPr lang="en-US" altLang="zh-CN" sz="2400" dirty="0" err="1">
                  <a:latin typeface="华文中宋" panose="02010600040101010101" pitchFamily="2" charset="-122"/>
                </a:rPr>
                <a:t>Swait</a:t>
              </a:r>
              <a:r>
                <a:rPr lang="zh-CN" altLang="en-US" sz="2400" dirty="0">
                  <a:latin typeface="华文中宋" panose="02010600040101010101" pitchFamily="2" charset="-122"/>
                </a:rPr>
                <a:t>开始时的状态</a:t>
              </a:r>
            </a:p>
          </p:txBody>
        </p:sp>
        <p:sp>
          <p:nvSpPr>
            <p:cNvPr id="159758" name="Rectangle 12">
              <a:extLst>
                <a:ext uri="{FF2B5EF4-FFF2-40B4-BE49-F238E27FC236}">
                  <a16:creationId xmlns:a16="http://schemas.microsoft.com/office/drawing/2014/main" id="{E3AB128C-75C3-43AB-A6ED-2BD946FC642A}"/>
                </a:ext>
              </a:extLst>
            </p:cNvPr>
            <p:cNvSpPr>
              <a:spLocks noChangeArrowheads="1"/>
            </p:cNvSpPr>
            <p:nvPr/>
          </p:nvSpPr>
          <p:spPr bwMode="auto">
            <a:xfrm>
              <a:off x="3201" y="3121"/>
              <a:ext cx="1332" cy="2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buClrTx/>
                <a:buSzTx/>
                <a:buFontTx/>
                <a:buNone/>
              </a:pPr>
              <a:r>
                <a:rPr lang="zh-CN" altLang="en-US" sz="2400" dirty="0">
                  <a:latin typeface="华文中宋" panose="02010600040101010101" pitchFamily="2" charset="-122"/>
                </a:rPr>
                <a:t>启动进程调度</a:t>
              </a:r>
            </a:p>
          </p:txBody>
        </p:sp>
        <p:grpSp>
          <p:nvGrpSpPr>
            <p:cNvPr id="159759" name="Group 13">
              <a:extLst>
                <a:ext uri="{FF2B5EF4-FFF2-40B4-BE49-F238E27FC236}">
                  <a16:creationId xmlns:a16="http://schemas.microsoft.com/office/drawing/2014/main" id="{3159FE0B-0ACD-417B-9A33-5BB0BA62807A}"/>
                </a:ext>
              </a:extLst>
            </p:cNvPr>
            <p:cNvGrpSpPr>
              <a:grpSpLocks/>
            </p:cNvGrpSpPr>
            <p:nvPr/>
          </p:nvGrpSpPr>
          <p:grpSpPr bwMode="auto">
            <a:xfrm>
              <a:off x="864" y="912"/>
              <a:ext cx="240" cy="432"/>
              <a:chOff x="864" y="912"/>
              <a:chExt cx="240" cy="432"/>
            </a:xfrm>
            <a:grpFill/>
          </p:grpSpPr>
          <p:sp>
            <p:nvSpPr>
              <p:cNvPr id="159769" name="Line 14">
                <a:extLst>
                  <a:ext uri="{FF2B5EF4-FFF2-40B4-BE49-F238E27FC236}">
                    <a16:creationId xmlns:a16="http://schemas.microsoft.com/office/drawing/2014/main" id="{1C6E8F4F-132C-47C9-90C7-C7B442FF19D4}"/>
                  </a:ext>
                </a:extLst>
              </p:cNvPr>
              <p:cNvSpPr>
                <a:spLocks noChangeShapeType="1"/>
              </p:cNvSpPr>
              <p:nvPr/>
            </p:nvSpPr>
            <p:spPr bwMode="auto">
              <a:xfrm>
                <a:off x="864" y="912"/>
                <a:ext cx="0" cy="432"/>
              </a:xfrm>
              <a:prstGeom prst="line">
                <a:avLst/>
              </a:prstGeom>
              <a:grpFill/>
              <a:ln w="28575">
                <a:solidFill>
                  <a:schemeClr val="tx1"/>
                </a:solidFill>
                <a:round/>
                <a:headEnd/>
                <a:tailEnd type="triangle" w="med" len="med"/>
              </a:ln>
            </p:spPr>
            <p:txBody>
              <a:bodyPr/>
              <a:lstStyle/>
              <a:p>
                <a:endParaRPr lang="zh-CN" altLang="en-US"/>
              </a:p>
            </p:txBody>
          </p:sp>
          <p:sp>
            <p:nvSpPr>
              <p:cNvPr id="159770" name="Line 15">
                <a:extLst>
                  <a:ext uri="{FF2B5EF4-FFF2-40B4-BE49-F238E27FC236}">
                    <a16:creationId xmlns:a16="http://schemas.microsoft.com/office/drawing/2014/main" id="{EA526E72-74C0-490D-B1F1-BA59E7DD81B1}"/>
                  </a:ext>
                </a:extLst>
              </p:cNvPr>
              <p:cNvSpPr>
                <a:spLocks noChangeShapeType="1"/>
              </p:cNvSpPr>
              <p:nvPr/>
            </p:nvSpPr>
            <p:spPr bwMode="auto">
              <a:xfrm>
                <a:off x="864" y="912"/>
                <a:ext cx="240" cy="0"/>
              </a:xfrm>
              <a:prstGeom prst="line">
                <a:avLst/>
              </a:prstGeom>
              <a:grpFill/>
              <a:ln w="28575">
                <a:solidFill>
                  <a:schemeClr val="tx1"/>
                </a:solidFill>
                <a:round/>
                <a:headEnd/>
                <a:tailEnd/>
              </a:ln>
            </p:spPr>
            <p:txBody>
              <a:bodyPr/>
              <a:lstStyle/>
              <a:p>
                <a:endParaRPr lang="zh-CN" altLang="en-US"/>
              </a:p>
            </p:txBody>
          </p:sp>
        </p:grpSp>
        <p:sp>
          <p:nvSpPr>
            <p:cNvPr id="159760" name="Line 16">
              <a:extLst>
                <a:ext uri="{FF2B5EF4-FFF2-40B4-BE49-F238E27FC236}">
                  <a16:creationId xmlns:a16="http://schemas.microsoft.com/office/drawing/2014/main" id="{265A10ED-E33C-4972-9BAC-40B8E53C3F1F}"/>
                </a:ext>
              </a:extLst>
            </p:cNvPr>
            <p:cNvSpPr>
              <a:spLocks noChangeShapeType="1"/>
            </p:cNvSpPr>
            <p:nvPr/>
          </p:nvSpPr>
          <p:spPr bwMode="auto">
            <a:xfrm>
              <a:off x="912" y="2352"/>
              <a:ext cx="0" cy="816"/>
            </a:xfrm>
            <a:prstGeom prst="line">
              <a:avLst/>
            </a:prstGeom>
            <a:grpFill/>
            <a:ln w="28575">
              <a:solidFill>
                <a:schemeClr val="tx1"/>
              </a:solidFill>
              <a:round/>
              <a:headEnd/>
              <a:tailEnd type="triangle" w="med" len="med"/>
            </a:ln>
          </p:spPr>
          <p:txBody>
            <a:bodyPr/>
            <a:lstStyle/>
            <a:p>
              <a:endParaRPr lang="zh-CN" altLang="en-US"/>
            </a:p>
          </p:txBody>
        </p:sp>
        <p:grpSp>
          <p:nvGrpSpPr>
            <p:cNvPr id="159761" name="Group 17">
              <a:extLst>
                <a:ext uri="{FF2B5EF4-FFF2-40B4-BE49-F238E27FC236}">
                  <a16:creationId xmlns:a16="http://schemas.microsoft.com/office/drawing/2014/main" id="{9C984632-DAF3-46B5-A2AC-4D4B24D6F81E}"/>
                </a:ext>
              </a:extLst>
            </p:cNvPr>
            <p:cNvGrpSpPr>
              <a:grpSpLocks/>
            </p:cNvGrpSpPr>
            <p:nvPr/>
          </p:nvGrpSpPr>
          <p:grpSpPr bwMode="auto">
            <a:xfrm>
              <a:off x="3600" y="912"/>
              <a:ext cx="144" cy="576"/>
              <a:chOff x="3600" y="912"/>
              <a:chExt cx="144" cy="576"/>
            </a:xfrm>
            <a:grpFill/>
          </p:grpSpPr>
          <p:sp>
            <p:nvSpPr>
              <p:cNvPr id="159767" name="Line 18">
                <a:extLst>
                  <a:ext uri="{FF2B5EF4-FFF2-40B4-BE49-F238E27FC236}">
                    <a16:creationId xmlns:a16="http://schemas.microsoft.com/office/drawing/2014/main" id="{10A6DD3C-C467-4941-B645-59ED5B801341}"/>
                  </a:ext>
                </a:extLst>
              </p:cNvPr>
              <p:cNvSpPr>
                <a:spLocks noChangeShapeType="1"/>
              </p:cNvSpPr>
              <p:nvPr/>
            </p:nvSpPr>
            <p:spPr bwMode="auto">
              <a:xfrm>
                <a:off x="3600" y="912"/>
                <a:ext cx="144" cy="0"/>
              </a:xfrm>
              <a:prstGeom prst="line">
                <a:avLst/>
              </a:prstGeom>
              <a:grpFill/>
              <a:ln w="28575">
                <a:solidFill>
                  <a:schemeClr val="tx1"/>
                </a:solidFill>
                <a:round/>
                <a:headEnd/>
                <a:tailEnd/>
              </a:ln>
            </p:spPr>
            <p:txBody>
              <a:bodyPr/>
              <a:lstStyle/>
              <a:p>
                <a:endParaRPr lang="zh-CN" altLang="en-US"/>
              </a:p>
            </p:txBody>
          </p:sp>
          <p:sp>
            <p:nvSpPr>
              <p:cNvPr id="159768" name="Line 19">
                <a:extLst>
                  <a:ext uri="{FF2B5EF4-FFF2-40B4-BE49-F238E27FC236}">
                    <a16:creationId xmlns:a16="http://schemas.microsoft.com/office/drawing/2014/main" id="{2FC79879-1F2D-40B4-AB2F-D8D5630D659E}"/>
                  </a:ext>
                </a:extLst>
              </p:cNvPr>
              <p:cNvSpPr>
                <a:spLocks noChangeShapeType="1"/>
              </p:cNvSpPr>
              <p:nvPr/>
            </p:nvSpPr>
            <p:spPr bwMode="auto">
              <a:xfrm>
                <a:off x="3744" y="912"/>
                <a:ext cx="0" cy="576"/>
              </a:xfrm>
              <a:prstGeom prst="line">
                <a:avLst/>
              </a:prstGeom>
              <a:grpFill/>
              <a:ln w="28575">
                <a:solidFill>
                  <a:schemeClr val="tx1"/>
                </a:solidFill>
                <a:round/>
                <a:headEnd/>
                <a:tailEnd type="triangle" w="med" len="med"/>
              </a:ln>
            </p:spPr>
            <p:txBody>
              <a:bodyPr/>
              <a:lstStyle/>
              <a:p>
                <a:endParaRPr lang="zh-CN" altLang="en-US"/>
              </a:p>
            </p:txBody>
          </p:sp>
        </p:grpSp>
        <p:sp>
          <p:nvSpPr>
            <p:cNvPr id="159762" name="Line 20">
              <a:extLst>
                <a:ext uri="{FF2B5EF4-FFF2-40B4-BE49-F238E27FC236}">
                  <a16:creationId xmlns:a16="http://schemas.microsoft.com/office/drawing/2014/main" id="{C2A75B09-1C9D-4BEC-AAFF-9D5A68B687D1}"/>
                </a:ext>
              </a:extLst>
            </p:cNvPr>
            <p:cNvSpPr>
              <a:spLocks noChangeShapeType="1"/>
            </p:cNvSpPr>
            <p:nvPr/>
          </p:nvSpPr>
          <p:spPr bwMode="auto">
            <a:xfrm>
              <a:off x="3744" y="2016"/>
              <a:ext cx="0" cy="240"/>
            </a:xfrm>
            <a:prstGeom prst="line">
              <a:avLst/>
            </a:prstGeom>
            <a:grpFill/>
            <a:ln w="28575">
              <a:solidFill>
                <a:schemeClr val="tx1"/>
              </a:solidFill>
              <a:round/>
              <a:headEnd/>
              <a:tailEnd type="triangle" w="med" len="med"/>
            </a:ln>
          </p:spPr>
          <p:txBody>
            <a:bodyPr/>
            <a:lstStyle/>
            <a:p>
              <a:endParaRPr lang="zh-CN" altLang="en-US"/>
            </a:p>
          </p:txBody>
        </p:sp>
        <p:sp>
          <p:nvSpPr>
            <p:cNvPr id="159763" name="Line 21">
              <a:extLst>
                <a:ext uri="{FF2B5EF4-FFF2-40B4-BE49-F238E27FC236}">
                  <a16:creationId xmlns:a16="http://schemas.microsoft.com/office/drawing/2014/main" id="{AC809AB1-BA2C-42ED-9490-ACB38F2229B9}"/>
                </a:ext>
              </a:extLst>
            </p:cNvPr>
            <p:cNvSpPr>
              <a:spLocks noChangeShapeType="1"/>
            </p:cNvSpPr>
            <p:nvPr/>
          </p:nvSpPr>
          <p:spPr bwMode="auto">
            <a:xfrm>
              <a:off x="3744" y="2784"/>
              <a:ext cx="0" cy="336"/>
            </a:xfrm>
            <a:prstGeom prst="line">
              <a:avLst/>
            </a:prstGeom>
            <a:grpFill/>
            <a:ln w="28575">
              <a:solidFill>
                <a:schemeClr val="tx1"/>
              </a:solidFill>
              <a:round/>
              <a:headEnd/>
              <a:tailEnd type="triangle" w="med" len="med"/>
            </a:ln>
          </p:spPr>
          <p:txBody>
            <a:bodyPr/>
            <a:lstStyle/>
            <a:p>
              <a:endParaRPr lang="zh-CN" altLang="en-US"/>
            </a:p>
          </p:txBody>
        </p:sp>
        <p:sp>
          <p:nvSpPr>
            <p:cNvPr id="159764" name="Rectangle 22">
              <a:extLst>
                <a:ext uri="{FF2B5EF4-FFF2-40B4-BE49-F238E27FC236}">
                  <a16:creationId xmlns:a16="http://schemas.microsoft.com/office/drawing/2014/main" id="{9ED112C0-C41E-4DDC-BBBE-5FF77F793C1E}"/>
                </a:ext>
              </a:extLst>
            </p:cNvPr>
            <p:cNvSpPr>
              <a:spLocks noChangeArrowheads="1"/>
            </p:cNvSpPr>
            <p:nvPr/>
          </p:nvSpPr>
          <p:spPr bwMode="auto">
            <a:xfrm>
              <a:off x="480" y="816"/>
              <a:ext cx="259" cy="3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latin typeface="华文中宋" panose="02010600040101010101" pitchFamily="2" charset="-122"/>
                </a:rPr>
                <a:t>Y</a:t>
              </a:r>
            </a:p>
          </p:txBody>
        </p:sp>
        <p:sp>
          <p:nvSpPr>
            <p:cNvPr id="159765" name="Rectangle 23">
              <a:extLst>
                <a:ext uri="{FF2B5EF4-FFF2-40B4-BE49-F238E27FC236}">
                  <a16:creationId xmlns:a16="http://schemas.microsoft.com/office/drawing/2014/main" id="{8F0B4355-570F-4718-A819-EC62B14CB807}"/>
                </a:ext>
              </a:extLst>
            </p:cNvPr>
            <p:cNvSpPr>
              <a:spLocks noChangeArrowheads="1"/>
            </p:cNvSpPr>
            <p:nvPr/>
          </p:nvSpPr>
          <p:spPr bwMode="auto">
            <a:xfrm>
              <a:off x="3792" y="720"/>
              <a:ext cx="282" cy="3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latin typeface="华文中宋" panose="02010600040101010101" pitchFamily="2" charset="-122"/>
                </a:rPr>
                <a:t>N</a:t>
              </a:r>
            </a:p>
          </p:txBody>
        </p:sp>
        <p:sp>
          <p:nvSpPr>
            <p:cNvPr id="159766" name="Line 24">
              <a:extLst>
                <a:ext uri="{FF2B5EF4-FFF2-40B4-BE49-F238E27FC236}">
                  <a16:creationId xmlns:a16="http://schemas.microsoft.com/office/drawing/2014/main" id="{AA2476E6-946C-4F39-820A-4E0E6696D84D}"/>
                </a:ext>
              </a:extLst>
            </p:cNvPr>
            <p:cNvSpPr>
              <a:spLocks noChangeShapeType="1"/>
            </p:cNvSpPr>
            <p:nvPr/>
          </p:nvSpPr>
          <p:spPr bwMode="auto">
            <a:xfrm>
              <a:off x="2016" y="528"/>
              <a:ext cx="0" cy="240"/>
            </a:xfrm>
            <a:prstGeom prst="line">
              <a:avLst/>
            </a:prstGeom>
            <a:grpFill/>
            <a:ln w="28575">
              <a:solidFill>
                <a:schemeClr val="tx1"/>
              </a:solidFill>
              <a:round/>
              <a:headEnd/>
              <a:tailEnd type="triangle" w="med" len="med"/>
            </a:ln>
          </p:spPr>
          <p:txBody>
            <a:bodyPr/>
            <a:lstStyle/>
            <a:p>
              <a:endParaRPr lang="zh-CN" altLang="en-US"/>
            </a:p>
          </p:txBody>
        </p:sp>
      </p:grpSp>
      <p:sp>
        <p:nvSpPr>
          <p:cNvPr id="564249" name="Rectangle 25">
            <a:extLst>
              <a:ext uri="{FF2B5EF4-FFF2-40B4-BE49-F238E27FC236}">
                <a16:creationId xmlns:a16="http://schemas.microsoft.com/office/drawing/2014/main" id="{F70FEE14-E006-42D4-966C-2AFAD6F015B5}"/>
              </a:ext>
            </a:extLst>
          </p:cNvPr>
          <p:cNvSpPr>
            <a:spLocks noChangeArrowheads="1"/>
          </p:cNvSpPr>
          <p:nvPr/>
        </p:nvSpPr>
        <p:spPr bwMode="auto">
          <a:xfrm>
            <a:off x="5886857" y="2400300"/>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dirty="0">
                <a:solidFill>
                  <a:srgbClr val="FF3300"/>
                </a:solidFill>
              </a:rPr>
              <a:t>（首先发现</a:t>
            </a:r>
            <a:r>
              <a:rPr lang="en-US" altLang="zh-CN" sz="2800" b="1" dirty="0">
                <a:solidFill>
                  <a:srgbClr val="FF3300"/>
                </a:solidFill>
              </a:rPr>
              <a:t>Sj﹤1 ）</a:t>
            </a:r>
            <a:endParaRPr lang="zh-CN" altLang="en-US" sz="2800" b="1" dirty="0">
              <a:solidFill>
                <a:srgbClr val="FF330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564249"/>
                                        </p:tgtEl>
                                        <p:attrNameLst>
                                          <p:attrName>style.visibility</p:attrName>
                                        </p:attrNameLst>
                                      </p:cBhvr>
                                      <p:to>
                                        <p:strVal val="visible"/>
                                      </p:to>
                                    </p:set>
                                    <p:anim calcmode="lin" valueType="num">
                                      <p:cBhvr>
                                        <p:cTn id="12" dur="500" fill="hold"/>
                                        <p:tgtEl>
                                          <p:spTgt spid="564249"/>
                                        </p:tgtEl>
                                        <p:attrNameLst>
                                          <p:attrName>ppt_w</p:attrName>
                                        </p:attrNameLst>
                                      </p:cBhvr>
                                      <p:tavLst>
                                        <p:tav tm="0">
                                          <p:val>
                                            <p:fltVal val="0"/>
                                          </p:val>
                                        </p:tav>
                                        <p:tav tm="100000">
                                          <p:val>
                                            <p:strVal val="#ppt_w"/>
                                          </p:val>
                                        </p:tav>
                                      </p:tavLst>
                                    </p:anim>
                                    <p:anim calcmode="lin" valueType="num">
                                      <p:cBhvr>
                                        <p:cTn id="13" dur="500" fill="hold"/>
                                        <p:tgtEl>
                                          <p:spTgt spid="56424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49" grpId="0"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灯片编号占位符 5">
            <a:extLst>
              <a:ext uri="{FF2B5EF4-FFF2-40B4-BE49-F238E27FC236}">
                <a16:creationId xmlns:a16="http://schemas.microsoft.com/office/drawing/2014/main" id="{FE8AEA21-A38B-40E6-84A7-C2AA49B39461}"/>
              </a:ext>
            </a:extLst>
          </p:cNvPr>
          <p:cNvSpPr>
            <a:spLocks noGrp="1"/>
          </p:cNvSpPr>
          <p:nvPr>
            <p:ph type="sldNum" sz="quarter" idx="12"/>
          </p:nvPr>
        </p:nvSpPr>
        <p:spPr bwMode="auto">
          <a:xfrm>
            <a:off x="6553200" y="6245225"/>
            <a:ext cx="2289175"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48032490-F18C-421F-A363-D51C9E047CDC}" type="slidenum">
              <a:rPr lang="zh-CN" altLang="en-US" smtClean="0"/>
              <a:pPr>
                <a:spcBef>
                  <a:spcPct val="0"/>
                </a:spcBef>
                <a:buClrTx/>
                <a:buSzTx/>
                <a:buFontTx/>
                <a:buNone/>
              </a:pPr>
              <a:t>142</a:t>
            </a:fld>
            <a:endParaRPr lang="zh-CN" altLang="en-US" sz="1400"/>
          </a:p>
        </p:txBody>
      </p:sp>
      <p:sp>
        <p:nvSpPr>
          <p:cNvPr id="565250" name="Rectangle 2">
            <a:extLst>
              <a:ext uri="{FF2B5EF4-FFF2-40B4-BE49-F238E27FC236}">
                <a16:creationId xmlns:a16="http://schemas.microsoft.com/office/drawing/2014/main" id="{9D40AF47-34BE-4501-9F38-0C7F2C16C920}"/>
              </a:ext>
            </a:extLst>
          </p:cNvPr>
          <p:cNvSpPr>
            <a:spLocks noChangeArrowheads="1"/>
          </p:cNvSpPr>
          <p:nvPr/>
        </p:nvSpPr>
        <p:spPr bwMode="auto">
          <a:xfrm>
            <a:off x="1524000" y="1506188"/>
            <a:ext cx="5410200" cy="3810000"/>
          </a:xfrm>
          <a:prstGeom prst="rect">
            <a:avLst/>
          </a:prstGeom>
          <a:solidFill>
            <a:schemeClr val="accent5">
              <a:lumMod val="20000"/>
              <a:lumOff val="80000"/>
            </a:schemeClr>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60772" name="Rectangle 3">
            <a:extLst>
              <a:ext uri="{FF2B5EF4-FFF2-40B4-BE49-F238E27FC236}">
                <a16:creationId xmlns:a16="http://schemas.microsoft.com/office/drawing/2014/main" id="{25C2784B-ECD2-43DC-B4B5-0E3BDA1E640E}"/>
              </a:ext>
            </a:extLst>
          </p:cNvPr>
          <p:cNvSpPr>
            <a:spLocks noGrp="1" noChangeArrowheads="1"/>
          </p:cNvSpPr>
          <p:nvPr>
            <p:ph type="title"/>
          </p:nvPr>
        </p:nvSpPr>
        <p:spPr>
          <a:xfrm>
            <a:off x="1371600" y="434975"/>
            <a:ext cx="7772400" cy="609600"/>
          </a:xfrm>
        </p:spPr>
        <p:txBody>
          <a:bodyPr/>
          <a:lstStyle/>
          <a:p>
            <a:pPr algn="l"/>
            <a:r>
              <a:rPr lang="en-US" altLang="zh-CN" sz="3200" dirty="0">
                <a:solidFill>
                  <a:schemeClr val="tx1"/>
                </a:solidFill>
                <a:latin typeface="+mj-ea"/>
                <a:ea typeface="+mj-ea"/>
              </a:rPr>
              <a:t>2）Ssignal</a:t>
            </a:r>
            <a:r>
              <a:rPr lang="en-US" altLang="zh-CN" sz="2800" dirty="0">
                <a:solidFill>
                  <a:schemeClr val="tx1"/>
                </a:solidFill>
                <a:latin typeface="+mj-ea"/>
                <a:ea typeface="+mj-ea"/>
              </a:rPr>
              <a:t>（S1，S2，… ，Sn）</a:t>
            </a:r>
            <a:endParaRPr lang="zh-CN" altLang="en-US" sz="2800" dirty="0">
              <a:solidFill>
                <a:schemeClr val="tx1"/>
              </a:solidFill>
              <a:latin typeface="+mj-ea"/>
              <a:ea typeface="+mj-ea"/>
            </a:endParaRPr>
          </a:p>
        </p:txBody>
      </p:sp>
      <p:sp>
        <p:nvSpPr>
          <p:cNvPr id="565252" name="Rectangle 4">
            <a:extLst>
              <a:ext uri="{FF2B5EF4-FFF2-40B4-BE49-F238E27FC236}">
                <a16:creationId xmlns:a16="http://schemas.microsoft.com/office/drawing/2014/main" id="{E8D839FF-A78D-45E8-BDF6-E22653FE7904}"/>
              </a:ext>
            </a:extLst>
          </p:cNvPr>
          <p:cNvSpPr>
            <a:spLocks noGrp="1" noChangeArrowheads="1"/>
          </p:cNvSpPr>
          <p:nvPr>
            <p:ph type="body" idx="1"/>
          </p:nvPr>
        </p:nvSpPr>
        <p:spPr>
          <a:xfrm>
            <a:off x="2743200" y="1734788"/>
            <a:ext cx="3505200" cy="1676400"/>
          </a:xfrm>
        </p:spPr>
        <p:txBody>
          <a:bodyPr/>
          <a:lstStyle/>
          <a:p>
            <a:pPr>
              <a:spcBef>
                <a:spcPct val="0"/>
              </a:spcBef>
              <a:buFontTx/>
              <a:buNone/>
            </a:pPr>
            <a:r>
              <a:rPr lang="en-US" altLang="zh-CN">
                <a:latin typeface="华文中宋" panose="02010600040101010101" pitchFamily="2" charset="-122"/>
                <a:ea typeface="华文中宋" panose="02010600040101010101" pitchFamily="2" charset="-122"/>
              </a:rPr>
              <a:t>for i: =1 to n do</a:t>
            </a:r>
          </a:p>
          <a:p>
            <a:pPr>
              <a:spcBef>
                <a:spcPct val="0"/>
              </a:spcBef>
              <a:buFontTx/>
              <a:buNone/>
            </a:pPr>
            <a:r>
              <a:rPr lang="en-US" altLang="zh-CN">
                <a:latin typeface="华文中宋" panose="02010600040101010101" pitchFamily="2" charset="-122"/>
                <a:ea typeface="华文中宋" panose="02010600040101010101" pitchFamily="2" charset="-122"/>
              </a:rPr>
              <a:t>	Si:=Si+1; </a:t>
            </a:r>
          </a:p>
          <a:p>
            <a:pPr>
              <a:buFontTx/>
              <a:buNone/>
            </a:pPr>
            <a:r>
              <a:rPr lang="en-US" altLang="zh-CN">
                <a:latin typeface="华文中宋" panose="02010600040101010101" pitchFamily="2" charset="-122"/>
                <a:ea typeface="华文中宋" panose="02010600040101010101" pitchFamily="2" charset="-122"/>
              </a:rPr>
              <a:t>Endfor</a:t>
            </a:r>
          </a:p>
        </p:txBody>
      </p:sp>
      <p:sp>
        <p:nvSpPr>
          <p:cNvPr id="565253" name="Line 5">
            <a:extLst>
              <a:ext uri="{FF2B5EF4-FFF2-40B4-BE49-F238E27FC236}">
                <a16:creationId xmlns:a16="http://schemas.microsoft.com/office/drawing/2014/main" id="{01DCAF60-6F3B-44F5-A593-35A4BBF7C81E}"/>
              </a:ext>
            </a:extLst>
          </p:cNvPr>
          <p:cNvSpPr>
            <a:spLocks noChangeShapeType="1"/>
          </p:cNvSpPr>
          <p:nvPr/>
        </p:nvSpPr>
        <p:spPr bwMode="auto">
          <a:xfrm>
            <a:off x="3810000" y="1277588"/>
            <a:ext cx="1588" cy="4619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6">
            <a:extLst>
              <a:ext uri="{FF2B5EF4-FFF2-40B4-BE49-F238E27FC236}">
                <a16:creationId xmlns:a16="http://schemas.microsoft.com/office/drawing/2014/main" id="{76531D62-641C-4E96-90F0-95AAB2CACF5A}"/>
              </a:ext>
            </a:extLst>
          </p:cNvPr>
          <p:cNvGrpSpPr>
            <a:grpSpLocks/>
          </p:cNvGrpSpPr>
          <p:nvPr/>
        </p:nvGrpSpPr>
        <p:grpSpPr bwMode="auto">
          <a:xfrm>
            <a:off x="2286000" y="3258788"/>
            <a:ext cx="4191000" cy="2886075"/>
            <a:chOff x="1440" y="1776"/>
            <a:chExt cx="2640" cy="1818"/>
          </a:xfrm>
        </p:grpSpPr>
        <p:sp>
          <p:nvSpPr>
            <p:cNvPr id="160776" name="Rectangle 7">
              <a:extLst>
                <a:ext uri="{FF2B5EF4-FFF2-40B4-BE49-F238E27FC236}">
                  <a16:creationId xmlns:a16="http://schemas.microsoft.com/office/drawing/2014/main" id="{341B90CB-B7D6-419F-98FF-267E832459E0}"/>
                </a:ext>
              </a:extLst>
            </p:cNvPr>
            <p:cNvSpPr>
              <a:spLocks noChangeArrowheads="1"/>
            </p:cNvSpPr>
            <p:nvPr/>
          </p:nvSpPr>
          <p:spPr bwMode="auto">
            <a:xfrm>
              <a:off x="1440" y="2256"/>
              <a:ext cx="2640"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lang="zh-CN" altLang="en-US" sz="2800" dirty="0">
                  <a:latin typeface="华文中宋" panose="02010600040101010101" pitchFamily="2" charset="-122"/>
                </a:rPr>
                <a:t>把与</a:t>
              </a:r>
              <a:r>
                <a:rPr lang="en-US" altLang="zh-CN" sz="2800" dirty="0">
                  <a:latin typeface="华文中宋" panose="02010600040101010101" pitchFamily="2" charset="-122"/>
                </a:rPr>
                <a:t>Si</a:t>
              </a:r>
              <a:r>
                <a:rPr lang="zh-CN" altLang="en-US" sz="2800" dirty="0">
                  <a:latin typeface="华文中宋" panose="02010600040101010101" pitchFamily="2" charset="-122"/>
                </a:rPr>
                <a:t>有关的阻塞队列中的进程移入就绪队列</a:t>
              </a:r>
            </a:p>
          </p:txBody>
        </p:sp>
        <p:sp>
          <p:nvSpPr>
            <p:cNvPr id="160777" name="Rectangle 8">
              <a:extLst>
                <a:ext uri="{FF2B5EF4-FFF2-40B4-BE49-F238E27FC236}">
                  <a16:creationId xmlns:a16="http://schemas.microsoft.com/office/drawing/2014/main" id="{4DF8369F-1430-4A83-9D63-58D82B1A5C5B}"/>
                </a:ext>
              </a:extLst>
            </p:cNvPr>
            <p:cNvSpPr>
              <a:spLocks noChangeArrowheads="1"/>
            </p:cNvSpPr>
            <p:nvPr/>
          </p:nvSpPr>
          <p:spPr bwMode="auto">
            <a:xfrm>
              <a:off x="1946" y="3264"/>
              <a:ext cx="124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800" dirty="0"/>
                <a:t>原进程继续</a:t>
              </a:r>
              <a:endParaRPr lang="zh-CN" altLang="en-US" sz="2800" dirty="0">
                <a:latin typeface="华文中宋" panose="02010600040101010101" pitchFamily="2" charset="-122"/>
              </a:endParaRPr>
            </a:p>
          </p:txBody>
        </p:sp>
        <p:sp>
          <p:nvSpPr>
            <p:cNvPr id="160778" name="Line 9">
              <a:extLst>
                <a:ext uri="{FF2B5EF4-FFF2-40B4-BE49-F238E27FC236}">
                  <a16:creationId xmlns:a16="http://schemas.microsoft.com/office/drawing/2014/main" id="{98BA26E7-B0C8-4D36-9C5C-01822D4A293D}"/>
                </a:ext>
              </a:extLst>
            </p:cNvPr>
            <p:cNvSpPr>
              <a:spLocks noChangeShapeType="1"/>
            </p:cNvSpPr>
            <p:nvPr/>
          </p:nvSpPr>
          <p:spPr bwMode="auto">
            <a:xfrm>
              <a:off x="2448" y="1776"/>
              <a:ext cx="0" cy="48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779" name="Line 10">
              <a:extLst>
                <a:ext uri="{FF2B5EF4-FFF2-40B4-BE49-F238E27FC236}">
                  <a16:creationId xmlns:a16="http://schemas.microsoft.com/office/drawing/2014/main" id="{13DD473C-D32B-4B3F-A55B-9B2B2136C22C}"/>
                </a:ext>
              </a:extLst>
            </p:cNvPr>
            <p:cNvSpPr>
              <a:spLocks noChangeShapeType="1"/>
            </p:cNvSpPr>
            <p:nvPr/>
          </p:nvSpPr>
          <p:spPr bwMode="auto">
            <a:xfrm>
              <a:off x="2496" y="2928"/>
              <a:ext cx="0" cy="38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65250"/>
                                        </p:tgtEl>
                                        <p:attrNameLst>
                                          <p:attrName>style.visibility</p:attrName>
                                        </p:attrNameLst>
                                      </p:cBhvr>
                                      <p:to>
                                        <p:strVal val="visible"/>
                                      </p:to>
                                    </p:set>
                                    <p:anim calcmode="lin" valueType="num">
                                      <p:cBhvr>
                                        <p:cTn id="7" dur="500" fill="hold"/>
                                        <p:tgtEl>
                                          <p:spTgt spid="565250"/>
                                        </p:tgtEl>
                                        <p:attrNameLst>
                                          <p:attrName>ppt_w</p:attrName>
                                        </p:attrNameLst>
                                      </p:cBhvr>
                                      <p:tavLst>
                                        <p:tav tm="0">
                                          <p:val>
                                            <p:fltVal val="0"/>
                                          </p:val>
                                        </p:tav>
                                        <p:tav tm="100000">
                                          <p:val>
                                            <p:strVal val="#ppt_w"/>
                                          </p:val>
                                        </p:tav>
                                      </p:tavLst>
                                    </p:anim>
                                    <p:anim calcmode="lin" valueType="num">
                                      <p:cBhvr>
                                        <p:cTn id="8" dur="500" fill="hold"/>
                                        <p:tgtEl>
                                          <p:spTgt spid="56525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565253"/>
                                        </p:tgtEl>
                                        <p:attrNameLst>
                                          <p:attrName>style.visibility</p:attrName>
                                        </p:attrNameLst>
                                      </p:cBhvr>
                                      <p:to>
                                        <p:strVal val="visible"/>
                                      </p:to>
                                    </p:set>
                                    <p:anim calcmode="lin" valueType="num">
                                      <p:cBhvr>
                                        <p:cTn id="13" dur="500" fill="hold"/>
                                        <p:tgtEl>
                                          <p:spTgt spid="565253"/>
                                        </p:tgtEl>
                                        <p:attrNameLst>
                                          <p:attrName>ppt_w</p:attrName>
                                        </p:attrNameLst>
                                      </p:cBhvr>
                                      <p:tavLst>
                                        <p:tav tm="0">
                                          <p:val>
                                            <p:fltVal val="0"/>
                                          </p:val>
                                        </p:tav>
                                        <p:tav tm="100000">
                                          <p:val>
                                            <p:strVal val="#ppt_w"/>
                                          </p:val>
                                        </p:tav>
                                      </p:tavLst>
                                    </p:anim>
                                    <p:anim calcmode="lin" valueType="num">
                                      <p:cBhvr>
                                        <p:cTn id="14" dur="500" fill="hold"/>
                                        <p:tgtEl>
                                          <p:spTgt spid="565253"/>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565252">
                                            <p:txEl>
                                              <p:pRg st="0" end="0"/>
                                            </p:txEl>
                                          </p:spTgt>
                                        </p:tgtEl>
                                        <p:attrNameLst>
                                          <p:attrName>style.visibility</p:attrName>
                                        </p:attrNameLst>
                                      </p:cBhvr>
                                      <p:to>
                                        <p:strVal val="visible"/>
                                      </p:to>
                                    </p:set>
                                    <p:anim calcmode="lin" valueType="num">
                                      <p:cBhvr>
                                        <p:cTn id="19" dur="500" fill="hold"/>
                                        <p:tgtEl>
                                          <p:spTgt spid="565252">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565252">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565252">
                                            <p:txEl>
                                              <p:pRg st="1" end="1"/>
                                            </p:txEl>
                                          </p:spTgt>
                                        </p:tgtEl>
                                        <p:attrNameLst>
                                          <p:attrName>style.visibility</p:attrName>
                                        </p:attrNameLst>
                                      </p:cBhvr>
                                      <p:to>
                                        <p:strVal val="visible"/>
                                      </p:to>
                                    </p:set>
                                    <p:anim calcmode="lin" valueType="num">
                                      <p:cBhvr>
                                        <p:cTn id="25" dur="500" fill="hold"/>
                                        <p:tgtEl>
                                          <p:spTgt spid="565252">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565252">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565252">
                                            <p:txEl>
                                              <p:pRg st="2" end="2"/>
                                            </p:txEl>
                                          </p:spTgt>
                                        </p:tgtEl>
                                        <p:attrNameLst>
                                          <p:attrName>style.visibility</p:attrName>
                                        </p:attrNameLst>
                                      </p:cBhvr>
                                      <p:to>
                                        <p:strVal val="visible"/>
                                      </p:to>
                                    </p:set>
                                    <p:anim calcmode="lin" valueType="num">
                                      <p:cBhvr>
                                        <p:cTn id="31" dur="500" fill="hold"/>
                                        <p:tgtEl>
                                          <p:spTgt spid="565252">
                                            <p:txEl>
                                              <p:pRg st="2" end="2"/>
                                            </p:txEl>
                                          </p:spTgt>
                                        </p:tgtEl>
                                        <p:attrNameLst>
                                          <p:attrName>ppt_w</p:attrName>
                                        </p:attrNameLst>
                                      </p:cBhvr>
                                      <p:tavLst>
                                        <p:tav tm="0">
                                          <p:val>
                                            <p:fltVal val="0"/>
                                          </p:val>
                                        </p:tav>
                                        <p:tav tm="100000">
                                          <p:val>
                                            <p:strVal val="#ppt_w"/>
                                          </p:val>
                                        </p:tav>
                                      </p:tavLst>
                                    </p:anim>
                                    <p:anim calcmode="lin" valueType="num">
                                      <p:cBhvr>
                                        <p:cTn id="32" dur="500" fill="hold"/>
                                        <p:tgtEl>
                                          <p:spTgt spid="565252">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fltVal val="0"/>
                                          </p:val>
                                        </p:tav>
                                        <p:tav tm="100000">
                                          <p:val>
                                            <p:strVal val="#ppt_w"/>
                                          </p:val>
                                        </p:tav>
                                      </p:tavLst>
                                    </p:anim>
                                    <p:anim calcmode="lin" valueType="num">
                                      <p:cBhvr>
                                        <p:cTn id="3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0" grpId="0" animBg="1"/>
      <p:bldP spid="565252" grpId="0" build="p"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Text Box 3">
            <a:extLst>
              <a:ext uri="{FF2B5EF4-FFF2-40B4-BE49-F238E27FC236}">
                <a16:creationId xmlns:a16="http://schemas.microsoft.com/office/drawing/2014/main" id="{27F1268D-58CB-484B-8443-98AA4CA4A7BF}"/>
              </a:ext>
            </a:extLst>
          </p:cNvPr>
          <p:cNvSpPr txBox="1">
            <a:spLocks noChangeArrowheads="1"/>
          </p:cNvSpPr>
          <p:nvPr/>
        </p:nvSpPr>
        <p:spPr bwMode="auto">
          <a:xfrm>
            <a:off x="179388" y="1778000"/>
            <a:ext cx="7962900" cy="449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200" b="1" dirty="0">
                <a:ea typeface="楷体_GB2312" pitchFamily="49" charset="-122"/>
              </a:rPr>
              <a:t> </a:t>
            </a:r>
            <a:r>
              <a:rPr lang="en-US" altLang="zh-CN" sz="2200" b="1" dirty="0" err="1">
                <a:solidFill>
                  <a:srgbClr val="FF0000"/>
                </a:solidFill>
                <a:ea typeface="楷体_GB2312" pitchFamily="49" charset="-122"/>
              </a:rPr>
              <a:t>Swait</a:t>
            </a:r>
            <a:r>
              <a:rPr lang="en-US" altLang="zh-CN" sz="2200" b="1" dirty="0">
                <a:solidFill>
                  <a:srgbClr val="FF0000"/>
                </a:solidFill>
                <a:ea typeface="楷体_GB2312" pitchFamily="49" charset="-122"/>
              </a:rPr>
              <a:t>(S1, S2, …, Sn)</a:t>
            </a:r>
            <a:r>
              <a:rPr lang="en-US" altLang="zh-CN" sz="2200" b="1" dirty="0">
                <a:ea typeface="楷体_GB2312" pitchFamily="49" charset="-122"/>
              </a:rPr>
              <a:t>	//P</a:t>
            </a:r>
            <a:r>
              <a:rPr lang="zh-CN" altLang="en-US" sz="2200" b="1" dirty="0">
                <a:ea typeface="楷体_GB2312" pitchFamily="49" charset="-122"/>
              </a:rPr>
              <a:t>原语；</a:t>
            </a:r>
          </a:p>
          <a:p>
            <a:pPr eaLnBrk="1" hangingPunct="1">
              <a:spcBef>
                <a:spcPct val="0"/>
              </a:spcBef>
              <a:buClrTx/>
              <a:buSzTx/>
              <a:buFontTx/>
              <a:buNone/>
            </a:pPr>
            <a:r>
              <a:rPr lang="zh-CN" altLang="en-US" sz="2200" b="1" dirty="0">
                <a:ea typeface="楷体_GB2312" pitchFamily="49" charset="-122"/>
              </a:rPr>
              <a:t> </a:t>
            </a:r>
            <a:r>
              <a:rPr lang="en-US" altLang="zh-CN" sz="2200" b="1" dirty="0">
                <a:ea typeface="楷体_GB2312" pitchFamily="49" charset="-122"/>
              </a:rPr>
              <a:t>{  </a:t>
            </a:r>
          </a:p>
          <a:p>
            <a:pPr eaLnBrk="1" hangingPunct="1">
              <a:spcBef>
                <a:spcPct val="0"/>
              </a:spcBef>
              <a:buClrTx/>
              <a:buSzTx/>
              <a:buFontTx/>
              <a:buNone/>
            </a:pPr>
            <a:r>
              <a:rPr lang="en-US" altLang="zh-CN" sz="2200" b="1" dirty="0">
                <a:ea typeface="楷体_GB2312" pitchFamily="49" charset="-122"/>
              </a:rPr>
              <a:t>       if (S1 ≥1 and S2 ≥ 1 … Sn ≥ 1)</a:t>
            </a:r>
          </a:p>
          <a:p>
            <a:pPr eaLnBrk="1" hangingPunct="1">
              <a:spcBef>
                <a:spcPct val="0"/>
              </a:spcBef>
              <a:buClrTx/>
              <a:buSzTx/>
              <a:buFontTx/>
              <a:buNone/>
            </a:pPr>
            <a:r>
              <a:rPr lang="en-US" altLang="zh-CN" sz="2200" b="1" dirty="0">
                <a:ea typeface="楷体_GB2312" pitchFamily="49" charset="-122"/>
              </a:rPr>
              <a:t>       {//</a:t>
            </a:r>
            <a:r>
              <a:rPr lang="zh-CN" altLang="en-US" sz="2200" b="1" dirty="0">
                <a:ea typeface="楷体_GB2312" pitchFamily="49" charset="-122"/>
              </a:rPr>
              <a:t>满足资源要求时的处理；</a:t>
            </a:r>
          </a:p>
          <a:p>
            <a:pPr eaLnBrk="1" hangingPunct="1">
              <a:spcBef>
                <a:spcPct val="0"/>
              </a:spcBef>
              <a:buClrTx/>
              <a:buSzTx/>
              <a:buFontTx/>
              <a:buNone/>
            </a:pPr>
            <a:r>
              <a:rPr lang="zh-CN" altLang="en-US" sz="2200" b="1" dirty="0">
                <a:ea typeface="楷体_GB2312" pitchFamily="49" charset="-122"/>
              </a:rPr>
              <a:t>        </a:t>
            </a:r>
            <a:r>
              <a:rPr lang="en-US" altLang="zh-CN" sz="2200" b="1" dirty="0">
                <a:ea typeface="楷体_GB2312" pitchFamily="49" charset="-122"/>
              </a:rPr>
              <a:t>for (</a:t>
            </a:r>
            <a:r>
              <a:rPr lang="en-US" altLang="zh-CN" sz="2200" b="1" dirty="0" err="1">
                <a:ea typeface="楷体_GB2312" pitchFamily="49" charset="-122"/>
              </a:rPr>
              <a:t>i</a:t>
            </a:r>
            <a:r>
              <a:rPr lang="en-US" altLang="zh-CN" sz="2200" b="1" dirty="0">
                <a:ea typeface="楷体_GB2312" pitchFamily="49" charset="-122"/>
              </a:rPr>
              <a:t> = 1; </a:t>
            </a:r>
            <a:r>
              <a:rPr lang="en-US" altLang="zh-CN" sz="2200" b="1" dirty="0" err="1">
                <a:ea typeface="楷体_GB2312" pitchFamily="49" charset="-122"/>
              </a:rPr>
              <a:t>i</a:t>
            </a:r>
            <a:r>
              <a:rPr lang="en-US" altLang="zh-CN" sz="2200" b="1" dirty="0">
                <a:ea typeface="楷体_GB2312" pitchFamily="49" charset="-122"/>
              </a:rPr>
              <a:t> &lt;= n; ++</a:t>
            </a:r>
            <a:r>
              <a:rPr lang="en-US" altLang="zh-CN" sz="2200" b="1" dirty="0" err="1">
                <a:ea typeface="楷体_GB2312" pitchFamily="49" charset="-122"/>
              </a:rPr>
              <a:t>i</a:t>
            </a:r>
            <a:r>
              <a:rPr lang="en-US" altLang="zh-CN" sz="2200" b="1" dirty="0">
                <a:ea typeface="楷体_GB2312" pitchFamily="49" charset="-122"/>
              </a:rPr>
              <a:t>) </a:t>
            </a:r>
          </a:p>
          <a:p>
            <a:pPr eaLnBrk="1" hangingPunct="1">
              <a:spcBef>
                <a:spcPct val="0"/>
              </a:spcBef>
              <a:buClrTx/>
              <a:buSzTx/>
              <a:buFontTx/>
              <a:buNone/>
            </a:pPr>
            <a:r>
              <a:rPr lang="en-US" altLang="zh-CN" sz="2200" b="1" dirty="0">
                <a:ea typeface="楷体_GB2312" pitchFamily="49" charset="-122"/>
              </a:rPr>
              <a:t>	Si=Si-1; </a:t>
            </a:r>
          </a:p>
          <a:p>
            <a:pPr eaLnBrk="1" hangingPunct="1">
              <a:spcBef>
                <a:spcPct val="0"/>
              </a:spcBef>
              <a:buClrTx/>
              <a:buSzTx/>
              <a:buFontTx/>
              <a:buNone/>
            </a:pPr>
            <a:r>
              <a:rPr lang="en-US" altLang="zh-CN" sz="2200" b="1" dirty="0">
                <a:ea typeface="楷体_GB2312" pitchFamily="49" charset="-122"/>
              </a:rPr>
              <a:t>        }</a:t>
            </a:r>
          </a:p>
          <a:p>
            <a:pPr eaLnBrk="1" hangingPunct="1">
              <a:spcBef>
                <a:spcPct val="0"/>
              </a:spcBef>
              <a:buClrTx/>
              <a:buSzTx/>
              <a:buFontTx/>
              <a:buNone/>
            </a:pPr>
            <a:r>
              <a:rPr lang="en-US" altLang="zh-CN" sz="2200" b="1" dirty="0">
                <a:ea typeface="楷体_GB2312" pitchFamily="49" charset="-122"/>
              </a:rPr>
              <a:t>      else</a:t>
            </a:r>
          </a:p>
          <a:p>
            <a:pPr eaLnBrk="1" hangingPunct="1">
              <a:spcBef>
                <a:spcPct val="0"/>
              </a:spcBef>
              <a:buClrTx/>
              <a:buSzTx/>
              <a:buFontTx/>
              <a:buNone/>
            </a:pPr>
            <a:r>
              <a:rPr lang="en-US" altLang="zh-CN" sz="2200" b="1" dirty="0">
                <a:ea typeface="楷体_GB2312" pitchFamily="49" charset="-122"/>
              </a:rPr>
              <a:t>       {//</a:t>
            </a:r>
            <a:r>
              <a:rPr lang="zh-CN" altLang="en-US" sz="2200" b="1" dirty="0">
                <a:ea typeface="楷体_GB2312" pitchFamily="49" charset="-122"/>
              </a:rPr>
              <a:t>某些资源不够时的处理；</a:t>
            </a:r>
          </a:p>
          <a:p>
            <a:pPr eaLnBrk="1" hangingPunct="1">
              <a:spcBef>
                <a:spcPct val="0"/>
              </a:spcBef>
              <a:buClrTx/>
              <a:buSzTx/>
              <a:buFontTx/>
              <a:buNone/>
            </a:pPr>
            <a:r>
              <a:rPr lang="zh-CN" altLang="en-US" sz="2200" b="1" dirty="0">
                <a:ea typeface="楷体_GB2312" pitchFamily="49" charset="-122"/>
              </a:rPr>
              <a:t>        进程进入</a:t>
            </a:r>
            <a:r>
              <a:rPr lang="zh-CN" altLang="en-US" sz="2200" b="1" dirty="0">
                <a:solidFill>
                  <a:srgbClr val="FF0000"/>
                </a:solidFill>
                <a:ea typeface="楷体_GB2312" pitchFamily="49" charset="-122"/>
              </a:rPr>
              <a:t>第一个</a:t>
            </a:r>
            <a:r>
              <a:rPr lang="zh-CN" altLang="en-US" sz="2200" b="1" dirty="0">
                <a:ea typeface="楷体_GB2312" pitchFamily="49" charset="-122"/>
              </a:rPr>
              <a:t>小于</a:t>
            </a:r>
            <a:r>
              <a:rPr lang="en-US" altLang="zh-CN" sz="2200" b="1" dirty="0">
                <a:ea typeface="楷体_GB2312" pitchFamily="49" charset="-122"/>
              </a:rPr>
              <a:t>1</a:t>
            </a:r>
            <a:r>
              <a:rPr lang="zh-CN" altLang="en-US" sz="2200" b="1" dirty="0">
                <a:ea typeface="楷体_GB2312" pitchFamily="49" charset="-122"/>
              </a:rPr>
              <a:t>的信号量的阻塞队列</a:t>
            </a:r>
            <a:r>
              <a:rPr lang="en-US" altLang="zh-CN" sz="2200" b="1" dirty="0">
                <a:ea typeface="楷体_GB2312" pitchFamily="49" charset="-122"/>
              </a:rPr>
              <a:t> ;</a:t>
            </a:r>
          </a:p>
          <a:p>
            <a:pPr eaLnBrk="1" hangingPunct="1">
              <a:spcBef>
                <a:spcPct val="0"/>
              </a:spcBef>
              <a:buClrTx/>
              <a:buSzTx/>
              <a:buFontTx/>
              <a:buNone/>
            </a:pPr>
            <a:r>
              <a:rPr lang="en-US" altLang="zh-CN" sz="2200" b="1" dirty="0">
                <a:ea typeface="楷体_GB2312" pitchFamily="49" charset="-122"/>
              </a:rPr>
              <a:t>        </a:t>
            </a:r>
            <a:r>
              <a:rPr lang="zh-CN" altLang="en-US" sz="2200" b="1" dirty="0">
                <a:ea typeface="楷体_GB2312" pitchFamily="49" charset="-122"/>
              </a:rPr>
              <a:t>恢复</a:t>
            </a:r>
            <a:r>
              <a:rPr lang="en-US" altLang="zh-CN" sz="2200" b="1" dirty="0">
                <a:ea typeface="楷体_GB2312" pitchFamily="49" charset="-122"/>
              </a:rPr>
              <a:t>PC</a:t>
            </a:r>
            <a:r>
              <a:rPr lang="zh-CN" altLang="en-US" sz="2200" b="1" dirty="0">
                <a:ea typeface="楷体_GB2312" pitchFamily="49" charset="-122"/>
              </a:rPr>
              <a:t>寄存器为</a:t>
            </a:r>
            <a:r>
              <a:rPr lang="en-US" altLang="zh-CN" sz="2200" b="1" dirty="0" err="1">
                <a:ea typeface="楷体_GB2312" pitchFamily="49" charset="-122"/>
              </a:rPr>
              <a:t>Swait</a:t>
            </a:r>
            <a:r>
              <a:rPr lang="zh-CN" altLang="en-US" sz="2200" b="1" dirty="0">
                <a:ea typeface="楷体_GB2312" pitchFamily="49" charset="-122"/>
              </a:rPr>
              <a:t>开始时的状态；</a:t>
            </a:r>
            <a:endParaRPr lang="en-US" altLang="zh-CN" sz="2200" b="1" dirty="0">
              <a:ea typeface="楷体_GB2312" pitchFamily="49" charset="-122"/>
            </a:endParaRPr>
          </a:p>
          <a:p>
            <a:pPr eaLnBrk="1" hangingPunct="1">
              <a:spcBef>
                <a:spcPct val="0"/>
              </a:spcBef>
              <a:buClrTx/>
              <a:buSzTx/>
              <a:buFontTx/>
              <a:buNone/>
            </a:pPr>
            <a:r>
              <a:rPr lang="en-US" altLang="zh-CN" sz="2200" b="1" dirty="0">
                <a:ea typeface="楷体_GB2312" pitchFamily="49" charset="-122"/>
              </a:rPr>
              <a:t>       }</a:t>
            </a:r>
          </a:p>
          <a:p>
            <a:pPr eaLnBrk="1" hangingPunct="1">
              <a:spcBef>
                <a:spcPct val="0"/>
              </a:spcBef>
              <a:buClrTx/>
              <a:buSzTx/>
              <a:buFontTx/>
              <a:buNone/>
            </a:pPr>
            <a:r>
              <a:rPr lang="en-US" altLang="zh-CN" sz="2200" b="1" dirty="0">
                <a:ea typeface="楷体_GB2312" pitchFamily="49" charset="-122"/>
              </a:rPr>
              <a:t>} </a:t>
            </a:r>
          </a:p>
        </p:txBody>
      </p:sp>
      <p:sp>
        <p:nvSpPr>
          <p:cNvPr id="287749" name="Line 5">
            <a:extLst>
              <a:ext uri="{FF2B5EF4-FFF2-40B4-BE49-F238E27FC236}">
                <a16:creationId xmlns:a16="http://schemas.microsoft.com/office/drawing/2014/main" id="{EA48DCB6-1EC9-434E-AFE3-61C9101E97F5}"/>
              </a:ext>
            </a:extLst>
          </p:cNvPr>
          <p:cNvSpPr>
            <a:spLocks noChangeShapeType="1"/>
          </p:cNvSpPr>
          <p:nvPr/>
        </p:nvSpPr>
        <p:spPr bwMode="auto">
          <a:xfrm>
            <a:off x="1212789" y="3846781"/>
            <a:ext cx="1000125" cy="0"/>
          </a:xfrm>
          <a:prstGeom prst="line">
            <a:avLst/>
          </a:prstGeom>
          <a:noFill/>
          <a:ln w="41275">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50" name="Line 6">
            <a:extLst>
              <a:ext uri="{FF2B5EF4-FFF2-40B4-BE49-F238E27FC236}">
                <a16:creationId xmlns:a16="http://schemas.microsoft.com/office/drawing/2014/main" id="{F3BC8472-512A-421E-A9F0-E33AAD487762}"/>
              </a:ext>
            </a:extLst>
          </p:cNvPr>
          <p:cNvSpPr>
            <a:spLocks noChangeShapeType="1"/>
          </p:cNvSpPr>
          <p:nvPr/>
        </p:nvSpPr>
        <p:spPr bwMode="auto">
          <a:xfrm>
            <a:off x="804924" y="2853625"/>
            <a:ext cx="4191000" cy="0"/>
          </a:xfrm>
          <a:prstGeom prst="line">
            <a:avLst/>
          </a:prstGeom>
          <a:noFill/>
          <a:ln w="41275">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52" name="Text Box 8">
            <a:extLst>
              <a:ext uri="{FF2B5EF4-FFF2-40B4-BE49-F238E27FC236}">
                <a16:creationId xmlns:a16="http://schemas.microsoft.com/office/drawing/2014/main" id="{A1FF277D-C23B-4AD9-B79B-10C6563963FA}"/>
              </a:ext>
            </a:extLst>
          </p:cNvPr>
          <p:cNvSpPr txBox="1">
            <a:spLocks noChangeArrowheads="1"/>
          </p:cNvSpPr>
          <p:nvPr/>
        </p:nvSpPr>
        <p:spPr bwMode="auto">
          <a:xfrm>
            <a:off x="5334000" y="1412875"/>
            <a:ext cx="3810000" cy="163121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30000"/>
              </a:spcBef>
              <a:buClrTx/>
              <a:buSzTx/>
              <a:buFontTx/>
              <a:buNone/>
            </a:pPr>
            <a:r>
              <a:rPr lang="en-US" altLang="zh-CN" sz="2000" b="1" dirty="0">
                <a:latin typeface="楷体_GB2312" pitchFamily="49" charset="-122"/>
                <a:ea typeface="楷体_GB2312" pitchFamily="49" charset="-122"/>
              </a:rPr>
              <a:t>//</a:t>
            </a:r>
            <a:r>
              <a:rPr lang="zh-CN" altLang="en-US" sz="2000" b="1" dirty="0">
                <a:solidFill>
                  <a:srgbClr val="000099"/>
                </a:solidFill>
                <a:latin typeface="楷体_GB2312" pitchFamily="49" charset="-122"/>
                <a:ea typeface="楷体_GB2312" pitchFamily="49" charset="-122"/>
              </a:rPr>
              <a:t>次序并不重要</a:t>
            </a:r>
            <a:r>
              <a:rPr lang="zh-CN" altLang="en-US" sz="2000" b="1" dirty="0">
                <a:latin typeface="楷体_GB2312" pitchFamily="49" charset="-122"/>
                <a:ea typeface="楷体_GB2312" pitchFamily="49" charset="-122"/>
              </a:rPr>
              <a:t>，虽然会影响进程归入哪个阻塞队列，但由于是对资源全部分配或不分配，所以总有进程获得全部资源并在推进之后释放资源，</a:t>
            </a:r>
            <a:r>
              <a:rPr lang="zh-CN" altLang="en-US" sz="2000" b="1" dirty="0">
                <a:solidFill>
                  <a:srgbClr val="000099"/>
                </a:solidFill>
                <a:latin typeface="楷体_GB2312" pitchFamily="49" charset="-122"/>
                <a:ea typeface="楷体_GB2312" pitchFamily="49" charset="-122"/>
              </a:rPr>
              <a:t>因此不会死锁</a:t>
            </a:r>
            <a:endParaRPr lang="zh-CN" altLang="en-US" sz="2000" b="1" dirty="0">
              <a:solidFill>
                <a:srgbClr val="000099"/>
              </a:solidFill>
              <a:latin typeface="Times New Roman" panose="02020603050405020304" pitchFamily="18" charset="0"/>
              <a:ea typeface="仿宋_GB2312" pitchFamily="49" charset="-122"/>
            </a:endParaRPr>
          </a:p>
        </p:txBody>
      </p:sp>
      <p:sp>
        <p:nvSpPr>
          <p:cNvPr id="2" name="矩形 1">
            <a:extLst>
              <a:ext uri="{FF2B5EF4-FFF2-40B4-BE49-F238E27FC236}">
                <a16:creationId xmlns:a16="http://schemas.microsoft.com/office/drawing/2014/main" id="{24C89C93-3C96-41F9-9613-2233574B3503}"/>
              </a:ext>
            </a:extLst>
          </p:cNvPr>
          <p:cNvSpPr>
            <a:spLocks noChangeArrowheads="1"/>
          </p:cNvSpPr>
          <p:nvPr/>
        </p:nvSpPr>
        <p:spPr bwMode="auto">
          <a:xfrm>
            <a:off x="2502724" y="3673475"/>
            <a:ext cx="457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ClrTx/>
              <a:buSzTx/>
              <a:buFontTx/>
              <a:buNone/>
            </a:pPr>
            <a:r>
              <a:rPr lang="en-US" altLang="zh-CN" sz="2000" b="1" dirty="0">
                <a:ea typeface="楷体_GB2312" pitchFamily="49" charset="-122"/>
              </a:rPr>
              <a:t>//</a:t>
            </a:r>
            <a:r>
              <a:rPr lang="zh-CN" altLang="en-US" sz="2000" b="1" dirty="0">
                <a:ea typeface="楷体_GB2312" pitchFamily="49" charset="-122"/>
              </a:rPr>
              <a:t>注：与</a:t>
            </a:r>
            <a:r>
              <a:rPr lang="en-US" altLang="zh-CN" sz="2000" b="1" dirty="0">
                <a:ea typeface="楷体_GB2312" pitchFamily="49" charset="-122"/>
              </a:rPr>
              <a:t>wait</a:t>
            </a:r>
            <a:r>
              <a:rPr lang="zh-CN" altLang="en-US" sz="2000" b="1" dirty="0">
                <a:ea typeface="楷体_GB2312" pitchFamily="49" charset="-122"/>
              </a:rPr>
              <a:t>的处理不同，这里是在确信可满足资源要求时，才进行减</a:t>
            </a:r>
            <a:r>
              <a:rPr lang="en-US" altLang="zh-CN" sz="2000" b="1" dirty="0">
                <a:ea typeface="楷体_GB2312" pitchFamily="49" charset="-122"/>
              </a:rPr>
              <a:t>1</a:t>
            </a:r>
            <a:r>
              <a:rPr lang="zh-CN" altLang="en-US" sz="2000" b="1" dirty="0">
                <a:ea typeface="楷体_GB2312" pitchFamily="49" charset="-122"/>
              </a:rPr>
              <a:t>操作</a:t>
            </a:r>
          </a:p>
        </p:txBody>
      </p:sp>
      <p:sp>
        <p:nvSpPr>
          <p:cNvPr id="8" name="Rectangle 2">
            <a:extLst>
              <a:ext uri="{FF2B5EF4-FFF2-40B4-BE49-F238E27FC236}">
                <a16:creationId xmlns:a16="http://schemas.microsoft.com/office/drawing/2014/main" id="{2BDBF0D7-6407-4D21-92FE-9D776FD71EA2}"/>
              </a:ext>
            </a:extLst>
          </p:cNvPr>
          <p:cNvSpPr txBox="1">
            <a:spLocks noChangeArrowheads="1"/>
          </p:cNvSpPr>
          <p:nvPr/>
        </p:nvSpPr>
        <p:spPr>
          <a:xfrm>
            <a:off x="330200" y="490538"/>
            <a:ext cx="7491413" cy="536575"/>
          </a:xfrm>
          <a:prstGeom prst="rect">
            <a:avLst/>
          </a:prstGeo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r>
              <a:rPr lang="en-US" altLang="zh-CN" sz="4000" dirty="0" err="1">
                <a:latin typeface="楷体_GB2312" pitchFamily="49" charset="-122"/>
                <a:ea typeface="楷体_GB2312" pitchFamily="49" charset="-122"/>
              </a:rPr>
              <a:t>Swait</a:t>
            </a:r>
            <a:r>
              <a:rPr lang="en-US" altLang="zh-CN" sz="4000" dirty="0">
                <a:latin typeface="楷体_GB2312" pitchFamily="49" charset="-122"/>
                <a:ea typeface="楷体_GB2312" pitchFamily="49" charset="-122"/>
              </a:rPr>
              <a:t>(Simultaneous Wait)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87750"/>
                                        </p:tgtEl>
                                        <p:attrNameLst>
                                          <p:attrName>style.visibility</p:attrName>
                                        </p:attrNameLst>
                                      </p:cBhvr>
                                      <p:to>
                                        <p:strVal val="visible"/>
                                      </p:to>
                                    </p:set>
                                    <p:animEffect transition="in" filter="fade">
                                      <p:cBhvr>
                                        <p:cTn id="7" dur="10"/>
                                        <p:tgtEl>
                                          <p:spTgt spid="2877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8775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287749"/>
                                        </p:tgtEl>
                                        <p:attrNameLst>
                                          <p:attrName>style.visibility</p:attrName>
                                        </p:attrNameLst>
                                      </p:cBhvr>
                                      <p:to>
                                        <p:strVal val="visible"/>
                                      </p:to>
                                    </p:set>
                                    <p:animEffect transition="in" filter="fade">
                                      <p:cBhvr>
                                        <p:cTn id="16" dur="10"/>
                                        <p:tgtEl>
                                          <p:spTgt spid="28774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52" grpId="0" animBg="1"/>
      <p:bldP spid="2"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1EA21E63-6257-40F8-9574-DFA1913B9173}"/>
              </a:ext>
            </a:extLst>
          </p:cNvPr>
          <p:cNvSpPr>
            <a:spLocks noChangeArrowheads="1"/>
          </p:cNvSpPr>
          <p:nvPr/>
        </p:nvSpPr>
        <p:spPr bwMode="auto">
          <a:xfrm>
            <a:off x="323850" y="979487"/>
            <a:ext cx="8820150" cy="587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200" b="1" dirty="0">
                <a:latin typeface="楷体_GB2312" pitchFamily="49" charset="-122"/>
                <a:ea typeface="楷体_GB2312" pitchFamily="49" charset="-122"/>
              </a:rPr>
              <a:t> </a:t>
            </a:r>
            <a:r>
              <a:rPr lang="en-US" altLang="zh-CN" sz="2200" b="1" dirty="0" err="1">
                <a:solidFill>
                  <a:srgbClr val="FF0000"/>
                </a:solidFill>
                <a:latin typeface="楷体_GB2312" pitchFamily="49" charset="-122"/>
                <a:ea typeface="楷体_GB2312" pitchFamily="49" charset="-122"/>
              </a:rPr>
              <a:t>Ssignal</a:t>
            </a:r>
            <a:r>
              <a:rPr lang="en-US" altLang="zh-CN" sz="2200" b="1" dirty="0">
                <a:solidFill>
                  <a:srgbClr val="FF0000"/>
                </a:solidFill>
                <a:latin typeface="楷体_GB2312" pitchFamily="49" charset="-122"/>
                <a:ea typeface="楷体_GB2312" pitchFamily="49" charset="-122"/>
              </a:rPr>
              <a:t>(S1, S2, </a:t>
            </a:r>
            <a:r>
              <a:rPr lang="en-US" altLang="zh-CN" sz="2200" b="1" dirty="0">
                <a:solidFill>
                  <a:srgbClr val="FF0000"/>
                </a:solidFill>
                <a:latin typeface="Times New Roman" panose="02020603050405020304" pitchFamily="18" charset="0"/>
                <a:ea typeface="楷体_GB2312" pitchFamily="49" charset="-122"/>
              </a:rPr>
              <a:t>…</a:t>
            </a:r>
            <a:r>
              <a:rPr lang="en-US" altLang="zh-CN" sz="2200" b="1" dirty="0">
                <a:solidFill>
                  <a:srgbClr val="FF0000"/>
                </a:solidFill>
                <a:latin typeface="楷体_GB2312" pitchFamily="49" charset="-122"/>
                <a:ea typeface="楷体_GB2312" pitchFamily="49" charset="-122"/>
              </a:rPr>
              <a:t>, Sn)</a:t>
            </a:r>
            <a:r>
              <a:rPr lang="en-US" altLang="zh-CN" sz="2200" b="1" dirty="0">
                <a:solidFill>
                  <a:srgbClr val="7030A0"/>
                </a:solidFill>
                <a:latin typeface="楷体_GB2312" pitchFamily="49" charset="-122"/>
                <a:ea typeface="楷体_GB2312" pitchFamily="49" charset="-122"/>
              </a:rPr>
              <a:t>{</a:t>
            </a:r>
          </a:p>
          <a:p>
            <a:pPr eaLnBrk="1" hangingPunct="1">
              <a:spcBef>
                <a:spcPct val="0"/>
              </a:spcBef>
              <a:buClrTx/>
              <a:buSzTx/>
              <a:buFontTx/>
              <a:buNone/>
            </a:pPr>
            <a:r>
              <a:rPr lang="en-US" altLang="zh-CN" sz="2200" b="1" dirty="0">
                <a:latin typeface="楷体_GB2312" pitchFamily="49" charset="-122"/>
                <a:ea typeface="楷体_GB2312" pitchFamily="49" charset="-122"/>
              </a:rPr>
              <a:t>   for (</a:t>
            </a:r>
            <a:r>
              <a:rPr lang="en-US" altLang="zh-CN" sz="2200" b="1" dirty="0" err="1">
                <a:latin typeface="楷体_GB2312" pitchFamily="49" charset="-122"/>
                <a:ea typeface="楷体_GB2312" pitchFamily="49" charset="-122"/>
              </a:rPr>
              <a:t>i</a:t>
            </a:r>
            <a:r>
              <a:rPr lang="en-US" altLang="zh-CN" sz="2200" b="1" dirty="0">
                <a:latin typeface="楷体_GB2312" pitchFamily="49" charset="-122"/>
                <a:ea typeface="楷体_GB2312" pitchFamily="49" charset="-122"/>
              </a:rPr>
              <a:t> = 1; </a:t>
            </a:r>
            <a:r>
              <a:rPr lang="en-US" altLang="zh-CN" sz="2200" b="1" dirty="0" err="1">
                <a:latin typeface="楷体_GB2312" pitchFamily="49" charset="-122"/>
                <a:ea typeface="楷体_GB2312" pitchFamily="49" charset="-122"/>
              </a:rPr>
              <a:t>i</a:t>
            </a:r>
            <a:r>
              <a:rPr lang="en-US" altLang="zh-CN" sz="2200" b="1" dirty="0">
                <a:latin typeface="楷体_GB2312" pitchFamily="49" charset="-122"/>
                <a:ea typeface="楷体_GB2312" pitchFamily="49" charset="-122"/>
              </a:rPr>
              <a:t> &lt;= n; </a:t>
            </a:r>
            <a:r>
              <a:rPr lang="en-US" altLang="zh-CN" sz="2200" b="1" dirty="0" err="1">
                <a:latin typeface="楷体_GB2312" pitchFamily="49" charset="-122"/>
                <a:ea typeface="楷体_GB2312" pitchFamily="49" charset="-122"/>
              </a:rPr>
              <a:t>i</a:t>
            </a:r>
            <a:r>
              <a:rPr lang="en-US" altLang="zh-CN" sz="2200" b="1" dirty="0">
                <a:latin typeface="楷体_GB2312" pitchFamily="49" charset="-122"/>
                <a:ea typeface="楷体_GB2312" pitchFamily="49" charset="-122"/>
              </a:rPr>
              <a:t>++)</a:t>
            </a:r>
            <a:r>
              <a:rPr lang="en-US" altLang="zh-CN" sz="2200" b="1" dirty="0">
                <a:solidFill>
                  <a:srgbClr val="00B050"/>
                </a:solidFill>
                <a:latin typeface="楷体_GB2312" pitchFamily="49" charset="-122"/>
                <a:ea typeface="楷体_GB2312" pitchFamily="49" charset="-122"/>
              </a:rPr>
              <a:t>{</a:t>
            </a:r>
          </a:p>
          <a:p>
            <a:pPr eaLnBrk="1" hangingPunct="1">
              <a:spcBef>
                <a:spcPct val="0"/>
              </a:spcBef>
              <a:buClrTx/>
              <a:buSzTx/>
              <a:buFontTx/>
              <a:buNone/>
            </a:pPr>
            <a:r>
              <a:rPr lang="en-US" altLang="zh-CN" sz="2200" b="1" dirty="0">
                <a:latin typeface="楷体_GB2312" pitchFamily="49" charset="-122"/>
                <a:ea typeface="楷体_GB2312" pitchFamily="49" charset="-122"/>
              </a:rPr>
              <a:t>     Si++; //</a:t>
            </a:r>
            <a:r>
              <a:rPr lang="zh-CN" altLang="en-US" sz="2200" b="1" dirty="0">
                <a:latin typeface="楷体_GB2312" pitchFamily="49" charset="-122"/>
                <a:ea typeface="楷体_GB2312" pitchFamily="49" charset="-122"/>
              </a:rPr>
              <a:t>释放占用的资源；</a:t>
            </a:r>
          </a:p>
          <a:p>
            <a:pPr eaLnBrk="1" hangingPunct="1">
              <a:spcBef>
                <a:spcPct val="0"/>
              </a:spcBef>
              <a:buClrTx/>
              <a:buSzTx/>
              <a:buFontTx/>
              <a:buNone/>
            </a:pPr>
            <a:r>
              <a:rPr lang="zh-CN" altLang="en-US" sz="2200" b="1" dirty="0">
                <a:latin typeface="楷体_GB2312" pitchFamily="49" charset="-122"/>
                <a:ea typeface="楷体_GB2312" pitchFamily="49" charset="-122"/>
              </a:rPr>
              <a:t>     </a:t>
            </a:r>
            <a:r>
              <a:rPr lang="en-US" altLang="zh-CN" sz="2200" b="1" dirty="0">
                <a:latin typeface="楷体_GB2312" pitchFamily="49" charset="-122"/>
                <a:ea typeface="楷体_GB2312" pitchFamily="49" charset="-122"/>
              </a:rPr>
              <a:t>for (each process P waiting in </a:t>
            </a:r>
            <a:r>
              <a:rPr lang="en-US" altLang="zh-CN" sz="2200" b="1" dirty="0" err="1">
                <a:latin typeface="楷体_GB2312" pitchFamily="49" charset="-122"/>
                <a:ea typeface="楷体_GB2312" pitchFamily="49" charset="-122"/>
              </a:rPr>
              <a:t>Si.L</a:t>
            </a:r>
            <a:r>
              <a:rPr lang="en-US" altLang="zh-CN" sz="2200" b="1" dirty="0">
                <a:latin typeface="楷体_GB2312" pitchFamily="49" charset="-122"/>
                <a:ea typeface="楷体_GB2312" pitchFamily="49" charset="-122"/>
              </a:rPr>
              <a:t>)</a:t>
            </a:r>
            <a:r>
              <a:rPr lang="en-US" altLang="zh-CN" sz="2200" b="1" dirty="0">
                <a:solidFill>
                  <a:srgbClr val="C00000"/>
                </a:solidFill>
                <a:latin typeface="楷体_GB2312" pitchFamily="49" charset="-122"/>
                <a:ea typeface="楷体_GB2312" pitchFamily="49" charset="-122"/>
              </a:rPr>
              <a:t>{</a:t>
            </a:r>
          </a:p>
          <a:p>
            <a:pPr eaLnBrk="1" hangingPunct="1">
              <a:spcBef>
                <a:spcPct val="0"/>
              </a:spcBef>
              <a:buClrTx/>
              <a:buSzTx/>
              <a:buFontTx/>
              <a:buNone/>
            </a:pPr>
            <a:r>
              <a:rPr lang="en-US" altLang="zh-CN" sz="2200" b="1" dirty="0">
                <a:latin typeface="楷体_GB2312" pitchFamily="49" charset="-122"/>
                <a:ea typeface="楷体_GB2312" pitchFamily="49" charset="-122"/>
              </a:rPr>
              <a:t>          </a:t>
            </a:r>
            <a:r>
              <a:rPr lang="en-US" altLang="zh-CN" sz="2200" b="1" dirty="0">
                <a:solidFill>
                  <a:srgbClr val="000099"/>
                </a:solidFill>
                <a:latin typeface="楷体_GB2312" pitchFamily="49" charset="-122"/>
                <a:ea typeface="楷体_GB2312" pitchFamily="49" charset="-122"/>
              </a:rPr>
              <a:t>//</a:t>
            </a:r>
            <a:r>
              <a:rPr lang="zh-CN" altLang="en-US" sz="2400" b="1" dirty="0">
                <a:solidFill>
                  <a:srgbClr val="000099"/>
                </a:solidFill>
                <a:latin typeface="Helvetica" panose="020B0604020202020204" pitchFamily="34" charset="0"/>
                <a:ea typeface="楷体_GB2312" pitchFamily="49" charset="-122"/>
              </a:rPr>
              <a:t>检查每种资源的阻塞队列中的所有进程；</a:t>
            </a:r>
          </a:p>
          <a:p>
            <a:pPr eaLnBrk="1" hangingPunct="1">
              <a:spcBef>
                <a:spcPct val="0"/>
              </a:spcBef>
              <a:buClrTx/>
              <a:buSzTx/>
              <a:buFontTx/>
              <a:buNone/>
            </a:pPr>
            <a:r>
              <a:rPr lang="zh-CN" altLang="en-US" sz="2200" b="1" dirty="0">
                <a:latin typeface="楷体_GB2312" pitchFamily="49" charset="-122"/>
                <a:ea typeface="楷体_GB2312" pitchFamily="49" charset="-122"/>
              </a:rPr>
              <a:t>        从阻塞队列</a:t>
            </a:r>
            <a:r>
              <a:rPr lang="en-US" altLang="zh-CN" sz="2200" b="1" dirty="0" err="1">
                <a:latin typeface="楷体_GB2312" pitchFamily="49" charset="-122"/>
                <a:ea typeface="楷体_GB2312" pitchFamily="49" charset="-122"/>
              </a:rPr>
              <a:t>Si.queue</a:t>
            </a:r>
            <a:r>
              <a:rPr lang="zh-CN" altLang="en-US" sz="2200" b="1" dirty="0">
                <a:latin typeface="楷体_GB2312" pitchFamily="49" charset="-122"/>
                <a:ea typeface="楷体_GB2312" pitchFamily="49" charset="-122"/>
              </a:rPr>
              <a:t>中取出进程</a:t>
            </a:r>
            <a:r>
              <a:rPr lang="en-US" altLang="zh-CN" sz="2200" b="1" dirty="0">
                <a:latin typeface="楷体_GB2312" pitchFamily="49" charset="-122"/>
                <a:ea typeface="楷体_GB2312" pitchFamily="49" charset="-122"/>
              </a:rPr>
              <a:t>P;</a:t>
            </a:r>
          </a:p>
          <a:p>
            <a:pPr eaLnBrk="1" hangingPunct="1">
              <a:spcBef>
                <a:spcPct val="0"/>
              </a:spcBef>
              <a:buClrTx/>
              <a:buSzTx/>
              <a:buFontTx/>
              <a:buNone/>
            </a:pPr>
            <a:r>
              <a:rPr lang="en-US" altLang="zh-CN" sz="2200" b="1" dirty="0">
                <a:latin typeface="楷体_GB2312" pitchFamily="49" charset="-122"/>
                <a:ea typeface="楷体_GB2312" pitchFamily="49" charset="-122"/>
              </a:rPr>
              <a:t>        if(</a:t>
            </a:r>
            <a:r>
              <a:rPr lang="zh-CN" altLang="en-US" sz="2200" b="1" dirty="0">
                <a:latin typeface="楷体_GB2312" pitchFamily="49" charset="-122"/>
                <a:ea typeface="楷体_GB2312" pitchFamily="49" charset="-122"/>
              </a:rPr>
              <a:t>判断</a:t>
            </a:r>
            <a:r>
              <a:rPr lang="en-US" altLang="zh-CN" sz="2200" b="1" dirty="0">
                <a:latin typeface="楷体_GB2312" pitchFamily="49" charset="-122"/>
                <a:ea typeface="楷体_GB2312" pitchFamily="49" charset="-122"/>
              </a:rPr>
              <a:t>P</a:t>
            </a:r>
            <a:r>
              <a:rPr lang="zh-CN" altLang="en-US" sz="2200" b="1" dirty="0">
                <a:latin typeface="楷体_GB2312" pitchFamily="49" charset="-122"/>
                <a:ea typeface="楷体_GB2312" pitchFamily="49" charset="-122"/>
              </a:rPr>
              <a:t>是否通过</a:t>
            </a:r>
            <a:r>
              <a:rPr lang="en-US" altLang="zh-CN" sz="2200" b="1" dirty="0" err="1">
                <a:latin typeface="楷体_GB2312" pitchFamily="49" charset="-122"/>
                <a:ea typeface="楷体_GB2312" pitchFamily="49" charset="-122"/>
              </a:rPr>
              <a:t>Swait</a:t>
            </a:r>
            <a:r>
              <a:rPr lang="zh-CN" altLang="en-US" sz="2200" b="1" dirty="0">
                <a:latin typeface="楷体_GB2312" pitchFamily="49" charset="-122"/>
                <a:ea typeface="楷体_GB2312" pitchFamily="49" charset="-122"/>
              </a:rPr>
              <a:t>中的测试</a:t>
            </a:r>
            <a:r>
              <a:rPr lang="en-US" altLang="zh-CN" sz="2200" b="1" dirty="0">
                <a:latin typeface="楷体_GB2312" pitchFamily="49" charset="-122"/>
                <a:ea typeface="楷体_GB2312" pitchFamily="49" charset="-122"/>
              </a:rPr>
              <a:t>){</a:t>
            </a:r>
          </a:p>
          <a:p>
            <a:pPr eaLnBrk="1" hangingPunct="1">
              <a:spcBef>
                <a:spcPct val="0"/>
              </a:spcBef>
              <a:buClrTx/>
              <a:buSzTx/>
              <a:buFontTx/>
              <a:buNone/>
            </a:pPr>
            <a:r>
              <a:rPr lang="en-US" altLang="zh-CN" sz="2200" b="1" dirty="0">
                <a:latin typeface="楷体_GB2312" pitchFamily="49" charset="-122"/>
                <a:ea typeface="楷体_GB2312" pitchFamily="49" charset="-122"/>
              </a:rPr>
              <a:t>	    </a:t>
            </a:r>
            <a:r>
              <a:rPr lang="en-US" altLang="zh-CN" sz="2200" b="1" dirty="0">
                <a:solidFill>
                  <a:srgbClr val="000099"/>
                </a:solidFill>
                <a:latin typeface="楷体_GB2312" pitchFamily="49" charset="-122"/>
                <a:ea typeface="楷体_GB2312" pitchFamily="49" charset="-122"/>
              </a:rPr>
              <a:t>//</a:t>
            </a:r>
            <a:r>
              <a:rPr lang="zh-CN" altLang="en-US" sz="2200" b="1" dirty="0">
                <a:solidFill>
                  <a:srgbClr val="000099"/>
                </a:solidFill>
                <a:latin typeface="楷体_GB2312" pitchFamily="49" charset="-122"/>
                <a:ea typeface="楷体_GB2312" pitchFamily="49" charset="-122"/>
              </a:rPr>
              <a:t>注</a:t>
            </a:r>
            <a:r>
              <a:rPr lang="en-US" altLang="zh-CN" sz="2200" b="1" dirty="0">
                <a:solidFill>
                  <a:srgbClr val="000099"/>
                </a:solidFill>
                <a:latin typeface="楷体_GB2312" pitchFamily="49" charset="-122"/>
                <a:ea typeface="楷体_GB2312" pitchFamily="49" charset="-122"/>
              </a:rPr>
              <a:t>:</a:t>
            </a:r>
            <a:r>
              <a:rPr lang="zh-CN" altLang="en-US" sz="2200" b="1" dirty="0">
                <a:solidFill>
                  <a:srgbClr val="000099"/>
                </a:solidFill>
                <a:latin typeface="楷体_GB2312" pitchFamily="49" charset="-122"/>
                <a:ea typeface="楷体_GB2312" pitchFamily="49" charset="-122"/>
              </a:rPr>
              <a:t>与</a:t>
            </a:r>
            <a:r>
              <a:rPr lang="en-US" altLang="zh-CN" sz="2200" b="1" dirty="0">
                <a:solidFill>
                  <a:srgbClr val="000099"/>
                </a:solidFill>
                <a:latin typeface="楷体_GB2312" pitchFamily="49" charset="-122"/>
                <a:ea typeface="楷体_GB2312" pitchFamily="49" charset="-122"/>
              </a:rPr>
              <a:t>signal</a:t>
            </a:r>
            <a:r>
              <a:rPr lang="zh-CN" altLang="en-US" sz="2200" b="1" dirty="0">
                <a:solidFill>
                  <a:srgbClr val="000099"/>
                </a:solidFill>
                <a:latin typeface="楷体_GB2312" pitchFamily="49" charset="-122"/>
                <a:ea typeface="楷体_GB2312" pitchFamily="49" charset="-122"/>
              </a:rPr>
              <a:t>不同，需重新判断进程</a:t>
            </a:r>
            <a:r>
              <a:rPr lang="en-US" altLang="zh-CN" sz="2200" b="1" dirty="0">
                <a:solidFill>
                  <a:srgbClr val="000099"/>
                </a:solidFill>
                <a:latin typeface="楷体_GB2312" pitchFamily="49" charset="-122"/>
                <a:ea typeface="楷体_GB2312" pitchFamily="49" charset="-122"/>
              </a:rPr>
              <a:t>P</a:t>
            </a:r>
            <a:r>
              <a:rPr lang="zh-CN" altLang="en-US" sz="2200" b="1" dirty="0">
                <a:solidFill>
                  <a:srgbClr val="000099"/>
                </a:solidFill>
                <a:latin typeface="楷体_GB2312" pitchFamily="49" charset="-122"/>
                <a:ea typeface="楷体_GB2312" pitchFamily="49" charset="-122"/>
              </a:rPr>
              <a:t>进入就绪队列</a:t>
            </a:r>
            <a:r>
              <a:rPr lang="en-US" altLang="zh-CN" sz="2200" b="1" dirty="0">
                <a:solidFill>
                  <a:srgbClr val="000099"/>
                </a:solidFill>
                <a:latin typeface="楷体_GB2312" pitchFamily="49" charset="-122"/>
                <a:ea typeface="楷体_GB2312" pitchFamily="49" charset="-122"/>
              </a:rPr>
              <a:t>; </a:t>
            </a:r>
          </a:p>
          <a:p>
            <a:pPr eaLnBrk="1" hangingPunct="1">
              <a:spcBef>
                <a:spcPct val="0"/>
              </a:spcBef>
              <a:buClrTx/>
              <a:buSzTx/>
              <a:buFontTx/>
              <a:buNone/>
            </a:pPr>
            <a:r>
              <a:rPr lang="en-US" altLang="zh-CN" sz="2200" b="1" dirty="0">
                <a:latin typeface="楷体_GB2312" pitchFamily="49" charset="-122"/>
                <a:ea typeface="楷体_GB2312" pitchFamily="49" charset="-122"/>
              </a:rPr>
              <a:t>	     break;</a:t>
            </a:r>
          </a:p>
          <a:p>
            <a:pPr eaLnBrk="1" hangingPunct="1">
              <a:spcBef>
                <a:spcPct val="0"/>
              </a:spcBef>
              <a:buClrTx/>
              <a:buSzTx/>
              <a:buFontTx/>
              <a:buNone/>
            </a:pPr>
            <a:r>
              <a:rPr lang="en-US" altLang="zh-CN" sz="2200" b="1" dirty="0">
                <a:latin typeface="楷体_GB2312" pitchFamily="49" charset="-122"/>
                <a:ea typeface="楷体_GB2312" pitchFamily="49" charset="-122"/>
              </a:rPr>
              <a:t>         }</a:t>
            </a:r>
          </a:p>
          <a:p>
            <a:pPr eaLnBrk="1" hangingPunct="1">
              <a:spcBef>
                <a:spcPct val="0"/>
              </a:spcBef>
              <a:buClrTx/>
              <a:buSzTx/>
              <a:buFontTx/>
              <a:buNone/>
            </a:pPr>
            <a:r>
              <a:rPr lang="en-US" altLang="zh-CN" sz="2200" b="1" dirty="0">
                <a:latin typeface="楷体_GB2312" pitchFamily="49" charset="-122"/>
                <a:ea typeface="楷体_GB2312" pitchFamily="49" charset="-122"/>
              </a:rPr>
              <a:t>        else{</a:t>
            </a:r>
          </a:p>
          <a:p>
            <a:pPr eaLnBrk="1" hangingPunct="1">
              <a:spcBef>
                <a:spcPct val="0"/>
              </a:spcBef>
              <a:buClrTx/>
              <a:buSzTx/>
              <a:buFontTx/>
              <a:buNone/>
            </a:pPr>
            <a:r>
              <a:rPr lang="en-US" altLang="zh-CN" sz="2200" b="1" dirty="0">
                <a:latin typeface="楷体_GB2312" pitchFamily="49" charset="-122"/>
                <a:ea typeface="楷体_GB2312" pitchFamily="49" charset="-122"/>
              </a:rPr>
              <a:t>   	    //</a:t>
            </a:r>
            <a:r>
              <a:rPr lang="zh-CN" altLang="en-US" sz="2200" b="1" dirty="0">
                <a:latin typeface="楷体_GB2312" pitchFamily="49" charset="-122"/>
                <a:ea typeface="楷体_GB2312" pitchFamily="49" charset="-122"/>
              </a:rPr>
              <a:t>未通过检查（资源不够用）时的处理；</a:t>
            </a:r>
          </a:p>
          <a:p>
            <a:pPr eaLnBrk="1" hangingPunct="1">
              <a:spcBef>
                <a:spcPct val="0"/>
              </a:spcBef>
              <a:buClrTx/>
              <a:buSzTx/>
              <a:buFontTx/>
              <a:buNone/>
            </a:pPr>
            <a:r>
              <a:rPr lang="zh-CN" altLang="en-US" sz="2200" b="1" dirty="0">
                <a:latin typeface="楷体_GB2312" pitchFamily="49" charset="-122"/>
                <a:ea typeface="楷体_GB2312" pitchFamily="49" charset="-122"/>
              </a:rPr>
              <a:t>	    进程</a:t>
            </a:r>
            <a:r>
              <a:rPr lang="en-US" altLang="zh-CN" sz="2200" b="1" dirty="0">
                <a:latin typeface="楷体_GB2312" pitchFamily="49" charset="-122"/>
                <a:ea typeface="楷体_GB2312" pitchFamily="49" charset="-122"/>
              </a:rPr>
              <a:t>P</a:t>
            </a:r>
            <a:r>
              <a:rPr lang="zh-CN" altLang="en-US" sz="2200" b="1" dirty="0">
                <a:latin typeface="楷体_GB2312" pitchFamily="49" charset="-122"/>
                <a:ea typeface="楷体_GB2312" pitchFamily="49" charset="-122"/>
              </a:rPr>
              <a:t>进入某阻塞队列；</a:t>
            </a:r>
            <a:r>
              <a:rPr lang="en-US" altLang="zh-CN" sz="2200" b="1" dirty="0">
                <a:latin typeface="楷体_GB2312" pitchFamily="49" charset="-122"/>
                <a:ea typeface="楷体_GB2312" pitchFamily="49" charset="-122"/>
              </a:rPr>
              <a:t>//</a:t>
            </a:r>
            <a:r>
              <a:rPr lang="zh-CN" altLang="en-US" sz="2200" b="1" dirty="0">
                <a:latin typeface="楷体_GB2312" pitchFamily="49" charset="-122"/>
                <a:ea typeface="楷体_GB2312" pitchFamily="49" charset="-122"/>
              </a:rPr>
              <a:t>然后继续循环判断下一个进程</a:t>
            </a:r>
          </a:p>
          <a:p>
            <a:pPr eaLnBrk="1" hangingPunct="1">
              <a:spcBef>
                <a:spcPct val="0"/>
              </a:spcBef>
              <a:buClrTx/>
              <a:buSzTx/>
              <a:buFontTx/>
              <a:buNone/>
            </a:pPr>
            <a:r>
              <a:rPr lang="zh-CN" altLang="en-US" sz="2200" b="1" dirty="0">
                <a:latin typeface="楷体_GB2312" pitchFamily="49" charset="-122"/>
                <a:ea typeface="楷体_GB2312" pitchFamily="49" charset="-122"/>
              </a:rPr>
              <a:t>         </a:t>
            </a:r>
            <a:r>
              <a:rPr lang="en-US" altLang="zh-CN" sz="2200" b="1" dirty="0">
                <a:latin typeface="楷体_GB2312" pitchFamily="49" charset="-122"/>
                <a:ea typeface="楷体_GB2312" pitchFamily="49" charset="-122"/>
              </a:rPr>
              <a:t>}</a:t>
            </a:r>
          </a:p>
          <a:p>
            <a:pPr eaLnBrk="1" hangingPunct="1">
              <a:spcBef>
                <a:spcPct val="0"/>
              </a:spcBef>
              <a:buClrTx/>
              <a:buSzTx/>
              <a:buFontTx/>
              <a:buNone/>
            </a:pPr>
            <a:r>
              <a:rPr lang="en-US" altLang="zh-CN" sz="2200" b="1" dirty="0">
                <a:latin typeface="楷体_GB2312" pitchFamily="49" charset="-122"/>
                <a:ea typeface="楷体_GB2312" pitchFamily="49" charset="-122"/>
              </a:rPr>
              <a:t>     </a:t>
            </a:r>
            <a:r>
              <a:rPr lang="en-US" altLang="zh-CN" sz="2200" b="1" dirty="0">
                <a:solidFill>
                  <a:srgbClr val="C00000"/>
                </a:solidFill>
                <a:latin typeface="楷体_GB2312" pitchFamily="49" charset="-122"/>
                <a:ea typeface="楷体_GB2312" pitchFamily="49" charset="-122"/>
              </a:rPr>
              <a:t>}</a:t>
            </a:r>
          </a:p>
          <a:p>
            <a:pPr eaLnBrk="1" hangingPunct="1">
              <a:spcBef>
                <a:spcPct val="0"/>
              </a:spcBef>
              <a:buClrTx/>
              <a:buSzTx/>
              <a:buFontTx/>
              <a:buNone/>
            </a:pPr>
            <a:r>
              <a:rPr lang="en-US" altLang="zh-CN" sz="2200" b="1" dirty="0">
                <a:latin typeface="楷体_GB2312" pitchFamily="49" charset="-122"/>
                <a:ea typeface="楷体_GB2312" pitchFamily="49" charset="-122"/>
              </a:rPr>
              <a:t>   </a:t>
            </a:r>
            <a:r>
              <a:rPr lang="en-US" altLang="zh-CN" sz="2200" b="1" dirty="0">
                <a:solidFill>
                  <a:srgbClr val="00B050"/>
                </a:solidFill>
                <a:latin typeface="楷体_GB2312" pitchFamily="49" charset="-122"/>
                <a:ea typeface="楷体_GB2312" pitchFamily="49" charset="-122"/>
              </a:rPr>
              <a:t>}</a:t>
            </a:r>
          </a:p>
          <a:p>
            <a:pPr eaLnBrk="1" hangingPunct="1">
              <a:spcBef>
                <a:spcPct val="0"/>
              </a:spcBef>
              <a:buClrTx/>
              <a:buSzTx/>
              <a:buFontTx/>
              <a:buNone/>
            </a:pPr>
            <a:r>
              <a:rPr lang="en-US" altLang="zh-CN" sz="2200" b="1" dirty="0">
                <a:solidFill>
                  <a:srgbClr val="7030A0"/>
                </a:solidFill>
                <a:latin typeface="楷体_GB2312" pitchFamily="49" charset="-122"/>
                <a:ea typeface="楷体_GB2312" pitchFamily="49" charset="-122"/>
              </a:rPr>
              <a:t> }</a:t>
            </a:r>
          </a:p>
        </p:txBody>
      </p:sp>
      <p:sp>
        <p:nvSpPr>
          <p:cNvPr id="4" name="Rectangle 3">
            <a:extLst>
              <a:ext uri="{FF2B5EF4-FFF2-40B4-BE49-F238E27FC236}">
                <a16:creationId xmlns:a16="http://schemas.microsoft.com/office/drawing/2014/main" id="{97A180A8-C937-42F8-B677-F5579EC01953}"/>
              </a:ext>
            </a:extLst>
          </p:cNvPr>
          <p:cNvSpPr txBox="1">
            <a:spLocks noChangeArrowheads="1"/>
          </p:cNvSpPr>
          <p:nvPr/>
        </p:nvSpPr>
        <p:spPr>
          <a:xfrm>
            <a:off x="0" y="332509"/>
            <a:ext cx="7758113" cy="549275"/>
          </a:xfrm>
          <a:prstGeom prst="rect">
            <a:avLst/>
          </a:prstGeo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r>
              <a:rPr lang="en-US" altLang="zh-CN" sz="4000">
                <a:latin typeface="楷体_GB2312" pitchFamily="49" charset="-122"/>
                <a:ea typeface="楷体_GB2312" pitchFamily="49" charset="-122"/>
              </a:rPr>
              <a:t> Ssignal(Simultaneous Signal)</a:t>
            </a:r>
            <a:endParaRPr lang="en-US" altLang="zh-CN" sz="400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1260FD4F-251A-48B3-AF25-90220FE5040C}"/>
              </a:ext>
            </a:extLst>
          </p:cNvPr>
          <p:cNvSpPr>
            <a:spLocks noGrp="1" noRot="1" noChangeArrowheads="1"/>
          </p:cNvSpPr>
          <p:nvPr>
            <p:ph type="title"/>
          </p:nvPr>
        </p:nvSpPr>
        <p:spPr>
          <a:xfrm>
            <a:off x="685800" y="381000"/>
            <a:ext cx="7772400" cy="381000"/>
          </a:xfrm>
        </p:spPr>
        <p:txBody>
          <a:bodyPr/>
          <a:lstStyle/>
          <a:p>
            <a:r>
              <a:rPr lang="en-US" altLang="zh-CN" b="1"/>
              <a:t>4</a:t>
            </a:r>
            <a:r>
              <a:rPr lang="zh-CN" altLang="en-US" b="1"/>
              <a:t>．信号量集</a:t>
            </a:r>
          </a:p>
        </p:txBody>
      </p:sp>
      <p:sp>
        <p:nvSpPr>
          <p:cNvPr id="165891" name="Rectangle 3">
            <a:extLst>
              <a:ext uri="{FF2B5EF4-FFF2-40B4-BE49-F238E27FC236}">
                <a16:creationId xmlns:a16="http://schemas.microsoft.com/office/drawing/2014/main" id="{CEA2174D-C4DB-482F-90A9-89673FBA9D3F}"/>
              </a:ext>
            </a:extLst>
          </p:cNvPr>
          <p:cNvSpPr>
            <a:spLocks noGrp="1" noRot="1" noChangeArrowheads="1"/>
          </p:cNvSpPr>
          <p:nvPr>
            <p:ph type="body" idx="1"/>
          </p:nvPr>
        </p:nvSpPr>
        <p:spPr>
          <a:xfrm>
            <a:off x="304800" y="1828800"/>
            <a:ext cx="8839200" cy="4876800"/>
          </a:xfrm>
          <a:ln>
            <a:solidFill>
              <a:schemeClr val="bg1"/>
            </a:solidFill>
            <a:miter lim="800000"/>
            <a:headEnd/>
            <a:tailEnd/>
          </a:ln>
        </p:spPr>
        <p:txBody>
          <a:bodyPr/>
          <a:lstStyle/>
          <a:p>
            <a:pPr marL="385763" indent="-385763">
              <a:lnSpc>
                <a:spcPct val="110000"/>
              </a:lnSpc>
            </a:pPr>
            <a:r>
              <a:rPr lang="zh-CN" altLang="en-US" b="1"/>
              <a:t>在记录型信号量机制中，</a:t>
            </a:r>
            <a:r>
              <a:rPr lang="en-US" altLang="zh-CN" b="1"/>
              <a:t>wait(S)</a:t>
            </a:r>
            <a:r>
              <a:rPr lang="zh-CN" altLang="en-US" b="1"/>
              <a:t>或</a:t>
            </a:r>
            <a:r>
              <a:rPr lang="en-US" altLang="zh-CN" b="1"/>
              <a:t>signal(S)</a:t>
            </a:r>
            <a:r>
              <a:rPr lang="zh-CN" altLang="en-US" b="1"/>
              <a:t>操作仅能对信号量施以加</a:t>
            </a:r>
            <a:r>
              <a:rPr lang="en-US" altLang="zh-CN" b="1"/>
              <a:t>1 </a:t>
            </a:r>
            <a:r>
              <a:rPr lang="zh-CN" altLang="en-US" b="1"/>
              <a:t>或减</a:t>
            </a:r>
            <a:r>
              <a:rPr lang="en-US" altLang="zh-CN" b="1"/>
              <a:t>1 </a:t>
            </a:r>
            <a:r>
              <a:rPr lang="zh-CN" altLang="en-US" b="1"/>
              <a:t>操作，意味着每次只能获得或释放一个单位的临界资源。</a:t>
            </a:r>
          </a:p>
          <a:p>
            <a:pPr marL="385763" indent="-385763">
              <a:lnSpc>
                <a:spcPct val="110000"/>
              </a:lnSpc>
            </a:pPr>
            <a:r>
              <a:rPr lang="zh-CN" altLang="en-US" b="1"/>
              <a:t>在每次分配时，采用信号量集来控制，可以分配多个单位的资源。</a:t>
            </a:r>
          </a:p>
          <a:p>
            <a:pPr marL="385763" indent="-385763">
              <a:lnSpc>
                <a:spcPct val="110000"/>
              </a:lnSpc>
            </a:pPr>
            <a:endParaRPr lang="zh-CN" altLang="en-US" b="1"/>
          </a:p>
          <a:p>
            <a:pPr marL="385763" indent="-385763" algn="just">
              <a:lnSpc>
                <a:spcPct val="110000"/>
              </a:lnSpc>
              <a:buFont typeface="Wingdings 2" panose="05020102010507070707" pitchFamily="18" charset="2"/>
              <a:buNone/>
            </a:pPr>
            <a:r>
              <a:rPr lang="zh-CN" altLang="en-US" b="1"/>
              <a:t>    </a:t>
            </a:r>
            <a:endParaRPr lang="en-US" altLang="zh-CN" b="1"/>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灯片编号占位符 5">
            <a:extLst>
              <a:ext uri="{FF2B5EF4-FFF2-40B4-BE49-F238E27FC236}">
                <a16:creationId xmlns:a16="http://schemas.microsoft.com/office/drawing/2014/main" id="{08BFE923-5CB1-4E47-B563-CA72120A5217}"/>
              </a:ext>
            </a:extLst>
          </p:cNvPr>
          <p:cNvSpPr>
            <a:spLocks noGrp="1"/>
          </p:cNvSpPr>
          <p:nvPr>
            <p:ph type="sldNum" sz="quarter" idx="12"/>
          </p:nvPr>
        </p:nvSpPr>
        <p:spPr bwMode="auto">
          <a:xfrm>
            <a:off x="6553200" y="6245225"/>
            <a:ext cx="2289175"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48032490-F18C-421F-A363-D51C9E047CDC}" type="slidenum">
              <a:rPr lang="zh-CN" altLang="en-US" smtClean="0"/>
              <a:pPr>
                <a:spcBef>
                  <a:spcPct val="0"/>
                </a:spcBef>
                <a:buClrTx/>
                <a:buSzTx/>
                <a:buFontTx/>
                <a:buNone/>
              </a:pPr>
              <a:t>146</a:t>
            </a:fld>
            <a:endParaRPr lang="zh-CN" altLang="en-US" sz="1400"/>
          </a:p>
        </p:txBody>
      </p:sp>
      <p:sp>
        <p:nvSpPr>
          <p:cNvPr id="166915" name="Rectangle 2">
            <a:extLst>
              <a:ext uri="{FF2B5EF4-FFF2-40B4-BE49-F238E27FC236}">
                <a16:creationId xmlns:a16="http://schemas.microsoft.com/office/drawing/2014/main" id="{71553DE4-896D-4BB7-9B53-8ABBFF310AA7}"/>
              </a:ext>
            </a:extLst>
          </p:cNvPr>
          <p:cNvSpPr>
            <a:spLocks noGrp="1" noChangeArrowheads="1"/>
          </p:cNvSpPr>
          <p:nvPr>
            <p:ph type="title"/>
          </p:nvPr>
        </p:nvSpPr>
        <p:spPr>
          <a:xfrm>
            <a:off x="1159431" y="371207"/>
            <a:ext cx="6477000" cy="457200"/>
          </a:xfrm>
        </p:spPr>
        <p:txBody>
          <a:bodyPr/>
          <a:lstStyle/>
          <a:p>
            <a:pPr algn="l"/>
            <a:r>
              <a:rPr lang="en-US" altLang="zh-CN" sz="2800" dirty="0">
                <a:solidFill>
                  <a:schemeClr val="tx1"/>
                </a:solidFill>
                <a:latin typeface="+mj-ea"/>
                <a:ea typeface="+mj-ea"/>
              </a:rPr>
              <a:t>1）Swait ( S1, t1, d1; ... ; Sn, </a:t>
            </a:r>
            <a:r>
              <a:rPr lang="en-US" altLang="zh-CN" sz="2800" dirty="0" err="1">
                <a:solidFill>
                  <a:schemeClr val="tx1"/>
                </a:solidFill>
                <a:latin typeface="+mj-ea"/>
                <a:ea typeface="+mj-ea"/>
              </a:rPr>
              <a:t>tn</a:t>
            </a:r>
            <a:r>
              <a:rPr lang="en-US" altLang="zh-CN" sz="2800" dirty="0">
                <a:solidFill>
                  <a:schemeClr val="tx1"/>
                </a:solidFill>
                <a:latin typeface="+mj-ea"/>
                <a:ea typeface="+mj-ea"/>
              </a:rPr>
              <a:t>, </a:t>
            </a:r>
            <a:r>
              <a:rPr lang="en-US" altLang="zh-CN" sz="2800" dirty="0" err="1">
                <a:solidFill>
                  <a:schemeClr val="tx1"/>
                </a:solidFill>
                <a:latin typeface="+mj-ea"/>
                <a:ea typeface="+mj-ea"/>
              </a:rPr>
              <a:t>dn</a:t>
            </a:r>
            <a:r>
              <a:rPr lang="en-US" altLang="zh-CN" sz="2800" dirty="0">
                <a:solidFill>
                  <a:schemeClr val="tx1"/>
                </a:solidFill>
                <a:latin typeface="+mj-ea"/>
                <a:ea typeface="+mj-ea"/>
              </a:rPr>
              <a:t> )</a:t>
            </a:r>
            <a:endParaRPr lang="zh-CN" altLang="en-US" sz="2800" dirty="0">
              <a:solidFill>
                <a:schemeClr val="tx1"/>
              </a:solidFill>
              <a:latin typeface="+mj-ea"/>
              <a:ea typeface="+mj-ea"/>
            </a:endParaRPr>
          </a:p>
        </p:txBody>
      </p:sp>
      <p:sp>
        <p:nvSpPr>
          <p:cNvPr id="568323" name="Rectangle 3">
            <a:extLst>
              <a:ext uri="{FF2B5EF4-FFF2-40B4-BE49-F238E27FC236}">
                <a16:creationId xmlns:a16="http://schemas.microsoft.com/office/drawing/2014/main" id="{ABE72E34-E56D-48F4-BFE0-232A26A5B8FF}"/>
              </a:ext>
            </a:extLst>
          </p:cNvPr>
          <p:cNvSpPr>
            <a:spLocks noChangeArrowheads="1"/>
          </p:cNvSpPr>
          <p:nvPr/>
        </p:nvSpPr>
        <p:spPr bwMode="auto">
          <a:xfrm>
            <a:off x="342900" y="1171327"/>
            <a:ext cx="8458200" cy="400050"/>
          </a:xfrm>
          <a:prstGeom prst="rect">
            <a:avLst/>
          </a:prstGeom>
          <a:solidFill>
            <a:srgbClr val="0070C0"/>
          </a:solidFill>
          <a:ln>
            <a:noFill/>
          </a:ln>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dirty="0">
                <a:solidFill>
                  <a:schemeClr val="bg1"/>
                </a:solidFill>
                <a:latin typeface="+mj-ea"/>
                <a:ea typeface="+mj-ea"/>
              </a:rPr>
              <a:t>Si</a:t>
            </a:r>
            <a:r>
              <a:rPr lang="zh-CN" altLang="en-US" sz="2000" dirty="0">
                <a:solidFill>
                  <a:schemeClr val="bg1"/>
                </a:solidFill>
                <a:latin typeface="+mj-ea"/>
                <a:ea typeface="+mj-ea"/>
              </a:rPr>
              <a:t>—</a:t>
            </a:r>
            <a:r>
              <a:rPr lang="en-US" altLang="zh-CN" sz="2000" dirty="0" err="1">
                <a:solidFill>
                  <a:schemeClr val="bg1"/>
                </a:solidFill>
                <a:latin typeface="+mj-ea"/>
                <a:ea typeface="+mj-ea"/>
              </a:rPr>
              <a:t>i</a:t>
            </a:r>
            <a:r>
              <a:rPr lang="en-US" altLang="zh-CN" sz="2000" dirty="0">
                <a:solidFill>
                  <a:schemeClr val="bg1"/>
                </a:solidFill>
                <a:latin typeface="+mj-ea"/>
                <a:ea typeface="+mj-ea"/>
              </a:rPr>
              <a:t> </a:t>
            </a:r>
            <a:r>
              <a:rPr lang="zh-CN" altLang="en-US" sz="2000" dirty="0">
                <a:solidFill>
                  <a:schemeClr val="bg1"/>
                </a:solidFill>
                <a:latin typeface="+mj-ea"/>
                <a:ea typeface="+mj-ea"/>
              </a:rPr>
              <a:t>类资源现有数量；</a:t>
            </a:r>
            <a:r>
              <a:rPr lang="en-US" altLang="zh-CN" sz="2000" dirty="0" err="1">
                <a:solidFill>
                  <a:schemeClr val="bg1"/>
                </a:solidFill>
                <a:latin typeface="+mj-ea"/>
                <a:ea typeface="+mj-ea"/>
              </a:rPr>
              <a:t>ti</a:t>
            </a:r>
            <a:r>
              <a:rPr lang="zh-CN" altLang="en-US" sz="2000" dirty="0">
                <a:solidFill>
                  <a:schemeClr val="bg1"/>
                </a:solidFill>
                <a:latin typeface="+mj-ea"/>
                <a:ea typeface="+mj-ea"/>
              </a:rPr>
              <a:t>—</a:t>
            </a:r>
            <a:r>
              <a:rPr lang="en-US" altLang="zh-CN" sz="2000" dirty="0" err="1">
                <a:solidFill>
                  <a:schemeClr val="bg1"/>
                </a:solidFill>
                <a:latin typeface="+mj-ea"/>
                <a:ea typeface="+mj-ea"/>
              </a:rPr>
              <a:t>i</a:t>
            </a:r>
            <a:r>
              <a:rPr lang="en-US" altLang="zh-CN" sz="2000" dirty="0">
                <a:solidFill>
                  <a:schemeClr val="bg1"/>
                </a:solidFill>
                <a:latin typeface="+mj-ea"/>
                <a:ea typeface="+mj-ea"/>
              </a:rPr>
              <a:t> </a:t>
            </a:r>
            <a:r>
              <a:rPr lang="zh-CN" altLang="en-US" sz="2000" dirty="0">
                <a:solidFill>
                  <a:schemeClr val="bg1"/>
                </a:solidFill>
                <a:latin typeface="+mj-ea"/>
                <a:ea typeface="+mj-ea"/>
              </a:rPr>
              <a:t>类资源的分配下限值；</a:t>
            </a:r>
            <a:r>
              <a:rPr lang="en-US" altLang="zh-CN" sz="2000" dirty="0">
                <a:solidFill>
                  <a:schemeClr val="bg1"/>
                </a:solidFill>
                <a:latin typeface="+mj-ea"/>
                <a:ea typeface="+mj-ea"/>
              </a:rPr>
              <a:t>di</a:t>
            </a:r>
            <a:r>
              <a:rPr lang="zh-CN" altLang="en-US" sz="2000" dirty="0">
                <a:solidFill>
                  <a:schemeClr val="bg1"/>
                </a:solidFill>
                <a:latin typeface="+mj-ea"/>
                <a:ea typeface="+mj-ea"/>
              </a:rPr>
              <a:t>—申请</a:t>
            </a:r>
            <a:r>
              <a:rPr lang="en-US" altLang="zh-CN" sz="2000" dirty="0" err="1">
                <a:solidFill>
                  <a:schemeClr val="bg1"/>
                </a:solidFill>
                <a:latin typeface="+mj-ea"/>
                <a:ea typeface="+mj-ea"/>
              </a:rPr>
              <a:t>i</a:t>
            </a:r>
            <a:r>
              <a:rPr lang="en-US" altLang="zh-CN" sz="2000" dirty="0">
                <a:solidFill>
                  <a:schemeClr val="bg1"/>
                </a:solidFill>
                <a:latin typeface="+mj-ea"/>
                <a:ea typeface="+mj-ea"/>
              </a:rPr>
              <a:t> </a:t>
            </a:r>
            <a:r>
              <a:rPr lang="zh-CN" altLang="en-US" sz="2000" dirty="0">
                <a:solidFill>
                  <a:schemeClr val="bg1"/>
                </a:solidFill>
                <a:latin typeface="+mj-ea"/>
                <a:ea typeface="+mj-ea"/>
              </a:rPr>
              <a:t>类资源数量</a:t>
            </a:r>
            <a:r>
              <a:rPr lang="zh-CN" altLang="en-US" sz="1800" dirty="0">
                <a:solidFill>
                  <a:schemeClr val="bg1"/>
                </a:solidFill>
                <a:latin typeface="华文中宋" panose="02010600040101010101" pitchFamily="2" charset="-122"/>
              </a:rPr>
              <a:t>;</a:t>
            </a:r>
          </a:p>
        </p:txBody>
      </p:sp>
      <p:grpSp>
        <p:nvGrpSpPr>
          <p:cNvPr id="2" name="Group 4">
            <a:extLst>
              <a:ext uri="{FF2B5EF4-FFF2-40B4-BE49-F238E27FC236}">
                <a16:creationId xmlns:a16="http://schemas.microsoft.com/office/drawing/2014/main" id="{335C5E86-4FBE-41FC-84F9-4085F6BD294D}"/>
              </a:ext>
            </a:extLst>
          </p:cNvPr>
          <p:cNvGrpSpPr>
            <a:grpSpLocks/>
          </p:cNvGrpSpPr>
          <p:nvPr/>
        </p:nvGrpSpPr>
        <p:grpSpPr bwMode="auto">
          <a:xfrm>
            <a:off x="228600" y="1752600"/>
            <a:ext cx="8610600" cy="4800600"/>
            <a:chOff x="96" y="1104"/>
            <a:chExt cx="5328" cy="3024"/>
          </a:xfrm>
          <a:solidFill>
            <a:schemeClr val="accent5">
              <a:lumMod val="20000"/>
              <a:lumOff val="80000"/>
            </a:schemeClr>
          </a:solidFill>
        </p:grpSpPr>
        <p:sp>
          <p:nvSpPr>
            <p:cNvPr id="568325" name="Rectangle 5">
              <a:extLst>
                <a:ext uri="{FF2B5EF4-FFF2-40B4-BE49-F238E27FC236}">
                  <a16:creationId xmlns:a16="http://schemas.microsoft.com/office/drawing/2014/main" id="{203B785C-3414-4458-8271-2AA98B326005}"/>
                </a:ext>
              </a:extLst>
            </p:cNvPr>
            <p:cNvSpPr>
              <a:spLocks noChangeArrowheads="1"/>
            </p:cNvSpPr>
            <p:nvPr/>
          </p:nvSpPr>
          <p:spPr bwMode="auto">
            <a:xfrm>
              <a:off x="96" y="1104"/>
              <a:ext cx="5328" cy="3024"/>
            </a:xfrm>
            <a:prstGeom prst="rect">
              <a:avLst/>
            </a:prstGeom>
            <a:grpFill/>
            <a:ln w="28575">
              <a:solidFill>
                <a:schemeClr val="tx1"/>
              </a:solidFill>
              <a:round/>
              <a:headEnd/>
              <a:tailEnd/>
            </a:ln>
            <a:effectLst/>
          </p:spPr>
          <p:txBody>
            <a:bodyPr/>
            <a:lstStyle/>
            <a:p>
              <a:pPr eaLnBrk="1" hangingPunct="1">
                <a:defRPr/>
              </a:pPr>
              <a:endParaRPr lang="zh-CN" altLang="en-US">
                <a:latin typeface="Arial" charset="0"/>
              </a:endParaRPr>
            </a:p>
          </p:txBody>
        </p:sp>
        <p:sp>
          <p:nvSpPr>
            <p:cNvPr id="568326" name="Rectangle 6">
              <a:extLst>
                <a:ext uri="{FF2B5EF4-FFF2-40B4-BE49-F238E27FC236}">
                  <a16:creationId xmlns:a16="http://schemas.microsoft.com/office/drawing/2014/main" id="{945548DD-AD01-42F0-B130-7D24355ABD8E}"/>
                </a:ext>
              </a:extLst>
            </p:cNvPr>
            <p:cNvSpPr>
              <a:spLocks noChangeArrowheads="1"/>
            </p:cNvSpPr>
            <p:nvPr/>
          </p:nvSpPr>
          <p:spPr bwMode="auto">
            <a:xfrm>
              <a:off x="768" y="1392"/>
              <a:ext cx="3024" cy="327"/>
            </a:xfrm>
            <a:prstGeom prst="rect">
              <a:avLst/>
            </a:prstGeom>
            <a:grpFill/>
            <a:ln>
              <a:noFill/>
            </a:ln>
            <a:effectLst/>
          </p:spPr>
          <p:txBody>
            <a:bodyPr>
              <a:spAutoFit/>
            </a:bodyPr>
            <a:lstStyle/>
            <a:p>
              <a:pPr algn="ctr" eaLnBrk="1" hangingPunct="1">
                <a:defRPr/>
              </a:pPr>
              <a:r>
                <a:rPr lang="en-US" altLang="zh-CN" sz="2800" dirty="0">
                  <a:latin typeface="Arial" charset="0"/>
                </a:rPr>
                <a:t>(S1≥t1 and … and Sn ≥</a:t>
              </a:r>
              <a:r>
                <a:rPr lang="en-US" altLang="zh-CN" sz="2800" dirty="0" err="1">
                  <a:latin typeface="Arial" charset="0"/>
                </a:rPr>
                <a:t>tn</a:t>
              </a:r>
              <a:r>
                <a:rPr lang="en-US" altLang="zh-CN" sz="2800" dirty="0">
                  <a:latin typeface="Arial" charset="0"/>
                </a:rPr>
                <a:t>)</a:t>
              </a:r>
              <a:endParaRPr lang="zh-CN" altLang="en-US" sz="2800" dirty="0">
                <a:latin typeface="Arial" charset="0"/>
              </a:endParaRPr>
            </a:p>
          </p:txBody>
        </p:sp>
        <p:sp>
          <p:nvSpPr>
            <p:cNvPr id="568327" name="Rectangle 7">
              <a:extLst>
                <a:ext uri="{FF2B5EF4-FFF2-40B4-BE49-F238E27FC236}">
                  <a16:creationId xmlns:a16="http://schemas.microsoft.com/office/drawing/2014/main" id="{99818889-162B-4D38-AE9B-B645BD1D23C7}"/>
                </a:ext>
              </a:extLst>
            </p:cNvPr>
            <p:cNvSpPr>
              <a:spLocks noChangeArrowheads="1"/>
            </p:cNvSpPr>
            <p:nvPr/>
          </p:nvSpPr>
          <p:spPr bwMode="auto">
            <a:xfrm>
              <a:off x="367" y="1994"/>
              <a:ext cx="1774" cy="327"/>
            </a:xfrm>
            <a:prstGeom prst="rect">
              <a:avLst/>
            </a:prstGeom>
            <a:grpFill/>
            <a:ln>
              <a:noFill/>
            </a:ln>
            <a:effectLst/>
          </p:spPr>
          <p:txBody>
            <a:bodyPr wrap="none">
              <a:spAutoFit/>
            </a:bodyPr>
            <a:lstStyle/>
            <a:p>
              <a:pPr algn="ctr" eaLnBrk="1" hangingPunct="1">
                <a:defRPr/>
              </a:pPr>
              <a:r>
                <a:rPr lang="en-US" altLang="zh-CN" sz="2800">
                  <a:latin typeface="华文中宋" pitchFamily="2" charset="-122"/>
                </a:rPr>
                <a:t>for i: =1 to n do</a:t>
              </a:r>
              <a:endParaRPr lang="zh-CN" altLang="en-US" sz="2800">
                <a:latin typeface="华文中宋" pitchFamily="2" charset="-122"/>
              </a:endParaRPr>
            </a:p>
          </p:txBody>
        </p:sp>
        <p:sp>
          <p:nvSpPr>
            <p:cNvPr id="568328" name="Rectangle 8">
              <a:extLst>
                <a:ext uri="{FF2B5EF4-FFF2-40B4-BE49-F238E27FC236}">
                  <a16:creationId xmlns:a16="http://schemas.microsoft.com/office/drawing/2014/main" id="{C1843F14-DB0D-492E-802A-658C5A29EDE6}"/>
                </a:ext>
              </a:extLst>
            </p:cNvPr>
            <p:cNvSpPr>
              <a:spLocks noChangeArrowheads="1"/>
            </p:cNvSpPr>
            <p:nvPr/>
          </p:nvSpPr>
          <p:spPr bwMode="auto">
            <a:xfrm>
              <a:off x="553" y="2296"/>
              <a:ext cx="1100" cy="327"/>
            </a:xfrm>
            <a:prstGeom prst="rect">
              <a:avLst/>
            </a:prstGeom>
            <a:grpFill/>
            <a:ln>
              <a:noFill/>
            </a:ln>
            <a:effectLst/>
          </p:spPr>
          <p:txBody>
            <a:bodyPr wrap="none">
              <a:spAutoFit/>
            </a:bodyPr>
            <a:lstStyle/>
            <a:p>
              <a:pPr algn="ctr" eaLnBrk="1" hangingPunct="1">
                <a:defRPr/>
              </a:pPr>
              <a:r>
                <a:rPr lang="en-US" altLang="zh-CN" sz="2800">
                  <a:latin typeface="华文中宋" pitchFamily="2" charset="-122"/>
                </a:rPr>
                <a:t>Si:=Si-di;</a:t>
              </a:r>
              <a:endParaRPr lang="zh-CN" altLang="en-US" sz="2800">
                <a:latin typeface="华文中宋" pitchFamily="2" charset="-122"/>
              </a:endParaRPr>
            </a:p>
          </p:txBody>
        </p:sp>
        <p:sp>
          <p:nvSpPr>
            <p:cNvPr id="568329" name="Rectangle 9">
              <a:extLst>
                <a:ext uri="{FF2B5EF4-FFF2-40B4-BE49-F238E27FC236}">
                  <a16:creationId xmlns:a16="http://schemas.microsoft.com/office/drawing/2014/main" id="{2BB354F0-8671-4D1A-B289-4B017E2B628B}"/>
                </a:ext>
              </a:extLst>
            </p:cNvPr>
            <p:cNvSpPr>
              <a:spLocks noChangeArrowheads="1"/>
            </p:cNvSpPr>
            <p:nvPr/>
          </p:nvSpPr>
          <p:spPr bwMode="auto">
            <a:xfrm>
              <a:off x="343" y="2554"/>
              <a:ext cx="800" cy="327"/>
            </a:xfrm>
            <a:prstGeom prst="rect">
              <a:avLst/>
            </a:prstGeom>
            <a:grpFill/>
            <a:ln>
              <a:noFill/>
            </a:ln>
            <a:effectLst/>
          </p:spPr>
          <p:txBody>
            <a:bodyPr wrap="none">
              <a:spAutoFit/>
            </a:bodyPr>
            <a:lstStyle/>
            <a:p>
              <a:pPr algn="ctr" eaLnBrk="1" hangingPunct="1">
                <a:defRPr/>
              </a:pPr>
              <a:r>
                <a:rPr lang="en-US" altLang="zh-CN" sz="2800">
                  <a:latin typeface="华文中宋" pitchFamily="2" charset="-122"/>
                </a:rPr>
                <a:t>endfor</a:t>
              </a:r>
              <a:endParaRPr lang="zh-CN" altLang="en-US" sz="2800">
                <a:latin typeface="华文中宋" pitchFamily="2" charset="-122"/>
              </a:endParaRPr>
            </a:p>
          </p:txBody>
        </p:sp>
        <p:sp>
          <p:nvSpPr>
            <p:cNvPr id="568330" name="Rectangle 10">
              <a:extLst>
                <a:ext uri="{FF2B5EF4-FFF2-40B4-BE49-F238E27FC236}">
                  <a16:creationId xmlns:a16="http://schemas.microsoft.com/office/drawing/2014/main" id="{83A33B96-FFE5-4683-9A06-CBC47FDB4DF1}"/>
                </a:ext>
              </a:extLst>
            </p:cNvPr>
            <p:cNvSpPr>
              <a:spLocks noChangeArrowheads="1"/>
            </p:cNvSpPr>
            <p:nvPr/>
          </p:nvSpPr>
          <p:spPr bwMode="auto">
            <a:xfrm>
              <a:off x="353" y="3298"/>
              <a:ext cx="1066" cy="291"/>
            </a:xfrm>
            <a:prstGeom prst="rect">
              <a:avLst/>
            </a:prstGeom>
            <a:grpFill/>
            <a:ln>
              <a:noFill/>
            </a:ln>
            <a:effectLst/>
          </p:spPr>
          <p:txBody>
            <a:bodyPr wrap="none">
              <a:spAutoFit/>
            </a:bodyPr>
            <a:lstStyle/>
            <a:p>
              <a:pPr algn="ctr" eaLnBrk="1" hangingPunct="1">
                <a:defRPr/>
              </a:pPr>
              <a:r>
                <a:rPr lang="zh-CN" altLang="en-US" sz="2400" dirty="0">
                  <a:latin typeface="Arial" charset="0"/>
                </a:rPr>
                <a:t>原进程继续</a:t>
              </a:r>
            </a:p>
          </p:txBody>
        </p:sp>
        <p:sp>
          <p:nvSpPr>
            <p:cNvPr id="568331" name="Rectangle 11">
              <a:extLst>
                <a:ext uri="{FF2B5EF4-FFF2-40B4-BE49-F238E27FC236}">
                  <a16:creationId xmlns:a16="http://schemas.microsoft.com/office/drawing/2014/main" id="{6EA25FF4-BF9B-4F4D-9922-328ACC2D6748}"/>
                </a:ext>
              </a:extLst>
            </p:cNvPr>
            <p:cNvSpPr>
              <a:spLocks noChangeArrowheads="1"/>
            </p:cNvSpPr>
            <p:nvPr/>
          </p:nvSpPr>
          <p:spPr bwMode="auto">
            <a:xfrm>
              <a:off x="2880" y="1968"/>
              <a:ext cx="1799" cy="523"/>
            </a:xfrm>
            <a:prstGeom prst="rect">
              <a:avLst/>
            </a:prstGeom>
            <a:grpFill/>
            <a:ln>
              <a:noFill/>
            </a:ln>
            <a:effectLst/>
          </p:spPr>
          <p:txBody>
            <a:bodyPr>
              <a:spAutoFit/>
            </a:bodyPr>
            <a:lstStyle/>
            <a:p>
              <a:pPr algn="ctr" eaLnBrk="1" hangingPunct="1">
                <a:defRPr/>
              </a:pPr>
              <a:r>
                <a:rPr lang="zh-CN" altLang="en-US" sz="2400" dirty="0">
                  <a:latin typeface="华文中宋" pitchFamily="2" charset="-122"/>
                </a:rPr>
                <a:t>进程投入与</a:t>
              </a:r>
              <a:r>
                <a:rPr lang="en-US" altLang="zh-CN" sz="2400" dirty="0" err="1">
                  <a:latin typeface="华文中宋" pitchFamily="2" charset="-122"/>
                </a:rPr>
                <a:t>Sj</a:t>
              </a:r>
              <a:r>
                <a:rPr lang="zh-CN" altLang="en-US" sz="2400" dirty="0">
                  <a:latin typeface="华文中宋" pitchFamily="2" charset="-122"/>
                </a:rPr>
                <a:t>相关的阻塞队列</a:t>
              </a:r>
            </a:p>
          </p:txBody>
        </p:sp>
        <p:sp>
          <p:nvSpPr>
            <p:cNvPr id="568332" name="Rectangle 12">
              <a:extLst>
                <a:ext uri="{FF2B5EF4-FFF2-40B4-BE49-F238E27FC236}">
                  <a16:creationId xmlns:a16="http://schemas.microsoft.com/office/drawing/2014/main" id="{108B9AB0-CD7C-4949-BEAA-D98BCBF36651}"/>
                </a:ext>
              </a:extLst>
            </p:cNvPr>
            <p:cNvSpPr>
              <a:spLocks noChangeArrowheads="1"/>
            </p:cNvSpPr>
            <p:nvPr/>
          </p:nvSpPr>
          <p:spPr bwMode="auto">
            <a:xfrm>
              <a:off x="2832" y="2727"/>
              <a:ext cx="2165" cy="523"/>
            </a:xfrm>
            <a:prstGeom prst="rect">
              <a:avLst/>
            </a:prstGeom>
            <a:grpFill/>
            <a:ln>
              <a:noFill/>
            </a:ln>
            <a:effectLst/>
          </p:spPr>
          <p:txBody>
            <a:bodyPr>
              <a:spAutoFit/>
            </a:bodyPr>
            <a:lstStyle/>
            <a:p>
              <a:pPr algn="ctr" eaLnBrk="1" hangingPunct="1">
                <a:defRPr/>
              </a:pPr>
              <a:r>
                <a:rPr lang="zh-CN" altLang="en-US" sz="2400" dirty="0">
                  <a:latin typeface="华文中宋" pitchFamily="2" charset="-122"/>
                </a:rPr>
                <a:t>恢复程序计数器</a:t>
              </a:r>
              <a:r>
                <a:rPr lang="en-US" altLang="zh-CN" sz="2400" dirty="0">
                  <a:latin typeface="华文中宋" pitchFamily="2" charset="-122"/>
                </a:rPr>
                <a:t>PC</a:t>
              </a:r>
              <a:r>
                <a:rPr lang="zh-CN" altLang="en-US" sz="2400" dirty="0">
                  <a:latin typeface="华文中宋" pitchFamily="2" charset="-122"/>
                </a:rPr>
                <a:t>为</a:t>
              </a:r>
              <a:r>
                <a:rPr lang="en-US" altLang="zh-CN" sz="2400" dirty="0" err="1">
                  <a:latin typeface="华文中宋" pitchFamily="2" charset="-122"/>
                </a:rPr>
                <a:t>Swait</a:t>
              </a:r>
              <a:r>
                <a:rPr lang="zh-CN" altLang="en-US" sz="2400" dirty="0">
                  <a:latin typeface="华文中宋" pitchFamily="2" charset="-122"/>
                </a:rPr>
                <a:t>开始时的状态</a:t>
              </a:r>
            </a:p>
          </p:txBody>
        </p:sp>
        <p:sp>
          <p:nvSpPr>
            <p:cNvPr id="568333" name="Rectangle 13">
              <a:extLst>
                <a:ext uri="{FF2B5EF4-FFF2-40B4-BE49-F238E27FC236}">
                  <a16:creationId xmlns:a16="http://schemas.microsoft.com/office/drawing/2014/main" id="{9B15B248-E741-49E9-AE4D-40DF21B0D5AF}"/>
                </a:ext>
              </a:extLst>
            </p:cNvPr>
            <p:cNvSpPr>
              <a:spLocks noChangeArrowheads="1"/>
            </p:cNvSpPr>
            <p:nvPr/>
          </p:nvSpPr>
          <p:spPr bwMode="auto">
            <a:xfrm>
              <a:off x="3142" y="3501"/>
              <a:ext cx="1257" cy="291"/>
            </a:xfrm>
            <a:prstGeom prst="rect">
              <a:avLst/>
            </a:prstGeom>
            <a:grpFill/>
            <a:ln>
              <a:noFill/>
            </a:ln>
            <a:effectLst/>
          </p:spPr>
          <p:txBody>
            <a:bodyPr wrap="none">
              <a:spAutoFit/>
            </a:bodyPr>
            <a:lstStyle/>
            <a:p>
              <a:pPr algn="ctr" eaLnBrk="1" hangingPunct="1">
                <a:spcBef>
                  <a:spcPct val="20000"/>
                </a:spcBef>
                <a:defRPr/>
              </a:pPr>
              <a:r>
                <a:rPr lang="zh-CN" altLang="en-US" sz="2400" dirty="0">
                  <a:latin typeface="华文中宋" pitchFamily="2" charset="-122"/>
                </a:rPr>
                <a:t>启动进程调度</a:t>
              </a:r>
            </a:p>
          </p:txBody>
        </p:sp>
        <p:grpSp>
          <p:nvGrpSpPr>
            <p:cNvPr id="3" name="Group 14">
              <a:extLst>
                <a:ext uri="{FF2B5EF4-FFF2-40B4-BE49-F238E27FC236}">
                  <a16:creationId xmlns:a16="http://schemas.microsoft.com/office/drawing/2014/main" id="{587800D9-6FED-4F99-B5C1-A40B079D0459}"/>
                </a:ext>
              </a:extLst>
            </p:cNvPr>
            <p:cNvGrpSpPr>
              <a:grpSpLocks/>
            </p:cNvGrpSpPr>
            <p:nvPr/>
          </p:nvGrpSpPr>
          <p:grpSpPr bwMode="auto">
            <a:xfrm>
              <a:off x="768" y="1564"/>
              <a:ext cx="240" cy="387"/>
              <a:chOff x="864" y="912"/>
              <a:chExt cx="240" cy="432"/>
            </a:xfrm>
            <a:grpFill/>
          </p:grpSpPr>
          <p:sp>
            <p:nvSpPr>
              <p:cNvPr id="568335" name="Line 15">
                <a:extLst>
                  <a:ext uri="{FF2B5EF4-FFF2-40B4-BE49-F238E27FC236}">
                    <a16:creationId xmlns:a16="http://schemas.microsoft.com/office/drawing/2014/main" id="{B5081531-1205-4490-B62D-354C20EDDF5D}"/>
                  </a:ext>
                </a:extLst>
              </p:cNvPr>
              <p:cNvSpPr>
                <a:spLocks noChangeShapeType="1"/>
              </p:cNvSpPr>
              <p:nvPr/>
            </p:nvSpPr>
            <p:spPr bwMode="auto">
              <a:xfrm>
                <a:off x="864" y="912"/>
                <a:ext cx="0" cy="432"/>
              </a:xfrm>
              <a:prstGeom prst="line">
                <a:avLst/>
              </a:prstGeom>
              <a:grpFill/>
              <a:ln w="28575">
                <a:solidFill>
                  <a:schemeClr val="tx1"/>
                </a:solidFill>
                <a:round/>
                <a:headEnd/>
                <a:tailEnd type="triangle" w="med" len="med"/>
              </a:ln>
              <a:effectLst/>
            </p:spPr>
            <p:txBody>
              <a:bodyPr/>
              <a:lstStyle/>
              <a:p>
                <a:pPr eaLnBrk="1" hangingPunct="1">
                  <a:defRPr/>
                </a:pPr>
                <a:endParaRPr lang="zh-CN" altLang="en-US">
                  <a:latin typeface="Arial" charset="0"/>
                </a:endParaRPr>
              </a:p>
            </p:txBody>
          </p:sp>
          <p:sp>
            <p:nvSpPr>
              <p:cNvPr id="568336" name="Line 16">
                <a:extLst>
                  <a:ext uri="{FF2B5EF4-FFF2-40B4-BE49-F238E27FC236}">
                    <a16:creationId xmlns:a16="http://schemas.microsoft.com/office/drawing/2014/main" id="{023FC6B5-DA28-45AD-A2A8-616D00F4A31E}"/>
                  </a:ext>
                </a:extLst>
              </p:cNvPr>
              <p:cNvSpPr>
                <a:spLocks noChangeShapeType="1"/>
              </p:cNvSpPr>
              <p:nvPr/>
            </p:nvSpPr>
            <p:spPr bwMode="auto">
              <a:xfrm>
                <a:off x="864" y="912"/>
                <a:ext cx="240" cy="0"/>
              </a:xfrm>
              <a:prstGeom prst="line">
                <a:avLst/>
              </a:prstGeom>
              <a:grpFill/>
              <a:ln w="28575">
                <a:solidFill>
                  <a:schemeClr val="tx1"/>
                </a:solidFill>
                <a:round/>
                <a:headEnd/>
                <a:tailEnd/>
              </a:ln>
              <a:effectLst/>
            </p:spPr>
            <p:txBody>
              <a:bodyPr/>
              <a:lstStyle/>
              <a:p>
                <a:pPr eaLnBrk="1" hangingPunct="1">
                  <a:defRPr/>
                </a:pPr>
                <a:endParaRPr lang="zh-CN" altLang="en-US">
                  <a:latin typeface="Arial" charset="0"/>
                </a:endParaRPr>
              </a:p>
            </p:txBody>
          </p:sp>
        </p:grpSp>
        <p:sp>
          <p:nvSpPr>
            <p:cNvPr id="568337" name="Line 17">
              <a:extLst>
                <a:ext uri="{FF2B5EF4-FFF2-40B4-BE49-F238E27FC236}">
                  <a16:creationId xmlns:a16="http://schemas.microsoft.com/office/drawing/2014/main" id="{47BAFF34-CE76-4166-9D3D-61041526773C}"/>
                </a:ext>
              </a:extLst>
            </p:cNvPr>
            <p:cNvSpPr>
              <a:spLocks noChangeShapeType="1"/>
            </p:cNvSpPr>
            <p:nvPr/>
          </p:nvSpPr>
          <p:spPr bwMode="auto">
            <a:xfrm>
              <a:off x="816" y="2928"/>
              <a:ext cx="0" cy="358"/>
            </a:xfrm>
            <a:prstGeom prst="line">
              <a:avLst/>
            </a:prstGeom>
            <a:grpFill/>
            <a:ln w="28575">
              <a:solidFill>
                <a:schemeClr val="tx1"/>
              </a:solidFill>
              <a:round/>
              <a:headEnd/>
              <a:tailEnd/>
            </a:ln>
            <a:effectLst/>
          </p:spPr>
          <p:txBody>
            <a:bodyPr/>
            <a:lstStyle/>
            <a:p>
              <a:pPr eaLnBrk="1" hangingPunct="1">
                <a:defRPr/>
              </a:pPr>
              <a:endParaRPr lang="zh-CN" altLang="en-US">
                <a:latin typeface="Arial" charset="0"/>
              </a:endParaRPr>
            </a:p>
          </p:txBody>
        </p:sp>
        <p:grpSp>
          <p:nvGrpSpPr>
            <p:cNvPr id="4" name="Group 18">
              <a:extLst>
                <a:ext uri="{FF2B5EF4-FFF2-40B4-BE49-F238E27FC236}">
                  <a16:creationId xmlns:a16="http://schemas.microsoft.com/office/drawing/2014/main" id="{B4BD72A0-A1D5-40E0-823E-C4A229BB7EE1}"/>
                </a:ext>
              </a:extLst>
            </p:cNvPr>
            <p:cNvGrpSpPr>
              <a:grpSpLocks/>
            </p:cNvGrpSpPr>
            <p:nvPr/>
          </p:nvGrpSpPr>
          <p:grpSpPr bwMode="auto">
            <a:xfrm>
              <a:off x="3504" y="1564"/>
              <a:ext cx="144" cy="367"/>
              <a:chOff x="3600" y="912"/>
              <a:chExt cx="144" cy="409"/>
            </a:xfrm>
            <a:grpFill/>
          </p:grpSpPr>
          <p:sp>
            <p:nvSpPr>
              <p:cNvPr id="568339" name="Line 19">
                <a:extLst>
                  <a:ext uri="{FF2B5EF4-FFF2-40B4-BE49-F238E27FC236}">
                    <a16:creationId xmlns:a16="http://schemas.microsoft.com/office/drawing/2014/main" id="{9AFC23E5-3F45-4A78-A76F-A43A5C098578}"/>
                  </a:ext>
                </a:extLst>
              </p:cNvPr>
              <p:cNvSpPr>
                <a:spLocks noChangeShapeType="1"/>
              </p:cNvSpPr>
              <p:nvPr/>
            </p:nvSpPr>
            <p:spPr bwMode="auto">
              <a:xfrm>
                <a:off x="3600" y="912"/>
                <a:ext cx="144" cy="0"/>
              </a:xfrm>
              <a:prstGeom prst="line">
                <a:avLst/>
              </a:prstGeom>
              <a:grpFill/>
              <a:ln w="28575">
                <a:solidFill>
                  <a:schemeClr val="tx1"/>
                </a:solidFill>
                <a:round/>
                <a:headEnd/>
                <a:tailEnd/>
              </a:ln>
              <a:effectLst/>
            </p:spPr>
            <p:txBody>
              <a:bodyPr/>
              <a:lstStyle/>
              <a:p>
                <a:pPr eaLnBrk="1" hangingPunct="1">
                  <a:defRPr/>
                </a:pPr>
                <a:endParaRPr lang="zh-CN" altLang="en-US">
                  <a:latin typeface="Arial" charset="0"/>
                </a:endParaRPr>
              </a:p>
            </p:txBody>
          </p:sp>
          <p:sp>
            <p:nvSpPr>
              <p:cNvPr id="568340" name="Line 20">
                <a:extLst>
                  <a:ext uri="{FF2B5EF4-FFF2-40B4-BE49-F238E27FC236}">
                    <a16:creationId xmlns:a16="http://schemas.microsoft.com/office/drawing/2014/main" id="{FCBD1D95-2859-47F6-B39B-7F11D0256789}"/>
                  </a:ext>
                </a:extLst>
              </p:cNvPr>
              <p:cNvSpPr>
                <a:spLocks noChangeShapeType="1"/>
              </p:cNvSpPr>
              <p:nvPr/>
            </p:nvSpPr>
            <p:spPr bwMode="auto">
              <a:xfrm flipH="1">
                <a:off x="3741" y="912"/>
                <a:ext cx="3" cy="409"/>
              </a:xfrm>
              <a:prstGeom prst="line">
                <a:avLst/>
              </a:prstGeom>
              <a:grpFill/>
              <a:ln w="28575">
                <a:solidFill>
                  <a:schemeClr val="tx1"/>
                </a:solidFill>
                <a:round/>
                <a:headEnd/>
                <a:tailEnd type="triangle" w="med" len="med"/>
              </a:ln>
              <a:effectLst/>
            </p:spPr>
            <p:txBody>
              <a:bodyPr/>
              <a:lstStyle/>
              <a:p>
                <a:pPr eaLnBrk="1" hangingPunct="1">
                  <a:defRPr/>
                </a:pPr>
                <a:endParaRPr lang="zh-CN" altLang="en-US">
                  <a:latin typeface="Arial" charset="0"/>
                </a:endParaRPr>
              </a:p>
            </p:txBody>
          </p:sp>
        </p:grpSp>
        <p:sp>
          <p:nvSpPr>
            <p:cNvPr id="568341" name="Line 21">
              <a:extLst>
                <a:ext uri="{FF2B5EF4-FFF2-40B4-BE49-F238E27FC236}">
                  <a16:creationId xmlns:a16="http://schemas.microsoft.com/office/drawing/2014/main" id="{A4543533-743D-4921-B3CA-118E17C70A67}"/>
                </a:ext>
              </a:extLst>
            </p:cNvPr>
            <p:cNvSpPr>
              <a:spLocks noChangeShapeType="1"/>
            </p:cNvSpPr>
            <p:nvPr/>
          </p:nvSpPr>
          <p:spPr bwMode="auto">
            <a:xfrm>
              <a:off x="3648" y="2544"/>
              <a:ext cx="0" cy="240"/>
            </a:xfrm>
            <a:prstGeom prst="line">
              <a:avLst/>
            </a:prstGeom>
            <a:grpFill/>
            <a:ln w="28575">
              <a:solidFill>
                <a:schemeClr val="tx1"/>
              </a:solidFill>
              <a:round/>
              <a:headEnd/>
              <a:tailEnd/>
            </a:ln>
            <a:effectLst/>
          </p:spPr>
          <p:txBody>
            <a:bodyPr/>
            <a:lstStyle/>
            <a:p>
              <a:pPr eaLnBrk="1" hangingPunct="1">
                <a:defRPr/>
              </a:pPr>
              <a:endParaRPr lang="zh-CN" altLang="en-US">
                <a:latin typeface="Arial" charset="0"/>
              </a:endParaRPr>
            </a:p>
          </p:txBody>
        </p:sp>
        <p:sp>
          <p:nvSpPr>
            <p:cNvPr id="568342" name="Line 22">
              <a:extLst>
                <a:ext uri="{FF2B5EF4-FFF2-40B4-BE49-F238E27FC236}">
                  <a16:creationId xmlns:a16="http://schemas.microsoft.com/office/drawing/2014/main" id="{C5B23117-0B6D-4900-A3EB-13377BB333D5}"/>
                </a:ext>
              </a:extLst>
            </p:cNvPr>
            <p:cNvSpPr>
              <a:spLocks noChangeShapeType="1"/>
            </p:cNvSpPr>
            <p:nvPr/>
          </p:nvSpPr>
          <p:spPr bwMode="auto">
            <a:xfrm>
              <a:off x="3648" y="3312"/>
              <a:ext cx="0" cy="232"/>
            </a:xfrm>
            <a:prstGeom prst="line">
              <a:avLst/>
            </a:prstGeom>
            <a:grpFill/>
            <a:ln w="28575">
              <a:solidFill>
                <a:schemeClr val="tx1"/>
              </a:solidFill>
              <a:round/>
              <a:headEnd/>
              <a:tailEnd/>
            </a:ln>
            <a:effectLst/>
          </p:spPr>
          <p:txBody>
            <a:bodyPr/>
            <a:lstStyle/>
            <a:p>
              <a:pPr eaLnBrk="1" hangingPunct="1">
                <a:defRPr/>
              </a:pPr>
              <a:endParaRPr lang="zh-CN" altLang="en-US">
                <a:latin typeface="Arial" charset="0"/>
              </a:endParaRPr>
            </a:p>
          </p:txBody>
        </p:sp>
        <p:sp>
          <p:nvSpPr>
            <p:cNvPr id="568343" name="Rectangle 23">
              <a:extLst>
                <a:ext uri="{FF2B5EF4-FFF2-40B4-BE49-F238E27FC236}">
                  <a16:creationId xmlns:a16="http://schemas.microsoft.com/office/drawing/2014/main" id="{14609A7A-96CF-4954-B942-E1B3EC89140E}"/>
                </a:ext>
              </a:extLst>
            </p:cNvPr>
            <p:cNvSpPr>
              <a:spLocks noChangeArrowheads="1"/>
            </p:cNvSpPr>
            <p:nvPr/>
          </p:nvSpPr>
          <p:spPr bwMode="auto">
            <a:xfrm>
              <a:off x="386" y="1478"/>
              <a:ext cx="254" cy="327"/>
            </a:xfrm>
            <a:prstGeom prst="rect">
              <a:avLst/>
            </a:prstGeom>
            <a:grpFill/>
            <a:ln>
              <a:noFill/>
            </a:ln>
            <a:effectLst/>
          </p:spPr>
          <p:txBody>
            <a:bodyPr wrap="none">
              <a:spAutoFit/>
            </a:bodyPr>
            <a:lstStyle/>
            <a:p>
              <a:pPr algn="ctr" eaLnBrk="1" hangingPunct="1">
                <a:defRPr/>
              </a:pPr>
              <a:r>
                <a:rPr lang="en-US" altLang="zh-CN" sz="2800">
                  <a:latin typeface="华文中宋" pitchFamily="2" charset="-122"/>
                </a:rPr>
                <a:t>Y</a:t>
              </a:r>
            </a:p>
          </p:txBody>
        </p:sp>
        <p:sp>
          <p:nvSpPr>
            <p:cNvPr id="568344" name="Rectangle 24">
              <a:extLst>
                <a:ext uri="{FF2B5EF4-FFF2-40B4-BE49-F238E27FC236}">
                  <a16:creationId xmlns:a16="http://schemas.microsoft.com/office/drawing/2014/main" id="{D003C0C4-B94F-49A2-8224-54B0210B3CE8}"/>
                </a:ext>
              </a:extLst>
            </p:cNvPr>
            <p:cNvSpPr>
              <a:spLocks noChangeArrowheads="1"/>
            </p:cNvSpPr>
            <p:nvPr/>
          </p:nvSpPr>
          <p:spPr bwMode="auto">
            <a:xfrm>
              <a:off x="3698" y="1392"/>
              <a:ext cx="277" cy="327"/>
            </a:xfrm>
            <a:prstGeom prst="rect">
              <a:avLst/>
            </a:prstGeom>
            <a:grpFill/>
            <a:ln>
              <a:noFill/>
            </a:ln>
            <a:effectLst/>
          </p:spPr>
          <p:txBody>
            <a:bodyPr wrap="none">
              <a:spAutoFit/>
            </a:bodyPr>
            <a:lstStyle/>
            <a:p>
              <a:pPr algn="ctr" eaLnBrk="1" hangingPunct="1">
                <a:defRPr/>
              </a:pPr>
              <a:r>
                <a:rPr lang="en-US" altLang="zh-CN" sz="2800">
                  <a:latin typeface="华文中宋" pitchFamily="2" charset="-122"/>
                </a:rPr>
                <a:t>N</a:t>
              </a:r>
            </a:p>
          </p:txBody>
        </p:sp>
        <p:sp>
          <p:nvSpPr>
            <p:cNvPr id="568345" name="Line 25">
              <a:extLst>
                <a:ext uri="{FF2B5EF4-FFF2-40B4-BE49-F238E27FC236}">
                  <a16:creationId xmlns:a16="http://schemas.microsoft.com/office/drawing/2014/main" id="{F89F11A7-D5FE-466E-9A48-9B2D7D2650AA}"/>
                </a:ext>
              </a:extLst>
            </p:cNvPr>
            <p:cNvSpPr>
              <a:spLocks noChangeShapeType="1"/>
            </p:cNvSpPr>
            <p:nvPr/>
          </p:nvSpPr>
          <p:spPr bwMode="auto">
            <a:xfrm>
              <a:off x="2256" y="1248"/>
              <a:ext cx="0" cy="240"/>
            </a:xfrm>
            <a:prstGeom prst="line">
              <a:avLst/>
            </a:prstGeom>
            <a:grpFill/>
            <a:ln w="28575">
              <a:solidFill>
                <a:schemeClr val="tx1"/>
              </a:solidFill>
              <a:round/>
              <a:headEnd/>
              <a:tailEnd type="triangle" w="med" len="med"/>
            </a:ln>
            <a:effectLst/>
          </p:spPr>
          <p:txBody>
            <a:bodyPr/>
            <a:lstStyle/>
            <a:p>
              <a:pPr eaLnBrk="1" hangingPunct="1">
                <a:defRPr/>
              </a:pPr>
              <a:endParaRPr lang="zh-CN" altLang="en-US">
                <a:latin typeface="Arial" charset="0"/>
              </a:endParaRPr>
            </a:p>
          </p:txBody>
        </p:sp>
      </p:grpSp>
      <p:sp>
        <p:nvSpPr>
          <p:cNvPr id="568346" name="Rectangle 26">
            <a:extLst>
              <a:ext uri="{FF2B5EF4-FFF2-40B4-BE49-F238E27FC236}">
                <a16:creationId xmlns:a16="http://schemas.microsoft.com/office/drawing/2014/main" id="{447A2F3B-2D39-4F9A-8A0B-13E726E7D357}"/>
              </a:ext>
            </a:extLst>
          </p:cNvPr>
          <p:cNvSpPr>
            <a:spLocks noChangeArrowheads="1"/>
          </p:cNvSpPr>
          <p:nvPr/>
        </p:nvSpPr>
        <p:spPr bwMode="auto">
          <a:xfrm>
            <a:off x="5934075" y="2665413"/>
            <a:ext cx="2819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dirty="0">
                <a:solidFill>
                  <a:srgbClr val="FF3300"/>
                </a:solidFill>
              </a:rPr>
              <a:t>（</a:t>
            </a:r>
            <a:r>
              <a:rPr lang="zh-CN" altLang="en-US" sz="2000" b="1" dirty="0">
                <a:solidFill>
                  <a:srgbClr val="FF3300"/>
                </a:solidFill>
              </a:rPr>
              <a:t>首先发现</a:t>
            </a:r>
            <a:r>
              <a:rPr lang="en-US" altLang="zh-CN" sz="2000" b="1" dirty="0" err="1">
                <a:solidFill>
                  <a:srgbClr val="FF3300"/>
                </a:solidFill>
              </a:rPr>
              <a:t>Sj﹤tj</a:t>
            </a:r>
            <a:r>
              <a:rPr lang="en-US" altLang="zh-CN" sz="1800" b="1" dirty="0">
                <a:solidFill>
                  <a:srgbClr val="FF3300"/>
                </a:solidFill>
              </a:rPr>
              <a:t>）</a:t>
            </a:r>
            <a:endParaRPr lang="zh-CN" altLang="en-US" sz="1800" b="1" dirty="0">
              <a:solidFill>
                <a:srgbClr val="FF330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68323"/>
                                        </p:tgtEl>
                                        <p:attrNameLst>
                                          <p:attrName>style.visibility</p:attrName>
                                        </p:attrNameLst>
                                      </p:cBhvr>
                                      <p:to>
                                        <p:strVal val="visible"/>
                                      </p:to>
                                    </p:set>
                                    <p:animEffect transition="in" filter="strips(downRight)">
                                      <p:cBhvr>
                                        <p:cTn id="7" dur="500"/>
                                        <p:tgtEl>
                                          <p:spTgt spid="5683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Righ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568346"/>
                                        </p:tgtEl>
                                        <p:attrNameLst>
                                          <p:attrName>style.visibility</p:attrName>
                                        </p:attrNameLst>
                                      </p:cBhvr>
                                      <p:to>
                                        <p:strVal val="visible"/>
                                      </p:to>
                                    </p:set>
                                    <p:animEffect transition="in" filter="strips(downRight)">
                                      <p:cBhvr>
                                        <p:cTn id="17" dur="500"/>
                                        <p:tgtEl>
                                          <p:spTgt spid="568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3" grpId="0" animBg="1" autoUpdateAnimBg="0"/>
      <p:bldP spid="568346" grpId="0"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418DDBE-5D62-4723-926F-127BED54AF55}"/>
              </a:ext>
            </a:extLst>
          </p:cNvPr>
          <p:cNvSpPr>
            <a:spLocks noGrp="1"/>
          </p:cNvSpPr>
          <p:nvPr>
            <p:ph type="title"/>
          </p:nvPr>
        </p:nvSpPr>
        <p:spPr/>
        <p:txBody>
          <a:bodyPr/>
          <a:lstStyle/>
          <a:p>
            <a:r>
              <a:rPr lang="en-US" altLang="zh-CN" dirty="0">
                <a:latin typeface="+mj-ea"/>
                <a:ea typeface="+mj-ea"/>
              </a:rPr>
              <a:t>2）Ssignal (S1, d1; ...; Sn, </a:t>
            </a:r>
            <a:r>
              <a:rPr lang="en-US" altLang="zh-CN" dirty="0" err="1">
                <a:latin typeface="+mj-ea"/>
                <a:ea typeface="+mj-ea"/>
              </a:rPr>
              <a:t>dn</a:t>
            </a:r>
            <a:r>
              <a:rPr lang="en-US" altLang="zh-CN" dirty="0">
                <a:latin typeface="+mj-ea"/>
                <a:ea typeface="+mj-ea"/>
              </a:rPr>
              <a:t>)  </a:t>
            </a:r>
            <a:r>
              <a:rPr lang="zh-CN" altLang="en-US" dirty="0">
                <a:latin typeface="+mj-ea"/>
                <a:ea typeface="+mj-ea"/>
              </a:rPr>
              <a:t>操作</a:t>
            </a:r>
            <a:br>
              <a:rPr lang="zh-CN" altLang="en-US" dirty="0">
                <a:latin typeface="华文中宋" panose="02010600040101010101" pitchFamily="2" charset="-122"/>
              </a:rPr>
            </a:br>
            <a:endParaRPr lang="zh-CN" altLang="en-US" dirty="0"/>
          </a:p>
        </p:txBody>
      </p:sp>
      <p:sp>
        <p:nvSpPr>
          <p:cNvPr id="6" name="Rectangle 3">
            <a:extLst>
              <a:ext uri="{FF2B5EF4-FFF2-40B4-BE49-F238E27FC236}">
                <a16:creationId xmlns:a16="http://schemas.microsoft.com/office/drawing/2014/main" id="{1BC1C442-67E3-45A2-BBA5-20ADC8D38810}"/>
              </a:ext>
            </a:extLst>
          </p:cNvPr>
          <p:cNvSpPr>
            <a:spLocks noChangeArrowheads="1"/>
          </p:cNvSpPr>
          <p:nvPr/>
        </p:nvSpPr>
        <p:spPr bwMode="auto">
          <a:xfrm>
            <a:off x="838199" y="1225051"/>
            <a:ext cx="7467600" cy="519113"/>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dirty="0" err="1">
                <a:solidFill>
                  <a:schemeClr val="bg1"/>
                </a:solidFill>
                <a:latin typeface="华文中宋" panose="02010600040101010101" pitchFamily="2" charset="-122"/>
              </a:rPr>
              <a:t>si</a:t>
            </a:r>
            <a:r>
              <a:rPr lang="zh-CN" altLang="en-US" sz="2800" dirty="0">
                <a:solidFill>
                  <a:schemeClr val="bg1"/>
                </a:solidFill>
                <a:latin typeface="Times New Roman" panose="02020603050405020304" pitchFamily="18" charset="0"/>
              </a:rPr>
              <a:t>—</a:t>
            </a:r>
            <a:r>
              <a:rPr lang="en-US" altLang="zh-CN" sz="2800" dirty="0" err="1">
                <a:solidFill>
                  <a:schemeClr val="bg1"/>
                </a:solidFill>
                <a:latin typeface="华文中宋" panose="02010600040101010101" pitchFamily="2" charset="-122"/>
              </a:rPr>
              <a:t>i</a:t>
            </a:r>
            <a:r>
              <a:rPr lang="en-US" altLang="zh-CN" sz="2800" dirty="0">
                <a:solidFill>
                  <a:schemeClr val="bg1"/>
                </a:solidFill>
                <a:latin typeface="华文中宋" panose="02010600040101010101" pitchFamily="2" charset="-122"/>
              </a:rPr>
              <a:t> </a:t>
            </a:r>
            <a:r>
              <a:rPr lang="zh-CN" altLang="en-US" sz="2800" dirty="0">
                <a:solidFill>
                  <a:schemeClr val="bg1"/>
                </a:solidFill>
                <a:latin typeface="华文中宋" panose="02010600040101010101" pitchFamily="2" charset="-122"/>
              </a:rPr>
              <a:t>类资源现有数；</a:t>
            </a:r>
            <a:r>
              <a:rPr lang="en-US" altLang="zh-CN" sz="2800" dirty="0">
                <a:solidFill>
                  <a:schemeClr val="bg1"/>
                </a:solidFill>
                <a:latin typeface="华文中宋" panose="02010600040101010101" pitchFamily="2" charset="-122"/>
              </a:rPr>
              <a:t>di</a:t>
            </a:r>
            <a:r>
              <a:rPr lang="zh-CN" altLang="en-US" sz="2800" dirty="0">
                <a:solidFill>
                  <a:schemeClr val="bg1"/>
                </a:solidFill>
                <a:latin typeface="Times New Roman" panose="02020603050405020304" pitchFamily="18" charset="0"/>
              </a:rPr>
              <a:t>—</a:t>
            </a:r>
            <a:r>
              <a:rPr lang="en-US" altLang="zh-CN" sz="2800" dirty="0" err="1">
                <a:solidFill>
                  <a:schemeClr val="bg1"/>
                </a:solidFill>
                <a:latin typeface="华文中宋" panose="02010600040101010101" pitchFamily="2" charset="-122"/>
              </a:rPr>
              <a:t>i</a:t>
            </a:r>
            <a:r>
              <a:rPr lang="en-US" altLang="zh-CN" sz="2800" dirty="0">
                <a:solidFill>
                  <a:schemeClr val="bg1"/>
                </a:solidFill>
                <a:latin typeface="华文中宋" panose="02010600040101010101" pitchFamily="2" charset="-122"/>
              </a:rPr>
              <a:t> </a:t>
            </a:r>
            <a:r>
              <a:rPr lang="zh-CN" altLang="en-US" sz="2800" dirty="0">
                <a:solidFill>
                  <a:schemeClr val="bg1"/>
                </a:solidFill>
                <a:latin typeface="华文中宋" panose="02010600040101010101" pitchFamily="2" charset="-122"/>
              </a:rPr>
              <a:t>类资源释放数量 ;</a:t>
            </a:r>
          </a:p>
        </p:txBody>
      </p:sp>
      <p:grpSp>
        <p:nvGrpSpPr>
          <p:cNvPr id="7" name="Group 4">
            <a:extLst>
              <a:ext uri="{FF2B5EF4-FFF2-40B4-BE49-F238E27FC236}">
                <a16:creationId xmlns:a16="http://schemas.microsoft.com/office/drawing/2014/main" id="{D3794EAF-4A69-43EA-8090-1F310C7FC2D6}"/>
              </a:ext>
            </a:extLst>
          </p:cNvPr>
          <p:cNvGrpSpPr>
            <a:grpSpLocks/>
          </p:cNvGrpSpPr>
          <p:nvPr/>
        </p:nvGrpSpPr>
        <p:grpSpPr bwMode="auto">
          <a:xfrm>
            <a:off x="1765465" y="1782762"/>
            <a:ext cx="5410200" cy="4770438"/>
            <a:chOff x="768" y="912"/>
            <a:chExt cx="3408" cy="3005"/>
          </a:xfrm>
          <a:solidFill>
            <a:schemeClr val="accent5">
              <a:lumMod val="20000"/>
              <a:lumOff val="80000"/>
            </a:schemeClr>
          </a:solidFill>
        </p:grpSpPr>
        <p:sp>
          <p:nvSpPr>
            <p:cNvPr id="8" name="Rectangle 5">
              <a:extLst>
                <a:ext uri="{FF2B5EF4-FFF2-40B4-BE49-F238E27FC236}">
                  <a16:creationId xmlns:a16="http://schemas.microsoft.com/office/drawing/2014/main" id="{CC151BD0-9F19-493F-A1DF-AF3C017554B0}"/>
                </a:ext>
              </a:extLst>
            </p:cNvPr>
            <p:cNvSpPr>
              <a:spLocks noChangeArrowheads="1"/>
            </p:cNvSpPr>
            <p:nvPr/>
          </p:nvSpPr>
          <p:spPr bwMode="auto">
            <a:xfrm>
              <a:off x="768" y="1008"/>
              <a:ext cx="3408" cy="2448"/>
            </a:xfrm>
            <a:prstGeom prst="rect">
              <a:avLst/>
            </a:prstGeom>
            <a:grp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 name="Rectangle 6">
              <a:extLst>
                <a:ext uri="{FF2B5EF4-FFF2-40B4-BE49-F238E27FC236}">
                  <a16:creationId xmlns:a16="http://schemas.microsoft.com/office/drawing/2014/main" id="{2CC37E53-04AA-471A-9043-6C63842CDA25}"/>
                </a:ext>
              </a:extLst>
            </p:cNvPr>
            <p:cNvSpPr>
              <a:spLocks noChangeArrowheads="1"/>
            </p:cNvSpPr>
            <p:nvPr/>
          </p:nvSpPr>
          <p:spPr bwMode="auto">
            <a:xfrm>
              <a:off x="1536" y="1440"/>
              <a:ext cx="2208" cy="7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0"/>
                </a:spcBef>
                <a:buClrTx/>
                <a:buSzTx/>
                <a:buFontTx/>
                <a:buNone/>
              </a:pPr>
              <a:r>
                <a:rPr lang="en-US" altLang="zh-CN">
                  <a:latin typeface="华文中宋" panose="02010600040101010101" pitchFamily="2" charset="-122"/>
                </a:rPr>
                <a:t>for i: =1 to n do</a:t>
              </a:r>
            </a:p>
            <a:p>
              <a:pPr eaLnBrk="1" hangingPunct="1">
                <a:lnSpc>
                  <a:spcPct val="85000"/>
                </a:lnSpc>
                <a:spcBef>
                  <a:spcPct val="0"/>
                </a:spcBef>
                <a:buClrTx/>
                <a:buSzTx/>
                <a:buFontTx/>
                <a:buNone/>
              </a:pPr>
              <a:r>
                <a:rPr lang="en-US" altLang="zh-CN">
                  <a:latin typeface="华文中宋" panose="02010600040101010101" pitchFamily="2" charset="-122"/>
                </a:rPr>
                <a:t>	Si:=Si+di; </a:t>
              </a:r>
            </a:p>
            <a:p>
              <a:pPr eaLnBrk="1" hangingPunct="1">
                <a:lnSpc>
                  <a:spcPct val="85000"/>
                </a:lnSpc>
                <a:spcBef>
                  <a:spcPct val="0"/>
                </a:spcBef>
                <a:buClrTx/>
                <a:buSzTx/>
                <a:buFontTx/>
                <a:buNone/>
              </a:pPr>
              <a:r>
                <a:rPr lang="en-US" altLang="zh-CN">
                  <a:latin typeface="华文中宋" panose="02010600040101010101" pitchFamily="2" charset="-122"/>
                </a:rPr>
                <a:t>endfor</a:t>
              </a:r>
            </a:p>
          </p:txBody>
        </p:sp>
        <p:sp>
          <p:nvSpPr>
            <p:cNvPr id="10" name="Rectangle 7">
              <a:extLst>
                <a:ext uri="{FF2B5EF4-FFF2-40B4-BE49-F238E27FC236}">
                  <a16:creationId xmlns:a16="http://schemas.microsoft.com/office/drawing/2014/main" id="{1C12E8AD-A789-4401-90F6-B746DC6218E6}"/>
                </a:ext>
              </a:extLst>
            </p:cNvPr>
            <p:cNvSpPr>
              <a:spLocks noChangeArrowheads="1"/>
            </p:cNvSpPr>
            <p:nvPr/>
          </p:nvSpPr>
          <p:spPr bwMode="auto">
            <a:xfrm>
              <a:off x="1344" y="2592"/>
              <a:ext cx="2640" cy="6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lang="zh-CN" altLang="en-US">
                  <a:latin typeface="华文中宋" panose="02010600040101010101" pitchFamily="2" charset="-122"/>
                </a:rPr>
                <a:t>把与</a:t>
              </a:r>
              <a:r>
                <a:rPr lang="en-US" altLang="zh-CN">
                  <a:latin typeface="华文中宋" panose="02010600040101010101" pitchFamily="2" charset="-122"/>
                </a:rPr>
                <a:t>Si</a:t>
              </a:r>
              <a:r>
                <a:rPr lang="zh-CN" altLang="en-US">
                  <a:latin typeface="华文中宋" panose="02010600040101010101" pitchFamily="2" charset="-122"/>
                </a:rPr>
                <a:t>有关队列中的进程移入就绪队列</a:t>
              </a:r>
            </a:p>
          </p:txBody>
        </p:sp>
        <p:sp>
          <p:nvSpPr>
            <p:cNvPr id="11" name="Rectangle 8">
              <a:extLst>
                <a:ext uri="{FF2B5EF4-FFF2-40B4-BE49-F238E27FC236}">
                  <a16:creationId xmlns:a16="http://schemas.microsoft.com/office/drawing/2014/main" id="{515B08B4-9D9C-45D7-ADC3-C5376D56B3BC}"/>
                </a:ext>
              </a:extLst>
            </p:cNvPr>
            <p:cNvSpPr>
              <a:spLocks noChangeArrowheads="1"/>
            </p:cNvSpPr>
            <p:nvPr/>
          </p:nvSpPr>
          <p:spPr bwMode="auto">
            <a:xfrm>
              <a:off x="1692" y="3552"/>
              <a:ext cx="1566" cy="3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a:t>(原进程继续)</a:t>
              </a:r>
              <a:endParaRPr lang="zh-CN" altLang="en-US">
                <a:latin typeface="华文中宋" panose="02010600040101010101" pitchFamily="2" charset="-122"/>
              </a:endParaRPr>
            </a:p>
          </p:txBody>
        </p:sp>
        <p:sp>
          <p:nvSpPr>
            <p:cNvPr id="12" name="Line 9">
              <a:extLst>
                <a:ext uri="{FF2B5EF4-FFF2-40B4-BE49-F238E27FC236}">
                  <a16:creationId xmlns:a16="http://schemas.microsoft.com/office/drawing/2014/main" id="{F7649570-687E-4A65-B222-30DEFE14D61C}"/>
                </a:ext>
              </a:extLst>
            </p:cNvPr>
            <p:cNvSpPr>
              <a:spLocks noChangeShapeType="1"/>
            </p:cNvSpPr>
            <p:nvPr/>
          </p:nvSpPr>
          <p:spPr bwMode="auto">
            <a:xfrm>
              <a:off x="2352" y="2256"/>
              <a:ext cx="0" cy="336"/>
            </a:xfrm>
            <a:prstGeom prst="line">
              <a:avLst/>
            </a:prstGeom>
            <a:grpFill/>
            <a:ln w="28575">
              <a:solidFill>
                <a:schemeClr val="tx1"/>
              </a:solidFill>
              <a:round/>
              <a:headEnd/>
              <a:tailEnd type="triangle" w="med" len="med"/>
            </a:ln>
          </p:spPr>
          <p:txBody>
            <a:bodyPr/>
            <a:lstStyle/>
            <a:p>
              <a:endParaRPr lang="zh-CN" altLang="en-US"/>
            </a:p>
          </p:txBody>
        </p:sp>
        <p:sp>
          <p:nvSpPr>
            <p:cNvPr id="13" name="Line 10">
              <a:extLst>
                <a:ext uri="{FF2B5EF4-FFF2-40B4-BE49-F238E27FC236}">
                  <a16:creationId xmlns:a16="http://schemas.microsoft.com/office/drawing/2014/main" id="{D3C1A9DB-BAB1-4DEB-A53B-3E92054E95E5}"/>
                </a:ext>
              </a:extLst>
            </p:cNvPr>
            <p:cNvSpPr>
              <a:spLocks noChangeShapeType="1"/>
            </p:cNvSpPr>
            <p:nvPr/>
          </p:nvSpPr>
          <p:spPr bwMode="auto">
            <a:xfrm>
              <a:off x="2400" y="3216"/>
              <a:ext cx="0" cy="384"/>
            </a:xfrm>
            <a:prstGeom prst="line">
              <a:avLst/>
            </a:prstGeom>
            <a:grpFill/>
            <a:ln w="28575">
              <a:solidFill>
                <a:schemeClr val="tx1"/>
              </a:solidFill>
              <a:round/>
              <a:headEnd/>
              <a:tailEnd type="triangle" w="med" len="med"/>
            </a:ln>
          </p:spPr>
          <p:txBody>
            <a:bodyPr/>
            <a:lstStyle/>
            <a:p>
              <a:endParaRPr lang="zh-CN" altLang="en-US"/>
            </a:p>
          </p:txBody>
        </p:sp>
        <p:sp>
          <p:nvSpPr>
            <p:cNvPr id="14" name="Line 11">
              <a:extLst>
                <a:ext uri="{FF2B5EF4-FFF2-40B4-BE49-F238E27FC236}">
                  <a16:creationId xmlns:a16="http://schemas.microsoft.com/office/drawing/2014/main" id="{DCB456EE-3A04-4856-BE02-2BEC0E1470F5}"/>
                </a:ext>
              </a:extLst>
            </p:cNvPr>
            <p:cNvSpPr>
              <a:spLocks noChangeShapeType="1"/>
            </p:cNvSpPr>
            <p:nvPr/>
          </p:nvSpPr>
          <p:spPr bwMode="auto">
            <a:xfrm>
              <a:off x="2352" y="912"/>
              <a:ext cx="0" cy="576"/>
            </a:xfrm>
            <a:prstGeom prst="line">
              <a:avLst/>
            </a:prstGeom>
            <a:grpFill/>
            <a:ln w="28575">
              <a:solidFill>
                <a:schemeClr val="tx1"/>
              </a:solidFill>
              <a:round/>
              <a:headEnd/>
              <a:tailEnd type="triangle" w="med" len="med"/>
            </a:ln>
          </p:spPr>
          <p:txBody>
            <a:bodyPr/>
            <a:lstStyle/>
            <a:p>
              <a:endParaRPr lang="zh-CN" altLang="en-US"/>
            </a:p>
          </p:txBody>
        </p:sp>
      </p:grpSp>
    </p:spTree>
    <p:extLst>
      <p:ext uri="{BB962C8B-B14F-4D97-AF65-F5344CB8AC3E}">
        <p14:creationId xmlns:p14="http://schemas.microsoft.com/office/powerpoint/2010/main" val="2441704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灯片编号占位符 3">
            <a:extLst>
              <a:ext uri="{FF2B5EF4-FFF2-40B4-BE49-F238E27FC236}">
                <a16:creationId xmlns:a16="http://schemas.microsoft.com/office/drawing/2014/main" id="{694FC57E-4E4F-4E53-BDA0-6E07B1A6AE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6016A69A-31A0-46F3-A0F9-423138904391}" type="slidenum">
              <a:rPr lang="zh-CN" altLang="en-US" sz="1400"/>
              <a:pPr>
                <a:spcBef>
                  <a:spcPct val="0"/>
                </a:spcBef>
                <a:buClrTx/>
                <a:buSzTx/>
                <a:buFontTx/>
                <a:buNone/>
              </a:pPr>
              <a:t>148</a:t>
            </a:fld>
            <a:endParaRPr lang="zh-CN" altLang="en-US" sz="1400"/>
          </a:p>
        </p:txBody>
      </p:sp>
      <p:sp>
        <p:nvSpPr>
          <p:cNvPr id="168963" name="Rectangle 2">
            <a:extLst>
              <a:ext uri="{FF2B5EF4-FFF2-40B4-BE49-F238E27FC236}">
                <a16:creationId xmlns:a16="http://schemas.microsoft.com/office/drawing/2014/main" id="{576849EE-2189-4FDF-9382-13833C352201}"/>
              </a:ext>
            </a:extLst>
          </p:cNvPr>
          <p:cNvSpPr>
            <a:spLocks noChangeArrowheads="1"/>
          </p:cNvSpPr>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indent="377825">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t>“信号量集机制”可以用于各种情况的资源分配和释放，几种特殊情况：</a:t>
            </a:r>
          </a:p>
        </p:txBody>
      </p:sp>
      <p:sp>
        <p:nvSpPr>
          <p:cNvPr id="570371" name="Rectangle 3">
            <a:extLst>
              <a:ext uri="{FF2B5EF4-FFF2-40B4-BE49-F238E27FC236}">
                <a16:creationId xmlns:a16="http://schemas.microsoft.com/office/drawing/2014/main" id="{D42424E8-B081-48E4-98A5-8C93F8D962E3}"/>
              </a:ext>
            </a:extLst>
          </p:cNvPr>
          <p:cNvSpPr>
            <a:spLocks noChangeArrowheads="1"/>
          </p:cNvSpPr>
          <p:nvPr/>
        </p:nvSpPr>
        <p:spPr bwMode="auto">
          <a:xfrm>
            <a:off x="457200" y="2171700"/>
            <a:ext cx="8382000" cy="3733800"/>
          </a:xfrm>
          <a:prstGeom prst="rect">
            <a:avLst/>
          </a:prstGeom>
          <a:solidFill>
            <a:srgbClr val="FFFFCC"/>
          </a:solidFill>
          <a:ln>
            <a:noFill/>
          </a:ln>
          <a:extLst>
            <a:ext uri="{91240B29-F687-4F45-9708-019B960494DF}">
              <a14:hiddenLine xmlns:a14="http://schemas.microsoft.com/office/drawing/2010/main" w="28575">
                <a:solidFill>
                  <a:srgbClr val="000000"/>
                </a:solidFill>
                <a:prstDash val="sysDot"/>
                <a:miter lim="800000"/>
                <a:headEnd/>
                <a:tailEnd/>
              </a14:hiddenLine>
            </a:ext>
          </a:extLst>
        </p:spPr>
        <p:txBody>
          <a:bodyPr/>
          <a:lstStyle>
            <a:lvl1pPr marL="342900" indent="-342900">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Char char="•"/>
            </a:pPr>
            <a:r>
              <a:rPr lang="en-US" altLang="zh-CN" dirty="0" err="1">
                <a:latin typeface="华文中宋" panose="02010600040101010101" pitchFamily="2" charset="-122"/>
              </a:rPr>
              <a:t>Swait</a:t>
            </a:r>
            <a:r>
              <a:rPr lang="en-US" altLang="zh-CN" dirty="0">
                <a:latin typeface="华文中宋" panose="02010600040101010101" pitchFamily="2" charset="-122"/>
              </a:rPr>
              <a:t>(S, d, d)</a:t>
            </a:r>
            <a:r>
              <a:rPr lang="zh-CN" altLang="en-US" dirty="0">
                <a:latin typeface="华文中宋" panose="02010600040101010101" pitchFamily="2" charset="-122"/>
              </a:rPr>
              <a:t>表示每次申请</a:t>
            </a:r>
            <a:r>
              <a:rPr lang="en-US" altLang="zh-CN" dirty="0">
                <a:latin typeface="华文中宋" panose="02010600040101010101" pitchFamily="2" charset="-122"/>
              </a:rPr>
              <a:t>d</a:t>
            </a:r>
            <a:r>
              <a:rPr lang="zh-CN" altLang="en-US" dirty="0">
                <a:latin typeface="华文中宋" panose="02010600040101010101" pitchFamily="2" charset="-122"/>
              </a:rPr>
              <a:t>个资源，当少于</a:t>
            </a:r>
            <a:r>
              <a:rPr lang="en-US" altLang="zh-CN" dirty="0">
                <a:latin typeface="华文中宋" panose="02010600040101010101" pitchFamily="2" charset="-122"/>
              </a:rPr>
              <a:t>d</a:t>
            </a:r>
            <a:r>
              <a:rPr lang="zh-CN" altLang="en-US" dirty="0">
                <a:latin typeface="华文中宋" panose="02010600040101010101" pitchFamily="2" charset="-122"/>
              </a:rPr>
              <a:t>个时，便不分配</a:t>
            </a:r>
          </a:p>
          <a:p>
            <a:pPr eaLnBrk="1" hangingPunct="1">
              <a:buClrTx/>
              <a:buSzTx/>
              <a:buFontTx/>
              <a:buChar char="•"/>
            </a:pPr>
            <a:r>
              <a:rPr lang="en-US" altLang="zh-CN" dirty="0" err="1">
                <a:latin typeface="华文中宋" panose="02010600040101010101" pitchFamily="2" charset="-122"/>
              </a:rPr>
              <a:t>Swait</a:t>
            </a:r>
            <a:r>
              <a:rPr lang="en-US" altLang="zh-CN" dirty="0">
                <a:latin typeface="华文中宋" panose="02010600040101010101" pitchFamily="2" charset="-122"/>
              </a:rPr>
              <a:t>(S, 1, 1)</a:t>
            </a:r>
            <a:r>
              <a:rPr lang="zh-CN" altLang="en-US" dirty="0">
                <a:latin typeface="华文中宋" panose="02010600040101010101" pitchFamily="2" charset="-122"/>
              </a:rPr>
              <a:t>表示一般的记录型互斥信号量（</a:t>
            </a:r>
            <a:r>
              <a:rPr lang="en-US" altLang="zh-CN" dirty="0">
                <a:latin typeface="华文中宋" panose="02010600040101010101" pitchFamily="2" charset="-122"/>
              </a:rPr>
              <a:t>S=1</a:t>
            </a:r>
            <a:r>
              <a:rPr lang="zh-CN" altLang="en-US" dirty="0">
                <a:latin typeface="华文中宋" panose="02010600040101010101" pitchFamily="2" charset="-122"/>
              </a:rPr>
              <a:t>时）或资源信号量（</a:t>
            </a:r>
            <a:r>
              <a:rPr lang="en-US" altLang="zh-CN" dirty="0">
                <a:latin typeface="华文中宋" panose="02010600040101010101" pitchFamily="2" charset="-122"/>
              </a:rPr>
              <a:t>S&gt;1</a:t>
            </a:r>
            <a:r>
              <a:rPr lang="zh-CN" altLang="en-US" dirty="0">
                <a:latin typeface="华文中宋" panose="02010600040101010101" pitchFamily="2" charset="-122"/>
              </a:rPr>
              <a:t>时）</a:t>
            </a:r>
          </a:p>
          <a:p>
            <a:pPr eaLnBrk="1" hangingPunct="1">
              <a:buClrTx/>
              <a:buSzTx/>
              <a:buFontTx/>
              <a:buChar char="•"/>
            </a:pPr>
            <a:r>
              <a:rPr lang="en-US" altLang="zh-CN" dirty="0" err="1">
                <a:latin typeface="华文中宋" panose="02010600040101010101" pitchFamily="2" charset="-122"/>
              </a:rPr>
              <a:t>Swait</a:t>
            </a:r>
            <a:r>
              <a:rPr lang="en-US" altLang="zh-CN" dirty="0">
                <a:latin typeface="华文中宋" panose="02010600040101010101" pitchFamily="2" charset="-122"/>
              </a:rPr>
              <a:t>(S, 1, 0)</a:t>
            </a:r>
            <a:r>
              <a:rPr lang="zh-CN" altLang="en-US" dirty="0">
                <a:latin typeface="华文中宋" panose="02010600040101010101" pitchFamily="2" charset="-122"/>
              </a:rPr>
              <a:t>可作为一个可控开关（当</a:t>
            </a:r>
            <a:r>
              <a:rPr lang="en-US" altLang="zh-CN" dirty="0">
                <a:latin typeface="华文中宋" panose="02010600040101010101" pitchFamily="2" charset="-122"/>
              </a:rPr>
              <a:t>S</a:t>
            </a:r>
            <a:r>
              <a:rPr lang="en-US" altLang="zh-CN" dirty="0">
                <a:latin typeface="华文中宋" panose="02010600040101010101" pitchFamily="2" charset="-122"/>
                <a:sym typeface="Symbol" panose="05050102010706020507" pitchFamily="18" charset="2"/>
              </a:rPr>
              <a:t></a:t>
            </a:r>
            <a:r>
              <a:rPr lang="en-US" altLang="zh-CN" dirty="0">
                <a:latin typeface="华文中宋" panose="02010600040101010101" pitchFamily="2" charset="-122"/>
              </a:rPr>
              <a:t>1</a:t>
            </a:r>
            <a:r>
              <a:rPr lang="zh-CN" altLang="en-US" dirty="0">
                <a:latin typeface="华文中宋" panose="02010600040101010101" pitchFamily="2" charset="-122"/>
              </a:rPr>
              <a:t>时，允许多个进程进入临界区；当</a:t>
            </a:r>
            <a:r>
              <a:rPr lang="en-US" altLang="zh-CN" dirty="0">
                <a:latin typeface="华文中宋" panose="02010600040101010101" pitchFamily="2" charset="-122"/>
              </a:rPr>
              <a:t>S=0</a:t>
            </a:r>
            <a:r>
              <a:rPr lang="zh-CN" altLang="en-US" dirty="0">
                <a:latin typeface="华文中宋" panose="02010600040101010101" pitchFamily="2" charset="-122"/>
              </a:rPr>
              <a:t>时，禁止任何进程进入临界区）</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03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03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03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2">
            <a:extLst>
              <a:ext uri="{FF2B5EF4-FFF2-40B4-BE49-F238E27FC236}">
                <a16:creationId xmlns:a16="http://schemas.microsoft.com/office/drawing/2014/main" id="{D107CE54-5438-463A-BBCD-A69A32689496}"/>
              </a:ext>
            </a:extLst>
          </p:cNvPr>
          <p:cNvSpPr txBox="1">
            <a:spLocks noChangeArrowheads="1"/>
          </p:cNvSpPr>
          <p:nvPr/>
        </p:nvSpPr>
        <p:spPr bwMode="auto">
          <a:xfrm>
            <a:off x="3238500" y="2101850"/>
            <a:ext cx="444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b="1" dirty="0">
                <a:solidFill>
                  <a:srgbClr val="FF0000"/>
                </a:solidFill>
                <a:latin typeface="Helvetica" panose="020B0604020202020204" pitchFamily="34" charset="0"/>
                <a:ea typeface="楷体_GB2312" pitchFamily="49" charset="-122"/>
              </a:rPr>
              <a:t>多个进程共享一类临界资源</a:t>
            </a:r>
          </a:p>
        </p:txBody>
      </p:sp>
      <p:sp>
        <p:nvSpPr>
          <p:cNvPr id="169987" name="AutoShape 3">
            <a:extLst>
              <a:ext uri="{FF2B5EF4-FFF2-40B4-BE49-F238E27FC236}">
                <a16:creationId xmlns:a16="http://schemas.microsoft.com/office/drawing/2014/main" id="{973717E8-E87B-47F5-BF99-F73332D61896}"/>
              </a:ext>
            </a:extLst>
          </p:cNvPr>
          <p:cNvSpPr>
            <a:spLocks/>
          </p:cNvSpPr>
          <p:nvPr/>
        </p:nvSpPr>
        <p:spPr bwMode="auto">
          <a:xfrm>
            <a:off x="2611438" y="3041650"/>
            <a:ext cx="131762" cy="1020763"/>
          </a:xfrm>
          <a:prstGeom prst="leftBrace">
            <a:avLst>
              <a:gd name="adj1" fmla="val 6455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69988" name="Text Box 4">
            <a:extLst>
              <a:ext uri="{FF2B5EF4-FFF2-40B4-BE49-F238E27FC236}">
                <a16:creationId xmlns:a16="http://schemas.microsoft.com/office/drawing/2014/main" id="{E6D07057-2764-4499-BDE7-85A55BDD048A}"/>
              </a:ext>
            </a:extLst>
          </p:cNvPr>
          <p:cNvSpPr txBox="1">
            <a:spLocks noChangeArrowheads="1"/>
          </p:cNvSpPr>
          <p:nvPr/>
        </p:nvSpPr>
        <p:spPr bwMode="auto">
          <a:xfrm>
            <a:off x="2763838" y="2746375"/>
            <a:ext cx="55292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400" b="1" dirty="0">
                <a:latin typeface="Helvetica" panose="020B0604020202020204" pitchFamily="34" charset="0"/>
                <a:ea typeface="楷体_GB2312" pitchFamily="49" charset="-122"/>
              </a:rPr>
              <a:t>And</a:t>
            </a:r>
            <a:r>
              <a:rPr lang="zh-CN" altLang="en-US" sz="2400" b="1" dirty="0">
                <a:latin typeface="Helvetica" panose="020B0604020202020204" pitchFamily="34" charset="0"/>
                <a:ea typeface="楷体_GB2312" pitchFamily="49" charset="-122"/>
              </a:rPr>
              <a:t>型信号量集机制： </a:t>
            </a:r>
            <a:r>
              <a:rPr lang="zh-CN" altLang="en-US" sz="2400" b="1" dirty="0">
                <a:solidFill>
                  <a:srgbClr val="FF0000"/>
                </a:solidFill>
                <a:latin typeface="楷体_GB2312" pitchFamily="49" charset="-122"/>
                <a:ea typeface="楷体_GB2312" pitchFamily="49" charset="-122"/>
              </a:rPr>
              <a:t>同时需要多类资源且每类占用一个的信号量操作；</a:t>
            </a:r>
            <a:endParaRPr lang="zh-CN" altLang="en-US" sz="2400" b="1" dirty="0">
              <a:solidFill>
                <a:srgbClr val="FF0000"/>
              </a:solidFill>
              <a:latin typeface="Helvetica" panose="020B0604020202020204" pitchFamily="34" charset="0"/>
              <a:ea typeface="楷体_GB2312" pitchFamily="49" charset="-122"/>
            </a:endParaRPr>
          </a:p>
        </p:txBody>
      </p:sp>
      <p:sp>
        <p:nvSpPr>
          <p:cNvPr id="169989" name="Text Box 5">
            <a:extLst>
              <a:ext uri="{FF2B5EF4-FFF2-40B4-BE49-F238E27FC236}">
                <a16:creationId xmlns:a16="http://schemas.microsoft.com/office/drawing/2014/main" id="{51B3D375-E700-4FDE-9862-7624CC72F6FA}"/>
              </a:ext>
            </a:extLst>
          </p:cNvPr>
          <p:cNvSpPr txBox="1">
            <a:spLocks noChangeArrowheads="1"/>
          </p:cNvSpPr>
          <p:nvPr/>
        </p:nvSpPr>
        <p:spPr bwMode="auto">
          <a:xfrm>
            <a:off x="2698750" y="3803650"/>
            <a:ext cx="62499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b="1" dirty="0">
                <a:latin typeface="Helvetica" panose="020B0604020202020204" pitchFamily="34" charset="0"/>
                <a:ea typeface="楷体_GB2312" pitchFamily="49" charset="-122"/>
              </a:rPr>
              <a:t>一般信号量集机制：</a:t>
            </a:r>
            <a:r>
              <a:rPr lang="zh-CN" altLang="en-US" sz="2400" b="1" dirty="0">
                <a:solidFill>
                  <a:srgbClr val="FF0000"/>
                </a:solidFill>
                <a:latin typeface="楷体_GB2312" pitchFamily="49" charset="-122"/>
                <a:ea typeface="楷体_GB2312" pitchFamily="49" charset="-122"/>
              </a:rPr>
              <a:t>同时需要多类资源、每类占用的数目不同、且可分配的资源还存在一个临界值时的处理；</a:t>
            </a:r>
          </a:p>
        </p:txBody>
      </p:sp>
      <p:sp>
        <p:nvSpPr>
          <p:cNvPr id="169990" name="AutoShape 6">
            <a:extLst>
              <a:ext uri="{FF2B5EF4-FFF2-40B4-BE49-F238E27FC236}">
                <a16:creationId xmlns:a16="http://schemas.microsoft.com/office/drawing/2014/main" id="{3C614362-1130-491B-B675-580D59F0A705}"/>
              </a:ext>
            </a:extLst>
          </p:cNvPr>
          <p:cNvSpPr>
            <a:spLocks/>
          </p:cNvSpPr>
          <p:nvPr/>
        </p:nvSpPr>
        <p:spPr bwMode="auto">
          <a:xfrm>
            <a:off x="377825" y="1955800"/>
            <a:ext cx="106363" cy="1636713"/>
          </a:xfrm>
          <a:prstGeom prst="leftBrace">
            <a:avLst>
              <a:gd name="adj1" fmla="val 1282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69991" name="Rectangle 7">
            <a:extLst>
              <a:ext uri="{FF2B5EF4-FFF2-40B4-BE49-F238E27FC236}">
                <a16:creationId xmlns:a16="http://schemas.microsoft.com/office/drawing/2014/main" id="{0380CB50-E49E-4025-AC83-835EA6D09F33}"/>
              </a:ext>
            </a:extLst>
          </p:cNvPr>
          <p:cNvSpPr>
            <a:spLocks noGrp="1" noChangeArrowheads="1"/>
          </p:cNvSpPr>
          <p:nvPr>
            <p:ph type="title"/>
          </p:nvPr>
        </p:nvSpPr>
        <p:spPr>
          <a:xfrm>
            <a:off x="3116231" y="379659"/>
            <a:ext cx="3892550" cy="590303"/>
          </a:xfrm>
          <a:noFill/>
        </p:spPr>
        <p:txBody>
          <a:bodyPr/>
          <a:lstStyle/>
          <a:p>
            <a:pPr algn="l"/>
            <a:r>
              <a:rPr lang="zh-CN" altLang="en-US" b="1" dirty="0">
                <a:latin typeface="仿宋_GB2312" pitchFamily="49" charset="-122"/>
                <a:ea typeface="仿宋_GB2312" pitchFamily="49" charset="-122"/>
              </a:rPr>
              <a:t>小结：信号量</a:t>
            </a:r>
          </a:p>
        </p:txBody>
      </p:sp>
      <p:sp>
        <p:nvSpPr>
          <p:cNvPr id="169992" name="Text Box 8">
            <a:extLst>
              <a:ext uri="{FF2B5EF4-FFF2-40B4-BE49-F238E27FC236}">
                <a16:creationId xmlns:a16="http://schemas.microsoft.com/office/drawing/2014/main" id="{D1A8994F-1068-4497-AE0D-FB7BD2ED0214}"/>
              </a:ext>
            </a:extLst>
          </p:cNvPr>
          <p:cNvSpPr txBox="1">
            <a:spLocks noChangeArrowheads="1"/>
          </p:cNvSpPr>
          <p:nvPr/>
        </p:nvSpPr>
        <p:spPr bwMode="auto">
          <a:xfrm>
            <a:off x="509588" y="1914525"/>
            <a:ext cx="3360737"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buSzPct val="90000"/>
              <a:buFont typeface="Monotype Sorts" pitchFamily="2" charset="2"/>
              <a:buNone/>
            </a:pPr>
            <a:r>
              <a:rPr lang="zh-CN" altLang="en-US" sz="2400" b="1">
                <a:latin typeface="楷体_GB2312" pitchFamily="49" charset="-122"/>
                <a:ea typeface="楷体_GB2312" pitchFamily="49" charset="-122"/>
              </a:rPr>
              <a:t>整型信号量机制</a:t>
            </a:r>
          </a:p>
          <a:p>
            <a:pPr>
              <a:buSzPct val="90000"/>
              <a:buFont typeface="Monotype Sorts" pitchFamily="2" charset="2"/>
              <a:buNone/>
            </a:pPr>
            <a:r>
              <a:rPr lang="zh-CN" altLang="en-US" sz="2400" b="1">
                <a:latin typeface="楷体_GB2312" pitchFamily="49" charset="-122"/>
                <a:ea typeface="楷体_GB2312" pitchFamily="49" charset="-122"/>
              </a:rPr>
              <a:t>记录型信号量机制</a:t>
            </a:r>
          </a:p>
          <a:p>
            <a:pPr>
              <a:buSzPct val="90000"/>
              <a:buFont typeface="Monotype Sorts" pitchFamily="2" charset="2"/>
              <a:buNone/>
            </a:pPr>
            <a:endParaRPr lang="zh-CN" altLang="en-US" sz="2400" b="1">
              <a:latin typeface="楷体_GB2312" pitchFamily="49" charset="-122"/>
              <a:ea typeface="楷体_GB2312" pitchFamily="49" charset="-122"/>
            </a:endParaRPr>
          </a:p>
          <a:p>
            <a:pPr>
              <a:buSzPct val="90000"/>
              <a:buFont typeface="Monotype Sorts" pitchFamily="2" charset="2"/>
              <a:buNone/>
            </a:pPr>
            <a:r>
              <a:rPr lang="zh-CN" altLang="en-US" sz="2400" b="1">
                <a:latin typeface="楷体_GB2312" pitchFamily="49" charset="-122"/>
                <a:ea typeface="楷体_GB2312" pitchFamily="49" charset="-122"/>
              </a:rPr>
              <a:t>信号量集机制</a:t>
            </a:r>
          </a:p>
          <a:p>
            <a:pPr>
              <a:spcBef>
                <a:spcPct val="50000"/>
              </a:spcBef>
              <a:buClrTx/>
              <a:buSzTx/>
              <a:buFontTx/>
              <a:buNone/>
            </a:pPr>
            <a:endParaRPr lang="en-US" altLang="zh-CN" sz="2400" b="1">
              <a:latin typeface="Helvetica" panose="020B0604020202020204" pitchFamily="34" charset="0"/>
              <a:ea typeface="楷体_GB2312"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a:extLst>
              <a:ext uri="{FF2B5EF4-FFF2-40B4-BE49-F238E27FC236}">
                <a16:creationId xmlns:a16="http://schemas.microsoft.com/office/drawing/2014/main" id="{8ED857F2-763F-4201-A54B-0F887A09403D}"/>
              </a:ext>
            </a:extLst>
          </p:cNvPr>
          <p:cNvSpPr>
            <a:spLocks noGrp="1" noRot="1" noChangeArrowheads="1"/>
          </p:cNvSpPr>
          <p:nvPr>
            <p:ph type="body" idx="1"/>
          </p:nvPr>
        </p:nvSpPr>
        <p:spPr>
          <a:xfrm>
            <a:off x="1741583" y="1445964"/>
            <a:ext cx="6096000" cy="4498975"/>
          </a:xfrm>
        </p:spPr>
        <p:txBody>
          <a:bodyPr/>
          <a:lstStyle/>
          <a:p>
            <a:pPr eaLnBrk="1" hangingPunct="1"/>
            <a:r>
              <a:rPr lang="en-US" altLang="zh-CN" sz="3200" b="1" dirty="0">
                <a:solidFill>
                  <a:schemeClr val="folHlink"/>
                </a:solidFill>
              </a:rPr>
              <a:t>2.1 </a:t>
            </a:r>
            <a:r>
              <a:rPr lang="zh-CN" altLang="en-US" sz="3200" b="1" dirty="0">
                <a:solidFill>
                  <a:schemeClr val="folHlink"/>
                </a:solidFill>
              </a:rPr>
              <a:t>前趋图和程序执行</a:t>
            </a:r>
            <a:endParaRPr lang="en-US" altLang="zh-CN" sz="3200" b="1" dirty="0">
              <a:solidFill>
                <a:schemeClr val="folHlink"/>
              </a:solidFill>
            </a:endParaRPr>
          </a:p>
          <a:p>
            <a:pPr eaLnBrk="1" hangingPunct="1"/>
            <a:r>
              <a:rPr lang="en-US" altLang="zh-CN" sz="3200" b="1" dirty="0">
                <a:solidFill>
                  <a:schemeClr val="folHlink"/>
                </a:solidFill>
              </a:rPr>
              <a:t>2.2 </a:t>
            </a:r>
            <a:r>
              <a:rPr lang="zh-CN" altLang="en-US" sz="3200" b="1" dirty="0">
                <a:solidFill>
                  <a:schemeClr val="folHlink"/>
                </a:solidFill>
              </a:rPr>
              <a:t>进程的描述</a:t>
            </a:r>
            <a:endParaRPr lang="en-US" altLang="zh-CN" sz="3200" b="1" dirty="0">
              <a:solidFill>
                <a:schemeClr val="folHlink"/>
              </a:solidFill>
            </a:endParaRPr>
          </a:p>
          <a:p>
            <a:pPr eaLnBrk="1" hangingPunct="1"/>
            <a:r>
              <a:rPr lang="en-US" altLang="zh-CN" sz="3200" b="1" dirty="0">
                <a:solidFill>
                  <a:schemeClr val="folHlink"/>
                </a:solidFill>
              </a:rPr>
              <a:t>2.3 </a:t>
            </a:r>
            <a:r>
              <a:rPr lang="zh-CN" altLang="en-US" sz="3200" b="1" dirty="0">
                <a:solidFill>
                  <a:schemeClr val="folHlink"/>
                </a:solidFill>
              </a:rPr>
              <a:t>进程控制</a:t>
            </a:r>
          </a:p>
          <a:p>
            <a:pPr eaLnBrk="1" hangingPunct="1"/>
            <a:r>
              <a:rPr lang="en-US" altLang="zh-CN" sz="3200" b="1" dirty="0">
                <a:solidFill>
                  <a:schemeClr val="folHlink"/>
                </a:solidFill>
              </a:rPr>
              <a:t>2.4 </a:t>
            </a:r>
            <a:r>
              <a:rPr lang="zh-CN" altLang="en-US" sz="3200" b="1" dirty="0">
                <a:solidFill>
                  <a:schemeClr val="folHlink"/>
                </a:solidFill>
              </a:rPr>
              <a:t>进程同步</a:t>
            </a:r>
          </a:p>
          <a:p>
            <a:pPr eaLnBrk="1" hangingPunct="1"/>
            <a:r>
              <a:rPr lang="en-US" altLang="zh-CN" sz="3200" b="1" dirty="0">
                <a:solidFill>
                  <a:schemeClr val="folHlink"/>
                </a:solidFill>
              </a:rPr>
              <a:t>2.5 </a:t>
            </a:r>
            <a:r>
              <a:rPr lang="zh-CN" altLang="en-US" sz="3200" b="1" dirty="0">
                <a:solidFill>
                  <a:schemeClr val="folHlink"/>
                </a:solidFill>
              </a:rPr>
              <a:t>经典进程的同步问题</a:t>
            </a:r>
          </a:p>
          <a:p>
            <a:pPr eaLnBrk="1" hangingPunct="1"/>
            <a:r>
              <a:rPr lang="en-US" altLang="zh-CN" sz="3200" b="1" dirty="0">
                <a:solidFill>
                  <a:schemeClr val="folHlink"/>
                </a:solidFill>
              </a:rPr>
              <a:t>2.6 </a:t>
            </a:r>
            <a:r>
              <a:rPr lang="zh-CN" altLang="en-US" sz="3200" b="1" dirty="0">
                <a:solidFill>
                  <a:schemeClr val="folHlink"/>
                </a:solidFill>
              </a:rPr>
              <a:t>进程通信</a:t>
            </a:r>
            <a:endParaRPr lang="en-US" altLang="zh-CN" sz="3200" b="1" dirty="0">
              <a:solidFill>
                <a:schemeClr val="folHlink"/>
              </a:solidFill>
            </a:endParaRPr>
          </a:p>
          <a:p>
            <a:pPr eaLnBrk="1" hangingPunct="1"/>
            <a:r>
              <a:rPr lang="en-US" altLang="zh-CN" sz="3200" dirty="0">
                <a:solidFill>
                  <a:schemeClr val="folHlink"/>
                </a:solidFill>
              </a:rPr>
              <a:t>2.7 </a:t>
            </a:r>
            <a:r>
              <a:rPr lang="zh-CN" altLang="en-US" sz="3200" dirty="0">
                <a:solidFill>
                  <a:schemeClr val="folHlink"/>
                </a:solidFill>
              </a:rPr>
              <a:t>线程与线程控制</a:t>
            </a:r>
            <a:endParaRPr lang="zh-CN" altLang="en-US" sz="3200" b="1" dirty="0">
              <a:solidFill>
                <a:schemeClr val="folHlink"/>
              </a:solidFill>
            </a:endParaRPr>
          </a:p>
        </p:txBody>
      </p:sp>
      <p:sp>
        <p:nvSpPr>
          <p:cNvPr id="3" name="标题 1">
            <a:extLst>
              <a:ext uri="{FF2B5EF4-FFF2-40B4-BE49-F238E27FC236}">
                <a16:creationId xmlns:a16="http://schemas.microsoft.com/office/drawing/2014/main" id="{6B93B863-43EA-43F9-A105-F553BBE84AEE}"/>
              </a:ext>
            </a:extLst>
          </p:cNvPr>
          <p:cNvSpPr>
            <a:spLocks noGrp="1"/>
          </p:cNvSpPr>
          <p:nvPr>
            <p:ph type="title"/>
          </p:nvPr>
        </p:nvSpPr>
        <p:spPr>
          <a:xfrm>
            <a:off x="620981" y="459473"/>
            <a:ext cx="7902037" cy="549275"/>
          </a:xfrm>
        </p:spPr>
        <p:txBody>
          <a:bodyPr/>
          <a:lstStyle/>
          <a:p>
            <a:r>
              <a:rPr lang="zh-CN" altLang="en-US" dirty="0"/>
              <a:t>章节目录</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a:extLst>
              <a:ext uri="{FF2B5EF4-FFF2-40B4-BE49-F238E27FC236}">
                <a16:creationId xmlns:a16="http://schemas.microsoft.com/office/drawing/2014/main" id="{ECAB1C74-1018-40F3-95F4-F42B19AA9B11}"/>
              </a:ext>
            </a:extLst>
          </p:cNvPr>
          <p:cNvSpPr>
            <a:spLocks noGrp="1" noChangeArrowheads="1"/>
          </p:cNvSpPr>
          <p:nvPr>
            <p:ph type="title"/>
          </p:nvPr>
        </p:nvSpPr>
        <p:spPr/>
        <p:txBody>
          <a:bodyPr/>
          <a:lstStyle/>
          <a:p>
            <a:r>
              <a:rPr lang="en-US" altLang="zh-CN"/>
              <a:t>Linux</a:t>
            </a:r>
            <a:r>
              <a:rPr lang="zh-CN" altLang="en-US"/>
              <a:t>同步工具 </a:t>
            </a:r>
            <a:r>
              <a:rPr lang="zh-CN" altLang="en-US">
                <a:sym typeface="Symbol" panose="05050102010706020507" pitchFamily="18" charset="2"/>
              </a:rPr>
              <a:t> 信号量</a:t>
            </a:r>
          </a:p>
        </p:txBody>
      </p:sp>
      <p:pic>
        <p:nvPicPr>
          <p:cNvPr id="3" name="图片 2">
            <a:extLst>
              <a:ext uri="{FF2B5EF4-FFF2-40B4-BE49-F238E27FC236}">
                <a16:creationId xmlns:a16="http://schemas.microsoft.com/office/drawing/2014/main" id="{F4FA3620-EDB9-4FB6-9FE2-DC0BB9EAFBE9}"/>
              </a:ext>
            </a:extLst>
          </p:cNvPr>
          <p:cNvPicPr>
            <a:picLocks noChangeAspect="1"/>
          </p:cNvPicPr>
          <p:nvPr/>
        </p:nvPicPr>
        <p:blipFill>
          <a:blip r:embed="rId3"/>
          <a:stretch>
            <a:fillRect/>
          </a:stretch>
        </p:blipFill>
        <p:spPr>
          <a:xfrm>
            <a:off x="431586" y="1320692"/>
            <a:ext cx="8280826" cy="2108308"/>
          </a:xfrm>
          <a:prstGeom prst="rect">
            <a:avLst/>
          </a:prstGeom>
        </p:spPr>
      </p:pic>
      <p:pic>
        <p:nvPicPr>
          <p:cNvPr id="4" name="图片 3">
            <a:extLst>
              <a:ext uri="{FF2B5EF4-FFF2-40B4-BE49-F238E27FC236}">
                <a16:creationId xmlns:a16="http://schemas.microsoft.com/office/drawing/2014/main" id="{00C8CEB7-458C-4B59-85AC-87B194E18AD6}"/>
              </a:ext>
            </a:extLst>
          </p:cNvPr>
          <p:cNvPicPr>
            <a:picLocks noChangeAspect="1"/>
          </p:cNvPicPr>
          <p:nvPr/>
        </p:nvPicPr>
        <p:blipFill>
          <a:blip r:embed="rId4"/>
          <a:stretch>
            <a:fillRect/>
          </a:stretch>
        </p:blipFill>
        <p:spPr>
          <a:xfrm>
            <a:off x="431586" y="3676486"/>
            <a:ext cx="8407832" cy="3181514"/>
          </a:xfrm>
          <a:prstGeom prst="rect">
            <a:avLst/>
          </a:prstGeom>
        </p:spPr>
      </p:pic>
      <p:sp>
        <p:nvSpPr>
          <p:cNvPr id="5" name="矩形 4">
            <a:extLst>
              <a:ext uri="{FF2B5EF4-FFF2-40B4-BE49-F238E27FC236}">
                <a16:creationId xmlns:a16="http://schemas.microsoft.com/office/drawing/2014/main" id="{41926699-BD22-406E-9D65-A6505653AE1C}"/>
              </a:ext>
            </a:extLst>
          </p:cNvPr>
          <p:cNvSpPr/>
          <p:nvPr/>
        </p:nvSpPr>
        <p:spPr>
          <a:xfrm>
            <a:off x="6368881" y="118835"/>
            <a:ext cx="2775119" cy="369332"/>
          </a:xfrm>
          <a:prstGeom prst="rect">
            <a:avLst/>
          </a:prstGeom>
        </p:spPr>
        <p:txBody>
          <a:bodyPr wrap="none">
            <a:spAutoFit/>
          </a:bodyPr>
          <a:lstStyle/>
          <a:p>
            <a:r>
              <a:rPr lang="en-US" altLang="zh-CN" dirty="0"/>
              <a:t>/</a:t>
            </a:r>
            <a:r>
              <a:rPr lang="en-US" altLang="zh-CN" dirty="0" err="1"/>
              <a:t>usr</a:t>
            </a:r>
            <a:r>
              <a:rPr lang="en-US" altLang="zh-CN" dirty="0"/>
              <a:t>/include/</a:t>
            </a:r>
            <a:r>
              <a:rPr lang="en-US" altLang="zh-CN" dirty="0" err="1"/>
              <a:t>semaphore.h</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9DC7932B-FFF1-4DA1-91A7-A1FE904EA366}"/>
              </a:ext>
            </a:extLst>
          </p:cNvPr>
          <p:cNvSpPr>
            <a:spLocks noGrp="1" noRot="1" noChangeArrowheads="1"/>
          </p:cNvSpPr>
          <p:nvPr>
            <p:ph type="title"/>
          </p:nvPr>
        </p:nvSpPr>
        <p:spPr>
          <a:xfrm>
            <a:off x="1143000" y="381000"/>
            <a:ext cx="7793038" cy="906463"/>
          </a:xfrm>
        </p:spPr>
        <p:txBody>
          <a:bodyPr/>
          <a:lstStyle/>
          <a:p>
            <a:r>
              <a:rPr lang="zh-CN" altLang="en-US" b="1"/>
              <a:t>信号量的应用</a:t>
            </a:r>
            <a:r>
              <a:rPr lang="zh-CN" altLang="en-US"/>
              <a:t> </a:t>
            </a:r>
          </a:p>
        </p:txBody>
      </p:sp>
      <p:sp>
        <p:nvSpPr>
          <p:cNvPr id="431107" name="Rectangle 3">
            <a:extLst>
              <a:ext uri="{FF2B5EF4-FFF2-40B4-BE49-F238E27FC236}">
                <a16:creationId xmlns:a16="http://schemas.microsoft.com/office/drawing/2014/main" id="{9BE3A8BC-36D2-4B4F-9FF0-A1A48FCA404A}"/>
              </a:ext>
            </a:extLst>
          </p:cNvPr>
          <p:cNvSpPr>
            <a:spLocks noGrp="1" noRot="1" noChangeArrowheads="1"/>
          </p:cNvSpPr>
          <p:nvPr>
            <p:ph type="body" idx="1"/>
          </p:nvPr>
        </p:nvSpPr>
        <p:spPr>
          <a:xfrm>
            <a:off x="381000" y="1676400"/>
            <a:ext cx="8382000" cy="4419600"/>
          </a:xfrm>
        </p:spPr>
        <p:txBody>
          <a:bodyPr/>
          <a:lstStyle/>
          <a:p>
            <a:pPr algn="just">
              <a:buFont typeface="Wingdings 2" panose="05020102010507070707" pitchFamily="18" charset="2"/>
              <a:buNone/>
              <a:defRPr/>
            </a:pPr>
            <a:r>
              <a:rPr lang="zh-CN" altLang="en-US" sz="4000" b="1" dirty="0">
                <a:solidFill>
                  <a:schemeClr val="tx2"/>
                </a:solidFill>
              </a:rPr>
              <a:t> </a:t>
            </a:r>
            <a:r>
              <a:rPr lang="en-US" altLang="zh-CN" sz="4000" b="1" dirty="0">
                <a:solidFill>
                  <a:srgbClr val="0000CC"/>
                </a:solidFill>
                <a:effectLst>
                  <a:outerShdw blurRad="38100" dist="38100" dir="2700000" algn="tl">
                    <a:srgbClr val="C0C0C0"/>
                  </a:outerShdw>
                </a:effectLst>
              </a:rPr>
              <a:t>1</a:t>
            </a:r>
            <a:r>
              <a:rPr lang="zh-CN" altLang="en-US" sz="4000" b="1" dirty="0">
                <a:solidFill>
                  <a:srgbClr val="0000CC"/>
                </a:solidFill>
                <a:effectLst>
                  <a:outerShdw blurRad="38100" dist="38100" dir="2700000" algn="tl">
                    <a:srgbClr val="C0C0C0"/>
                  </a:outerShdw>
                </a:effectLst>
              </a:rPr>
              <a:t>．利用信号量实现进程互斥</a:t>
            </a:r>
          </a:p>
          <a:p>
            <a:pPr>
              <a:buFont typeface="Wingdings 2" panose="05020102010507070707" pitchFamily="18" charset="2"/>
              <a:buNone/>
              <a:defRPr/>
            </a:pPr>
            <a:r>
              <a:rPr lang="zh-CN" altLang="en-US" b="1" dirty="0">
                <a:solidFill>
                  <a:schemeClr val="tx2"/>
                </a:solidFill>
              </a:rPr>
              <a:t>   </a:t>
            </a:r>
            <a:r>
              <a:rPr lang="zh-CN" altLang="en-US" b="1" dirty="0"/>
              <a:t>为使多个进程能互斥地访问某临界资源，只须为该资源设置一互斥信号量</a:t>
            </a:r>
            <a:r>
              <a:rPr lang="en-US" altLang="zh-CN" b="1" dirty="0" err="1"/>
              <a:t>mutex</a:t>
            </a:r>
            <a:r>
              <a:rPr lang="zh-CN" altLang="en-US" b="1" dirty="0"/>
              <a:t>，并设其初始值为</a:t>
            </a:r>
            <a:r>
              <a:rPr lang="en-US" altLang="zh-CN" b="1" dirty="0"/>
              <a:t>1</a:t>
            </a:r>
            <a:r>
              <a:rPr lang="zh-CN" altLang="en-US" b="1" dirty="0"/>
              <a:t>，然后将各进程访问该资源的临界区</a:t>
            </a:r>
            <a:r>
              <a:rPr lang="en-US" altLang="zh-CN" b="1" dirty="0"/>
              <a:t>CS</a:t>
            </a:r>
            <a:r>
              <a:rPr lang="zh-CN" altLang="en-US" b="1" dirty="0"/>
              <a:t>置于</a:t>
            </a:r>
            <a:r>
              <a:rPr lang="en-US" altLang="zh-CN" b="1" dirty="0"/>
              <a:t>wait</a:t>
            </a:r>
            <a:r>
              <a:rPr lang="zh-CN" altLang="en-US" b="1" dirty="0"/>
              <a:t>（</a:t>
            </a:r>
            <a:r>
              <a:rPr lang="en-US" altLang="zh-CN" b="1" dirty="0" err="1"/>
              <a:t>mutex</a:t>
            </a:r>
            <a:r>
              <a:rPr lang="zh-CN" altLang="en-US" b="1" dirty="0"/>
              <a:t>）和</a:t>
            </a:r>
            <a:r>
              <a:rPr lang="en-US" altLang="zh-CN" b="1" dirty="0"/>
              <a:t>signal</a:t>
            </a:r>
            <a:r>
              <a:rPr lang="zh-CN" altLang="en-US" b="1" dirty="0"/>
              <a:t>（</a:t>
            </a:r>
            <a:r>
              <a:rPr lang="en-US" altLang="zh-CN" b="1" dirty="0" err="1"/>
              <a:t>mutex</a:t>
            </a:r>
            <a:r>
              <a:rPr lang="zh-CN" altLang="en-US" b="1" dirty="0"/>
              <a:t>）操作之间即可。</a:t>
            </a:r>
          </a:p>
          <a:p>
            <a:pPr>
              <a:defRPr/>
            </a:pPr>
            <a:endParaRPr lang="zh-CN" altLang="en-US" b="1" dirty="0">
              <a:effectLst>
                <a:outerShdw blurRad="38100" dist="38100" dir="2700000" algn="tl">
                  <a:srgbClr val="C0C0C0"/>
                </a:outerShdw>
              </a:effectLs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8495DCE5-4C3F-4782-9962-1E2103059303}"/>
              </a:ext>
            </a:extLst>
          </p:cNvPr>
          <p:cNvSpPr>
            <a:spLocks noGrp="1" noRot="1" noChangeArrowheads="1"/>
          </p:cNvSpPr>
          <p:nvPr>
            <p:ph/>
          </p:nvPr>
        </p:nvSpPr>
        <p:spPr>
          <a:xfrm>
            <a:off x="4876800" y="1524000"/>
            <a:ext cx="4038600" cy="4724400"/>
          </a:xfrm>
          <a:ln>
            <a:solidFill>
              <a:srgbClr val="FFFF00"/>
            </a:solidFill>
            <a:miter lim="800000"/>
            <a:headEnd/>
            <a:tailEnd/>
          </a:ln>
        </p:spPr>
        <p:txBody>
          <a:bodyPr/>
          <a:lstStyle/>
          <a:p>
            <a:pPr algn="just">
              <a:buFont typeface="Wingdings 2" panose="05020102010507070707" pitchFamily="18" charset="2"/>
              <a:buNone/>
            </a:pPr>
            <a:r>
              <a:rPr lang="en-US" altLang="zh-CN" sz="2400" dirty="0"/>
              <a:t>process2</a:t>
            </a:r>
            <a:r>
              <a:rPr lang="zh-CN" altLang="en-US" sz="2400" dirty="0"/>
              <a:t>：</a:t>
            </a:r>
            <a:r>
              <a:rPr lang="en-US" altLang="zh-CN" sz="2400" dirty="0"/>
              <a:t>begin</a:t>
            </a:r>
          </a:p>
          <a:p>
            <a:pPr algn="just">
              <a:buFont typeface="Wingdings 2" panose="05020102010507070707" pitchFamily="18" charset="2"/>
              <a:buNone/>
            </a:pPr>
            <a:r>
              <a:rPr lang="en-US" altLang="zh-CN" sz="2400" dirty="0"/>
              <a:t>     repeat</a:t>
            </a:r>
          </a:p>
          <a:p>
            <a:pPr algn="just">
              <a:buFont typeface="Wingdings 2" panose="05020102010507070707" pitchFamily="18" charset="2"/>
              <a:buNone/>
            </a:pPr>
            <a:r>
              <a:rPr lang="en-US" altLang="zh-CN" sz="2400" dirty="0"/>
              <a:t>       </a:t>
            </a:r>
            <a:r>
              <a:rPr lang="en-US" altLang="zh-CN" sz="2400" dirty="0">
                <a:solidFill>
                  <a:srgbClr val="FF0000"/>
                </a:solidFill>
              </a:rPr>
              <a:t>wait</a:t>
            </a:r>
            <a:r>
              <a:rPr lang="zh-CN" altLang="en-US" sz="2400" dirty="0">
                <a:solidFill>
                  <a:srgbClr val="FF0000"/>
                </a:solidFill>
              </a:rPr>
              <a:t>（</a:t>
            </a:r>
            <a:r>
              <a:rPr lang="en-US" altLang="zh-CN" sz="2400" dirty="0">
                <a:solidFill>
                  <a:srgbClr val="FF0000"/>
                </a:solidFill>
              </a:rPr>
              <a:t>mutex</a:t>
            </a:r>
            <a:r>
              <a:rPr lang="zh-CN" altLang="en-US" sz="2400" dirty="0">
                <a:solidFill>
                  <a:srgbClr val="FF0000"/>
                </a:solidFill>
              </a:rPr>
              <a:t>）</a:t>
            </a:r>
            <a:r>
              <a:rPr lang="en-US" altLang="zh-CN" sz="2400" dirty="0">
                <a:solidFill>
                  <a:srgbClr val="FF0000"/>
                </a:solidFill>
              </a:rPr>
              <a:t>;</a:t>
            </a:r>
          </a:p>
          <a:p>
            <a:pPr algn="just">
              <a:buFont typeface="Wingdings 2" panose="05020102010507070707" pitchFamily="18" charset="2"/>
              <a:buNone/>
            </a:pPr>
            <a:r>
              <a:rPr lang="en-US" altLang="zh-CN" sz="2400" dirty="0">
                <a:solidFill>
                  <a:srgbClr val="FF0000"/>
                </a:solidFill>
              </a:rPr>
              <a:t>       critical  section</a:t>
            </a:r>
          </a:p>
          <a:p>
            <a:pPr algn="just">
              <a:buFont typeface="Wingdings 2" panose="05020102010507070707" pitchFamily="18" charset="2"/>
              <a:buNone/>
            </a:pPr>
            <a:r>
              <a:rPr lang="en-US" altLang="zh-CN" sz="2400" dirty="0">
                <a:solidFill>
                  <a:srgbClr val="FF0000"/>
                </a:solidFill>
              </a:rPr>
              <a:t>       signal</a:t>
            </a:r>
            <a:r>
              <a:rPr lang="zh-CN" altLang="en-US" sz="2400" dirty="0">
                <a:solidFill>
                  <a:srgbClr val="FF0000"/>
                </a:solidFill>
              </a:rPr>
              <a:t>（</a:t>
            </a:r>
            <a:r>
              <a:rPr lang="en-US" altLang="zh-CN" sz="2400" dirty="0">
                <a:solidFill>
                  <a:srgbClr val="FF0000"/>
                </a:solidFill>
              </a:rPr>
              <a:t>mutex</a:t>
            </a:r>
            <a:r>
              <a:rPr lang="zh-CN" altLang="en-US" sz="2400" dirty="0">
                <a:solidFill>
                  <a:srgbClr val="FF0000"/>
                </a:solidFill>
              </a:rPr>
              <a:t>）</a:t>
            </a:r>
            <a:r>
              <a:rPr lang="en-US" altLang="zh-CN" sz="2400" dirty="0"/>
              <a:t>;</a:t>
            </a:r>
          </a:p>
          <a:p>
            <a:pPr algn="just">
              <a:buFont typeface="Wingdings 2" panose="05020102010507070707" pitchFamily="18" charset="2"/>
              <a:buNone/>
            </a:pPr>
            <a:r>
              <a:rPr lang="en-US" altLang="zh-CN" sz="2400" dirty="0"/>
              <a:t>       remainder  section</a:t>
            </a:r>
          </a:p>
          <a:p>
            <a:pPr algn="just">
              <a:buFont typeface="Wingdings 2" panose="05020102010507070707" pitchFamily="18" charset="2"/>
              <a:buNone/>
            </a:pPr>
            <a:r>
              <a:rPr lang="en-US" altLang="zh-CN" sz="2400" dirty="0"/>
              <a:t>      until false</a:t>
            </a:r>
            <a:r>
              <a:rPr lang="zh-CN" altLang="en-US" sz="2400" dirty="0"/>
              <a:t>；</a:t>
            </a:r>
          </a:p>
          <a:p>
            <a:pPr algn="just">
              <a:buFont typeface="Wingdings 2" panose="05020102010507070707" pitchFamily="18" charset="2"/>
              <a:buNone/>
            </a:pPr>
            <a:r>
              <a:rPr lang="zh-CN" altLang="en-US" sz="2400" dirty="0"/>
              <a:t>     </a:t>
            </a:r>
            <a:r>
              <a:rPr lang="en-US" altLang="zh-CN" sz="2400" dirty="0"/>
              <a:t>end</a:t>
            </a:r>
          </a:p>
          <a:p>
            <a:pPr>
              <a:buFont typeface="Wingdings 2" panose="05020102010507070707" pitchFamily="18" charset="2"/>
              <a:buNone/>
            </a:pPr>
            <a:r>
              <a:rPr lang="en-US" altLang="zh-CN" sz="2400" dirty="0"/>
              <a:t>          </a:t>
            </a:r>
            <a:r>
              <a:rPr lang="en-US" altLang="zh-CN" sz="2400" dirty="0" err="1">
                <a:solidFill>
                  <a:srgbClr val="000099"/>
                </a:solidFill>
              </a:rPr>
              <a:t>parend</a:t>
            </a:r>
            <a:r>
              <a:rPr lang="en-US" altLang="zh-CN" sz="2400" dirty="0">
                <a:solidFill>
                  <a:srgbClr val="000099"/>
                </a:solidFill>
              </a:rPr>
              <a:t> </a:t>
            </a:r>
          </a:p>
        </p:txBody>
      </p:sp>
      <p:sp>
        <p:nvSpPr>
          <p:cNvPr id="432131" name="Text Box 3">
            <a:extLst>
              <a:ext uri="{FF2B5EF4-FFF2-40B4-BE49-F238E27FC236}">
                <a16:creationId xmlns:a16="http://schemas.microsoft.com/office/drawing/2014/main" id="{E216E799-2D4B-49A2-8D7D-00DAC5324B0C}"/>
              </a:ext>
            </a:extLst>
          </p:cNvPr>
          <p:cNvSpPr txBox="1">
            <a:spLocks noChangeArrowheads="1"/>
          </p:cNvSpPr>
          <p:nvPr/>
        </p:nvSpPr>
        <p:spPr bwMode="auto">
          <a:xfrm>
            <a:off x="457200" y="609600"/>
            <a:ext cx="8229600" cy="579438"/>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eaLnBrk="1" hangingPunct="1">
              <a:spcBef>
                <a:spcPct val="50000"/>
              </a:spcBef>
              <a:defRPr/>
            </a:pPr>
            <a:r>
              <a:rPr lang="zh-CN" altLang="en-US" sz="3200" b="1" dirty="0">
                <a:solidFill>
                  <a:srgbClr val="FF0000"/>
                </a:solidFill>
                <a:effectLst>
                  <a:outerShdw blurRad="38100" dist="38100" dir="2700000" algn="tl">
                    <a:srgbClr val="C0C0C0"/>
                  </a:outerShdw>
                </a:effectLst>
                <a:latin typeface="Arial" charset="0"/>
              </a:rPr>
              <a:t>利用信号量实现进程互斥的进程可描述如下：</a:t>
            </a:r>
          </a:p>
        </p:txBody>
      </p:sp>
      <p:sp>
        <p:nvSpPr>
          <p:cNvPr id="432132" name="Text Box 4">
            <a:extLst>
              <a:ext uri="{FF2B5EF4-FFF2-40B4-BE49-F238E27FC236}">
                <a16:creationId xmlns:a16="http://schemas.microsoft.com/office/drawing/2014/main" id="{9FC3880F-7B54-4852-8226-5A6C23EF02F7}"/>
              </a:ext>
            </a:extLst>
          </p:cNvPr>
          <p:cNvSpPr txBox="1">
            <a:spLocks noChangeArrowheads="1"/>
          </p:cNvSpPr>
          <p:nvPr/>
        </p:nvSpPr>
        <p:spPr bwMode="auto">
          <a:xfrm>
            <a:off x="533400" y="1524000"/>
            <a:ext cx="4038600" cy="5521512"/>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eaLnBrk="1" hangingPunct="1">
              <a:lnSpc>
                <a:spcPct val="120000"/>
              </a:lnSpc>
              <a:defRPr/>
            </a:pPr>
            <a:r>
              <a:rPr lang="en-US" altLang="zh-CN" sz="2400" dirty="0">
                <a:latin typeface="Arial" charset="0"/>
              </a:rPr>
              <a:t>var  mutex</a:t>
            </a:r>
            <a:r>
              <a:rPr lang="zh-CN" altLang="en-US" sz="2400" dirty="0">
                <a:latin typeface="Arial" charset="0"/>
              </a:rPr>
              <a:t>：</a:t>
            </a:r>
            <a:r>
              <a:rPr lang="en-US" altLang="zh-CN" sz="2400" dirty="0">
                <a:latin typeface="Arial" charset="0"/>
              </a:rPr>
              <a:t>semaphore:=1</a:t>
            </a:r>
            <a:r>
              <a:rPr lang="zh-CN" altLang="en-US" sz="2400" dirty="0">
                <a:latin typeface="Arial" charset="0"/>
              </a:rPr>
              <a:t>；</a:t>
            </a:r>
          </a:p>
          <a:p>
            <a:pPr eaLnBrk="1" hangingPunct="1">
              <a:lnSpc>
                <a:spcPct val="120000"/>
              </a:lnSpc>
              <a:defRPr/>
            </a:pPr>
            <a:r>
              <a:rPr lang="zh-CN" altLang="en-US" sz="2400" dirty="0">
                <a:latin typeface="Arial" charset="0"/>
              </a:rPr>
              <a:t>  </a:t>
            </a:r>
            <a:r>
              <a:rPr lang="en-US" altLang="zh-CN" sz="2400" dirty="0">
                <a:latin typeface="Arial" charset="0"/>
              </a:rPr>
              <a:t>begin</a:t>
            </a:r>
          </a:p>
          <a:p>
            <a:pPr eaLnBrk="1" hangingPunct="1">
              <a:lnSpc>
                <a:spcPct val="120000"/>
              </a:lnSpc>
              <a:defRPr/>
            </a:pPr>
            <a:r>
              <a:rPr lang="en-US" altLang="zh-CN" sz="2400" dirty="0">
                <a:latin typeface="Arial" charset="0"/>
              </a:rPr>
              <a:t>      </a:t>
            </a:r>
            <a:r>
              <a:rPr lang="en-US" altLang="zh-CN" sz="2400" dirty="0" err="1">
                <a:solidFill>
                  <a:srgbClr val="000099"/>
                </a:solidFill>
                <a:latin typeface="Arial" charset="0"/>
              </a:rPr>
              <a:t>parbegin</a:t>
            </a:r>
            <a:endParaRPr lang="en-US" altLang="zh-CN" sz="2400" dirty="0">
              <a:solidFill>
                <a:srgbClr val="000099"/>
              </a:solidFill>
              <a:latin typeface="Arial" charset="0"/>
            </a:endParaRPr>
          </a:p>
          <a:p>
            <a:pPr eaLnBrk="1" hangingPunct="1">
              <a:lnSpc>
                <a:spcPct val="120000"/>
              </a:lnSpc>
              <a:defRPr/>
            </a:pPr>
            <a:r>
              <a:rPr lang="en-US" altLang="zh-CN" sz="2400" dirty="0">
                <a:latin typeface="Arial" charset="0"/>
              </a:rPr>
              <a:t>        process1</a:t>
            </a:r>
            <a:r>
              <a:rPr lang="zh-CN" altLang="en-US" sz="2400" dirty="0">
                <a:latin typeface="Arial" charset="0"/>
              </a:rPr>
              <a:t>：</a:t>
            </a:r>
            <a:r>
              <a:rPr lang="en-US" altLang="zh-CN" sz="2400" dirty="0">
                <a:latin typeface="Arial" charset="0"/>
              </a:rPr>
              <a:t>begin</a:t>
            </a:r>
          </a:p>
          <a:p>
            <a:pPr eaLnBrk="1" hangingPunct="1">
              <a:lnSpc>
                <a:spcPct val="120000"/>
              </a:lnSpc>
              <a:defRPr/>
            </a:pPr>
            <a:r>
              <a:rPr lang="en-US" altLang="zh-CN" sz="2400" dirty="0">
                <a:latin typeface="Arial" charset="0"/>
              </a:rPr>
              <a:t>          repeat</a:t>
            </a:r>
          </a:p>
          <a:p>
            <a:pPr eaLnBrk="1" hangingPunct="1">
              <a:lnSpc>
                <a:spcPct val="120000"/>
              </a:lnSpc>
              <a:defRPr/>
            </a:pPr>
            <a:r>
              <a:rPr lang="en-US" altLang="zh-CN" sz="2400" dirty="0">
                <a:latin typeface="Arial" charset="0"/>
              </a:rPr>
              <a:t>              </a:t>
            </a:r>
            <a:r>
              <a:rPr lang="en-US" altLang="zh-CN" sz="2400" dirty="0">
                <a:solidFill>
                  <a:srgbClr val="FF0000"/>
                </a:solidFill>
                <a:latin typeface="Arial" charset="0"/>
              </a:rPr>
              <a:t>wait</a:t>
            </a:r>
            <a:r>
              <a:rPr lang="zh-CN" altLang="en-US" sz="2400" dirty="0">
                <a:solidFill>
                  <a:srgbClr val="FF0000"/>
                </a:solidFill>
                <a:latin typeface="Arial" charset="0"/>
              </a:rPr>
              <a:t>（</a:t>
            </a:r>
            <a:r>
              <a:rPr lang="en-US" altLang="zh-CN" sz="2400" dirty="0">
                <a:solidFill>
                  <a:srgbClr val="FF0000"/>
                </a:solidFill>
                <a:latin typeface="Arial" charset="0"/>
              </a:rPr>
              <a:t>mutex</a:t>
            </a:r>
            <a:r>
              <a:rPr lang="zh-CN" altLang="en-US" sz="2400" dirty="0">
                <a:solidFill>
                  <a:srgbClr val="FF0000"/>
                </a:solidFill>
                <a:latin typeface="Arial" charset="0"/>
              </a:rPr>
              <a:t>）；</a:t>
            </a:r>
          </a:p>
          <a:p>
            <a:pPr eaLnBrk="1" hangingPunct="1">
              <a:lnSpc>
                <a:spcPct val="120000"/>
              </a:lnSpc>
              <a:defRPr/>
            </a:pPr>
            <a:r>
              <a:rPr lang="zh-CN" altLang="en-US" sz="2400" dirty="0">
                <a:solidFill>
                  <a:srgbClr val="FF0000"/>
                </a:solidFill>
                <a:latin typeface="Arial" charset="0"/>
              </a:rPr>
              <a:t>              </a:t>
            </a:r>
            <a:r>
              <a:rPr lang="en-US" altLang="zh-CN" sz="2400" dirty="0">
                <a:solidFill>
                  <a:srgbClr val="FF0000"/>
                </a:solidFill>
                <a:latin typeface="Arial" charset="0"/>
              </a:rPr>
              <a:t>critical  section</a:t>
            </a:r>
          </a:p>
          <a:p>
            <a:pPr eaLnBrk="1" hangingPunct="1">
              <a:lnSpc>
                <a:spcPct val="120000"/>
              </a:lnSpc>
              <a:defRPr/>
            </a:pPr>
            <a:r>
              <a:rPr lang="en-US" altLang="zh-CN" sz="2400" dirty="0">
                <a:solidFill>
                  <a:srgbClr val="FF0000"/>
                </a:solidFill>
                <a:latin typeface="Arial" charset="0"/>
              </a:rPr>
              <a:t>              signal</a:t>
            </a:r>
            <a:r>
              <a:rPr lang="zh-CN" altLang="en-US" sz="2400" dirty="0">
                <a:solidFill>
                  <a:srgbClr val="FF0000"/>
                </a:solidFill>
                <a:latin typeface="Arial" charset="0"/>
              </a:rPr>
              <a:t>（</a:t>
            </a:r>
            <a:r>
              <a:rPr lang="en-US" altLang="zh-CN" sz="2400" dirty="0">
                <a:solidFill>
                  <a:srgbClr val="FF0000"/>
                </a:solidFill>
                <a:latin typeface="Arial" charset="0"/>
              </a:rPr>
              <a:t>mutex</a:t>
            </a:r>
            <a:r>
              <a:rPr lang="zh-CN" altLang="en-US" sz="2400" dirty="0">
                <a:solidFill>
                  <a:srgbClr val="FF0000"/>
                </a:solidFill>
                <a:latin typeface="Arial" charset="0"/>
              </a:rPr>
              <a:t>）；</a:t>
            </a:r>
          </a:p>
          <a:p>
            <a:pPr eaLnBrk="1" hangingPunct="1">
              <a:lnSpc>
                <a:spcPct val="120000"/>
              </a:lnSpc>
              <a:defRPr/>
            </a:pPr>
            <a:r>
              <a:rPr lang="zh-CN" altLang="en-US" sz="2400" dirty="0">
                <a:latin typeface="Arial" charset="0"/>
              </a:rPr>
              <a:t>              </a:t>
            </a:r>
            <a:r>
              <a:rPr lang="en-US" altLang="zh-CN" sz="2400" dirty="0">
                <a:latin typeface="Arial" charset="0"/>
              </a:rPr>
              <a:t>remainder  section</a:t>
            </a:r>
          </a:p>
          <a:p>
            <a:pPr eaLnBrk="1" hangingPunct="1">
              <a:lnSpc>
                <a:spcPct val="120000"/>
              </a:lnSpc>
              <a:defRPr/>
            </a:pPr>
            <a:r>
              <a:rPr lang="en-US" altLang="zh-CN" sz="2400" dirty="0">
                <a:latin typeface="Arial" charset="0"/>
              </a:rPr>
              <a:t>           until false;</a:t>
            </a:r>
          </a:p>
          <a:p>
            <a:pPr eaLnBrk="1" hangingPunct="1">
              <a:lnSpc>
                <a:spcPct val="120000"/>
              </a:lnSpc>
              <a:defRPr/>
            </a:pPr>
            <a:r>
              <a:rPr lang="en-US" altLang="zh-CN" sz="2400" dirty="0">
                <a:latin typeface="Arial" charset="0"/>
              </a:rPr>
              <a:t>          end</a:t>
            </a:r>
          </a:p>
          <a:p>
            <a:pPr eaLnBrk="1" hangingPunct="1">
              <a:spcBef>
                <a:spcPct val="50000"/>
              </a:spcBef>
              <a:defRPr/>
            </a:pPr>
            <a:endParaRPr lang="zh-CN" altLang="en-US" sz="2400" dirty="0">
              <a:latin typeface="Arial"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22B182D5-B7A8-4D5A-810A-BCDC88FACC6D}"/>
              </a:ext>
            </a:extLst>
          </p:cNvPr>
          <p:cNvSpPr>
            <a:spLocks noGrp="1" noChangeArrowheads="1"/>
          </p:cNvSpPr>
          <p:nvPr>
            <p:ph type="title"/>
          </p:nvPr>
        </p:nvSpPr>
        <p:spPr>
          <a:xfrm>
            <a:off x="228600" y="547688"/>
            <a:ext cx="8520113" cy="838200"/>
          </a:xfrm>
        </p:spPr>
        <p:txBody>
          <a:bodyPr/>
          <a:lstStyle/>
          <a:p>
            <a:r>
              <a:rPr lang="en-US" altLang="zh-CN" b="1" dirty="0">
                <a:latin typeface="仿宋_GB2312" pitchFamily="49" charset="-122"/>
                <a:ea typeface="仿宋_GB2312" pitchFamily="49" charset="-122"/>
              </a:rPr>
              <a:t>2. </a:t>
            </a:r>
            <a:r>
              <a:rPr lang="zh-CN" altLang="en-US" b="1" dirty="0">
                <a:latin typeface="仿宋_GB2312" pitchFamily="49" charset="-122"/>
                <a:ea typeface="仿宋_GB2312" pitchFamily="49" charset="-122"/>
              </a:rPr>
              <a:t>利用信号量来描述前趋（合作）关系</a:t>
            </a:r>
          </a:p>
        </p:txBody>
      </p:sp>
      <p:sp>
        <p:nvSpPr>
          <p:cNvPr id="280579" name="Rectangle 3">
            <a:extLst>
              <a:ext uri="{FF2B5EF4-FFF2-40B4-BE49-F238E27FC236}">
                <a16:creationId xmlns:a16="http://schemas.microsoft.com/office/drawing/2014/main" id="{058F7B38-00C3-42F1-BD93-33E5E217DEF3}"/>
              </a:ext>
            </a:extLst>
          </p:cNvPr>
          <p:cNvSpPr>
            <a:spLocks noGrp="1" noChangeArrowheads="1"/>
          </p:cNvSpPr>
          <p:nvPr>
            <p:ph type="body" idx="1"/>
          </p:nvPr>
        </p:nvSpPr>
        <p:spPr>
          <a:xfrm>
            <a:off x="19050" y="2457450"/>
            <a:ext cx="9144000" cy="685800"/>
          </a:xfrm>
        </p:spPr>
        <p:txBody>
          <a:bodyPr/>
          <a:lstStyle/>
          <a:p>
            <a:pPr>
              <a:lnSpc>
                <a:spcPct val="90000"/>
              </a:lnSpc>
            </a:pPr>
            <a:r>
              <a:rPr lang="zh-CN" altLang="en-US" sz="2800" b="1">
                <a:latin typeface="仿宋_GB2312" pitchFamily="49" charset="-122"/>
                <a:ea typeface="仿宋_GB2312" pitchFamily="49" charset="-122"/>
              </a:rPr>
              <a:t>前趋关系：并发执行的进程</a:t>
            </a:r>
            <a:r>
              <a:rPr lang="en-US" altLang="zh-CN" sz="2800" b="1">
                <a:latin typeface="仿宋_GB2312" pitchFamily="49" charset="-122"/>
                <a:ea typeface="仿宋_GB2312" pitchFamily="49" charset="-122"/>
              </a:rPr>
              <a:t>P1</a:t>
            </a:r>
            <a:r>
              <a:rPr lang="zh-CN" altLang="en-US" sz="2800" b="1">
                <a:latin typeface="仿宋_GB2312" pitchFamily="49" charset="-122"/>
                <a:ea typeface="仿宋_GB2312" pitchFamily="49" charset="-122"/>
              </a:rPr>
              <a:t>和</a:t>
            </a:r>
            <a:r>
              <a:rPr lang="en-US" altLang="zh-CN" sz="2800" b="1">
                <a:latin typeface="仿宋_GB2312" pitchFamily="49" charset="-122"/>
                <a:ea typeface="仿宋_GB2312" pitchFamily="49" charset="-122"/>
              </a:rPr>
              <a:t>P2</a:t>
            </a:r>
            <a:r>
              <a:rPr lang="zh-CN" altLang="en-US" sz="2800" b="1">
                <a:latin typeface="仿宋_GB2312" pitchFamily="49" charset="-122"/>
                <a:ea typeface="仿宋_GB2312" pitchFamily="49" charset="-122"/>
              </a:rPr>
              <a:t>中，分别有代码</a:t>
            </a:r>
            <a:r>
              <a:rPr lang="en-US" altLang="zh-CN" sz="2800" b="1">
                <a:latin typeface="仿宋_GB2312" pitchFamily="49" charset="-122"/>
                <a:ea typeface="仿宋_GB2312" pitchFamily="49" charset="-122"/>
              </a:rPr>
              <a:t>C1</a:t>
            </a:r>
            <a:r>
              <a:rPr lang="zh-CN" altLang="en-US" sz="2800" b="1">
                <a:latin typeface="仿宋_GB2312" pitchFamily="49" charset="-122"/>
                <a:ea typeface="仿宋_GB2312" pitchFamily="49" charset="-122"/>
              </a:rPr>
              <a:t>和</a:t>
            </a:r>
            <a:r>
              <a:rPr lang="en-US" altLang="zh-CN" sz="2800" b="1">
                <a:latin typeface="仿宋_GB2312" pitchFamily="49" charset="-122"/>
                <a:ea typeface="仿宋_GB2312" pitchFamily="49" charset="-122"/>
              </a:rPr>
              <a:t>C2</a:t>
            </a:r>
            <a:r>
              <a:rPr lang="zh-CN" altLang="en-US" sz="2800" b="1">
                <a:latin typeface="仿宋_GB2312" pitchFamily="49" charset="-122"/>
                <a:ea typeface="仿宋_GB2312" pitchFamily="49" charset="-122"/>
              </a:rPr>
              <a:t>，要求</a:t>
            </a:r>
            <a:r>
              <a:rPr lang="en-US" altLang="zh-CN" sz="2800" b="1">
                <a:latin typeface="仿宋_GB2312" pitchFamily="49" charset="-122"/>
                <a:ea typeface="仿宋_GB2312" pitchFamily="49" charset="-122"/>
              </a:rPr>
              <a:t>C1</a:t>
            </a:r>
            <a:r>
              <a:rPr lang="zh-CN" altLang="en-US" sz="2800" b="1">
                <a:latin typeface="仿宋_GB2312" pitchFamily="49" charset="-122"/>
                <a:ea typeface="仿宋_GB2312" pitchFamily="49" charset="-122"/>
              </a:rPr>
              <a:t>在</a:t>
            </a:r>
            <a:r>
              <a:rPr lang="en-US" altLang="zh-CN" sz="2800" b="1">
                <a:latin typeface="仿宋_GB2312" pitchFamily="49" charset="-122"/>
                <a:ea typeface="仿宋_GB2312" pitchFamily="49" charset="-122"/>
              </a:rPr>
              <a:t>C2</a:t>
            </a:r>
            <a:r>
              <a:rPr lang="zh-CN" altLang="en-US" sz="2800" b="1">
                <a:latin typeface="仿宋_GB2312" pitchFamily="49" charset="-122"/>
                <a:ea typeface="仿宋_GB2312" pitchFamily="49" charset="-122"/>
              </a:rPr>
              <a:t>开始前完成；</a:t>
            </a:r>
          </a:p>
        </p:txBody>
      </p:sp>
      <p:sp>
        <p:nvSpPr>
          <p:cNvPr id="174084" name="Oval 5">
            <a:extLst>
              <a:ext uri="{FF2B5EF4-FFF2-40B4-BE49-F238E27FC236}">
                <a16:creationId xmlns:a16="http://schemas.microsoft.com/office/drawing/2014/main" id="{A627DA5D-A5C6-4168-92C6-8387D2338AEB}"/>
              </a:ext>
            </a:extLst>
          </p:cNvPr>
          <p:cNvSpPr>
            <a:spLocks noChangeArrowheads="1"/>
          </p:cNvSpPr>
          <p:nvPr/>
        </p:nvSpPr>
        <p:spPr bwMode="auto">
          <a:xfrm>
            <a:off x="3498850" y="1524000"/>
            <a:ext cx="827088" cy="754063"/>
          </a:xfrm>
          <a:prstGeom prst="ellipse">
            <a:avLst/>
          </a:prstGeom>
          <a:solidFill>
            <a:srgbClr val="FFC000"/>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b="1">
                <a:latin typeface="Helvetica" panose="020B0604020202020204" pitchFamily="34" charset="0"/>
                <a:ea typeface="楷体_GB2312" pitchFamily="49" charset="-122"/>
              </a:rPr>
              <a:t>C1</a:t>
            </a:r>
          </a:p>
        </p:txBody>
      </p:sp>
      <p:sp>
        <p:nvSpPr>
          <p:cNvPr id="174085" name="Oval 6">
            <a:extLst>
              <a:ext uri="{FF2B5EF4-FFF2-40B4-BE49-F238E27FC236}">
                <a16:creationId xmlns:a16="http://schemas.microsoft.com/office/drawing/2014/main" id="{3E428B75-8DCE-40FF-B285-00A8D317353A}"/>
              </a:ext>
            </a:extLst>
          </p:cNvPr>
          <p:cNvSpPr>
            <a:spLocks noChangeArrowheads="1"/>
          </p:cNvSpPr>
          <p:nvPr/>
        </p:nvSpPr>
        <p:spPr bwMode="auto">
          <a:xfrm>
            <a:off x="4921250" y="1524000"/>
            <a:ext cx="827088" cy="754063"/>
          </a:xfrm>
          <a:prstGeom prst="ellipse">
            <a:avLst/>
          </a:prstGeom>
          <a:solidFill>
            <a:srgbClr val="FFC000"/>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b="1" dirty="0">
                <a:latin typeface="Helvetica" panose="020B0604020202020204" pitchFamily="34" charset="0"/>
                <a:ea typeface="楷体_GB2312" pitchFamily="49" charset="-122"/>
              </a:rPr>
              <a:t>C2</a:t>
            </a:r>
          </a:p>
        </p:txBody>
      </p:sp>
      <p:grpSp>
        <p:nvGrpSpPr>
          <p:cNvPr id="2" name="Group 30">
            <a:extLst>
              <a:ext uri="{FF2B5EF4-FFF2-40B4-BE49-F238E27FC236}">
                <a16:creationId xmlns:a16="http://schemas.microsoft.com/office/drawing/2014/main" id="{0493B8DD-9959-4A2B-A435-3E35E6A8B588}"/>
              </a:ext>
            </a:extLst>
          </p:cNvPr>
          <p:cNvGrpSpPr>
            <a:grpSpLocks/>
          </p:cNvGrpSpPr>
          <p:nvPr/>
        </p:nvGrpSpPr>
        <p:grpSpPr bwMode="auto">
          <a:xfrm>
            <a:off x="1828800" y="4267200"/>
            <a:ext cx="5562600" cy="1978025"/>
            <a:chOff x="1295" y="2637"/>
            <a:chExt cx="3504" cy="1246"/>
          </a:xfrm>
        </p:grpSpPr>
        <p:sp>
          <p:nvSpPr>
            <p:cNvPr id="174089" name="Rectangle 8">
              <a:extLst>
                <a:ext uri="{FF2B5EF4-FFF2-40B4-BE49-F238E27FC236}">
                  <a16:creationId xmlns:a16="http://schemas.microsoft.com/office/drawing/2014/main" id="{005814C5-74F7-4F7A-BD7F-E270FF0C31D3}"/>
                </a:ext>
              </a:extLst>
            </p:cNvPr>
            <p:cNvSpPr>
              <a:spLocks noChangeArrowheads="1"/>
            </p:cNvSpPr>
            <p:nvPr/>
          </p:nvSpPr>
          <p:spPr bwMode="auto">
            <a:xfrm>
              <a:off x="3494" y="2985"/>
              <a:ext cx="1305" cy="898"/>
            </a:xfrm>
            <a:prstGeom prst="rect">
              <a:avLst/>
            </a:prstGeom>
            <a:solidFill>
              <a:srgbClr val="FFFFFF"/>
            </a:solidFill>
            <a:ln w="6350">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4090" name="Rectangle 9">
              <a:extLst>
                <a:ext uri="{FF2B5EF4-FFF2-40B4-BE49-F238E27FC236}">
                  <a16:creationId xmlns:a16="http://schemas.microsoft.com/office/drawing/2014/main" id="{AEA4DFE9-716C-4519-A62E-BDDC1E978A03}"/>
                </a:ext>
              </a:extLst>
            </p:cNvPr>
            <p:cNvSpPr>
              <a:spLocks noChangeArrowheads="1"/>
            </p:cNvSpPr>
            <p:nvPr/>
          </p:nvSpPr>
          <p:spPr bwMode="auto">
            <a:xfrm>
              <a:off x="1295" y="2985"/>
              <a:ext cx="1305" cy="898"/>
            </a:xfrm>
            <a:prstGeom prst="rect">
              <a:avLst/>
            </a:prstGeom>
            <a:solidFill>
              <a:srgbClr val="FFFFFF"/>
            </a:solidFill>
            <a:ln w="6350">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4091" name="Rectangle 10">
              <a:extLst>
                <a:ext uri="{FF2B5EF4-FFF2-40B4-BE49-F238E27FC236}">
                  <a16:creationId xmlns:a16="http://schemas.microsoft.com/office/drawing/2014/main" id="{DC3C3605-A635-4808-8A32-5E08E26EEB38}"/>
                </a:ext>
              </a:extLst>
            </p:cNvPr>
            <p:cNvSpPr>
              <a:spLocks noChangeArrowheads="1"/>
            </p:cNvSpPr>
            <p:nvPr/>
          </p:nvSpPr>
          <p:spPr bwMode="auto">
            <a:xfrm>
              <a:off x="4050" y="2637"/>
              <a:ext cx="10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700" b="1">
                  <a:latin typeface="宋体" panose="02010600030101010101" pitchFamily="2" charset="-122"/>
                </a:rPr>
                <a:t>P</a:t>
              </a:r>
              <a:endParaRPr lang="en-US" altLang="zh-CN" sz="2400" b="1">
                <a:latin typeface="Times New Roman" panose="02020603050405020304" pitchFamily="18" charset="0"/>
                <a:ea typeface="仿宋_GB2312" pitchFamily="49" charset="-122"/>
              </a:endParaRPr>
            </a:p>
          </p:txBody>
        </p:sp>
        <p:sp>
          <p:nvSpPr>
            <p:cNvPr id="174092" name="Rectangle 11">
              <a:extLst>
                <a:ext uri="{FF2B5EF4-FFF2-40B4-BE49-F238E27FC236}">
                  <a16:creationId xmlns:a16="http://schemas.microsoft.com/office/drawing/2014/main" id="{4155B269-F5F5-41E6-ADF1-80CAF8572A5C}"/>
                </a:ext>
              </a:extLst>
            </p:cNvPr>
            <p:cNvSpPr>
              <a:spLocks noChangeArrowheads="1"/>
            </p:cNvSpPr>
            <p:nvPr/>
          </p:nvSpPr>
          <p:spPr bwMode="auto">
            <a:xfrm>
              <a:off x="4158" y="2685"/>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1">
                  <a:latin typeface="宋体" panose="02010600030101010101" pitchFamily="2" charset="-122"/>
                </a:rPr>
                <a:t>2</a:t>
              </a:r>
              <a:endParaRPr lang="en-US" altLang="zh-CN" sz="2400" b="1">
                <a:latin typeface="Times New Roman" panose="02020603050405020304" pitchFamily="18" charset="0"/>
                <a:ea typeface="仿宋_GB2312" pitchFamily="49" charset="-122"/>
              </a:endParaRPr>
            </a:p>
          </p:txBody>
        </p:sp>
        <p:sp>
          <p:nvSpPr>
            <p:cNvPr id="174093" name="Rectangle 12">
              <a:extLst>
                <a:ext uri="{FF2B5EF4-FFF2-40B4-BE49-F238E27FC236}">
                  <a16:creationId xmlns:a16="http://schemas.microsoft.com/office/drawing/2014/main" id="{0B58885C-4642-4882-8842-5AFF23BDA68E}"/>
                </a:ext>
              </a:extLst>
            </p:cNvPr>
            <p:cNvSpPr>
              <a:spLocks noChangeArrowheads="1"/>
            </p:cNvSpPr>
            <p:nvPr/>
          </p:nvSpPr>
          <p:spPr bwMode="auto">
            <a:xfrm>
              <a:off x="1851" y="2637"/>
              <a:ext cx="10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700" b="1">
                  <a:latin typeface="宋体" panose="02010600030101010101" pitchFamily="2" charset="-122"/>
                </a:rPr>
                <a:t>P</a:t>
              </a:r>
              <a:endParaRPr lang="en-US" altLang="zh-CN" sz="2400" b="1">
                <a:latin typeface="Times New Roman" panose="02020603050405020304" pitchFamily="18" charset="0"/>
                <a:ea typeface="仿宋_GB2312" pitchFamily="49" charset="-122"/>
              </a:endParaRPr>
            </a:p>
          </p:txBody>
        </p:sp>
        <p:sp>
          <p:nvSpPr>
            <p:cNvPr id="174094" name="Rectangle 13">
              <a:extLst>
                <a:ext uri="{FF2B5EF4-FFF2-40B4-BE49-F238E27FC236}">
                  <a16:creationId xmlns:a16="http://schemas.microsoft.com/office/drawing/2014/main" id="{954E5CA6-D8B6-4D4F-AECD-B830F9B79D71}"/>
                </a:ext>
              </a:extLst>
            </p:cNvPr>
            <p:cNvSpPr>
              <a:spLocks noChangeArrowheads="1"/>
            </p:cNvSpPr>
            <p:nvPr/>
          </p:nvSpPr>
          <p:spPr bwMode="auto">
            <a:xfrm>
              <a:off x="1959" y="2685"/>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1">
                  <a:latin typeface="宋体" panose="02010600030101010101" pitchFamily="2" charset="-122"/>
                </a:rPr>
                <a:t>1</a:t>
              </a:r>
              <a:endParaRPr lang="en-US" altLang="zh-CN" sz="2400" b="1">
                <a:latin typeface="Times New Roman" panose="02020603050405020304" pitchFamily="18" charset="0"/>
                <a:ea typeface="仿宋_GB2312" pitchFamily="49" charset="-122"/>
              </a:endParaRPr>
            </a:p>
          </p:txBody>
        </p:sp>
        <p:sp>
          <p:nvSpPr>
            <p:cNvPr id="174095" name="Rectangle 14">
              <a:extLst>
                <a:ext uri="{FF2B5EF4-FFF2-40B4-BE49-F238E27FC236}">
                  <a16:creationId xmlns:a16="http://schemas.microsoft.com/office/drawing/2014/main" id="{DE885B43-81B9-4326-9D2E-5A5B034AEC14}"/>
                </a:ext>
              </a:extLst>
            </p:cNvPr>
            <p:cNvSpPr>
              <a:spLocks noChangeArrowheads="1"/>
            </p:cNvSpPr>
            <p:nvPr/>
          </p:nvSpPr>
          <p:spPr bwMode="auto">
            <a:xfrm>
              <a:off x="1851" y="3092"/>
              <a:ext cx="10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700" b="1">
                  <a:solidFill>
                    <a:srgbClr val="000000"/>
                  </a:solidFill>
                  <a:latin typeface="宋体" panose="02010600030101010101" pitchFamily="2" charset="-122"/>
                </a:rPr>
                <a:t>C</a:t>
              </a:r>
              <a:endParaRPr lang="en-US" altLang="zh-CN" sz="2400" b="1">
                <a:latin typeface="Times New Roman" panose="02020603050405020304" pitchFamily="18" charset="0"/>
                <a:ea typeface="仿宋_GB2312" pitchFamily="49" charset="-122"/>
              </a:endParaRPr>
            </a:p>
          </p:txBody>
        </p:sp>
        <p:sp>
          <p:nvSpPr>
            <p:cNvPr id="174096" name="Rectangle 15">
              <a:extLst>
                <a:ext uri="{FF2B5EF4-FFF2-40B4-BE49-F238E27FC236}">
                  <a16:creationId xmlns:a16="http://schemas.microsoft.com/office/drawing/2014/main" id="{7BDE047D-3648-4A16-88E5-296D6B11273F}"/>
                </a:ext>
              </a:extLst>
            </p:cNvPr>
            <p:cNvSpPr>
              <a:spLocks noChangeArrowheads="1"/>
            </p:cNvSpPr>
            <p:nvPr/>
          </p:nvSpPr>
          <p:spPr bwMode="auto">
            <a:xfrm>
              <a:off x="1959" y="314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1">
                  <a:solidFill>
                    <a:srgbClr val="000000"/>
                  </a:solidFill>
                  <a:latin typeface="宋体" panose="02010600030101010101" pitchFamily="2" charset="-122"/>
                </a:rPr>
                <a:t>1</a:t>
              </a:r>
              <a:endParaRPr lang="en-US" altLang="zh-CN" sz="2400" b="1">
                <a:latin typeface="Times New Roman" panose="02020603050405020304" pitchFamily="18" charset="0"/>
                <a:ea typeface="仿宋_GB2312" pitchFamily="49" charset="-122"/>
              </a:endParaRPr>
            </a:p>
          </p:txBody>
        </p:sp>
        <p:sp>
          <p:nvSpPr>
            <p:cNvPr id="174097" name="Rectangle 16">
              <a:extLst>
                <a:ext uri="{FF2B5EF4-FFF2-40B4-BE49-F238E27FC236}">
                  <a16:creationId xmlns:a16="http://schemas.microsoft.com/office/drawing/2014/main" id="{CF1738A1-82BF-430A-9CCD-18A9D2258167}"/>
                </a:ext>
              </a:extLst>
            </p:cNvPr>
            <p:cNvSpPr>
              <a:spLocks noChangeArrowheads="1"/>
            </p:cNvSpPr>
            <p:nvPr/>
          </p:nvSpPr>
          <p:spPr bwMode="auto">
            <a:xfrm>
              <a:off x="4050" y="3581"/>
              <a:ext cx="10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700" b="1">
                  <a:solidFill>
                    <a:srgbClr val="000000"/>
                  </a:solidFill>
                  <a:latin typeface="宋体" panose="02010600030101010101" pitchFamily="2" charset="-122"/>
                </a:rPr>
                <a:t>C</a:t>
              </a:r>
              <a:endParaRPr lang="en-US" altLang="zh-CN" sz="2400" b="1">
                <a:latin typeface="Times New Roman" panose="02020603050405020304" pitchFamily="18" charset="0"/>
                <a:ea typeface="仿宋_GB2312" pitchFamily="49" charset="-122"/>
              </a:endParaRPr>
            </a:p>
          </p:txBody>
        </p:sp>
        <p:sp>
          <p:nvSpPr>
            <p:cNvPr id="174098" name="Rectangle 17">
              <a:extLst>
                <a:ext uri="{FF2B5EF4-FFF2-40B4-BE49-F238E27FC236}">
                  <a16:creationId xmlns:a16="http://schemas.microsoft.com/office/drawing/2014/main" id="{D62FF12F-1079-43CB-9C17-4A9FEDAE41B8}"/>
                </a:ext>
              </a:extLst>
            </p:cNvPr>
            <p:cNvSpPr>
              <a:spLocks noChangeArrowheads="1"/>
            </p:cNvSpPr>
            <p:nvPr/>
          </p:nvSpPr>
          <p:spPr bwMode="auto">
            <a:xfrm>
              <a:off x="4158" y="3629"/>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1">
                  <a:solidFill>
                    <a:srgbClr val="000000"/>
                  </a:solidFill>
                  <a:latin typeface="宋体" panose="02010600030101010101" pitchFamily="2" charset="-122"/>
                </a:rPr>
                <a:t>2</a:t>
              </a:r>
              <a:endParaRPr lang="en-US" altLang="zh-CN" sz="2400" b="1">
                <a:latin typeface="Times New Roman" panose="02020603050405020304" pitchFamily="18" charset="0"/>
                <a:ea typeface="仿宋_GB2312" pitchFamily="49" charset="-122"/>
              </a:endParaRPr>
            </a:p>
          </p:txBody>
        </p:sp>
        <p:sp>
          <p:nvSpPr>
            <p:cNvPr id="174099" name="Rectangle 18">
              <a:extLst>
                <a:ext uri="{FF2B5EF4-FFF2-40B4-BE49-F238E27FC236}">
                  <a16:creationId xmlns:a16="http://schemas.microsoft.com/office/drawing/2014/main" id="{BA4464C1-C2B2-440D-9D80-A153A5FD8386}"/>
                </a:ext>
              </a:extLst>
            </p:cNvPr>
            <p:cNvSpPr>
              <a:spLocks noChangeArrowheads="1"/>
            </p:cNvSpPr>
            <p:nvPr/>
          </p:nvSpPr>
          <p:spPr bwMode="auto">
            <a:xfrm>
              <a:off x="1377" y="3394"/>
              <a:ext cx="1140" cy="348"/>
            </a:xfrm>
            <a:prstGeom prst="rect">
              <a:avLst/>
            </a:prstGeom>
            <a:solidFill>
              <a:srgbClr val="FFFFFF"/>
            </a:solidFill>
            <a:ln w="6350">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4100" name="Rectangle 19">
              <a:extLst>
                <a:ext uri="{FF2B5EF4-FFF2-40B4-BE49-F238E27FC236}">
                  <a16:creationId xmlns:a16="http://schemas.microsoft.com/office/drawing/2014/main" id="{6E5B6D35-9914-4A5F-8134-5A812C2D46B4}"/>
                </a:ext>
              </a:extLst>
            </p:cNvPr>
            <p:cNvSpPr>
              <a:spLocks noChangeArrowheads="1"/>
            </p:cNvSpPr>
            <p:nvPr/>
          </p:nvSpPr>
          <p:spPr bwMode="auto">
            <a:xfrm>
              <a:off x="1449" y="3446"/>
              <a:ext cx="32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700" b="1" dirty="0">
                  <a:solidFill>
                    <a:srgbClr val="000000"/>
                  </a:solidFill>
                  <a:latin typeface="宋体" panose="02010600030101010101" pitchFamily="2" charset="-122"/>
                </a:rPr>
                <a:t>V(S</a:t>
              </a:r>
              <a:endParaRPr lang="en-US" altLang="zh-CN" sz="2400" b="1" dirty="0">
                <a:latin typeface="Times New Roman" panose="02020603050405020304" pitchFamily="18" charset="0"/>
                <a:ea typeface="仿宋_GB2312" pitchFamily="49" charset="-122"/>
              </a:endParaRPr>
            </a:p>
          </p:txBody>
        </p:sp>
        <p:sp>
          <p:nvSpPr>
            <p:cNvPr id="174101" name="Rectangle 20">
              <a:extLst>
                <a:ext uri="{FF2B5EF4-FFF2-40B4-BE49-F238E27FC236}">
                  <a16:creationId xmlns:a16="http://schemas.microsoft.com/office/drawing/2014/main" id="{86D043E8-D476-4D98-9508-A54634B45BCC}"/>
                </a:ext>
              </a:extLst>
            </p:cNvPr>
            <p:cNvSpPr>
              <a:spLocks noChangeArrowheads="1"/>
            </p:cNvSpPr>
            <p:nvPr/>
          </p:nvSpPr>
          <p:spPr bwMode="auto">
            <a:xfrm>
              <a:off x="1775" y="3494"/>
              <a:ext cx="16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1">
                  <a:solidFill>
                    <a:srgbClr val="000000"/>
                  </a:solidFill>
                  <a:latin typeface="宋体" panose="02010600030101010101" pitchFamily="2" charset="-122"/>
                </a:rPr>
                <a:t>12</a:t>
              </a:r>
              <a:endParaRPr lang="en-US" altLang="zh-CN" sz="2400" b="1">
                <a:latin typeface="Times New Roman" panose="02020603050405020304" pitchFamily="18" charset="0"/>
                <a:ea typeface="仿宋_GB2312" pitchFamily="49" charset="-122"/>
              </a:endParaRPr>
            </a:p>
          </p:txBody>
        </p:sp>
        <p:sp>
          <p:nvSpPr>
            <p:cNvPr id="174102" name="Rectangle 21">
              <a:extLst>
                <a:ext uri="{FF2B5EF4-FFF2-40B4-BE49-F238E27FC236}">
                  <a16:creationId xmlns:a16="http://schemas.microsoft.com/office/drawing/2014/main" id="{8FFB8537-1365-4515-848D-23E8A99AA85B}"/>
                </a:ext>
              </a:extLst>
            </p:cNvPr>
            <p:cNvSpPr>
              <a:spLocks noChangeArrowheads="1"/>
            </p:cNvSpPr>
            <p:nvPr/>
          </p:nvSpPr>
          <p:spPr bwMode="auto">
            <a:xfrm>
              <a:off x="1940" y="3446"/>
              <a:ext cx="21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700" b="1">
                  <a:solidFill>
                    <a:srgbClr val="000000"/>
                  </a:solidFill>
                  <a:latin typeface="宋体" panose="02010600030101010101" pitchFamily="2" charset="-122"/>
                </a:rPr>
                <a:t>);</a:t>
              </a:r>
              <a:endParaRPr lang="en-US" altLang="zh-CN" sz="2400" b="1">
                <a:latin typeface="Times New Roman" panose="02020603050405020304" pitchFamily="18" charset="0"/>
                <a:ea typeface="仿宋_GB2312" pitchFamily="49" charset="-122"/>
              </a:endParaRPr>
            </a:p>
          </p:txBody>
        </p:sp>
        <p:sp>
          <p:nvSpPr>
            <p:cNvPr id="174103" name="Rectangle 22">
              <a:extLst>
                <a:ext uri="{FF2B5EF4-FFF2-40B4-BE49-F238E27FC236}">
                  <a16:creationId xmlns:a16="http://schemas.microsoft.com/office/drawing/2014/main" id="{6861869E-DEE4-45C8-884B-E42E1C710A94}"/>
                </a:ext>
              </a:extLst>
            </p:cNvPr>
            <p:cNvSpPr>
              <a:spLocks noChangeArrowheads="1"/>
            </p:cNvSpPr>
            <p:nvPr/>
          </p:nvSpPr>
          <p:spPr bwMode="auto">
            <a:xfrm>
              <a:off x="3576" y="3068"/>
              <a:ext cx="1140" cy="348"/>
            </a:xfrm>
            <a:prstGeom prst="rect">
              <a:avLst/>
            </a:prstGeom>
            <a:solidFill>
              <a:srgbClr val="FFFFFF"/>
            </a:solidFill>
            <a:ln w="6350">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4104" name="Rectangle 23">
              <a:extLst>
                <a:ext uri="{FF2B5EF4-FFF2-40B4-BE49-F238E27FC236}">
                  <a16:creationId xmlns:a16="http://schemas.microsoft.com/office/drawing/2014/main" id="{A4FD6200-571F-4BF5-8BC4-5FCD87AD4D72}"/>
                </a:ext>
              </a:extLst>
            </p:cNvPr>
            <p:cNvSpPr>
              <a:spLocks noChangeArrowheads="1"/>
            </p:cNvSpPr>
            <p:nvPr/>
          </p:nvSpPr>
          <p:spPr bwMode="auto">
            <a:xfrm>
              <a:off x="3648" y="3120"/>
              <a:ext cx="32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700" b="1">
                  <a:solidFill>
                    <a:srgbClr val="000000"/>
                  </a:solidFill>
                  <a:latin typeface="宋体" panose="02010600030101010101" pitchFamily="2" charset="-122"/>
                </a:rPr>
                <a:t>P(S</a:t>
              </a:r>
              <a:endParaRPr lang="en-US" altLang="zh-CN" sz="2400" b="1">
                <a:latin typeface="Times New Roman" panose="02020603050405020304" pitchFamily="18" charset="0"/>
                <a:ea typeface="仿宋_GB2312" pitchFamily="49" charset="-122"/>
              </a:endParaRPr>
            </a:p>
          </p:txBody>
        </p:sp>
        <p:sp>
          <p:nvSpPr>
            <p:cNvPr id="174105" name="Rectangle 24">
              <a:extLst>
                <a:ext uri="{FF2B5EF4-FFF2-40B4-BE49-F238E27FC236}">
                  <a16:creationId xmlns:a16="http://schemas.microsoft.com/office/drawing/2014/main" id="{B7D1CE4C-27B2-479F-8E9E-CC2F2DD9EAB5}"/>
                </a:ext>
              </a:extLst>
            </p:cNvPr>
            <p:cNvSpPr>
              <a:spLocks noChangeArrowheads="1"/>
            </p:cNvSpPr>
            <p:nvPr/>
          </p:nvSpPr>
          <p:spPr bwMode="auto">
            <a:xfrm>
              <a:off x="3974" y="3168"/>
              <a:ext cx="16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1">
                  <a:solidFill>
                    <a:srgbClr val="000000"/>
                  </a:solidFill>
                  <a:latin typeface="宋体" panose="02010600030101010101" pitchFamily="2" charset="-122"/>
                </a:rPr>
                <a:t>12</a:t>
              </a:r>
              <a:endParaRPr lang="en-US" altLang="zh-CN" sz="2400" b="1">
                <a:latin typeface="Times New Roman" panose="02020603050405020304" pitchFamily="18" charset="0"/>
                <a:ea typeface="仿宋_GB2312" pitchFamily="49" charset="-122"/>
              </a:endParaRPr>
            </a:p>
          </p:txBody>
        </p:sp>
        <p:sp>
          <p:nvSpPr>
            <p:cNvPr id="174106" name="Rectangle 25">
              <a:extLst>
                <a:ext uri="{FF2B5EF4-FFF2-40B4-BE49-F238E27FC236}">
                  <a16:creationId xmlns:a16="http://schemas.microsoft.com/office/drawing/2014/main" id="{AB1D3072-2B2F-4000-BEFC-AB4716DA4A06}"/>
                </a:ext>
              </a:extLst>
            </p:cNvPr>
            <p:cNvSpPr>
              <a:spLocks noChangeArrowheads="1"/>
            </p:cNvSpPr>
            <p:nvPr/>
          </p:nvSpPr>
          <p:spPr bwMode="auto">
            <a:xfrm>
              <a:off x="4139" y="3120"/>
              <a:ext cx="21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700" b="1">
                  <a:solidFill>
                    <a:srgbClr val="000000"/>
                  </a:solidFill>
                  <a:latin typeface="宋体" panose="02010600030101010101" pitchFamily="2" charset="-122"/>
                </a:rPr>
                <a:t>);</a:t>
              </a:r>
              <a:endParaRPr lang="en-US" altLang="zh-CN" sz="2400" b="1">
                <a:latin typeface="Times New Roman" panose="02020603050405020304" pitchFamily="18" charset="0"/>
                <a:ea typeface="仿宋_GB2312" pitchFamily="49" charset="-122"/>
              </a:endParaRPr>
            </a:p>
          </p:txBody>
        </p:sp>
        <p:sp>
          <p:nvSpPr>
            <p:cNvPr id="174107" name="Freeform 26">
              <a:extLst>
                <a:ext uri="{FF2B5EF4-FFF2-40B4-BE49-F238E27FC236}">
                  <a16:creationId xmlns:a16="http://schemas.microsoft.com/office/drawing/2014/main" id="{247C7177-E4F7-43AB-B04B-0BE5D1CDD5D6}"/>
                </a:ext>
              </a:extLst>
            </p:cNvPr>
            <p:cNvSpPr>
              <a:spLocks/>
            </p:cNvSpPr>
            <p:nvPr/>
          </p:nvSpPr>
          <p:spPr bwMode="auto">
            <a:xfrm>
              <a:off x="2465" y="3155"/>
              <a:ext cx="1111" cy="476"/>
            </a:xfrm>
            <a:custGeom>
              <a:avLst/>
              <a:gdLst>
                <a:gd name="T0" fmla="*/ 30 w 1111"/>
                <a:gd name="T1" fmla="*/ 476 h 476"/>
                <a:gd name="T2" fmla="*/ 1077 w 1111"/>
                <a:gd name="T3" fmla="*/ 154 h 476"/>
                <a:gd name="T4" fmla="*/ 1092 w 1111"/>
                <a:gd name="T5" fmla="*/ 204 h 476"/>
                <a:gd name="T6" fmla="*/ 1111 w 1111"/>
                <a:gd name="T7" fmla="*/ 87 h 476"/>
                <a:gd name="T8" fmla="*/ 1029 w 1111"/>
                <a:gd name="T9" fmla="*/ 0 h 476"/>
                <a:gd name="T10" fmla="*/ 1044 w 1111"/>
                <a:gd name="T11" fmla="*/ 52 h 476"/>
                <a:gd name="T12" fmla="*/ 0 w 1111"/>
                <a:gd name="T13" fmla="*/ 374 h 476"/>
                <a:gd name="T14" fmla="*/ 30 w 1111"/>
                <a:gd name="T15" fmla="*/ 476 h 476"/>
                <a:gd name="T16" fmla="*/ 0 60000 65536"/>
                <a:gd name="T17" fmla="*/ 0 60000 65536"/>
                <a:gd name="T18" fmla="*/ 0 60000 65536"/>
                <a:gd name="T19" fmla="*/ 0 60000 65536"/>
                <a:gd name="T20" fmla="*/ 0 60000 65536"/>
                <a:gd name="T21" fmla="*/ 0 60000 65536"/>
                <a:gd name="T22" fmla="*/ 0 60000 65536"/>
                <a:gd name="T23" fmla="*/ 0 60000 65536"/>
                <a:gd name="T24" fmla="*/ 0 w 1111"/>
                <a:gd name="T25" fmla="*/ 0 h 476"/>
                <a:gd name="T26" fmla="*/ 1111 w 1111"/>
                <a:gd name="T27" fmla="*/ 476 h 4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11" h="476">
                  <a:moveTo>
                    <a:pt x="30" y="476"/>
                  </a:moveTo>
                  <a:lnTo>
                    <a:pt x="1077" y="154"/>
                  </a:lnTo>
                  <a:lnTo>
                    <a:pt x="1092" y="204"/>
                  </a:lnTo>
                  <a:lnTo>
                    <a:pt x="1111" y="87"/>
                  </a:lnTo>
                  <a:lnTo>
                    <a:pt x="1029" y="0"/>
                  </a:lnTo>
                  <a:lnTo>
                    <a:pt x="1044" y="52"/>
                  </a:lnTo>
                  <a:lnTo>
                    <a:pt x="0" y="374"/>
                  </a:lnTo>
                  <a:lnTo>
                    <a:pt x="30" y="476"/>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08" name="Freeform 27">
              <a:extLst>
                <a:ext uri="{FF2B5EF4-FFF2-40B4-BE49-F238E27FC236}">
                  <a16:creationId xmlns:a16="http://schemas.microsoft.com/office/drawing/2014/main" id="{B765C94F-7A47-44DF-9C08-01C7569F9F5C}"/>
                </a:ext>
              </a:extLst>
            </p:cNvPr>
            <p:cNvSpPr>
              <a:spLocks/>
            </p:cNvSpPr>
            <p:nvPr/>
          </p:nvSpPr>
          <p:spPr bwMode="auto">
            <a:xfrm>
              <a:off x="2502" y="3155"/>
              <a:ext cx="1074" cy="465"/>
            </a:xfrm>
            <a:custGeom>
              <a:avLst/>
              <a:gdLst>
                <a:gd name="T0" fmla="*/ 30 w 1074"/>
                <a:gd name="T1" fmla="*/ 465 h 465"/>
                <a:gd name="T2" fmla="*/ 1040 w 1074"/>
                <a:gd name="T3" fmla="*/ 154 h 465"/>
                <a:gd name="T4" fmla="*/ 1055 w 1074"/>
                <a:gd name="T5" fmla="*/ 204 h 465"/>
                <a:gd name="T6" fmla="*/ 1074 w 1074"/>
                <a:gd name="T7" fmla="*/ 87 h 465"/>
                <a:gd name="T8" fmla="*/ 992 w 1074"/>
                <a:gd name="T9" fmla="*/ 0 h 465"/>
                <a:gd name="T10" fmla="*/ 1007 w 1074"/>
                <a:gd name="T11" fmla="*/ 52 h 465"/>
                <a:gd name="T12" fmla="*/ 0 w 1074"/>
                <a:gd name="T13" fmla="*/ 363 h 465"/>
                <a:gd name="T14" fmla="*/ 0 60000 65536"/>
                <a:gd name="T15" fmla="*/ 0 60000 65536"/>
                <a:gd name="T16" fmla="*/ 0 60000 65536"/>
                <a:gd name="T17" fmla="*/ 0 60000 65536"/>
                <a:gd name="T18" fmla="*/ 0 60000 65536"/>
                <a:gd name="T19" fmla="*/ 0 60000 65536"/>
                <a:gd name="T20" fmla="*/ 0 60000 65536"/>
                <a:gd name="T21" fmla="*/ 0 w 1074"/>
                <a:gd name="T22" fmla="*/ 0 h 465"/>
                <a:gd name="T23" fmla="*/ 1074 w 1074"/>
                <a:gd name="T24" fmla="*/ 465 h 4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74" h="465">
                  <a:moveTo>
                    <a:pt x="30" y="465"/>
                  </a:moveTo>
                  <a:lnTo>
                    <a:pt x="1040" y="154"/>
                  </a:lnTo>
                  <a:lnTo>
                    <a:pt x="1055" y="204"/>
                  </a:lnTo>
                  <a:lnTo>
                    <a:pt x="1074" y="87"/>
                  </a:lnTo>
                  <a:lnTo>
                    <a:pt x="992" y="0"/>
                  </a:lnTo>
                  <a:lnTo>
                    <a:pt x="1007" y="52"/>
                  </a:lnTo>
                  <a:lnTo>
                    <a:pt x="0" y="36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109" name="Freeform 28">
              <a:extLst>
                <a:ext uri="{FF2B5EF4-FFF2-40B4-BE49-F238E27FC236}">
                  <a16:creationId xmlns:a16="http://schemas.microsoft.com/office/drawing/2014/main" id="{824F1633-4D24-4B58-B092-BC60774F82F7}"/>
                </a:ext>
              </a:extLst>
            </p:cNvPr>
            <p:cNvSpPr>
              <a:spLocks/>
            </p:cNvSpPr>
            <p:nvPr/>
          </p:nvSpPr>
          <p:spPr bwMode="auto">
            <a:xfrm>
              <a:off x="2495" y="3520"/>
              <a:ext cx="37" cy="98"/>
            </a:xfrm>
            <a:custGeom>
              <a:avLst/>
              <a:gdLst>
                <a:gd name="T0" fmla="*/ 29 w 37"/>
                <a:gd name="T1" fmla="*/ 98 h 98"/>
                <a:gd name="T2" fmla="*/ 37 w 37"/>
                <a:gd name="T3" fmla="*/ 96 h 98"/>
                <a:gd name="T4" fmla="*/ 7 w 37"/>
                <a:gd name="T5" fmla="*/ 0 h 98"/>
                <a:gd name="T6" fmla="*/ 0 w 37"/>
                <a:gd name="T7" fmla="*/ 4 h 98"/>
                <a:gd name="T8" fmla="*/ 29 w 37"/>
                <a:gd name="T9" fmla="*/ 98 h 98"/>
                <a:gd name="T10" fmla="*/ 0 60000 65536"/>
                <a:gd name="T11" fmla="*/ 0 60000 65536"/>
                <a:gd name="T12" fmla="*/ 0 60000 65536"/>
                <a:gd name="T13" fmla="*/ 0 60000 65536"/>
                <a:gd name="T14" fmla="*/ 0 60000 65536"/>
                <a:gd name="T15" fmla="*/ 0 w 37"/>
                <a:gd name="T16" fmla="*/ 0 h 98"/>
                <a:gd name="T17" fmla="*/ 37 w 37"/>
                <a:gd name="T18" fmla="*/ 98 h 98"/>
              </a:gdLst>
              <a:ahLst/>
              <a:cxnLst>
                <a:cxn ang="T10">
                  <a:pos x="T0" y="T1"/>
                </a:cxn>
                <a:cxn ang="T11">
                  <a:pos x="T2" y="T3"/>
                </a:cxn>
                <a:cxn ang="T12">
                  <a:pos x="T4" y="T5"/>
                </a:cxn>
                <a:cxn ang="T13">
                  <a:pos x="T6" y="T7"/>
                </a:cxn>
                <a:cxn ang="T14">
                  <a:pos x="T8" y="T9"/>
                </a:cxn>
              </a:cxnLst>
              <a:rect l="T15" t="T16" r="T17" b="T18"/>
              <a:pathLst>
                <a:path w="37" h="98">
                  <a:moveTo>
                    <a:pt x="29" y="98"/>
                  </a:moveTo>
                  <a:lnTo>
                    <a:pt x="37" y="96"/>
                  </a:lnTo>
                  <a:lnTo>
                    <a:pt x="7" y="0"/>
                  </a:lnTo>
                  <a:lnTo>
                    <a:pt x="0" y="4"/>
                  </a:lnTo>
                  <a:lnTo>
                    <a:pt x="29" y="98"/>
                  </a:lnTo>
                  <a:close/>
                </a:path>
              </a:pathLst>
            </a:custGeom>
            <a:solidFill>
              <a:srgbClr val="CDCDCD"/>
            </a:solidFill>
            <a:ln w="20638">
              <a:solidFill>
                <a:srgbClr val="CDCDCD"/>
              </a:solidFill>
              <a:prstDash val="solid"/>
              <a:round/>
              <a:headEnd/>
              <a:tailEnd/>
            </a:ln>
          </p:spPr>
          <p:txBody>
            <a:bodyPr/>
            <a:lstStyle/>
            <a:p>
              <a:endParaRPr lang="zh-CN" altLang="en-US"/>
            </a:p>
          </p:txBody>
        </p:sp>
      </p:grpSp>
      <p:sp>
        <p:nvSpPr>
          <p:cNvPr id="174087" name="Line 7">
            <a:extLst>
              <a:ext uri="{FF2B5EF4-FFF2-40B4-BE49-F238E27FC236}">
                <a16:creationId xmlns:a16="http://schemas.microsoft.com/office/drawing/2014/main" id="{71244471-5597-4814-A1A9-82C6A92F0FDA}"/>
              </a:ext>
            </a:extLst>
          </p:cNvPr>
          <p:cNvSpPr>
            <a:spLocks noChangeShapeType="1"/>
          </p:cNvSpPr>
          <p:nvPr/>
        </p:nvSpPr>
        <p:spPr bwMode="auto">
          <a:xfrm>
            <a:off x="4298950" y="1905000"/>
            <a:ext cx="5953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0607" name="Rectangle 31">
            <a:extLst>
              <a:ext uri="{FF2B5EF4-FFF2-40B4-BE49-F238E27FC236}">
                <a16:creationId xmlns:a16="http://schemas.microsoft.com/office/drawing/2014/main" id="{536EF319-E6DC-4260-9212-6F819933B218}"/>
              </a:ext>
            </a:extLst>
          </p:cNvPr>
          <p:cNvSpPr>
            <a:spLocks noChangeArrowheads="1"/>
          </p:cNvSpPr>
          <p:nvPr/>
        </p:nvSpPr>
        <p:spPr bwMode="auto">
          <a:xfrm>
            <a:off x="0" y="342900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Char char="•"/>
            </a:pPr>
            <a:r>
              <a:rPr kumimoji="1" lang="zh-CN" altLang="en-US" sz="2800" b="1" dirty="0">
                <a:latin typeface="仿宋_GB2312" pitchFamily="49" charset="-122"/>
                <a:ea typeface="仿宋_GB2312" pitchFamily="49" charset="-122"/>
              </a:rPr>
              <a:t>为每个前趋关系设置一个互斥信号量</a:t>
            </a:r>
            <a:r>
              <a:rPr kumimoji="1" lang="en-US" altLang="zh-CN" sz="2800" b="1" dirty="0">
                <a:latin typeface="仿宋_GB2312" pitchFamily="49" charset="-122"/>
                <a:ea typeface="仿宋_GB2312" pitchFamily="49" charset="-122"/>
              </a:rPr>
              <a:t>S</a:t>
            </a:r>
            <a:r>
              <a:rPr kumimoji="1" lang="en-US" altLang="zh-CN" sz="2800" b="1" baseline="-25000" dirty="0">
                <a:latin typeface="仿宋_GB2312" pitchFamily="49" charset="-122"/>
                <a:ea typeface="仿宋_GB2312" pitchFamily="49" charset="-122"/>
              </a:rPr>
              <a:t>12</a:t>
            </a:r>
            <a:r>
              <a:rPr kumimoji="1" lang="zh-CN" altLang="en-US" sz="2800" b="1" dirty="0">
                <a:latin typeface="仿宋_GB2312" pitchFamily="49" charset="-122"/>
                <a:ea typeface="仿宋_GB2312" pitchFamily="49" charset="-122"/>
              </a:rPr>
              <a:t>，其初值为</a:t>
            </a:r>
            <a:r>
              <a:rPr kumimoji="1" lang="en-US" altLang="zh-CN" sz="2800" b="1" dirty="0">
                <a:solidFill>
                  <a:srgbClr val="FF0000"/>
                </a:solidFill>
                <a:latin typeface="仿宋_GB2312" pitchFamily="49" charset="-122"/>
                <a:ea typeface="仿宋_GB2312" pitchFamily="49" charset="-122"/>
              </a:rPr>
              <a:t>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80579">
                                            <p:txEl>
                                              <p:pRg st="0" end="0"/>
                                            </p:txEl>
                                          </p:spTgt>
                                        </p:tgtEl>
                                        <p:attrNameLst>
                                          <p:attrName>style.visibility</p:attrName>
                                        </p:attrNameLst>
                                      </p:cBhvr>
                                      <p:to>
                                        <p:strVal val="visible"/>
                                      </p:to>
                                    </p:set>
                                    <p:animEffect transition="in" filter="wipe(up)">
                                      <p:cBhvr>
                                        <p:cTn id="7" dur="500"/>
                                        <p:tgtEl>
                                          <p:spTgt spid="280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80607">
                                            <p:txEl>
                                              <p:pRg st="0" end="0"/>
                                            </p:txEl>
                                          </p:spTgt>
                                        </p:tgtEl>
                                        <p:attrNameLst>
                                          <p:attrName>style.visibility</p:attrName>
                                        </p:attrNameLst>
                                      </p:cBhvr>
                                      <p:to>
                                        <p:strVal val="visible"/>
                                      </p:to>
                                    </p:set>
                                    <p:animEffect transition="in" filter="wipe(up)">
                                      <p:cBhvr>
                                        <p:cTn id="12" dur="500"/>
                                        <p:tgtEl>
                                          <p:spTgt spid="280607">
                                            <p:txEl>
                                              <p:pRg st="0" end="0"/>
                                            </p:txEl>
                                          </p:spTgt>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build="p" autoUpdateAnimBg="0" advAuto="0"/>
      <p:bldP spid="280607" grpId="0" build="p"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A0675AF5-036B-41EE-875D-7DA82519316B}"/>
              </a:ext>
            </a:extLst>
          </p:cNvPr>
          <p:cNvSpPr>
            <a:spLocks noChangeArrowheads="1"/>
          </p:cNvSpPr>
          <p:nvPr/>
        </p:nvSpPr>
        <p:spPr bwMode="auto">
          <a:xfrm>
            <a:off x="228600" y="152400"/>
            <a:ext cx="525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0066FF"/>
                </a:solidFill>
                <a:latin typeface="华文中宋" panose="02010600040101010101" pitchFamily="2" charset="-122"/>
              </a:rPr>
              <a:t>利用信号量实现前趋关系</a:t>
            </a:r>
            <a:endParaRPr lang="zh-CN" altLang="en-US" sz="2800" b="1">
              <a:solidFill>
                <a:srgbClr val="0066FF"/>
              </a:solidFill>
            </a:endParaRPr>
          </a:p>
        </p:txBody>
      </p:sp>
      <p:grpSp>
        <p:nvGrpSpPr>
          <p:cNvPr id="176131" name="Group 74">
            <a:extLst>
              <a:ext uri="{FF2B5EF4-FFF2-40B4-BE49-F238E27FC236}">
                <a16:creationId xmlns:a16="http://schemas.microsoft.com/office/drawing/2014/main" id="{6A2AAFE8-48A4-4B77-BE2D-8F33B28CFDC1}"/>
              </a:ext>
            </a:extLst>
          </p:cNvPr>
          <p:cNvGrpSpPr>
            <a:grpSpLocks/>
          </p:cNvGrpSpPr>
          <p:nvPr/>
        </p:nvGrpSpPr>
        <p:grpSpPr bwMode="auto">
          <a:xfrm>
            <a:off x="152400" y="914400"/>
            <a:ext cx="2895600" cy="5299075"/>
            <a:chOff x="576" y="528"/>
            <a:chExt cx="1968" cy="3592"/>
          </a:xfrm>
        </p:grpSpPr>
        <p:grpSp>
          <p:nvGrpSpPr>
            <p:cNvPr id="176153" name="Group 33">
              <a:extLst>
                <a:ext uri="{FF2B5EF4-FFF2-40B4-BE49-F238E27FC236}">
                  <a16:creationId xmlns:a16="http://schemas.microsoft.com/office/drawing/2014/main" id="{F3D35E9A-F02E-48EE-8A9D-6FD3991AE9A9}"/>
                </a:ext>
              </a:extLst>
            </p:cNvPr>
            <p:cNvGrpSpPr>
              <a:grpSpLocks/>
            </p:cNvGrpSpPr>
            <p:nvPr/>
          </p:nvGrpSpPr>
          <p:grpSpPr bwMode="auto">
            <a:xfrm>
              <a:off x="576" y="528"/>
              <a:ext cx="1968" cy="3592"/>
              <a:chOff x="144" y="528"/>
              <a:chExt cx="1968" cy="3592"/>
            </a:xfrm>
          </p:grpSpPr>
          <p:grpSp>
            <p:nvGrpSpPr>
              <p:cNvPr id="176161" name="Group 5">
                <a:extLst>
                  <a:ext uri="{FF2B5EF4-FFF2-40B4-BE49-F238E27FC236}">
                    <a16:creationId xmlns:a16="http://schemas.microsoft.com/office/drawing/2014/main" id="{ED1F65B8-49E4-4FD0-9F7F-88181BFF1A5B}"/>
                  </a:ext>
                </a:extLst>
              </p:cNvPr>
              <p:cNvGrpSpPr>
                <a:grpSpLocks/>
              </p:cNvGrpSpPr>
              <p:nvPr/>
            </p:nvGrpSpPr>
            <p:grpSpPr bwMode="auto">
              <a:xfrm>
                <a:off x="912" y="528"/>
                <a:ext cx="576" cy="477"/>
                <a:chOff x="912" y="816"/>
                <a:chExt cx="576" cy="583"/>
              </a:xfrm>
            </p:grpSpPr>
            <p:sp>
              <p:nvSpPr>
                <p:cNvPr id="176184" name="Oval 3">
                  <a:extLst>
                    <a:ext uri="{FF2B5EF4-FFF2-40B4-BE49-F238E27FC236}">
                      <a16:creationId xmlns:a16="http://schemas.microsoft.com/office/drawing/2014/main" id="{AF98D6C6-E1CD-4E10-AA2C-B3C3D293187E}"/>
                    </a:ext>
                  </a:extLst>
                </p:cNvPr>
                <p:cNvSpPr>
                  <a:spLocks noChangeArrowheads="1"/>
                </p:cNvSpPr>
                <p:nvPr/>
              </p:nvSpPr>
              <p:spPr bwMode="auto">
                <a:xfrm>
                  <a:off x="912" y="816"/>
                  <a:ext cx="576" cy="528"/>
                </a:xfrm>
                <a:prstGeom prst="ellipse">
                  <a:avLst/>
                </a:prstGeom>
                <a:solidFill>
                  <a:srgbClr val="333399"/>
                </a:solidFill>
                <a:ln w="28575">
                  <a:solidFill>
                    <a:schemeClr val="bg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6185" name="Text Box 4">
                  <a:extLst>
                    <a:ext uri="{FF2B5EF4-FFF2-40B4-BE49-F238E27FC236}">
                      <a16:creationId xmlns:a16="http://schemas.microsoft.com/office/drawing/2014/main" id="{26135E8B-40B3-4A6C-8AED-AF72B7433825}"/>
                    </a:ext>
                  </a:extLst>
                </p:cNvPr>
                <p:cNvSpPr txBox="1">
                  <a:spLocks noChangeArrowheads="1"/>
                </p:cNvSpPr>
                <p:nvPr/>
              </p:nvSpPr>
              <p:spPr bwMode="auto">
                <a:xfrm>
                  <a:off x="1057" y="914"/>
                  <a:ext cx="431"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a:solidFill>
                        <a:schemeClr val="bg1"/>
                      </a:solidFill>
                    </a:rPr>
                    <a:t>S</a:t>
                  </a:r>
                  <a:r>
                    <a:rPr lang="en-US" altLang="zh-CN" sz="1800" b="1">
                      <a:solidFill>
                        <a:schemeClr val="bg1"/>
                      </a:solidFill>
                    </a:rPr>
                    <a:t>1</a:t>
                  </a:r>
                </a:p>
              </p:txBody>
            </p:sp>
          </p:grpSp>
          <p:grpSp>
            <p:nvGrpSpPr>
              <p:cNvPr id="176162" name="Group 6">
                <a:extLst>
                  <a:ext uri="{FF2B5EF4-FFF2-40B4-BE49-F238E27FC236}">
                    <a16:creationId xmlns:a16="http://schemas.microsoft.com/office/drawing/2014/main" id="{1DD8DA1E-5D5C-48A6-B9E0-67A300B13600}"/>
                  </a:ext>
                </a:extLst>
              </p:cNvPr>
              <p:cNvGrpSpPr>
                <a:grpSpLocks/>
              </p:cNvGrpSpPr>
              <p:nvPr/>
            </p:nvGrpSpPr>
            <p:grpSpPr bwMode="auto">
              <a:xfrm>
                <a:off x="288" y="1392"/>
                <a:ext cx="576" cy="473"/>
                <a:chOff x="912" y="816"/>
                <a:chExt cx="576" cy="578"/>
              </a:xfrm>
            </p:grpSpPr>
            <p:sp>
              <p:nvSpPr>
                <p:cNvPr id="176182" name="Oval 7">
                  <a:extLst>
                    <a:ext uri="{FF2B5EF4-FFF2-40B4-BE49-F238E27FC236}">
                      <a16:creationId xmlns:a16="http://schemas.microsoft.com/office/drawing/2014/main" id="{7AF04E1A-39C4-459A-A485-E2BECFA60255}"/>
                    </a:ext>
                  </a:extLst>
                </p:cNvPr>
                <p:cNvSpPr>
                  <a:spLocks noChangeArrowheads="1"/>
                </p:cNvSpPr>
                <p:nvPr/>
              </p:nvSpPr>
              <p:spPr bwMode="auto">
                <a:xfrm>
                  <a:off x="912" y="816"/>
                  <a:ext cx="576" cy="528"/>
                </a:xfrm>
                <a:prstGeom prst="ellipse">
                  <a:avLst/>
                </a:prstGeom>
                <a:solidFill>
                  <a:srgbClr val="333399"/>
                </a:solidFill>
                <a:ln w="28575">
                  <a:solidFill>
                    <a:schemeClr val="bg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6183" name="Text Box 8">
                  <a:extLst>
                    <a:ext uri="{FF2B5EF4-FFF2-40B4-BE49-F238E27FC236}">
                      <a16:creationId xmlns:a16="http://schemas.microsoft.com/office/drawing/2014/main" id="{A29EE23A-C6F0-4CB0-B8C1-FE3F11C8CE45}"/>
                    </a:ext>
                  </a:extLst>
                </p:cNvPr>
                <p:cNvSpPr txBox="1">
                  <a:spLocks noChangeArrowheads="1"/>
                </p:cNvSpPr>
                <p:nvPr/>
              </p:nvSpPr>
              <p:spPr bwMode="auto">
                <a:xfrm>
                  <a:off x="975" y="914"/>
                  <a:ext cx="48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a:solidFill>
                        <a:schemeClr val="bg1"/>
                      </a:solidFill>
                    </a:rPr>
                    <a:t>S</a:t>
                  </a:r>
                  <a:r>
                    <a:rPr lang="en-US" altLang="zh-CN" sz="1800" b="1">
                      <a:solidFill>
                        <a:schemeClr val="bg1"/>
                      </a:solidFill>
                    </a:rPr>
                    <a:t>2</a:t>
                  </a:r>
                </a:p>
              </p:txBody>
            </p:sp>
          </p:grpSp>
          <p:grpSp>
            <p:nvGrpSpPr>
              <p:cNvPr id="176163" name="Group 9">
                <a:extLst>
                  <a:ext uri="{FF2B5EF4-FFF2-40B4-BE49-F238E27FC236}">
                    <a16:creationId xmlns:a16="http://schemas.microsoft.com/office/drawing/2014/main" id="{5F23FA36-FE63-42CA-A12C-88F212F5F124}"/>
                  </a:ext>
                </a:extLst>
              </p:cNvPr>
              <p:cNvGrpSpPr>
                <a:grpSpLocks/>
              </p:cNvGrpSpPr>
              <p:nvPr/>
            </p:nvGrpSpPr>
            <p:grpSpPr bwMode="auto">
              <a:xfrm>
                <a:off x="1536" y="1824"/>
                <a:ext cx="576" cy="474"/>
                <a:chOff x="912" y="816"/>
                <a:chExt cx="576" cy="557"/>
              </a:xfrm>
            </p:grpSpPr>
            <p:sp>
              <p:nvSpPr>
                <p:cNvPr id="176180" name="Oval 10">
                  <a:extLst>
                    <a:ext uri="{FF2B5EF4-FFF2-40B4-BE49-F238E27FC236}">
                      <a16:creationId xmlns:a16="http://schemas.microsoft.com/office/drawing/2014/main" id="{1485C253-543B-44C7-8312-B9EFBA91396D}"/>
                    </a:ext>
                  </a:extLst>
                </p:cNvPr>
                <p:cNvSpPr>
                  <a:spLocks noChangeArrowheads="1"/>
                </p:cNvSpPr>
                <p:nvPr/>
              </p:nvSpPr>
              <p:spPr bwMode="auto">
                <a:xfrm>
                  <a:off x="912" y="816"/>
                  <a:ext cx="576" cy="528"/>
                </a:xfrm>
                <a:prstGeom prst="ellipse">
                  <a:avLst/>
                </a:prstGeom>
                <a:solidFill>
                  <a:srgbClr val="333399"/>
                </a:solidFill>
                <a:ln w="28575">
                  <a:solidFill>
                    <a:schemeClr val="bg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6181" name="Text Box 11">
                  <a:extLst>
                    <a:ext uri="{FF2B5EF4-FFF2-40B4-BE49-F238E27FC236}">
                      <a16:creationId xmlns:a16="http://schemas.microsoft.com/office/drawing/2014/main" id="{F4EC345E-83CD-43BA-ABC2-640C18A1429D}"/>
                    </a:ext>
                  </a:extLst>
                </p:cNvPr>
                <p:cNvSpPr txBox="1">
                  <a:spLocks noChangeArrowheads="1"/>
                </p:cNvSpPr>
                <p:nvPr/>
              </p:nvSpPr>
              <p:spPr bwMode="auto">
                <a:xfrm>
                  <a:off x="1056" y="911"/>
                  <a:ext cx="432"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a:solidFill>
                        <a:schemeClr val="bg1"/>
                      </a:solidFill>
                    </a:rPr>
                    <a:t>S</a:t>
                  </a:r>
                  <a:r>
                    <a:rPr lang="en-US" altLang="zh-CN" sz="1800" b="1">
                      <a:solidFill>
                        <a:schemeClr val="bg1"/>
                      </a:solidFill>
                    </a:rPr>
                    <a:t>3</a:t>
                  </a:r>
                </a:p>
              </p:txBody>
            </p:sp>
          </p:grpSp>
          <p:grpSp>
            <p:nvGrpSpPr>
              <p:cNvPr id="176164" name="Group 12">
                <a:extLst>
                  <a:ext uri="{FF2B5EF4-FFF2-40B4-BE49-F238E27FC236}">
                    <a16:creationId xmlns:a16="http://schemas.microsoft.com/office/drawing/2014/main" id="{61CD293A-EAD6-4F61-8F0E-4E07625407D6}"/>
                  </a:ext>
                </a:extLst>
              </p:cNvPr>
              <p:cNvGrpSpPr>
                <a:grpSpLocks/>
              </p:cNvGrpSpPr>
              <p:nvPr/>
            </p:nvGrpSpPr>
            <p:grpSpPr bwMode="auto">
              <a:xfrm>
                <a:off x="144" y="2522"/>
                <a:ext cx="624" cy="502"/>
                <a:chOff x="912" y="816"/>
                <a:chExt cx="624" cy="528"/>
              </a:xfrm>
            </p:grpSpPr>
            <p:sp>
              <p:nvSpPr>
                <p:cNvPr id="176178" name="Oval 13">
                  <a:extLst>
                    <a:ext uri="{FF2B5EF4-FFF2-40B4-BE49-F238E27FC236}">
                      <a16:creationId xmlns:a16="http://schemas.microsoft.com/office/drawing/2014/main" id="{821FF9F9-A12D-4B9C-8235-1CF9336FB5BF}"/>
                    </a:ext>
                  </a:extLst>
                </p:cNvPr>
                <p:cNvSpPr>
                  <a:spLocks noChangeArrowheads="1"/>
                </p:cNvSpPr>
                <p:nvPr/>
              </p:nvSpPr>
              <p:spPr bwMode="auto">
                <a:xfrm>
                  <a:off x="912" y="816"/>
                  <a:ext cx="576" cy="528"/>
                </a:xfrm>
                <a:prstGeom prst="ellipse">
                  <a:avLst/>
                </a:prstGeom>
                <a:solidFill>
                  <a:srgbClr val="333399"/>
                </a:solidFill>
                <a:ln w="28575">
                  <a:solidFill>
                    <a:schemeClr val="bg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6179" name="Text Box 14">
                  <a:extLst>
                    <a:ext uri="{FF2B5EF4-FFF2-40B4-BE49-F238E27FC236}">
                      <a16:creationId xmlns:a16="http://schemas.microsoft.com/office/drawing/2014/main" id="{1F9FC644-1EEE-4C29-8294-EFC52126D436}"/>
                    </a:ext>
                  </a:extLst>
                </p:cNvPr>
                <p:cNvSpPr txBox="1">
                  <a:spLocks noChangeArrowheads="1"/>
                </p:cNvSpPr>
                <p:nvPr/>
              </p:nvSpPr>
              <p:spPr bwMode="auto">
                <a:xfrm>
                  <a:off x="1057" y="912"/>
                  <a:ext cx="479"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a:solidFill>
                        <a:schemeClr val="bg1"/>
                      </a:solidFill>
                    </a:rPr>
                    <a:t>S</a:t>
                  </a:r>
                  <a:r>
                    <a:rPr lang="en-US" altLang="zh-CN" sz="1800" b="1">
                      <a:solidFill>
                        <a:schemeClr val="bg1"/>
                      </a:solidFill>
                    </a:rPr>
                    <a:t>4</a:t>
                  </a:r>
                </a:p>
              </p:txBody>
            </p:sp>
          </p:grpSp>
          <p:grpSp>
            <p:nvGrpSpPr>
              <p:cNvPr id="176165" name="Group 15">
                <a:extLst>
                  <a:ext uri="{FF2B5EF4-FFF2-40B4-BE49-F238E27FC236}">
                    <a16:creationId xmlns:a16="http://schemas.microsoft.com/office/drawing/2014/main" id="{ABA94FDD-AEA7-4C97-9EDB-7AFF7B731178}"/>
                  </a:ext>
                </a:extLst>
              </p:cNvPr>
              <p:cNvGrpSpPr>
                <a:grpSpLocks/>
              </p:cNvGrpSpPr>
              <p:nvPr/>
            </p:nvGrpSpPr>
            <p:grpSpPr bwMode="auto">
              <a:xfrm>
                <a:off x="912" y="2352"/>
                <a:ext cx="576" cy="475"/>
                <a:chOff x="912" y="816"/>
                <a:chExt cx="576" cy="555"/>
              </a:xfrm>
            </p:grpSpPr>
            <p:sp>
              <p:nvSpPr>
                <p:cNvPr id="176176" name="Oval 16">
                  <a:extLst>
                    <a:ext uri="{FF2B5EF4-FFF2-40B4-BE49-F238E27FC236}">
                      <a16:creationId xmlns:a16="http://schemas.microsoft.com/office/drawing/2014/main" id="{9998834F-1F0F-4C54-871C-91A7C568AD0A}"/>
                    </a:ext>
                  </a:extLst>
                </p:cNvPr>
                <p:cNvSpPr>
                  <a:spLocks noChangeArrowheads="1"/>
                </p:cNvSpPr>
                <p:nvPr/>
              </p:nvSpPr>
              <p:spPr bwMode="auto">
                <a:xfrm>
                  <a:off x="912" y="816"/>
                  <a:ext cx="576" cy="528"/>
                </a:xfrm>
                <a:prstGeom prst="ellipse">
                  <a:avLst/>
                </a:prstGeom>
                <a:solidFill>
                  <a:srgbClr val="333399"/>
                </a:solidFill>
                <a:ln w="28575">
                  <a:solidFill>
                    <a:schemeClr val="bg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6177" name="Text Box 17">
                  <a:extLst>
                    <a:ext uri="{FF2B5EF4-FFF2-40B4-BE49-F238E27FC236}">
                      <a16:creationId xmlns:a16="http://schemas.microsoft.com/office/drawing/2014/main" id="{D4E61387-D983-44FD-B090-0C838AE167D1}"/>
                    </a:ext>
                  </a:extLst>
                </p:cNvPr>
                <p:cNvSpPr txBox="1">
                  <a:spLocks noChangeArrowheads="1"/>
                </p:cNvSpPr>
                <p:nvPr/>
              </p:nvSpPr>
              <p:spPr bwMode="auto">
                <a:xfrm>
                  <a:off x="1057" y="912"/>
                  <a:ext cx="431"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a:solidFill>
                        <a:schemeClr val="bg1"/>
                      </a:solidFill>
                    </a:rPr>
                    <a:t>S</a:t>
                  </a:r>
                  <a:r>
                    <a:rPr lang="en-US" altLang="zh-CN" sz="1800" b="1">
                      <a:solidFill>
                        <a:schemeClr val="bg1"/>
                      </a:solidFill>
                    </a:rPr>
                    <a:t>5</a:t>
                  </a:r>
                </a:p>
              </p:txBody>
            </p:sp>
          </p:grpSp>
          <p:grpSp>
            <p:nvGrpSpPr>
              <p:cNvPr id="176166" name="Group 18">
                <a:extLst>
                  <a:ext uri="{FF2B5EF4-FFF2-40B4-BE49-F238E27FC236}">
                    <a16:creationId xmlns:a16="http://schemas.microsoft.com/office/drawing/2014/main" id="{F8FEBC95-35B8-40CE-AABC-11F8487C2A77}"/>
                  </a:ext>
                </a:extLst>
              </p:cNvPr>
              <p:cNvGrpSpPr>
                <a:grpSpLocks/>
              </p:cNvGrpSpPr>
              <p:nvPr/>
            </p:nvGrpSpPr>
            <p:grpSpPr bwMode="auto">
              <a:xfrm>
                <a:off x="1008" y="3648"/>
                <a:ext cx="576" cy="472"/>
                <a:chOff x="912" y="816"/>
                <a:chExt cx="576" cy="577"/>
              </a:xfrm>
            </p:grpSpPr>
            <p:sp>
              <p:nvSpPr>
                <p:cNvPr id="176174" name="Oval 19">
                  <a:extLst>
                    <a:ext uri="{FF2B5EF4-FFF2-40B4-BE49-F238E27FC236}">
                      <a16:creationId xmlns:a16="http://schemas.microsoft.com/office/drawing/2014/main" id="{A41F8A15-4519-4E59-BF2E-E4C0462C1B58}"/>
                    </a:ext>
                  </a:extLst>
                </p:cNvPr>
                <p:cNvSpPr>
                  <a:spLocks noChangeArrowheads="1"/>
                </p:cNvSpPr>
                <p:nvPr/>
              </p:nvSpPr>
              <p:spPr bwMode="auto">
                <a:xfrm>
                  <a:off x="912" y="816"/>
                  <a:ext cx="576" cy="528"/>
                </a:xfrm>
                <a:prstGeom prst="ellipse">
                  <a:avLst/>
                </a:prstGeom>
                <a:solidFill>
                  <a:srgbClr val="333399"/>
                </a:solidFill>
                <a:ln w="28575">
                  <a:solidFill>
                    <a:schemeClr val="bg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6175" name="Text Box 20">
                  <a:extLst>
                    <a:ext uri="{FF2B5EF4-FFF2-40B4-BE49-F238E27FC236}">
                      <a16:creationId xmlns:a16="http://schemas.microsoft.com/office/drawing/2014/main" id="{2F113330-D67F-4AFF-A168-9197B95EB174}"/>
                    </a:ext>
                  </a:extLst>
                </p:cNvPr>
                <p:cNvSpPr txBox="1">
                  <a:spLocks noChangeArrowheads="1"/>
                </p:cNvSpPr>
                <p:nvPr/>
              </p:nvSpPr>
              <p:spPr bwMode="auto">
                <a:xfrm>
                  <a:off x="980" y="913"/>
                  <a:ext cx="47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a:solidFill>
                        <a:schemeClr val="bg1"/>
                      </a:solidFill>
                    </a:rPr>
                    <a:t>S</a:t>
                  </a:r>
                  <a:r>
                    <a:rPr lang="en-US" altLang="zh-CN" sz="1800" b="1">
                      <a:solidFill>
                        <a:schemeClr val="bg1"/>
                      </a:solidFill>
                    </a:rPr>
                    <a:t>6</a:t>
                  </a:r>
                </a:p>
              </p:txBody>
            </p:sp>
          </p:grpSp>
          <p:sp>
            <p:nvSpPr>
              <p:cNvPr id="176167" name="Line 25">
                <a:extLst>
                  <a:ext uri="{FF2B5EF4-FFF2-40B4-BE49-F238E27FC236}">
                    <a16:creationId xmlns:a16="http://schemas.microsoft.com/office/drawing/2014/main" id="{744E66AA-3E70-4C8A-AD44-4F6BCE76B9AE}"/>
                  </a:ext>
                </a:extLst>
              </p:cNvPr>
              <p:cNvSpPr>
                <a:spLocks noChangeShapeType="1"/>
              </p:cNvSpPr>
              <p:nvPr/>
            </p:nvSpPr>
            <p:spPr bwMode="auto">
              <a:xfrm flipH="1">
                <a:off x="624" y="864"/>
                <a:ext cx="336" cy="52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8" name="Line 26">
                <a:extLst>
                  <a:ext uri="{FF2B5EF4-FFF2-40B4-BE49-F238E27FC236}">
                    <a16:creationId xmlns:a16="http://schemas.microsoft.com/office/drawing/2014/main" id="{5EC28B41-31E1-4F69-9FC5-EC52BB3B2CB2}"/>
                  </a:ext>
                </a:extLst>
              </p:cNvPr>
              <p:cNvSpPr>
                <a:spLocks noChangeShapeType="1"/>
              </p:cNvSpPr>
              <p:nvPr/>
            </p:nvSpPr>
            <p:spPr bwMode="auto">
              <a:xfrm flipH="1">
                <a:off x="432" y="1872"/>
                <a:ext cx="96" cy="64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9" name="Line 27">
                <a:extLst>
                  <a:ext uri="{FF2B5EF4-FFF2-40B4-BE49-F238E27FC236}">
                    <a16:creationId xmlns:a16="http://schemas.microsoft.com/office/drawing/2014/main" id="{CDFFC604-FF6B-4868-B49A-5FF7CF66F415}"/>
                  </a:ext>
                </a:extLst>
              </p:cNvPr>
              <p:cNvSpPr>
                <a:spLocks noChangeShapeType="1"/>
              </p:cNvSpPr>
              <p:nvPr/>
            </p:nvSpPr>
            <p:spPr bwMode="auto">
              <a:xfrm>
                <a:off x="768" y="1776"/>
                <a:ext cx="288" cy="57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0" name="Line 28">
                <a:extLst>
                  <a:ext uri="{FF2B5EF4-FFF2-40B4-BE49-F238E27FC236}">
                    <a16:creationId xmlns:a16="http://schemas.microsoft.com/office/drawing/2014/main" id="{3C2C3697-355C-43E2-8BDE-1C66315CE139}"/>
                  </a:ext>
                </a:extLst>
              </p:cNvPr>
              <p:cNvSpPr>
                <a:spLocks noChangeShapeType="1"/>
              </p:cNvSpPr>
              <p:nvPr/>
            </p:nvSpPr>
            <p:spPr bwMode="auto">
              <a:xfrm>
                <a:off x="1392" y="960"/>
                <a:ext cx="432" cy="86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1" name="Line 29">
                <a:extLst>
                  <a:ext uri="{FF2B5EF4-FFF2-40B4-BE49-F238E27FC236}">
                    <a16:creationId xmlns:a16="http://schemas.microsoft.com/office/drawing/2014/main" id="{9903E042-6BF5-45C1-9ED6-3C7E5471EAB1}"/>
                  </a:ext>
                </a:extLst>
              </p:cNvPr>
              <p:cNvSpPr>
                <a:spLocks noChangeShapeType="1"/>
              </p:cNvSpPr>
              <p:nvPr/>
            </p:nvSpPr>
            <p:spPr bwMode="auto">
              <a:xfrm flipH="1">
                <a:off x="1440" y="2273"/>
                <a:ext cx="432" cy="142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2" name="Line 30">
                <a:extLst>
                  <a:ext uri="{FF2B5EF4-FFF2-40B4-BE49-F238E27FC236}">
                    <a16:creationId xmlns:a16="http://schemas.microsoft.com/office/drawing/2014/main" id="{8FEC0601-D8F0-4427-8570-8A4F0A11F77E}"/>
                  </a:ext>
                </a:extLst>
              </p:cNvPr>
              <p:cNvSpPr>
                <a:spLocks noChangeShapeType="1"/>
              </p:cNvSpPr>
              <p:nvPr/>
            </p:nvSpPr>
            <p:spPr bwMode="auto">
              <a:xfrm flipH="1">
                <a:off x="1248" y="2832"/>
                <a:ext cx="48" cy="81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3" name="Line 31">
                <a:extLst>
                  <a:ext uri="{FF2B5EF4-FFF2-40B4-BE49-F238E27FC236}">
                    <a16:creationId xmlns:a16="http://schemas.microsoft.com/office/drawing/2014/main" id="{A8D71514-0706-4E7A-813D-5E72A7509374}"/>
                  </a:ext>
                </a:extLst>
              </p:cNvPr>
              <p:cNvSpPr>
                <a:spLocks noChangeShapeType="1"/>
              </p:cNvSpPr>
              <p:nvPr/>
            </p:nvSpPr>
            <p:spPr bwMode="auto">
              <a:xfrm>
                <a:off x="528" y="3024"/>
                <a:ext cx="528" cy="72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6154" name="Rectangle 37">
              <a:extLst>
                <a:ext uri="{FF2B5EF4-FFF2-40B4-BE49-F238E27FC236}">
                  <a16:creationId xmlns:a16="http://schemas.microsoft.com/office/drawing/2014/main" id="{12A74DE6-5F6A-46ED-9A1B-2F9910DCA55E}"/>
                </a:ext>
              </a:extLst>
            </p:cNvPr>
            <p:cNvSpPr>
              <a:spLocks noChangeArrowheads="1"/>
            </p:cNvSpPr>
            <p:nvPr/>
          </p:nvSpPr>
          <p:spPr bwMode="auto">
            <a:xfrm>
              <a:off x="960" y="864"/>
              <a:ext cx="28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ClrTx/>
                <a:buSzTx/>
                <a:buFontTx/>
                <a:buNone/>
              </a:pPr>
              <a:r>
                <a:rPr lang="en-US" altLang="zh-CN" sz="2800">
                  <a:solidFill>
                    <a:srgbClr val="0066FF"/>
                  </a:solidFill>
                </a:rPr>
                <a:t>a</a:t>
              </a:r>
            </a:p>
          </p:txBody>
        </p:sp>
        <p:sp>
          <p:nvSpPr>
            <p:cNvPr id="176155" name="Rectangle 39">
              <a:extLst>
                <a:ext uri="{FF2B5EF4-FFF2-40B4-BE49-F238E27FC236}">
                  <a16:creationId xmlns:a16="http://schemas.microsoft.com/office/drawing/2014/main" id="{89BC70FC-1548-4360-B11C-B333CEB64C49}"/>
                </a:ext>
              </a:extLst>
            </p:cNvPr>
            <p:cNvSpPr>
              <a:spLocks noChangeArrowheads="1"/>
            </p:cNvSpPr>
            <p:nvPr/>
          </p:nvSpPr>
          <p:spPr bwMode="auto">
            <a:xfrm>
              <a:off x="2056" y="1296"/>
              <a:ext cx="26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ClrTx/>
                <a:buSzTx/>
                <a:buFontTx/>
                <a:buNone/>
              </a:pPr>
              <a:r>
                <a:rPr lang="en-US" altLang="zh-CN" sz="2800">
                  <a:solidFill>
                    <a:srgbClr val="0066FF"/>
                  </a:solidFill>
                </a:rPr>
                <a:t>b</a:t>
              </a:r>
            </a:p>
          </p:txBody>
        </p:sp>
        <p:sp>
          <p:nvSpPr>
            <p:cNvPr id="176156" name="Rectangle 40">
              <a:extLst>
                <a:ext uri="{FF2B5EF4-FFF2-40B4-BE49-F238E27FC236}">
                  <a16:creationId xmlns:a16="http://schemas.microsoft.com/office/drawing/2014/main" id="{09754087-939F-41A9-ABCE-FF45D771B64E}"/>
                </a:ext>
              </a:extLst>
            </p:cNvPr>
            <p:cNvSpPr>
              <a:spLocks noChangeArrowheads="1"/>
            </p:cNvSpPr>
            <p:nvPr/>
          </p:nvSpPr>
          <p:spPr bwMode="auto">
            <a:xfrm>
              <a:off x="712" y="2064"/>
              <a:ext cx="24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ClrTx/>
                <a:buSzTx/>
                <a:buFontTx/>
                <a:buNone/>
              </a:pPr>
              <a:r>
                <a:rPr lang="en-US" altLang="zh-CN" sz="2800">
                  <a:solidFill>
                    <a:srgbClr val="0066FF"/>
                  </a:solidFill>
                </a:rPr>
                <a:t>c</a:t>
              </a:r>
            </a:p>
          </p:txBody>
        </p:sp>
        <p:sp>
          <p:nvSpPr>
            <p:cNvPr id="176157" name="Rectangle 41">
              <a:extLst>
                <a:ext uri="{FF2B5EF4-FFF2-40B4-BE49-F238E27FC236}">
                  <a16:creationId xmlns:a16="http://schemas.microsoft.com/office/drawing/2014/main" id="{83E8BD46-3A35-4C8E-A758-0F1D74923AFB}"/>
                </a:ext>
              </a:extLst>
            </p:cNvPr>
            <p:cNvSpPr>
              <a:spLocks noChangeArrowheads="1"/>
            </p:cNvSpPr>
            <p:nvPr/>
          </p:nvSpPr>
          <p:spPr bwMode="auto">
            <a:xfrm>
              <a:off x="1145" y="2064"/>
              <a:ext cx="26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ClrTx/>
                <a:buSzTx/>
                <a:buFontTx/>
                <a:buNone/>
              </a:pPr>
              <a:r>
                <a:rPr lang="en-US" altLang="zh-CN" sz="2800">
                  <a:solidFill>
                    <a:srgbClr val="0066FF"/>
                  </a:solidFill>
                </a:rPr>
                <a:t>d</a:t>
              </a:r>
            </a:p>
          </p:txBody>
        </p:sp>
        <p:sp>
          <p:nvSpPr>
            <p:cNvPr id="176158" name="Rectangle 42">
              <a:extLst>
                <a:ext uri="{FF2B5EF4-FFF2-40B4-BE49-F238E27FC236}">
                  <a16:creationId xmlns:a16="http://schemas.microsoft.com/office/drawing/2014/main" id="{6B3C64AF-5BD3-4CDA-946B-12C40C95F52D}"/>
                </a:ext>
              </a:extLst>
            </p:cNvPr>
            <p:cNvSpPr>
              <a:spLocks noChangeArrowheads="1"/>
            </p:cNvSpPr>
            <p:nvPr/>
          </p:nvSpPr>
          <p:spPr bwMode="auto">
            <a:xfrm>
              <a:off x="2064" y="2928"/>
              <a:ext cx="26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0"/>
                </a:spcBef>
                <a:buClrTx/>
                <a:buSzTx/>
                <a:buFontTx/>
                <a:buNone/>
              </a:pPr>
              <a:r>
                <a:rPr lang="en-US" altLang="zh-CN" sz="2800">
                  <a:solidFill>
                    <a:srgbClr val="0066FF"/>
                  </a:solidFill>
                </a:rPr>
                <a:t>e</a:t>
              </a:r>
            </a:p>
          </p:txBody>
        </p:sp>
        <p:sp>
          <p:nvSpPr>
            <p:cNvPr id="176159" name="Rectangle 43">
              <a:extLst>
                <a:ext uri="{FF2B5EF4-FFF2-40B4-BE49-F238E27FC236}">
                  <a16:creationId xmlns:a16="http://schemas.microsoft.com/office/drawing/2014/main" id="{0486A535-DFCC-4525-9D08-B1097FB291BC}"/>
                </a:ext>
              </a:extLst>
            </p:cNvPr>
            <p:cNvSpPr>
              <a:spLocks noChangeArrowheads="1"/>
            </p:cNvSpPr>
            <p:nvPr/>
          </p:nvSpPr>
          <p:spPr bwMode="auto">
            <a:xfrm>
              <a:off x="1023" y="3296"/>
              <a:ext cx="193"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ClrTx/>
                <a:buSzTx/>
                <a:buFontTx/>
                <a:buNone/>
              </a:pPr>
              <a:r>
                <a:rPr lang="en-US" altLang="zh-CN" sz="2800">
                  <a:solidFill>
                    <a:srgbClr val="0066FF"/>
                  </a:solidFill>
                </a:rPr>
                <a:t>f</a:t>
              </a:r>
            </a:p>
          </p:txBody>
        </p:sp>
        <p:sp>
          <p:nvSpPr>
            <p:cNvPr id="176160" name="Rectangle 44">
              <a:extLst>
                <a:ext uri="{FF2B5EF4-FFF2-40B4-BE49-F238E27FC236}">
                  <a16:creationId xmlns:a16="http://schemas.microsoft.com/office/drawing/2014/main" id="{83EDBFB5-66F0-481B-94F8-C988EFC9B0CD}"/>
                </a:ext>
              </a:extLst>
            </p:cNvPr>
            <p:cNvSpPr>
              <a:spLocks noChangeArrowheads="1"/>
            </p:cNvSpPr>
            <p:nvPr/>
          </p:nvSpPr>
          <p:spPr bwMode="auto">
            <a:xfrm>
              <a:off x="1481" y="3120"/>
              <a:ext cx="26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ClrTx/>
                <a:buSzTx/>
                <a:buFontTx/>
                <a:buNone/>
              </a:pPr>
              <a:r>
                <a:rPr lang="en-US" altLang="zh-CN" sz="2800">
                  <a:solidFill>
                    <a:srgbClr val="0066FF"/>
                  </a:solidFill>
                </a:rPr>
                <a:t>g</a:t>
              </a:r>
            </a:p>
          </p:txBody>
        </p:sp>
      </p:grpSp>
      <p:grpSp>
        <p:nvGrpSpPr>
          <p:cNvPr id="10" name="Group 92">
            <a:extLst>
              <a:ext uri="{FF2B5EF4-FFF2-40B4-BE49-F238E27FC236}">
                <a16:creationId xmlns:a16="http://schemas.microsoft.com/office/drawing/2014/main" id="{01041840-8747-4C6A-A2C2-475F3BC8ECEF}"/>
              </a:ext>
            </a:extLst>
          </p:cNvPr>
          <p:cNvGrpSpPr>
            <a:grpSpLocks/>
          </p:cNvGrpSpPr>
          <p:nvPr/>
        </p:nvGrpSpPr>
        <p:grpSpPr bwMode="auto">
          <a:xfrm>
            <a:off x="3276600" y="838200"/>
            <a:ext cx="5638800" cy="2971800"/>
            <a:chOff x="2064" y="528"/>
            <a:chExt cx="3552" cy="1872"/>
          </a:xfrm>
        </p:grpSpPr>
        <p:sp>
          <p:nvSpPr>
            <p:cNvPr id="176135" name="Rectangle 84">
              <a:extLst>
                <a:ext uri="{FF2B5EF4-FFF2-40B4-BE49-F238E27FC236}">
                  <a16:creationId xmlns:a16="http://schemas.microsoft.com/office/drawing/2014/main" id="{0E3B0631-83DF-4AEC-AD23-7964160DD784}"/>
                </a:ext>
              </a:extLst>
            </p:cNvPr>
            <p:cNvSpPr>
              <a:spLocks noChangeArrowheads="1"/>
            </p:cNvSpPr>
            <p:nvPr/>
          </p:nvSpPr>
          <p:spPr bwMode="auto">
            <a:xfrm>
              <a:off x="2064" y="576"/>
              <a:ext cx="3552" cy="1824"/>
            </a:xfrm>
            <a:prstGeom prst="rect">
              <a:avLst/>
            </a:prstGeom>
            <a:solidFill>
              <a:srgbClr val="333399"/>
            </a:solidFill>
            <a:ln w="38100" cmpd="dbl">
              <a:solidFill>
                <a:schemeClr val="bg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6136" name="Oval 62">
              <a:extLst>
                <a:ext uri="{FF2B5EF4-FFF2-40B4-BE49-F238E27FC236}">
                  <a16:creationId xmlns:a16="http://schemas.microsoft.com/office/drawing/2014/main" id="{05A0F109-4D0A-4CC8-B062-78D2D0FBA9D1}"/>
                </a:ext>
              </a:extLst>
            </p:cNvPr>
            <p:cNvSpPr>
              <a:spLocks noChangeArrowheads="1"/>
            </p:cNvSpPr>
            <p:nvPr/>
          </p:nvSpPr>
          <p:spPr bwMode="auto">
            <a:xfrm>
              <a:off x="2160" y="1268"/>
              <a:ext cx="480" cy="370"/>
            </a:xfrm>
            <a:prstGeom prst="ellipse">
              <a:avLst/>
            </a:prstGeom>
            <a:solidFill>
              <a:srgbClr val="333399"/>
            </a:solidFill>
            <a:ln w="9525">
              <a:solidFill>
                <a:schemeClr val="bg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6137" name="Rectangle 57">
              <a:extLst>
                <a:ext uri="{FF2B5EF4-FFF2-40B4-BE49-F238E27FC236}">
                  <a16:creationId xmlns:a16="http://schemas.microsoft.com/office/drawing/2014/main" id="{76DD89B2-B378-46C3-95F5-1BA90A8E7C4B}"/>
                </a:ext>
              </a:extLst>
            </p:cNvPr>
            <p:cNvSpPr>
              <a:spLocks noChangeArrowheads="1"/>
            </p:cNvSpPr>
            <p:nvPr/>
          </p:nvSpPr>
          <p:spPr bwMode="auto">
            <a:xfrm>
              <a:off x="2256" y="1309"/>
              <a:ext cx="35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solidFill>
                    <a:schemeClr val="bg1"/>
                  </a:solidFill>
                </a:rPr>
                <a:t>S</a:t>
              </a:r>
              <a:r>
                <a:rPr lang="en-US" altLang="zh-CN" sz="1800" b="1">
                  <a:solidFill>
                    <a:schemeClr val="bg1"/>
                  </a:solidFill>
                </a:rPr>
                <a:t>1</a:t>
              </a:r>
              <a:endParaRPr lang="zh-CN" altLang="en-US" sz="1800" b="1">
                <a:solidFill>
                  <a:schemeClr val="bg1"/>
                </a:solidFill>
              </a:endParaRPr>
            </a:p>
          </p:txBody>
        </p:sp>
        <p:sp>
          <p:nvSpPr>
            <p:cNvPr id="176138" name="Oval 63">
              <a:extLst>
                <a:ext uri="{FF2B5EF4-FFF2-40B4-BE49-F238E27FC236}">
                  <a16:creationId xmlns:a16="http://schemas.microsoft.com/office/drawing/2014/main" id="{1833856F-BEF7-4777-9610-94E7834C4218}"/>
                </a:ext>
              </a:extLst>
            </p:cNvPr>
            <p:cNvSpPr>
              <a:spLocks noChangeArrowheads="1"/>
            </p:cNvSpPr>
            <p:nvPr/>
          </p:nvSpPr>
          <p:spPr bwMode="auto">
            <a:xfrm>
              <a:off x="3744" y="816"/>
              <a:ext cx="480" cy="370"/>
            </a:xfrm>
            <a:prstGeom prst="ellipse">
              <a:avLst/>
            </a:prstGeom>
            <a:solidFill>
              <a:srgbClr val="333399"/>
            </a:solidFill>
            <a:ln w="9525">
              <a:solidFill>
                <a:schemeClr val="bg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6139" name="Rectangle 58">
              <a:extLst>
                <a:ext uri="{FF2B5EF4-FFF2-40B4-BE49-F238E27FC236}">
                  <a16:creationId xmlns:a16="http://schemas.microsoft.com/office/drawing/2014/main" id="{7FB94756-0843-4D5A-88AC-69751D5D432F}"/>
                </a:ext>
              </a:extLst>
            </p:cNvPr>
            <p:cNvSpPr>
              <a:spLocks noChangeArrowheads="1"/>
            </p:cNvSpPr>
            <p:nvPr/>
          </p:nvSpPr>
          <p:spPr bwMode="auto">
            <a:xfrm>
              <a:off x="3840" y="857"/>
              <a:ext cx="35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a:solidFill>
                    <a:schemeClr val="bg1"/>
                  </a:solidFill>
                </a:rPr>
                <a:t>S</a:t>
              </a:r>
              <a:r>
                <a:rPr lang="en-US" altLang="zh-CN" sz="1800" b="1">
                  <a:solidFill>
                    <a:schemeClr val="bg1"/>
                  </a:solidFill>
                </a:rPr>
                <a:t>2</a:t>
              </a:r>
            </a:p>
          </p:txBody>
        </p:sp>
        <p:sp>
          <p:nvSpPr>
            <p:cNvPr id="176140" name="Oval 64">
              <a:extLst>
                <a:ext uri="{FF2B5EF4-FFF2-40B4-BE49-F238E27FC236}">
                  <a16:creationId xmlns:a16="http://schemas.microsoft.com/office/drawing/2014/main" id="{2F4243F2-CE87-48FC-AE2B-3A4908B2BCF2}"/>
                </a:ext>
              </a:extLst>
            </p:cNvPr>
            <p:cNvSpPr>
              <a:spLocks noChangeArrowheads="1"/>
            </p:cNvSpPr>
            <p:nvPr/>
          </p:nvSpPr>
          <p:spPr bwMode="auto">
            <a:xfrm>
              <a:off x="3792" y="1638"/>
              <a:ext cx="480" cy="370"/>
            </a:xfrm>
            <a:prstGeom prst="ellipse">
              <a:avLst/>
            </a:prstGeom>
            <a:solidFill>
              <a:srgbClr val="333399"/>
            </a:solidFill>
            <a:ln w="9525">
              <a:solidFill>
                <a:schemeClr val="bg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6141" name="Rectangle 59">
              <a:extLst>
                <a:ext uri="{FF2B5EF4-FFF2-40B4-BE49-F238E27FC236}">
                  <a16:creationId xmlns:a16="http://schemas.microsoft.com/office/drawing/2014/main" id="{0184B276-84AB-473A-88F2-91ED9872FC1D}"/>
                </a:ext>
              </a:extLst>
            </p:cNvPr>
            <p:cNvSpPr>
              <a:spLocks noChangeArrowheads="1"/>
            </p:cNvSpPr>
            <p:nvPr/>
          </p:nvSpPr>
          <p:spPr bwMode="auto">
            <a:xfrm>
              <a:off x="3888" y="1679"/>
              <a:ext cx="35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solidFill>
                    <a:schemeClr val="bg1"/>
                  </a:solidFill>
                </a:rPr>
                <a:t>S</a:t>
              </a:r>
              <a:r>
                <a:rPr lang="en-US" altLang="zh-CN" sz="1800" b="1">
                  <a:solidFill>
                    <a:schemeClr val="bg1"/>
                  </a:solidFill>
                </a:rPr>
                <a:t>3</a:t>
              </a:r>
              <a:endParaRPr lang="zh-CN" altLang="en-US" sz="1800" b="1">
                <a:solidFill>
                  <a:schemeClr val="bg1"/>
                </a:solidFill>
              </a:endParaRPr>
            </a:p>
          </p:txBody>
        </p:sp>
        <p:sp>
          <p:nvSpPr>
            <p:cNvPr id="176142" name="Line 68">
              <a:extLst>
                <a:ext uri="{FF2B5EF4-FFF2-40B4-BE49-F238E27FC236}">
                  <a16:creationId xmlns:a16="http://schemas.microsoft.com/office/drawing/2014/main" id="{1B9773E9-8390-4030-9026-E43DDB6FAA0D}"/>
                </a:ext>
              </a:extLst>
            </p:cNvPr>
            <p:cNvSpPr>
              <a:spLocks noChangeShapeType="1"/>
            </p:cNvSpPr>
            <p:nvPr/>
          </p:nvSpPr>
          <p:spPr bwMode="auto">
            <a:xfrm flipV="1">
              <a:off x="2640" y="1056"/>
              <a:ext cx="1056" cy="294"/>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43" name="Line 70">
              <a:extLst>
                <a:ext uri="{FF2B5EF4-FFF2-40B4-BE49-F238E27FC236}">
                  <a16:creationId xmlns:a16="http://schemas.microsoft.com/office/drawing/2014/main" id="{CEA47307-EA93-4841-A2E3-C5B15F1CE6B5}"/>
                </a:ext>
              </a:extLst>
            </p:cNvPr>
            <p:cNvSpPr>
              <a:spLocks noChangeShapeType="1"/>
            </p:cNvSpPr>
            <p:nvPr/>
          </p:nvSpPr>
          <p:spPr bwMode="auto">
            <a:xfrm>
              <a:off x="2640" y="1556"/>
              <a:ext cx="1152" cy="268"/>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44" name="Rectangle 72">
              <a:extLst>
                <a:ext uri="{FF2B5EF4-FFF2-40B4-BE49-F238E27FC236}">
                  <a16:creationId xmlns:a16="http://schemas.microsoft.com/office/drawing/2014/main" id="{F2D7309D-6445-4778-A55E-9519FE9444E9}"/>
                </a:ext>
              </a:extLst>
            </p:cNvPr>
            <p:cNvSpPr>
              <a:spLocks noChangeArrowheads="1"/>
            </p:cNvSpPr>
            <p:nvPr/>
          </p:nvSpPr>
          <p:spPr bwMode="auto">
            <a:xfrm>
              <a:off x="2880" y="1268"/>
              <a:ext cx="26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a:solidFill>
                    <a:srgbClr val="99FF33"/>
                  </a:solidFill>
                </a:rPr>
                <a:t>a</a:t>
              </a:r>
              <a:r>
                <a:rPr lang="zh-CN" altLang="en-US" sz="1800">
                  <a:solidFill>
                    <a:srgbClr val="99FF33"/>
                  </a:solidFill>
                </a:rPr>
                <a:t>为</a:t>
              </a:r>
              <a:r>
                <a:rPr lang="en-US" altLang="zh-CN" sz="1800">
                  <a:solidFill>
                    <a:srgbClr val="99FF33"/>
                  </a:solidFill>
                </a:rPr>
                <a:t>S2</a:t>
              </a:r>
              <a:r>
                <a:rPr lang="zh-CN" altLang="en-US" sz="1800">
                  <a:solidFill>
                    <a:srgbClr val="99FF33"/>
                  </a:solidFill>
                </a:rPr>
                <a:t>的私用信号量，初值为0</a:t>
              </a:r>
            </a:p>
          </p:txBody>
        </p:sp>
        <p:sp>
          <p:nvSpPr>
            <p:cNvPr id="176145" name="Rectangle 73">
              <a:extLst>
                <a:ext uri="{FF2B5EF4-FFF2-40B4-BE49-F238E27FC236}">
                  <a16:creationId xmlns:a16="http://schemas.microsoft.com/office/drawing/2014/main" id="{08E7C5EF-F6DD-4675-B199-DD5C78104E21}"/>
                </a:ext>
              </a:extLst>
            </p:cNvPr>
            <p:cNvSpPr>
              <a:spLocks noChangeArrowheads="1"/>
            </p:cNvSpPr>
            <p:nvPr/>
          </p:nvSpPr>
          <p:spPr bwMode="auto">
            <a:xfrm>
              <a:off x="2784" y="1967"/>
              <a:ext cx="27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a:solidFill>
                    <a:srgbClr val="99FF33"/>
                  </a:solidFill>
                </a:rPr>
                <a:t>b</a:t>
              </a:r>
              <a:r>
                <a:rPr lang="zh-CN" altLang="en-US" sz="1800">
                  <a:solidFill>
                    <a:srgbClr val="99FF33"/>
                  </a:solidFill>
                </a:rPr>
                <a:t>为</a:t>
              </a:r>
              <a:r>
                <a:rPr lang="en-US" altLang="zh-CN" sz="1800">
                  <a:solidFill>
                    <a:srgbClr val="99FF33"/>
                  </a:solidFill>
                </a:rPr>
                <a:t>S3</a:t>
              </a:r>
              <a:r>
                <a:rPr lang="zh-CN" altLang="en-US" sz="1800">
                  <a:solidFill>
                    <a:srgbClr val="99FF33"/>
                  </a:solidFill>
                </a:rPr>
                <a:t>的私用信号量</a:t>
              </a:r>
              <a:r>
                <a:rPr lang="en-US" altLang="zh-CN" sz="1800">
                  <a:solidFill>
                    <a:srgbClr val="99FF33"/>
                  </a:solidFill>
                </a:rPr>
                <a:t>，</a:t>
              </a:r>
              <a:r>
                <a:rPr lang="zh-CN" altLang="en-US" sz="1800">
                  <a:solidFill>
                    <a:srgbClr val="99FF33"/>
                  </a:solidFill>
                </a:rPr>
                <a:t>初值为0</a:t>
              </a:r>
              <a:endParaRPr lang="en-US" altLang="zh-CN" sz="1800">
                <a:solidFill>
                  <a:srgbClr val="99FF33"/>
                </a:solidFill>
              </a:endParaRPr>
            </a:p>
          </p:txBody>
        </p:sp>
        <p:sp>
          <p:nvSpPr>
            <p:cNvPr id="176146" name="Line 75">
              <a:extLst>
                <a:ext uri="{FF2B5EF4-FFF2-40B4-BE49-F238E27FC236}">
                  <a16:creationId xmlns:a16="http://schemas.microsoft.com/office/drawing/2014/main" id="{D6E2612A-A38B-43C5-BFB5-A87564325DD7}"/>
                </a:ext>
              </a:extLst>
            </p:cNvPr>
            <p:cNvSpPr>
              <a:spLocks noChangeShapeType="1"/>
            </p:cNvSpPr>
            <p:nvPr/>
          </p:nvSpPr>
          <p:spPr bwMode="auto">
            <a:xfrm flipV="1">
              <a:off x="4224" y="734"/>
              <a:ext cx="528" cy="164"/>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47" name="Line 76">
              <a:extLst>
                <a:ext uri="{FF2B5EF4-FFF2-40B4-BE49-F238E27FC236}">
                  <a16:creationId xmlns:a16="http://schemas.microsoft.com/office/drawing/2014/main" id="{7DF2F522-39EB-4B6B-B8E9-C554512531E8}"/>
                </a:ext>
              </a:extLst>
            </p:cNvPr>
            <p:cNvSpPr>
              <a:spLocks noChangeShapeType="1"/>
            </p:cNvSpPr>
            <p:nvPr/>
          </p:nvSpPr>
          <p:spPr bwMode="auto">
            <a:xfrm>
              <a:off x="4224" y="1062"/>
              <a:ext cx="672" cy="83"/>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48" name="Line 77">
              <a:extLst>
                <a:ext uri="{FF2B5EF4-FFF2-40B4-BE49-F238E27FC236}">
                  <a16:creationId xmlns:a16="http://schemas.microsoft.com/office/drawing/2014/main" id="{6D165A82-DEBE-4773-BEAD-A6B6E2C55B1D}"/>
                </a:ext>
              </a:extLst>
            </p:cNvPr>
            <p:cNvSpPr>
              <a:spLocks noChangeShapeType="1"/>
            </p:cNvSpPr>
            <p:nvPr/>
          </p:nvSpPr>
          <p:spPr bwMode="auto">
            <a:xfrm>
              <a:off x="4272" y="1844"/>
              <a:ext cx="480" cy="0"/>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49" name="Rectangle 78">
              <a:extLst>
                <a:ext uri="{FF2B5EF4-FFF2-40B4-BE49-F238E27FC236}">
                  <a16:creationId xmlns:a16="http://schemas.microsoft.com/office/drawing/2014/main" id="{62D66195-06CB-44F3-A7E8-6604D09DA920}"/>
                </a:ext>
              </a:extLst>
            </p:cNvPr>
            <p:cNvSpPr>
              <a:spLocks noChangeArrowheads="1"/>
            </p:cNvSpPr>
            <p:nvPr/>
          </p:nvSpPr>
          <p:spPr bwMode="auto">
            <a:xfrm>
              <a:off x="4224" y="528"/>
              <a:ext cx="18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bg1"/>
                  </a:solidFill>
                </a:rPr>
                <a:t>c</a:t>
              </a:r>
              <a:endParaRPr lang="zh-CN" altLang="en-US" sz="2800">
                <a:solidFill>
                  <a:schemeClr val="bg1"/>
                </a:solidFill>
              </a:endParaRPr>
            </a:p>
          </p:txBody>
        </p:sp>
        <p:sp>
          <p:nvSpPr>
            <p:cNvPr id="176150" name="Rectangle 79">
              <a:extLst>
                <a:ext uri="{FF2B5EF4-FFF2-40B4-BE49-F238E27FC236}">
                  <a16:creationId xmlns:a16="http://schemas.microsoft.com/office/drawing/2014/main" id="{9027B5FE-0B9F-494D-9F96-F5F719EAF051}"/>
                </a:ext>
              </a:extLst>
            </p:cNvPr>
            <p:cNvSpPr>
              <a:spLocks noChangeArrowheads="1"/>
            </p:cNvSpPr>
            <p:nvPr/>
          </p:nvSpPr>
          <p:spPr bwMode="auto">
            <a:xfrm>
              <a:off x="4560" y="85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bg1"/>
                  </a:solidFill>
                </a:rPr>
                <a:t>d</a:t>
              </a:r>
              <a:endParaRPr lang="zh-CN" altLang="en-US" sz="2800">
                <a:solidFill>
                  <a:schemeClr val="bg1"/>
                </a:solidFill>
              </a:endParaRPr>
            </a:p>
          </p:txBody>
        </p:sp>
        <p:sp>
          <p:nvSpPr>
            <p:cNvPr id="176151" name="Rectangle 80">
              <a:extLst>
                <a:ext uri="{FF2B5EF4-FFF2-40B4-BE49-F238E27FC236}">
                  <a16:creationId xmlns:a16="http://schemas.microsoft.com/office/drawing/2014/main" id="{60CAEE09-7983-4D39-8364-5EB7071820CC}"/>
                </a:ext>
              </a:extLst>
            </p:cNvPr>
            <p:cNvSpPr>
              <a:spLocks noChangeArrowheads="1"/>
            </p:cNvSpPr>
            <p:nvPr/>
          </p:nvSpPr>
          <p:spPr bwMode="auto">
            <a:xfrm>
              <a:off x="4506" y="1551"/>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bg1"/>
                  </a:solidFill>
                </a:rPr>
                <a:t>e</a:t>
              </a:r>
              <a:endParaRPr lang="zh-CN" altLang="en-US" sz="2800">
                <a:solidFill>
                  <a:schemeClr val="bg1"/>
                </a:solidFill>
              </a:endParaRPr>
            </a:p>
          </p:txBody>
        </p:sp>
        <p:sp>
          <p:nvSpPr>
            <p:cNvPr id="176152" name="Text Box 83">
              <a:extLst>
                <a:ext uri="{FF2B5EF4-FFF2-40B4-BE49-F238E27FC236}">
                  <a16:creationId xmlns:a16="http://schemas.microsoft.com/office/drawing/2014/main" id="{29BF1A93-EC46-44D1-9EE6-CB7F4FC2AF4A}"/>
                </a:ext>
              </a:extLst>
            </p:cNvPr>
            <p:cNvSpPr txBox="1">
              <a:spLocks noChangeArrowheads="1"/>
            </p:cNvSpPr>
            <p:nvPr/>
          </p:nvSpPr>
          <p:spPr bwMode="auto">
            <a:xfrm>
              <a:off x="2112" y="576"/>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a:solidFill>
                    <a:schemeClr val="bg1"/>
                  </a:solidFill>
                </a:rPr>
                <a:t>设想：</a:t>
              </a:r>
            </a:p>
          </p:txBody>
        </p:sp>
      </p:grpSp>
      <p:sp>
        <p:nvSpPr>
          <p:cNvPr id="62" name="Text Box 3">
            <a:extLst>
              <a:ext uri="{FF2B5EF4-FFF2-40B4-BE49-F238E27FC236}">
                <a16:creationId xmlns:a16="http://schemas.microsoft.com/office/drawing/2014/main" id="{81833CE5-49BF-4610-856B-2D9A7C323D7D}"/>
              </a:ext>
            </a:extLst>
          </p:cNvPr>
          <p:cNvSpPr txBox="1">
            <a:spLocks noChangeArrowheads="1"/>
          </p:cNvSpPr>
          <p:nvPr/>
        </p:nvSpPr>
        <p:spPr bwMode="auto">
          <a:xfrm>
            <a:off x="2822575" y="3716338"/>
            <a:ext cx="61023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en-US" altLang="zh-CN" sz="1800" b="1">
              <a:latin typeface="Helvetica" panose="020B0604020202020204" pitchFamily="34" charset="0"/>
            </a:endParaRPr>
          </a:p>
          <a:p>
            <a:pPr>
              <a:spcBef>
                <a:spcPct val="0"/>
              </a:spcBef>
              <a:buClrTx/>
              <a:buSzTx/>
              <a:buFontTx/>
              <a:buNone/>
            </a:pPr>
            <a:endParaRPr lang="en-US" altLang="zh-CN" sz="1800" b="1">
              <a:latin typeface="Helvetica" panose="020B0604020202020204" pitchFamily="34" charset="0"/>
            </a:endParaRPr>
          </a:p>
          <a:p>
            <a:pPr>
              <a:spcBef>
                <a:spcPct val="0"/>
              </a:spcBef>
              <a:buClrTx/>
              <a:buSzTx/>
              <a:buFontTx/>
              <a:buNone/>
            </a:pPr>
            <a:endParaRPr lang="en-US" altLang="zh-CN" sz="1800" b="1">
              <a:latin typeface="Helvetica" panose="020B0604020202020204" pitchFamily="34" charset="0"/>
            </a:endParaRPr>
          </a:p>
          <a:p>
            <a:pPr>
              <a:spcBef>
                <a:spcPct val="0"/>
              </a:spcBef>
              <a:buClrTx/>
              <a:buSzTx/>
              <a:buFontTx/>
              <a:buNone/>
            </a:pPr>
            <a:r>
              <a:rPr lang="en-US" altLang="zh-CN" sz="1800" b="1">
                <a:latin typeface="Helvetica" panose="020B0604020202020204" pitchFamily="34" charset="0"/>
              </a:rPr>
              <a:t>       begin S1; signal(a); signal(b); end;</a:t>
            </a:r>
          </a:p>
          <a:p>
            <a:pPr>
              <a:spcBef>
                <a:spcPct val="0"/>
              </a:spcBef>
              <a:buClrTx/>
              <a:buSzTx/>
              <a:buFontTx/>
              <a:buNone/>
            </a:pPr>
            <a:r>
              <a:rPr lang="en-US" altLang="zh-CN" sz="1800" b="1">
                <a:latin typeface="Helvetica" panose="020B0604020202020204" pitchFamily="34" charset="0"/>
              </a:rPr>
              <a:t>       begin wait(a); S2; signal(c); signal(d); end;</a:t>
            </a:r>
          </a:p>
          <a:p>
            <a:pPr>
              <a:spcBef>
                <a:spcPct val="0"/>
              </a:spcBef>
              <a:buClrTx/>
              <a:buSzTx/>
              <a:buFontTx/>
              <a:buNone/>
            </a:pPr>
            <a:r>
              <a:rPr lang="en-US" altLang="zh-CN" sz="1800" b="1">
                <a:latin typeface="Helvetica" panose="020B0604020202020204" pitchFamily="34" charset="0"/>
              </a:rPr>
              <a:t>       begin wait(b); S3; signal(e); end;</a:t>
            </a:r>
          </a:p>
          <a:p>
            <a:pPr>
              <a:spcBef>
                <a:spcPct val="0"/>
              </a:spcBef>
              <a:buClrTx/>
              <a:buSzTx/>
              <a:buFontTx/>
              <a:buNone/>
            </a:pPr>
            <a:r>
              <a:rPr lang="en-US" altLang="zh-CN" sz="1800" b="1">
                <a:latin typeface="Helvetica" panose="020B0604020202020204" pitchFamily="34" charset="0"/>
              </a:rPr>
              <a:t>       begin wait(c); S4; signal(f); end;</a:t>
            </a:r>
          </a:p>
          <a:p>
            <a:pPr>
              <a:spcBef>
                <a:spcPct val="0"/>
              </a:spcBef>
              <a:buClrTx/>
              <a:buSzTx/>
              <a:buFontTx/>
              <a:buNone/>
            </a:pPr>
            <a:r>
              <a:rPr lang="en-US" altLang="zh-CN" sz="1800" b="1">
                <a:latin typeface="Helvetica" panose="020B0604020202020204" pitchFamily="34" charset="0"/>
              </a:rPr>
              <a:t>       begin wait(d); S5; signal(g); end;</a:t>
            </a:r>
          </a:p>
          <a:p>
            <a:pPr>
              <a:spcBef>
                <a:spcPct val="0"/>
              </a:spcBef>
              <a:buClrTx/>
              <a:buSzTx/>
              <a:buFontTx/>
              <a:buNone/>
            </a:pPr>
            <a:r>
              <a:rPr lang="en-US" altLang="zh-CN" sz="1800" b="1">
                <a:latin typeface="Helvetica" panose="020B0604020202020204" pitchFamily="34" charset="0"/>
              </a:rPr>
              <a:t>       begin wait(e); wait(f); wait(g); S6; end;</a:t>
            </a:r>
          </a:p>
          <a:p>
            <a:pPr>
              <a:spcBef>
                <a:spcPct val="0"/>
              </a:spcBef>
              <a:buClrTx/>
              <a:buSzTx/>
              <a:buFontTx/>
              <a:buNone/>
            </a:pPr>
            <a:endParaRPr lang="en-US" altLang="zh-CN" sz="1800" b="1">
              <a:latin typeface="Helvetica" panose="020B0604020202020204" pitchFamily="34" charset="0"/>
            </a:endParaRPr>
          </a:p>
        </p:txBody>
      </p:sp>
      <p:sp>
        <p:nvSpPr>
          <p:cNvPr id="63" name="Rectangle 18">
            <a:extLst>
              <a:ext uri="{FF2B5EF4-FFF2-40B4-BE49-F238E27FC236}">
                <a16:creationId xmlns:a16="http://schemas.microsoft.com/office/drawing/2014/main" id="{3DF9B30A-54D8-4142-B992-61CD8F9D35B8}"/>
              </a:ext>
            </a:extLst>
          </p:cNvPr>
          <p:cNvSpPr>
            <a:spLocks noChangeArrowheads="1"/>
          </p:cNvSpPr>
          <p:nvPr/>
        </p:nvSpPr>
        <p:spPr bwMode="auto">
          <a:xfrm>
            <a:off x="2822575" y="3662363"/>
            <a:ext cx="69230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r>
              <a:rPr lang="en-US" altLang="zh-CN" sz="2400" b="1">
                <a:latin typeface="Times New Roman" panose="02020603050405020304" pitchFamily="18" charset="0"/>
                <a:ea typeface="仿宋_GB2312" pitchFamily="49" charset="-122"/>
              </a:rPr>
              <a:t>Var a,b,c,d,e,f,g:semaphore:=0,0,0,0,0,0,0,0</a:t>
            </a:r>
            <a:r>
              <a:rPr lang="en-US" altLang="zh-CN" sz="1800" b="1">
                <a:latin typeface="Helvetica" panose="020B0604020202020204" pitchFamily="34" charset="0"/>
              </a:rPr>
              <a:t>;</a:t>
            </a:r>
          </a:p>
          <a:p>
            <a:pPr eaLnBrk="1" hangingPunct="1">
              <a:spcBef>
                <a:spcPct val="0"/>
              </a:spcBef>
              <a:buClrTx/>
              <a:buSzTx/>
              <a:buFontTx/>
              <a:buNone/>
            </a:pPr>
            <a:r>
              <a:rPr lang="en-US" altLang="zh-CN" sz="1800" b="1">
                <a:latin typeface="Helvetica" panose="020B0604020202020204" pitchFamily="34" charset="0"/>
              </a:rPr>
              <a:t>Parbegin</a:t>
            </a: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r>
              <a:rPr lang="en-US" altLang="zh-CN" sz="1800" b="1">
                <a:latin typeface="Helvetica" panose="020B0604020202020204" pitchFamily="34" charset="0"/>
              </a:rPr>
              <a:t>Parend;</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 fill="hold"/>
                                        <p:tgtEl>
                                          <p:spTgt spid="10"/>
                                        </p:tgtEl>
                                        <p:attrNameLst>
                                          <p:attrName>ppt_w</p:attrName>
                                        </p:attrNameLst>
                                      </p:cBhvr>
                                      <p:tavLst>
                                        <p:tav tm="0">
                                          <p:val>
                                            <p:fltVal val="0"/>
                                          </p:val>
                                        </p:tav>
                                        <p:tav tm="100000">
                                          <p:val>
                                            <p:strVal val="#ppt_w"/>
                                          </p:val>
                                        </p:tav>
                                      </p:tavLst>
                                    </p:anim>
                                    <p:anim calcmode="lin" valueType="num">
                                      <p:cBhvr>
                                        <p:cTn id="8" dur="10" fill="hold"/>
                                        <p:tgtEl>
                                          <p:spTgt spid="1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9"/>
                                          </p:stCondLst>
                                        </p:cTn>
                                        <p:tgtEl>
                                          <p:spTgt spid="6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2">
                                            <p:txEl>
                                              <p:pRg st="3" end="3"/>
                                            </p:txEl>
                                          </p:spTgt>
                                        </p:tgtEl>
                                        <p:attrNameLst>
                                          <p:attrName>style.visibility</p:attrName>
                                        </p:attrNameLst>
                                      </p:cBhvr>
                                      <p:to>
                                        <p:strVal val="visible"/>
                                      </p:to>
                                    </p:set>
                                    <p:animEffect transition="in" filter="wipe(left)">
                                      <p:cBhvr>
                                        <p:cTn id="17" dur="10"/>
                                        <p:tgtEl>
                                          <p:spTgt spid="62">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
                                            <p:txEl>
                                              <p:pRg st="4" end="4"/>
                                            </p:txEl>
                                          </p:spTgt>
                                        </p:tgtEl>
                                        <p:attrNameLst>
                                          <p:attrName>style.visibility</p:attrName>
                                        </p:attrNameLst>
                                      </p:cBhvr>
                                      <p:to>
                                        <p:strVal val="visible"/>
                                      </p:to>
                                    </p:set>
                                    <p:animEffect transition="in" filter="wipe(left)">
                                      <p:cBhvr>
                                        <p:cTn id="22" dur="10"/>
                                        <p:tgtEl>
                                          <p:spTgt spid="62">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2">
                                            <p:txEl>
                                              <p:pRg st="5" end="5"/>
                                            </p:txEl>
                                          </p:spTgt>
                                        </p:tgtEl>
                                        <p:attrNameLst>
                                          <p:attrName>style.visibility</p:attrName>
                                        </p:attrNameLst>
                                      </p:cBhvr>
                                      <p:to>
                                        <p:strVal val="visible"/>
                                      </p:to>
                                    </p:set>
                                    <p:animEffect transition="in" filter="wipe(left)">
                                      <p:cBhvr>
                                        <p:cTn id="27" dur="10"/>
                                        <p:tgtEl>
                                          <p:spTgt spid="62">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2">
                                            <p:txEl>
                                              <p:pRg st="6" end="6"/>
                                            </p:txEl>
                                          </p:spTgt>
                                        </p:tgtEl>
                                        <p:attrNameLst>
                                          <p:attrName>style.visibility</p:attrName>
                                        </p:attrNameLst>
                                      </p:cBhvr>
                                      <p:to>
                                        <p:strVal val="visible"/>
                                      </p:to>
                                    </p:set>
                                    <p:animEffect transition="in" filter="wipe(left)">
                                      <p:cBhvr>
                                        <p:cTn id="32" dur="10"/>
                                        <p:tgtEl>
                                          <p:spTgt spid="62">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2">
                                            <p:txEl>
                                              <p:pRg st="7" end="7"/>
                                            </p:txEl>
                                          </p:spTgt>
                                        </p:tgtEl>
                                        <p:attrNameLst>
                                          <p:attrName>style.visibility</p:attrName>
                                        </p:attrNameLst>
                                      </p:cBhvr>
                                      <p:to>
                                        <p:strVal val="visible"/>
                                      </p:to>
                                    </p:set>
                                    <p:animEffect transition="in" filter="wipe(left)">
                                      <p:cBhvr>
                                        <p:cTn id="37" dur="10"/>
                                        <p:tgtEl>
                                          <p:spTgt spid="62">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2">
                                            <p:txEl>
                                              <p:pRg st="8" end="8"/>
                                            </p:txEl>
                                          </p:spTgt>
                                        </p:tgtEl>
                                        <p:attrNameLst>
                                          <p:attrName>style.visibility</p:attrName>
                                        </p:attrNameLst>
                                      </p:cBhvr>
                                      <p:to>
                                        <p:strVal val="visible"/>
                                      </p:to>
                                    </p:set>
                                    <p:animEffect transition="in" filter="wipe(left)">
                                      <p:cBhvr>
                                        <p:cTn id="42" dur="10"/>
                                        <p:tgtEl>
                                          <p:spTgt spid="6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uild="p" autoUpdateAnimBg="0"/>
      <p:bldP spid="63" grpId="0"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AF39B5CD-4E63-4A5D-A150-B6C346EC19E7}"/>
              </a:ext>
            </a:extLst>
          </p:cNvPr>
          <p:cNvSpPr>
            <a:spLocks noGrp="1" noChangeArrowheads="1"/>
          </p:cNvSpPr>
          <p:nvPr>
            <p:ph type="title"/>
          </p:nvPr>
        </p:nvSpPr>
        <p:spPr>
          <a:xfrm>
            <a:off x="158750" y="188913"/>
            <a:ext cx="8229600" cy="620712"/>
          </a:xfrm>
        </p:spPr>
        <p:txBody>
          <a:bodyPr/>
          <a:lstStyle/>
          <a:p>
            <a:pPr algn="l"/>
            <a:r>
              <a:rPr lang="zh-CN" altLang="en-US" sz="3200" b="1" dirty="0">
                <a:ea typeface="仿宋_GB2312" pitchFamily="49" charset="-122"/>
              </a:rPr>
              <a:t>例：用</a:t>
            </a:r>
            <a:r>
              <a:rPr lang="en-US" altLang="zh-CN" sz="3200" b="1" dirty="0">
                <a:ea typeface="仿宋_GB2312" pitchFamily="49" charset="-122"/>
              </a:rPr>
              <a:t>And</a:t>
            </a:r>
            <a:r>
              <a:rPr lang="zh-CN" altLang="en-US" sz="3200" b="1" dirty="0">
                <a:ea typeface="仿宋_GB2312" pitchFamily="49" charset="-122"/>
              </a:rPr>
              <a:t>信号量来描述如下的前趋图</a:t>
            </a:r>
          </a:p>
        </p:txBody>
      </p:sp>
      <p:grpSp>
        <p:nvGrpSpPr>
          <p:cNvPr id="177155" name="Group 4">
            <a:extLst>
              <a:ext uri="{FF2B5EF4-FFF2-40B4-BE49-F238E27FC236}">
                <a16:creationId xmlns:a16="http://schemas.microsoft.com/office/drawing/2014/main" id="{8AE25860-81F8-4FDE-AB04-779DC7E98C42}"/>
              </a:ext>
            </a:extLst>
          </p:cNvPr>
          <p:cNvGrpSpPr>
            <a:grpSpLocks/>
          </p:cNvGrpSpPr>
          <p:nvPr/>
        </p:nvGrpSpPr>
        <p:grpSpPr bwMode="auto">
          <a:xfrm>
            <a:off x="2995613" y="908050"/>
            <a:ext cx="2819400" cy="2441575"/>
            <a:chOff x="1994" y="674"/>
            <a:chExt cx="1575" cy="1525"/>
          </a:xfrm>
        </p:grpSpPr>
        <p:sp>
          <p:nvSpPr>
            <p:cNvPr id="177158" name="Oval 5">
              <a:extLst>
                <a:ext uri="{FF2B5EF4-FFF2-40B4-BE49-F238E27FC236}">
                  <a16:creationId xmlns:a16="http://schemas.microsoft.com/office/drawing/2014/main" id="{557AA12F-8E11-406D-BA8E-C63166580EEC}"/>
                </a:ext>
              </a:extLst>
            </p:cNvPr>
            <p:cNvSpPr>
              <a:spLocks noChangeArrowheads="1"/>
            </p:cNvSpPr>
            <p:nvPr/>
          </p:nvSpPr>
          <p:spPr bwMode="auto">
            <a:xfrm>
              <a:off x="2824" y="674"/>
              <a:ext cx="303" cy="290"/>
            </a:xfrm>
            <a:prstGeom prst="ellipse">
              <a:avLst/>
            </a:prstGeom>
            <a:solidFill>
              <a:srgbClr val="FFC000"/>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b="1">
                  <a:latin typeface="Helvetica" panose="020B0604020202020204" pitchFamily="34" charset="0"/>
                </a:rPr>
                <a:t>s1</a:t>
              </a:r>
            </a:p>
          </p:txBody>
        </p:sp>
        <p:sp>
          <p:nvSpPr>
            <p:cNvPr id="177159" name="Oval 6">
              <a:extLst>
                <a:ext uri="{FF2B5EF4-FFF2-40B4-BE49-F238E27FC236}">
                  <a16:creationId xmlns:a16="http://schemas.microsoft.com/office/drawing/2014/main" id="{728C9FB5-14ED-46F8-8739-401A4DA4D0DD}"/>
                </a:ext>
              </a:extLst>
            </p:cNvPr>
            <p:cNvSpPr>
              <a:spLocks noChangeArrowheads="1"/>
            </p:cNvSpPr>
            <p:nvPr/>
          </p:nvSpPr>
          <p:spPr bwMode="auto">
            <a:xfrm>
              <a:off x="2374" y="1019"/>
              <a:ext cx="303" cy="290"/>
            </a:xfrm>
            <a:prstGeom prst="ellipse">
              <a:avLst/>
            </a:prstGeom>
            <a:solidFill>
              <a:srgbClr val="FFC000"/>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None/>
              </a:pPr>
              <a:r>
                <a:rPr lang="en-US" altLang="zh-CN" sz="2400" b="1" dirty="0">
                  <a:latin typeface="Helvetica" panose="020B0604020202020204" pitchFamily="34" charset="0"/>
                </a:rPr>
                <a:t>s2</a:t>
              </a:r>
            </a:p>
          </p:txBody>
        </p:sp>
        <p:sp>
          <p:nvSpPr>
            <p:cNvPr id="177160" name="Oval 7">
              <a:extLst>
                <a:ext uri="{FF2B5EF4-FFF2-40B4-BE49-F238E27FC236}">
                  <a16:creationId xmlns:a16="http://schemas.microsoft.com/office/drawing/2014/main" id="{7B295F42-0742-4BFA-935B-0502CC09A5D8}"/>
                </a:ext>
              </a:extLst>
            </p:cNvPr>
            <p:cNvSpPr>
              <a:spLocks noChangeArrowheads="1"/>
            </p:cNvSpPr>
            <p:nvPr/>
          </p:nvSpPr>
          <p:spPr bwMode="auto">
            <a:xfrm>
              <a:off x="1994" y="1374"/>
              <a:ext cx="303" cy="292"/>
            </a:xfrm>
            <a:prstGeom prst="ellipse">
              <a:avLst/>
            </a:prstGeom>
            <a:solidFill>
              <a:srgbClr val="FFC000"/>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None/>
              </a:pPr>
              <a:r>
                <a:rPr lang="en-US" altLang="zh-CN" sz="2400" b="1" dirty="0">
                  <a:latin typeface="Helvetica" panose="020B0604020202020204" pitchFamily="34" charset="0"/>
                </a:rPr>
                <a:t>s4</a:t>
              </a:r>
            </a:p>
          </p:txBody>
        </p:sp>
        <p:sp>
          <p:nvSpPr>
            <p:cNvPr id="177161" name="Oval 8">
              <a:extLst>
                <a:ext uri="{FF2B5EF4-FFF2-40B4-BE49-F238E27FC236}">
                  <a16:creationId xmlns:a16="http://schemas.microsoft.com/office/drawing/2014/main" id="{03B7F98F-C6DF-408F-BE33-47A1B2884E0D}"/>
                </a:ext>
              </a:extLst>
            </p:cNvPr>
            <p:cNvSpPr>
              <a:spLocks noChangeArrowheads="1"/>
            </p:cNvSpPr>
            <p:nvPr/>
          </p:nvSpPr>
          <p:spPr bwMode="auto">
            <a:xfrm>
              <a:off x="2778" y="1398"/>
              <a:ext cx="302" cy="290"/>
            </a:xfrm>
            <a:prstGeom prst="ellipse">
              <a:avLst/>
            </a:prstGeom>
            <a:solidFill>
              <a:srgbClr val="FFC000"/>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None/>
              </a:pPr>
              <a:r>
                <a:rPr lang="en-US" altLang="zh-CN" sz="2400" b="1">
                  <a:latin typeface="Helvetica" panose="020B0604020202020204" pitchFamily="34" charset="0"/>
                </a:rPr>
                <a:t>s5</a:t>
              </a:r>
            </a:p>
          </p:txBody>
        </p:sp>
        <p:sp>
          <p:nvSpPr>
            <p:cNvPr id="177162" name="Oval 9">
              <a:extLst>
                <a:ext uri="{FF2B5EF4-FFF2-40B4-BE49-F238E27FC236}">
                  <a16:creationId xmlns:a16="http://schemas.microsoft.com/office/drawing/2014/main" id="{D991F49F-F133-4425-AB87-6494FF6D7F65}"/>
                </a:ext>
              </a:extLst>
            </p:cNvPr>
            <p:cNvSpPr>
              <a:spLocks noChangeArrowheads="1"/>
            </p:cNvSpPr>
            <p:nvPr/>
          </p:nvSpPr>
          <p:spPr bwMode="auto">
            <a:xfrm>
              <a:off x="3266" y="998"/>
              <a:ext cx="303" cy="290"/>
            </a:xfrm>
            <a:prstGeom prst="ellipse">
              <a:avLst/>
            </a:prstGeom>
            <a:solidFill>
              <a:srgbClr val="FFC000"/>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None/>
              </a:pPr>
              <a:r>
                <a:rPr lang="en-US" altLang="zh-CN" sz="2400" b="1" dirty="0">
                  <a:latin typeface="Helvetica" panose="020B0604020202020204" pitchFamily="34" charset="0"/>
                </a:rPr>
                <a:t>s3</a:t>
              </a:r>
            </a:p>
          </p:txBody>
        </p:sp>
        <p:sp>
          <p:nvSpPr>
            <p:cNvPr id="177163" name="Oval 10">
              <a:extLst>
                <a:ext uri="{FF2B5EF4-FFF2-40B4-BE49-F238E27FC236}">
                  <a16:creationId xmlns:a16="http://schemas.microsoft.com/office/drawing/2014/main" id="{EAB33BB9-52B2-4DE9-A795-B655C5BFB835}"/>
                </a:ext>
              </a:extLst>
            </p:cNvPr>
            <p:cNvSpPr>
              <a:spLocks noChangeArrowheads="1"/>
            </p:cNvSpPr>
            <p:nvPr/>
          </p:nvSpPr>
          <p:spPr bwMode="auto">
            <a:xfrm>
              <a:off x="2820" y="1909"/>
              <a:ext cx="303" cy="290"/>
            </a:xfrm>
            <a:prstGeom prst="ellipse">
              <a:avLst/>
            </a:prstGeom>
            <a:solidFill>
              <a:srgbClr val="FFC000"/>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None/>
              </a:pPr>
              <a:r>
                <a:rPr lang="en-US" altLang="zh-CN" sz="2400" b="1" dirty="0">
                  <a:latin typeface="Helvetica" panose="020B0604020202020204" pitchFamily="34" charset="0"/>
                </a:rPr>
                <a:t>s6</a:t>
              </a:r>
            </a:p>
          </p:txBody>
        </p:sp>
        <p:sp>
          <p:nvSpPr>
            <p:cNvPr id="177164" name="Line 11">
              <a:extLst>
                <a:ext uri="{FF2B5EF4-FFF2-40B4-BE49-F238E27FC236}">
                  <a16:creationId xmlns:a16="http://schemas.microsoft.com/office/drawing/2014/main" id="{75055CC3-1016-4BC0-AC7F-F74463550E95}"/>
                </a:ext>
              </a:extLst>
            </p:cNvPr>
            <p:cNvSpPr>
              <a:spLocks noChangeShapeType="1"/>
            </p:cNvSpPr>
            <p:nvPr/>
          </p:nvSpPr>
          <p:spPr bwMode="auto">
            <a:xfrm flipH="1">
              <a:off x="2652" y="897"/>
              <a:ext cx="201" cy="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65" name="Line 12">
              <a:extLst>
                <a:ext uri="{FF2B5EF4-FFF2-40B4-BE49-F238E27FC236}">
                  <a16:creationId xmlns:a16="http://schemas.microsoft.com/office/drawing/2014/main" id="{75D5C90B-67B7-4259-AEB3-45B6EDB67472}"/>
                </a:ext>
              </a:extLst>
            </p:cNvPr>
            <p:cNvSpPr>
              <a:spLocks noChangeShapeType="1"/>
            </p:cNvSpPr>
            <p:nvPr/>
          </p:nvSpPr>
          <p:spPr bwMode="auto">
            <a:xfrm flipH="1">
              <a:off x="2238" y="1286"/>
              <a:ext cx="187" cy="1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66" name="Line 13">
              <a:extLst>
                <a:ext uri="{FF2B5EF4-FFF2-40B4-BE49-F238E27FC236}">
                  <a16:creationId xmlns:a16="http://schemas.microsoft.com/office/drawing/2014/main" id="{C95EDCF7-00DA-4C9F-A955-B6DA874D93F2}"/>
                </a:ext>
              </a:extLst>
            </p:cNvPr>
            <p:cNvSpPr>
              <a:spLocks noChangeShapeType="1"/>
            </p:cNvSpPr>
            <p:nvPr/>
          </p:nvSpPr>
          <p:spPr bwMode="auto">
            <a:xfrm>
              <a:off x="3094" y="884"/>
              <a:ext cx="201" cy="1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67" name="Line 14">
              <a:extLst>
                <a:ext uri="{FF2B5EF4-FFF2-40B4-BE49-F238E27FC236}">
                  <a16:creationId xmlns:a16="http://schemas.microsoft.com/office/drawing/2014/main" id="{FBD0ABB2-479F-4A97-8E66-4A76AE3B6B31}"/>
                </a:ext>
              </a:extLst>
            </p:cNvPr>
            <p:cNvSpPr>
              <a:spLocks noChangeShapeType="1"/>
            </p:cNvSpPr>
            <p:nvPr/>
          </p:nvSpPr>
          <p:spPr bwMode="auto">
            <a:xfrm>
              <a:off x="2638" y="1259"/>
              <a:ext cx="201" cy="1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68" name="Line 15">
              <a:extLst>
                <a:ext uri="{FF2B5EF4-FFF2-40B4-BE49-F238E27FC236}">
                  <a16:creationId xmlns:a16="http://schemas.microsoft.com/office/drawing/2014/main" id="{8066FFBF-545E-4D36-92A5-C1244D38B10D}"/>
                </a:ext>
              </a:extLst>
            </p:cNvPr>
            <p:cNvSpPr>
              <a:spLocks noChangeShapeType="1"/>
            </p:cNvSpPr>
            <p:nvPr/>
          </p:nvSpPr>
          <p:spPr bwMode="auto">
            <a:xfrm>
              <a:off x="2276" y="1607"/>
              <a:ext cx="549" cy="3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69" name="Line 16">
              <a:extLst>
                <a:ext uri="{FF2B5EF4-FFF2-40B4-BE49-F238E27FC236}">
                  <a16:creationId xmlns:a16="http://schemas.microsoft.com/office/drawing/2014/main" id="{426C78C9-7F55-4A5C-8433-4D743C2DA61B}"/>
                </a:ext>
              </a:extLst>
            </p:cNvPr>
            <p:cNvSpPr>
              <a:spLocks noChangeShapeType="1"/>
            </p:cNvSpPr>
            <p:nvPr/>
          </p:nvSpPr>
          <p:spPr bwMode="auto">
            <a:xfrm>
              <a:off x="2933" y="1674"/>
              <a:ext cx="27" cy="2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0" name="Line 17">
              <a:extLst>
                <a:ext uri="{FF2B5EF4-FFF2-40B4-BE49-F238E27FC236}">
                  <a16:creationId xmlns:a16="http://schemas.microsoft.com/office/drawing/2014/main" id="{C3FFC15B-519B-4C81-A576-CEB5841203E6}"/>
                </a:ext>
              </a:extLst>
            </p:cNvPr>
            <p:cNvSpPr>
              <a:spLocks noChangeShapeType="1"/>
            </p:cNvSpPr>
            <p:nvPr/>
          </p:nvSpPr>
          <p:spPr bwMode="auto">
            <a:xfrm flipH="1">
              <a:off x="3069" y="1313"/>
              <a:ext cx="334" cy="63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81618" name="Rectangle 18">
            <a:extLst>
              <a:ext uri="{FF2B5EF4-FFF2-40B4-BE49-F238E27FC236}">
                <a16:creationId xmlns:a16="http://schemas.microsoft.com/office/drawing/2014/main" id="{174E404D-2475-475B-A981-E801D4248384}"/>
              </a:ext>
            </a:extLst>
          </p:cNvPr>
          <p:cNvSpPr>
            <a:spLocks noChangeArrowheads="1"/>
          </p:cNvSpPr>
          <p:nvPr/>
        </p:nvSpPr>
        <p:spPr bwMode="auto">
          <a:xfrm>
            <a:off x="1692275" y="3230563"/>
            <a:ext cx="69230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r>
              <a:rPr lang="en-US" altLang="zh-CN" sz="2400" b="1">
                <a:latin typeface="Times New Roman" panose="02020603050405020304" pitchFamily="18" charset="0"/>
                <a:ea typeface="仿宋_GB2312" pitchFamily="49" charset="-122"/>
              </a:rPr>
              <a:t>Var a,b,c,d,e,f,g:semaphore:=0,0,0,0,0,0,0,0</a:t>
            </a:r>
            <a:r>
              <a:rPr lang="en-US" altLang="zh-CN" sz="1800" b="1">
                <a:latin typeface="Helvetica" panose="020B0604020202020204" pitchFamily="34" charset="0"/>
              </a:rPr>
              <a:t>;</a:t>
            </a:r>
          </a:p>
          <a:p>
            <a:pPr eaLnBrk="1" hangingPunct="1">
              <a:spcBef>
                <a:spcPct val="0"/>
              </a:spcBef>
              <a:buClrTx/>
              <a:buSzTx/>
              <a:buFontTx/>
              <a:buNone/>
            </a:pPr>
            <a:r>
              <a:rPr lang="en-US" altLang="zh-CN" sz="1800" b="1">
                <a:latin typeface="Helvetica" panose="020B0604020202020204" pitchFamily="34" charset="0"/>
              </a:rPr>
              <a:t>Parbegin</a:t>
            </a: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endParaRPr lang="en-US" altLang="zh-CN" sz="1800" b="1">
              <a:latin typeface="Helvetica" panose="020B0604020202020204" pitchFamily="34" charset="0"/>
            </a:endParaRPr>
          </a:p>
          <a:p>
            <a:pPr eaLnBrk="1" hangingPunct="1">
              <a:spcBef>
                <a:spcPct val="0"/>
              </a:spcBef>
              <a:buClrTx/>
              <a:buSzTx/>
              <a:buFontTx/>
              <a:buNone/>
            </a:pPr>
            <a:r>
              <a:rPr lang="en-US" altLang="zh-CN" sz="1800" b="1">
                <a:latin typeface="Helvetica" panose="020B0604020202020204" pitchFamily="34" charset="0"/>
              </a:rPr>
              <a:t>Parend;</a:t>
            </a:r>
          </a:p>
        </p:txBody>
      </p:sp>
      <p:sp>
        <p:nvSpPr>
          <p:cNvPr id="281603" name="Text Box 3">
            <a:extLst>
              <a:ext uri="{FF2B5EF4-FFF2-40B4-BE49-F238E27FC236}">
                <a16:creationId xmlns:a16="http://schemas.microsoft.com/office/drawing/2014/main" id="{C0BB9F86-97DE-45A7-8325-35BE51D7FC47}"/>
              </a:ext>
            </a:extLst>
          </p:cNvPr>
          <p:cNvSpPr txBox="1">
            <a:spLocks noChangeArrowheads="1"/>
          </p:cNvSpPr>
          <p:nvPr/>
        </p:nvSpPr>
        <p:spPr bwMode="auto">
          <a:xfrm>
            <a:off x="1692275" y="3284538"/>
            <a:ext cx="6102350" cy="28622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en-US" altLang="zh-CN" sz="1800" b="1" dirty="0">
              <a:latin typeface="Helvetica" panose="020B0604020202020204" pitchFamily="34" charset="0"/>
            </a:endParaRPr>
          </a:p>
          <a:p>
            <a:pPr>
              <a:spcBef>
                <a:spcPct val="0"/>
              </a:spcBef>
              <a:buClrTx/>
              <a:buSzTx/>
              <a:buFontTx/>
              <a:buNone/>
            </a:pPr>
            <a:endParaRPr lang="en-US" altLang="zh-CN" sz="1800" b="1" dirty="0">
              <a:latin typeface="Helvetica" panose="020B0604020202020204" pitchFamily="34" charset="0"/>
            </a:endParaRPr>
          </a:p>
          <a:p>
            <a:pPr>
              <a:spcBef>
                <a:spcPct val="0"/>
              </a:spcBef>
              <a:buClrTx/>
              <a:buSzTx/>
              <a:buFontTx/>
              <a:buNone/>
            </a:pPr>
            <a:endParaRPr lang="en-US" altLang="zh-CN" sz="1800" b="1" dirty="0">
              <a:latin typeface="Helvetica" panose="020B0604020202020204" pitchFamily="34" charset="0"/>
            </a:endParaRPr>
          </a:p>
          <a:p>
            <a:pPr>
              <a:spcBef>
                <a:spcPct val="0"/>
              </a:spcBef>
              <a:buClrTx/>
              <a:buSzTx/>
              <a:buFontTx/>
              <a:buNone/>
            </a:pPr>
            <a:r>
              <a:rPr lang="en-US" altLang="zh-CN" sz="1800" b="1" dirty="0">
                <a:latin typeface="Helvetica" panose="020B0604020202020204" pitchFamily="34" charset="0"/>
              </a:rPr>
              <a:t>       begin S1; </a:t>
            </a:r>
            <a:r>
              <a:rPr lang="en-US" altLang="zh-CN" sz="1800" b="1" dirty="0" err="1">
                <a:latin typeface="Helvetica" panose="020B0604020202020204" pitchFamily="34" charset="0"/>
              </a:rPr>
              <a:t>Ssignal</a:t>
            </a:r>
            <a:r>
              <a:rPr lang="en-US" altLang="zh-CN" sz="1800" b="1" dirty="0">
                <a:latin typeface="Helvetica" panose="020B0604020202020204" pitchFamily="34" charset="0"/>
              </a:rPr>
              <a:t>(</a:t>
            </a:r>
            <a:r>
              <a:rPr lang="en-US" altLang="zh-CN" sz="1800" b="1" dirty="0" err="1">
                <a:latin typeface="Helvetica" panose="020B0604020202020204" pitchFamily="34" charset="0"/>
              </a:rPr>
              <a:t>a,b</a:t>
            </a:r>
            <a:r>
              <a:rPr lang="en-US" altLang="zh-CN" sz="1800" b="1" dirty="0">
                <a:latin typeface="Helvetica" panose="020B0604020202020204" pitchFamily="34" charset="0"/>
              </a:rPr>
              <a:t>); end;</a:t>
            </a:r>
          </a:p>
          <a:p>
            <a:pPr>
              <a:spcBef>
                <a:spcPct val="0"/>
              </a:spcBef>
              <a:buClrTx/>
              <a:buSzTx/>
              <a:buFontTx/>
              <a:buNone/>
            </a:pPr>
            <a:r>
              <a:rPr lang="en-US" altLang="zh-CN" sz="1800" b="1" dirty="0">
                <a:latin typeface="Helvetica" panose="020B0604020202020204" pitchFamily="34" charset="0"/>
              </a:rPr>
              <a:t>       begin wait(a); S2; </a:t>
            </a:r>
            <a:r>
              <a:rPr lang="en-US" altLang="zh-CN" sz="1800" b="1" dirty="0" err="1">
                <a:solidFill>
                  <a:srgbClr val="FF0000"/>
                </a:solidFill>
                <a:latin typeface="Helvetica" panose="020B0604020202020204" pitchFamily="34" charset="0"/>
              </a:rPr>
              <a:t>Ssignal</a:t>
            </a:r>
            <a:r>
              <a:rPr lang="en-US" altLang="zh-CN" sz="1800" b="1" dirty="0">
                <a:latin typeface="Helvetica" panose="020B0604020202020204" pitchFamily="34" charset="0"/>
              </a:rPr>
              <a:t>(</a:t>
            </a:r>
            <a:r>
              <a:rPr lang="en-US" altLang="zh-CN" sz="1800" b="1" dirty="0" err="1">
                <a:latin typeface="Helvetica" panose="020B0604020202020204" pitchFamily="34" charset="0"/>
              </a:rPr>
              <a:t>c,d</a:t>
            </a:r>
            <a:r>
              <a:rPr lang="en-US" altLang="zh-CN" sz="1800" b="1" dirty="0">
                <a:latin typeface="Helvetica" panose="020B0604020202020204" pitchFamily="34" charset="0"/>
              </a:rPr>
              <a:t>); end;</a:t>
            </a:r>
          </a:p>
          <a:p>
            <a:pPr>
              <a:spcBef>
                <a:spcPct val="0"/>
              </a:spcBef>
              <a:buClrTx/>
              <a:buSzTx/>
              <a:buFontTx/>
              <a:buNone/>
            </a:pPr>
            <a:r>
              <a:rPr lang="en-US" altLang="zh-CN" sz="1800" b="1" dirty="0">
                <a:latin typeface="Helvetica" panose="020B0604020202020204" pitchFamily="34" charset="0"/>
              </a:rPr>
              <a:t>       begin wait(b); S3; signal(e); end;</a:t>
            </a:r>
          </a:p>
          <a:p>
            <a:pPr>
              <a:spcBef>
                <a:spcPct val="0"/>
              </a:spcBef>
              <a:buClrTx/>
              <a:buSzTx/>
              <a:buFontTx/>
              <a:buNone/>
            </a:pPr>
            <a:r>
              <a:rPr lang="en-US" altLang="zh-CN" sz="1800" b="1" dirty="0">
                <a:latin typeface="Helvetica" panose="020B0604020202020204" pitchFamily="34" charset="0"/>
              </a:rPr>
              <a:t>       begin wait(c); S4; signal(f); end;</a:t>
            </a:r>
          </a:p>
          <a:p>
            <a:pPr>
              <a:spcBef>
                <a:spcPct val="0"/>
              </a:spcBef>
              <a:buClrTx/>
              <a:buSzTx/>
              <a:buFontTx/>
              <a:buNone/>
            </a:pPr>
            <a:r>
              <a:rPr lang="en-US" altLang="zh-CN" sz="1800" b="1" dirty="0">
                <a:latin typeface="Helvetica" panose="020B0604020202020204" pitchFamily="34" charset="0"/>
              </a:rPr>
              <a:t>       begin wait(d); S5; signal(g); end;</a:t>
            </a:r>
          </a:p>
          <a:p>
            <a:pPr>
              <a:spcBef>
                <a:spcPct val="0"/>
              </a:spcBef>
              <a:buClrTx/>
              <a:buSzTx/>
              <a:buFontTx/>
              <a:buNone/>
            </a:pPr>
            <a:r>
              <a:rPr lang="en-US" altLang="zh-CN" sz="1800" b="1" dirty="0">
                <a:latin typeface="Helvetica" panose="020B0604020202020204" pitchFamily="34" charset="0"/>
              </a:rPr>
              <a:t>       begin </a:t>
            </a:r>
            <a:r>
              <a:rPr lang="en-US" altLang="zh-CN" sz="1800" b="1" dirty="0" err="1">
                <a:solidFill>
                  <a:srgbClr val="FF0000"/>
                </a:solidFill>
                <a:latin typeface="Helvetica" panose="020B0604020202020204" pitchFamily="34" charset="0"/>
              </a:rPr>
              <a:t>Swait</a:t>
            </a:r>
            <a:r>
              <a:rPr lang="en-US" altLang="zh-CN" sz="1800" b="1" dirty="0">
                <a:latin typeface="Helvetica" panose="020B0604020202020204" pitchFamily="34" charset="0"/>
              </a:rPr>
              <a:t>(</a:t>
            </a:r>
            <a:r>
              <a:rPr lang="en-US" altLang="zh-CN" sz="1800" b="1" dirty="0" err="1">
                <a:latin typeface="Helvetica" panose="020B0604020202020204" pitchFamily="34" charset="0"/>
              </a:rPr>
              <a:t>e,f,g</a:t>
            </a:r>
            <a:r>
              <a:rPr lang="en-US" altLang="zh-CN" sz="1800" b="1" dirty="0">
                <a:latin typeface="Helvetica" panose="020B0604020202020204" pitchFamily="34" charset="0"/>
              </a:rPr>
              <a:t>); S6; end;</a:t>
            </a:r>
          </a:p>
          <a:p>
            <a:pPr>
              <a:spcBef>
                <a:spcPct val="0"/>
              </a:spcBef>
              <a:buClrTx/>
              <a:buSzTx/>
              <a:buFontTx/>
              <a:buNone/>
            </a:pPr>
            <a:endParaRPr lang="en-US" altLang="zh-CN" sz="1800" b="1" dirty="0">
              <a:latin typeface="Helvetica"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81603">
                                            <p:txEl>
                                              <p:pRg st="3" end="3"/>
                                            </p:txEl>
                                          </p:spTgt>
                                        </p:tgtEl>
                                        <p:attrNameLst>
                                          <p:attrName>style.visibility</p:attrName>
                                        </p:attrNameLst>
                                      </p:cBhvr>
                                      <p:to>
                                        <p:strVal val="visible"/>
                                      </p:to>
                                    </p:set>
                                    <p:animEffect transition="in" filter="wipe(left)">
                                      <p:cBhvr>
                                        <p:cTn id="11" dur="500"/>
                                        <p:tgtEl>
                                          <p:spTgt spid="281603">
                                            <p:txEl>
                                              <p:pRg st="3" end="3"/>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81603">
                                            <p:txEl>
                                              <p:pRg st="4" end="4"/>
                                            </p:txEl>
                                          </p:spTgt>
                                        </p:tgtEl>
                                        <p:attrNameLst>
                                          <p:attrName>style.visibility</p:attrName>
                                        </p:attrNameLst>
                                      </p:cBhvr>
                                      <p:to>
                                        <p:strVal val="visible"/>
                                      </p:to>
                                    </p:set>
                                    <p:animEffect transition="in" filter="wipe(left)">
                                      <p:cBhvr>
                                        <p:cTn id="16" dur="500"/>
                                        <p:tgtEl>
                                          <p:spTgt spid="281603">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81603">
                                            <p:txEl>
                                              <p:pRg st="5" end="5"/>
                                            </p:txEl>
                                          </p:spTgt>
                                        </p:tgtEl>
                                        <p:attrNameLst>
                                          <p:attrName>style.visibility</p:attrName>
                                        </p:attrNameLst>
                                      </p:cBhvr>
                                      <p:to>
                                        <p:strVal val="visible"/>
                                      </p:to>
                                    </p:set>
                                    <p:animEffect transition="in" filter="wipe(left)">
                                      <p:cBhvr>
                                        <p:cTn id="21" dur="500"/>
                                        <p:tgtEl>
                                          <p:spTgt spid="281603">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81603">
                                            <p:txEl>
                                              <p:pRg st="6" end="6"/>
                                            </p:txEl>
                                          </p:spTgt>
                                        </p:tgtEl>
                                        <p:attrNameLst>
                                          <p:attrName>style.visibility</p:attrName>
                                        </p:attrNameLst>
                                      </p:cBhvr>
                                      <p:to>
                                        <p:strVal val="visible"/>
                                      </p:to>
                                    </p:set>
                                    <p:animEffect transition="in" filter="wipe(left)">
                                      <p:cBhvr>
                                        <p:cTn id="26" dur="500"/>
                                        <p:tgtEl>
                                          <p:spTgt spid="281603">
                                            <p:txEl>
                                              <p:pRg st="6" end="6"/>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81603">
                                            <p:txEl>
                                              <p:pRg st="7" end="7"/>
                                            </p:txEl>
                                          </p:spTgt>
                                        </p:tgtEl>
                                        <p:attrNameLst>
                                          <p:attrName>style.visibility</p:attrName>
                                        </p:attrNameLst>
                                      </p:cBhvr>
                                      <p:to>
                                        <p:strVal val="visible"/>
                                      </p:to>
                                    </p:set>
                                    <p:animEffect transition="in" filter="wipe(left)">
                                      <p:cBhvr>
                                        <p:cTn id="31" dur="500"/>
                                        <p:tgtEl>
                                          <p:spTgt spid="281603">
                                            <p:txEl>
                                              <p:pRg st="7" end="7"/>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81603">
                                            <p:txEl>
                                              <p:pRg st="8" end="8"/>
                                            </p:txEl>
                                          </p:spTgt>
                                        </p:tgtEl>
                                        <p:attrNameLst>
                                          <p:attrName>style.visibility</p:attrName>
                                        </p:attrNameLst>
                                      </p:cBhvr>
                                      <p:to>
                                        <p:strVal val="visible"/>
                                      </p:to>
                                    </p:set>
                                    <p:animEffect transition="in" filter="wipe(left)">
                                      <p:cBhvr>
                                        <p:cTn id="36" dur="500"/>
                                        <p:tgtEl>
                                          <p:spTgt spid="2816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18" grpId="0" autoUpdateAnimBg="0"/>
      <p:bldP spid="281603" grpId="0" uiExpand="1" build="p"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406F047-D143-4320-BC40-0A22BE5E473C}"/>
              </a:ext>
            </a:extLst>
          </p:cNvPr>
          <p:cNvSpPr/>
          <p:nvPr/>
        </p:nvSpPr>
        <p:spPr>
          <a:xfrm>
            <a:off x="2999669" y="374511"/>
            <a:ext cx="4519186" cy="646331"/>
          </a:xfrm>
          <a:prstGeom prst="rect">
            <a:avLst/>
          </a:prstGeom>
        </p:spPr>
        <p:txBody>
          <a:bodyPr wrap="none">
            <a:spAutoFit/>
          </a:bodyPr>
          <a:lstStyle/>
          <a:p>
            <a:r>
              <a:rPr lang="zh-CN" altLang="en-US" sz="3600" b="1" dirty="0">
                <a:solidFill>
                  <a:srgbClr val="3EBBF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j-cs"/>
              </a:rPr>
              <a:t>硬件同步机制</a:t>
            </a:r>
            <a:r>
              <a:rPr lang="en-US" altLang="zh-CN" sz="3600" b="1" dirty="0">
                <a:solidFill>
                  <a:srgbClr val="3EBBF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j-cs"/>
              </a:rPr>
              <a:t>(</a:t>
            </a:r>
            <a:r>
              <a:rPr lang="zh-CN" altLang="en-US" sz="3600" b="1" dirty="0">
                <a:solidFill>
                  <a:srgbClr val="3EBBF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j-cs"/>
              </a:rPr>
              <a:t>自学）</a:t>
            </a:r>
            <a:endParaRPr lang="zh-CN" altLang="en-US" dirty="0"/>
          </a:p>
        </p:txBody>
      </p:sp>
      <p:sp>
        <p:nvSpPr>
          <p:cNvPr id="7" name="矩形 6">
            <a:extLst>
              <a:ext uri="{FF2B5EF4-FFF2-40B4-BE49-F238E27FC236}">
                <a16:creationId xmlns:a16="http://schemas.microsoft.com/office/drawing/2014/main" id="{CBD252CD-DA5C-4EF7-9288-AF6839127BF1}"/>
              </a:ext>
            </a:extLst>
          </p:cNvPr>
          <p:cNvSpPr/>
          <p:nvPr/>
        </p:nvSpPr>
        <p:spPr>
          <a:xfrm>
            <a:off x="921774" y="1567724"/>
            <a:ext cx="7787886" cy="4198970"/>
          </a:xfrm>
          <a:prstGeom prst="rect">
            <a:avLst/>
          </a:prstGeom>
        </p:spPr>
        <p:txBody>
          <a:bodyPr wrap="square">
            <a:spAutoFit/>
          </a:bodyPr>
          <a:lstStyle/>
          <a:p>
            <a:pPr marL="171450" lvl="0" indent="-171450" defTabSz="685800">
              <a:lnSpc>
                <a:spcPct val="110000"/>
              </a:lnSpc>
              <a:spcBef>
                <a:spcPts val="1350"/>
              </a:spcBef>
              <a:buClr>
                <a:srgbClr val="4A66AC">
                  <a:lumMod val="75000"/>
                </a:srgbClr>
              </a:buClr>
              <a:buSzPct val="100000"/>
              <a:buFont typeface="Wingdings" charset="2"/>
              <a:buChar char="n"/>
              <a:defRPr/>
            </a:pPr>
            <a:r>
              <a:rPr lang="zh-CN" altLang="en-US" sz="2400" b="1" dirty="0">
                <a:solidFill>
                  <a:prstClr val="black"/>
                </a:solidFill>
                <a:latin typeface="+mj-ea"/>
                <a:ea typeface="+mj-ea"/>
              </a:rPr>
              <a:t>利用计算机硬件指令解决临界区问题</a:t>
            </a:r>
          </a:p>
          <a:p>
            <a:pPr marL="548640" lvl="1" indent="-342900" defTabSz="685800">
              <a:lnSpc>
                <a:spcPct val="110000"/>
              </a:lnSpc>
              <a:spcBef>
                <a:spcPts val="900"/>
              </a:spcBef>
              <a:buClr>
                <a:srgbClr val="4A66AC">
                  <a:lumMod val="75000"/>
                </a:srgbClr>
              </a:buClr>
              <a:buSzPct val="100000"/>
              <a:buFont typeface="Arial" panose="020B0604020202020204" pitchFamily="34" charset="0"/>
              <a:buChar char="•"/>
              <a:defRPr/>
            </a:pPr>
            <a:r>
              <a:rPr lang="zh-CN" altLang="en-US" sz="2400" b="1" dirty="0">
                <a:solidFill>
                  <a:prstClr val="black"/>
                </a:solidFill>
                <a:latin typeface="+mj-ea"/>
                <a:ea typeface="+mj-ea"/>
              </a:rPr>
              <a:t>对临界区管理将标识看做一个锁，“锁开”进入，“锁关”等待。</a:t>
            </a:r>
          </a:p>
          <a:p>
            <a:pPr marL="548640" lvl="1" indent="-342900" defTabSz="685800">
              <a:lnSpc>
                <a:spcPct val="110000"/>
              </a:lnSpc>
              <a:spcBef>
                <a:spcPts val="900"/>
              </a:spcBef>
              <a:buClr>
                <a:srgbClr val="4A66AC">
                  <a:lumMod val="75000"/>
                </a:srgbClr>
              </a:buClr>
              <a:buSzPct val="100000"/>
              <a:buFont typeface="Arial" panose="020B0604020202020204" pitchFamily="34" charset="0"/>
              <a:buChar char="•"/>
              <a:defRPr/>
            </a:pPr>
            <a:r>
              <a:rPr lang="zh-CN" altLang="en-US" sz="2400" b="1" dirty="0">
                <a:solidFill>
                  <a:prstClr val="black"/>
                </a:solidFill>
                <a:latin typeface="+mj-ea"/>
                <a:ea typeface="+mj-ea"/>
              </a:rPr>
              <a:t>初始打开，每个进入临界区的进程必须对锁进行测试。</a:t>
            </a:r>
          </a:p>
          <a:p>
            <a:pPr marL="548640" lvl="1" indent="-342900" defTabSz="685800">
              <a:lnSpc>
                <a:spcPct val="110000"/>
              </a:lnSpc>
              <a:spcBef>
                <a:spcPts val="900"/>
              </a:spcBef>
              <a:buClr>
                <a:srgbClr val="4A66AC">
                  <a:lumMod val="75000"/>
                </a:srgbClr>
              </a:buClr>
              <a:buSzPct val="100000"/>
              <a:buFont typeface="Arial" panose="020B0604020202020204" pitchFamily="34" charset="0"/>
              <a:buChar char="•"/>
              <a:defRPr/>
            </a:pPr>
            <a:r>
              <a:rPr lang="zh-CN" altLang="en-US" sz="2400" b="1" dirty="0">
                <a:solidFill>
                  <a:prstClr val="black"/>
                </a:solidFill>
                <a:latin typeface="+mj-ea"/>
                <a:ea typeface="+mj-ea"/>
              </a:rPr>
              <a:t>测试和关锁操作必须连续（原子操作）</a:t>
            </a:r>
          </a:p>
          <a:p>
            <a:pPr marL="171450" lvl="0" indent="-171450" defTabSz="685800">
              <a:lnSpc>
                <a:spcPct val="110000"/>
              </a:lnSpc>
              <a:spcBef>
                <a:spcPts val="1350"/>
              </a:spcBef>
              <a:buClr>
                <a:srgbClr val="4A66AC">
                  <a:lumMod val="75000"/>
                </a:srgbClr>
              </a:buClr>
              <a:buSzPct val="100000"/>
              <a:buFont typeface="Wingdings" charset="2"/>
              <a:buChar char="n"/>
              <a:defRPr/>
            </a:pPr>
            <a:r>
              <a:rPr lang="en-US" altLang="zh-CN" sz="2400" b="1" dirty="0">
                <a:solidFill>
                  <a:prstClr val="black"/>
                </a:solidFill>
                <a:latin typeface="+mj-ea"/>
                <a:ea typeface="+mj-ea"/>
              </a:rPr>
              <a:t>1</a:t>
            </a:r>
            <a:r>
              <a:rPr lang="zh-CN" altLang="en-US" sz="2400" b="1" dirty="0">
                <a:solidFill>
                  <a:prstClr val="black"/>
                </a:solidFill>
                <a:latin typeface="+mj-ea"/>
                <a:ea typeface="+mj-ea"/>
              </a:rPr>
              <a:t>、关中断</a:t>
            </a:r>
          </a:p>
          <a:p>
            <a:pPr marL="171450" lvl="0" indent="-171450" defTabSz="685800">
              <a:lnSpc>
                <a:spcPct val="110000"/>
              </a:lnSpc>
              <a:spcBef>
                <a:spcPts val="1350"/>
              </a:spcBef>
              <a:buClr>
                <a:srgbClr val="4A66AC">
                  <a:lumMod val="75000"/>
                </a:srgbClr>
              </a:buClr>
              <a:buSzPct val="100000"/>
              <a:buFont typeface="Wingdings" charset="2"/>
              <a:buChar char="n"/>
              <a:defRPr/>
            </a:pPr>
            <a:r>
              <a:rPr lang="en-US" altLang="zh-CN" sz="2400" b="1" dirty="0">
                <a:solidFill>
                  <a:prstClr val="black"/>
                </a:solidFill>
                <a:latin typeface="+mj-ea"/>
                <a:ea typeface="+mj-ea"/>
              </a:rPr>
              <a:t>2</a:t>
            </a:r>
            <a:r>
              <a:rPr lang="zh-CN" altLang="en-US" sz="2400" b="1" dirty="0">
                <a:solidFill>
                  <a:prstClr val="black"/>
                </a:solidFill>
                <a:latin typeface="+mj-ea"/>
                <a:ea typeface="+mj-ea"/>
              </a:rPr>
              <a:t>、利用</a:t>
            </a:r>
            <a:r>
              <a:rPr lang="en-US" altLang="zh-CN" sz="2400" b="1" dirty="0">
                <a:solidFill>
                  <a:prstClr val="black"/>
                </a:solidFill>
                <a:latin typeface="+mj-ea"/>
                <a:ea typeface="+mj-ea"/>
              </a:rPr>
              <a:t>Test-and-Set</a:t>
            </a:r>
            <a:r>
              <a:rPr lang="zh-CN" altLang="en-US" sz="2400" b="1" dirty="0">
                <a:solidFill>
                  <a:prstClr val="black"/>
                </a:solidFill>
                <a:latin typeface="+mj-ea"/>
                <a:ea typeface="+mj-ea"/>
              </a:rPr>
              <a:t>指令实现互斥</a:t>
            </a:r>
          </a:p>
          <a:p>
            <a:pPr marL="171450" lvl="0" indent="-171450" defTabSz="685800">
              <a:lnSpc>
                <a:spcPct val="110000"/>
              </a:lnSpc>
              <a:spcBef>
                <a:spcPts val="1350"/>
              </a:spcBef>
              <a:buClr>
                <a:srgbClr val="4A66AC">
                  <a:lumMod val="75000"/>
                </a:srgbClr>
              </a:buClr>
              <a:buSzPct val="100000"/>
              <a:buFont typeface="Wingdings" charset="2"/>
              <a:buChar char="n"/>
              <a:defRPr/>
            </a:pPr>
            <a:r>
              <a:rPr lang="en-US" altLang="zh-CN" sz="2400" b="1" dirty="0">
                <a:solidFill>
                  <a:prstClr val="black"/>
                </a:solidFill>
                <a:latin typeface="+mj-ea"/>
                <a:ea typeface="+mj-ea"/>
              </a:rPr>
              <a:t>3</a:t>
            </a:r>
            <a:r>
              <a:rPr lang="zh-CN" altLang="en-US" sz="2400" b="1" dirty="0">
                <a:solidFill>
                  <a:prstClr val="black"/>
                </a:solidFill>
                <a:latin typeface="+mj-ea"/>
                <a:ea typeface="+mj-ea"/>
              </a:rPr>
              <a:t>、利用</a:t>
            </a:r>
            <a:r>
              <a:rPr lang="en-US" altLang="zh-CN" sz="2400" b="1" dirty="0">
                <a:solidFill>
                  <a:prstClr val="black"/>
                </a:solidFill>
                <a:latin typeface="+mj-ea"/>
                <a:ea typeface="+mj-ea"/>
              </a:rPr>
              <a:t>Swap</a:t>
            </a:r>
            <a:r>
              <a:rPr lang="zh-CN" altLang="en-US" sz="2400" b="1" dirty="0">
                <a:solidFill>
                  <a:prstClr val="black"/>
                </a:solidFill>
                <a:latin typeface="+mj-ea"/>
                <a:ea typeface="+mj-ea"/>
              </a:rPr>
              <a:t>指令实现进程互斥</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46157366-6CE0-4F23-ADFA-A2B7CAAADD01}"/>
              </a:ext>
            </a:extLst>
          </p:cNvPr>
          <p:cNvSpPr>
            <a:spLocks noGrp="1" noChangeArrowheads="1"/>
          </p:cNvSpPr>
          <p:nvPr>
            <p:ph type="title"/>
          </p:nvPr>
        </p:nvSpPr>
        <p:spPr>
          <a:xfrm>
            <a:off x="304800" y="228600"/>
            <a:ext cx="8540750" cy="1143000"/>
          </a:xfrm>
        </p:spPr>
        <p:txBody>
          <a:bodyPr/>
          <a:lstStyle/>
          <a:p>
            <a:pPr eaLnBrk="1" hangingPunct="1">
              <a:defRPr/>
            </a:pPr>
            <a:r>
              <a:rPr lang="zh-CN" altLang="en-US" sz="2800" dirty="0"/>
              <a:t>　</a:t>
            </a:r>
            <a:r>
              <a:rPr lang="zh-CN" altLang="en-US" sz="2800" dirty="0">
                <a:latin typeface="黑体" pitchFamily="2" charset="-122"/>
                <a:ea typeface="黑体" pitchFamily="2" charset="-122"/>
              </a:rPr>
              <a:t>　</a:t>
            </a:r>
            <a:r>
              <a:rPr lang="en-US" altLang="zh-CN" sz="3600" b="1" dirty="0">
                <a:solidFill>
                  <a:schemeClr val="folHlink"/>
                </a:solidFill>
                <a:effectLst>
                  <a:outerShdw blurRad="38100" dist="38100" dir="2700000" algn="tl">
                    <a:srgbClr val="C0C0C0"/>
                  </a:outerShdw>
                </a:effectLst>
              </a:rPr>
              <a:t>1. </a:t>
            </a:r>
            <a:r>
              <a:rPr lang="zh-CN" altLang="en-US" sz="3600" b="1" dirty="0">
                <a:solidFill>
                  <a:schemeClr val="folHlink"/>
                </a:solidFill>
                <a:effectLst>
                  <a:outerShdw blurRad="38100" dist="38100" dir="2700000" algn="tl">
                    <a:srgbClr val="C0C0C0"/>
                  </a:outerShdw>
                </a:effectLst>
              </a:rPr>
              <a:t>关中断</a:t>
            </a:r>
          </a:p>
        </p:txBody>
      </p:sp>
      <p:sp>
        <p:nvSpPr>
          <p:cNvPr id="150531" name="Rectangle 3">
            <a:extLst>
              <a:ext uri="{FF2B5EF4-FFF2-40B4-BE49-F238E27FC236}">
                <a16:creationId xmlns:a16="http://schemas.microsoft.com/office/drawing/2014/main" id="{96BCE196-AEE8-4854-861D-7592E754F915}"/>
              </a:ext>
            </a:extLst>
          </p:cNvPr>
          <p:cNvSpPr>
            <a:spLocks noGrp="1" noChangeArrowheads="1"/>
          </p:cNvSpPr>
          <p:nvPr>
            <p:ph type="body" idx="1"/>
          </p:nvPr>
        </p:nvSpPr>
        <p:spPr/>
        <p:txBody>
          <a:bodyPr/>
          <a:lstStyle/>
          <a:p>
            <a:pPr>
              <a:defRPr/>
            </a:pPr>
            <a:r>
              <a:rPr lang="zh-CN" altLang="en-US" sz="2400" dirty="0">
                <a:solidFill>
                  <a:srgbClr val="FF0000"/>
                </a:solidFill>
              </a:rPr>
              <a:t>中断</a:t>
            </a:r>
            <a:r>
              <a:rPr lang="zh-CN" altLang="en-US" sz="2400" dirty="0"/>
              <a:t>是指计算机在执行期间，系统内发生任何非寻常的或非预期的急需处理事件，使得</a:t>
            </a:r>
            <a:r>
              <a:rPr lang="en-US" altLang="zh-CN" sz="2400" dirty="0"/>
              <a:t>CPU</a:t>
            </a:r>
            <a:r>
              <a:rPr lang="zh-CN" altLang="en-US" sz="2400" dirty="0"/>
              <a:t>暂时中断当前正在执行的程序而转去执行相应的</a:t>
            </a:r>
            <a:r>
              <a:rPr lang="zh-CN" altLang="en-US" sz="2400" u="sng" dirty="0">
                <a:solidFill>
                  <a:schemeClr val="tx2">
                    <a:lumMod val="60000"/>
                    <a:lumOff val="40000"/>
                  </a:schemeClr>
                </a:solidFill>
              </a:rPr>
              <a:t>事件处理程序</a:t>
            </a:r>
            <a:r>
              <a:rPr lang="zh-CN" altLang="en-US" sz="2400" dirty="0"/>
              <a:t>，待处理完毕后又返回原来被中断处继续执行或调度新的进程执行的过程。</a:t>
            </a:r>
            <a:endParaRPr lang="en-US" altLang="zh-CN" sz="2400" dirty="0"/>
          </a:p>
          <a:p>
            <a:pPr lvl="1">
              <a:defRPr/>
            </a:pPr>
            <a:r>
              <a:rPr lang="zh-CN" altLang="en-US" sz="2000" dirty="0">
                <a:solidFill>
                  <a:srgbClr val="FF0000"/>
                </a:solidFill>
              </a:rPr>
              <a:t>中断处理</a:t>
            </a:r>
            <a:r>
              <a:rPr lang="zh-CN" altLang="en-US" sz="2000" dirty="0"/>
              <a:t>是指</a:t>
            </a:r>
            <a:r>
              <a:rPr lang="en-US" altLang="zh-CN" sz="2000" dirty="0"/>
              <a:t>CPU</a:t>
            </a:r>
            <a:r>
              <a:rPr lang="zh-CN" altLang="en-US" sz="2000" dirty="0"/>
              <a:t>响应中断，转入中断处理程序，系统开始处理中断。</a:t>
            </a:r>
            <a:endParaRPr lang="en-US" altLang="zh-CN" sz="2000" dirty="0"/>
          </a:p>
          <a:p>
            <a:pPr lvl="1">
              <a:defRPr/>
            </a:pPr>
            <a:r>
              <a:rPr lang="zh-CN" altLang="en-US" sz="2000" dirty="0">
                <a:solidFill>
                  <a:srgbClr val="FF0000"/>
                </a:solidFill>
              </a:rPr>
              <a:t>中断响应</a:t>
            </a:r>
            <a:r>
              <a:rPr lang="zh-CN" altLang="en-US" sz="2000" dirty="0"/>
              <a:t>是指</a:t>
            </a:r>
            <a:r>
              <a:rPr lang="en-US" altLang="zh-CN" sz="2000" dirty="0"/>
              <a:t>CPU</a:t>
            </a:r>
            <a:r>
              <a:rPr lang="zh-CN" altLang="en-US" sz="2000" dirty="0"/>
              <a:t>收到中断请求后转向相应的事件处理程序。</a:t>
            </a:r>
            <a:endParaRPr lang="en-US" altLang="zh-CN" sz="2000" dirty="0"/>
          </a:p>
          <a:p>
            <a:pPr>
              <a:defRPr/>
            </a:pPr>
            <a:r>
              <a:rPr lang="zh-CN" altLang="en-US" sz="2400" dirty="0">
                <a:solidFill>
                  <a:srgbClr val="FF0000"/>
                </a:solidFill>
              </a:rPr>
              <a:t>开中断</a:t>
            </a:r>
            <a:r>
              <a:rPr lang="zh-CN" altLang="en-US" sz="2400" dirty="0"/>
              <a:t>就是指系统可以在连续运行时中断，去运行中断服务函数</a:t>
            </a:r>
            <a:endParaRPr lang="en-US" altLang="zh-CN" sz="2400" dirty="0"/>
          </a:p>
          <a:p>
            <a:pPr>
              <a:defRPr/>
            </a:pPr>
            <a:r>
              <a:rPr lang="zh-CN" altLang="en-US" sz="2400" dirty="0">
                <a:solidFill>
                  <a:srgbClr val="FF0000"/>
                </a:solidFill>
              </a:rPr>
              <a:t>关中断</a:t>
            </a:r>
            <a:r>
              <a:rPr lang="zh-CN" altLang="en-US" sz="2400" dirty="0"/>
              <a:t>就是指关闭</a:t>
            </a:r>
            <a:r>
              <a:rPr lang="zh-CN" altLang="en-US" sz="2400" dirty="0">
                <a:hlinkClick r:id="rId3"/>
              </a:rPr>
              <a:t>系统中断</a:t>
            </a:r>
            <a:r>
              <a:rPr lang="zh-CN" altLang="en-US" sz="2400" dirty="0"/>
              <a:t>，系统不响应其他的中断，不允许系统打断连续的运行 </a:t>
            </a:r>
            <a:endParaRPr lang="en-US" altLang="zh-CN" sz="2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0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05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05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05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7F71F-EEDD-4668-BFA0-0ADEAEDA3084}"/>
              </a:ext>
            </a:extLst>
          </p:cNvPr>
          <p:cNvSpPr>
            <a:spLocks noGrp="1"/>
          </p:cNvSpPr>
          <p:nvPr>
            <p:ph type="title"/>
          </p:nvPr>
        </p:nvSpPr>
        <p:spPr/>
        <p:txBody>
          <a:bodyPr/>
          <a:lstStyle/>
          <a:p>
            <a:pPr>
              <a:defRPr/>
            </a:pPr>
            <a:r>
              <a:rPr lang="en-US" altLang="zh-CN" b="1" dirty="0">
                <a:solidFill>
                  <a:schemeClr val="folHlink"/>
                </a:solidFill>
                <a:effectLst>
                  <a:outerShdw blurRad="38100" dist="38100" dir="2700000" algn="tl">
                    <a:srgbClr val="C0C0C0"/>
                  </a:outerShdw>
                </a:effectLst>
              </a:rPr>
              <a:t>1. </a:t>
            </a:r>
            <a:r>
              <a:rPr lang="zh-CN" altLang="en-US" b="1" dirty="0">
                <a:solidFill>
                  <a:schemeClr val="folHlink"/>
                </a:solidFill>
                <a:effectLst>
                  <a:outerShdw blurRad="38100" dist="38100" dir="2700000" algn="tl">
                    <a:srgbClr val="C0C0C0"/>
                  </a:outerShdw>
                </a:effectLst>
              </a:rPr>
              <a:t>关中断</a:t>
            </a:r>
            <a:endParaRPr lang="zh-CN" altLang="en-US" dirty="0"/>
          </a:p>
        </p:txBody>
      </p:sp>
      <p:sp>
        <p:nvSpPr>
          <p:cNvPr id="4" name="矩形 3">
            <a:extLst>
              <a:ext uri="{FF2B5EF4-FFF2-40B4-BE49-F238E27FC236}">
                <a16:creationId xmlns:a16="http://schemas.microsoft.com/office/drawing/2014/main" id="{B099CB5A-37CC-4A87-9805-EDBBA3F98BE6}"/>
              </a:ext>
            </a:extLst>
          </p:cNvPr>
          <p:cNvSpPr/>
          <p:nvPr/>
        </p:nvSpPr>
        <p:spPr>
          <a:xfrm>
            <a:off x="704603" y="1342980"/>
            <a:ext cx="7558549" cy="4598182"/>
          </a:xfrm>
          <a:prstGeom prst="rect">
            <a:avLst/>
          </a:prstGeom>
        </p:spPr>
        <p:txBody>
          <a:bodyPr wrap="square">
            <a:spAutoFit/>
          </a:bodyPr>
          <a:lstStyle/>
          <a:p>
            <a:pPr>
              <a:lnSpc>
                <a:spcPct val="150000"/>
              </a:lnSpc>
              <a:defRPr/>
            </a:pPr>
            <a:r>
              <a:rPr lang="zh-CN" altLang="en-US" sz="2700" b="1" dirty="0">
                <a:solidFill>
                  <a:srgbClr val="0000FF"/>
                </a:solidFill>
                <a:latin typeface="+mj-ea"/>
                <a:ea typeface="+mj-ea"/>
              </a:rPr>
              <a:t>关中断</a:t>
            </a:r>
          </a:p>
          <a:p>
            <a:pPr lvl="1">
              <a:lnSpc>
                <a:spcPct val="150000"/>
              </a:lnSpc>
              <a:buClr>
                <a:schemeClr val="bg2">
                  <a:lumMod val="25000"/>
                </a:schemeClr>
              </a:buClr>
              <a:defRPr/>
            </a:pPr>
            <a:r>
              <a:rPr lang="zh-CN" altLang="en-US" sz="2100" b="1" dirty="0">
                <a:latin typeface="+mj-ea"/>
                <a:ea typeface="+mj-ea"/>
              </a:rPr>
              <a:t>进入锁测试前关闭中断，完成锁测试并上锁后打开中断</a:t>
            </a:r>
          </a:p>
          <a:p>
            <a:pPr lvl="1">
              <a:lnSpc>
                <a:spcPct val="150000"/>
              </a:lnSpc>
              <a:buClr>
                <a:schemeClr val="bg2">
                  <a:lumMod val="25000"/>
                </a:schemeClr>
              </a:buClr>
              <a:defRPr/>
            </a:pPr>
            <a:r>
              <a:rPr lang="zh-CN" altLang="en-US" sz="2100" b="1" dirty="0">
                <a:latin typeface="+mj-ea"/>
                <a:ea typeface="+mj-ea"/>
              </a:rPr>
              <a:t>进程在临界区时计算机系统不响应中断，不会引发调度</a:t>
            </a:r>
            <a:endParaRPr lang="en-US" altLang="zh-CN" sz="2100" b="1" dirty="0">
              <a:latin typeface="+mj-ea"/>
              <a:ea typeface="+mj-ea"/>
            </a:endParaRPr>
          </a:p>
          <a:p>
            <a:pPr lvl="1">
              <a:lnSpc>
                <a:spcPct val="150000"/>
              </a:lnSpc>
              <a:buClr>
                <a:schemeClr val="bg2">
                  <a:lumMod val="25000"/>
                </a:schemeClr>
              </a:buClr>
              <a:defRPr/>
            </a:pPr>
            <a:endParaRPr lang="en-US" altLang="zh-CN" sz="2100" b="1" dirty="0">
              <a:latin typeface="+mj-ea"/>
              <a:ea typeface="+mj-ea"/>
            </a:endParaRPr>
          </a:p>
          <a:p>
            <a:pPr marL="171450" marR="0" lvl="0" indent="-171450" algn="l" defTabSz="685800" rtl="0" eaLnBrk="1" fontAlgn="auto" latinLnBrk="0" hangingPunct="1">
              <a:lnSpc>
                <a:spcPct val="100000"/>
              </a:lnSpc>
              <a:spcBef>
                <a:spcPts val="1350"/>
              </a:spcBef>
              <a:spcAft>
                <a:spcPts val="0"/>
              </a:spcAft>
              <a:buClr>
                <a:srgbClr val="4A66AC">
                  <a:lumMod val="75000"/>
                </a:srgbClr>
              </a:buClr>
              <a:buSzPct val="100000"/>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优点：关中断是实现互斥的最简单的方法之一。</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50" indent="-171450" defTabSz="685800">
              <a:spcBef>
                <a:spcPts val="1350"/>
              </a:spcBef>
              <a:buClr>
                <a:srgbClr val="4A66AC">
                  <a:lumMod val="75000"/>
                </a:srgbClr>
              </a:buClr>
              <a:buSzPct val="100000"/>
              <a:buFont typeface="Wingdings" panose="05000000000000000000" pitchFamily="2" charset="2"/>
              <a:buChar char="Ø"/>
              <a:defRPr/>
            </a:pPr>
            <a:r>
              <a:rPr lang="zh-CN" altLang="en-US" sz="2400" b="1" dirty="0">
                <a:solidFill>
                  <a:prstClr val="black"/>
                </a:solidFill>
                <a:latin typeface="微软雅黑" panose="020B0503020204020204" pitchFamily="34" charset="-122"/>
                <a:ea typeface="微软雅黑" panose="020B0503020204020204" pitchFamily="34" charset="-122"/>
              </a:rPr>
              <a:t>缺点：</a:t>
            </a:r>
          </a:p>
          <a:p>
            <a:pPr lvl="2">
              <a:lnSpc>
                <a:spcPct val="150000"/>
              </a:lnSpc>
              <a:defRPr/>
            </a:pPr>
            <a:r>
              <a:rPr lang="zh-CN" altLang="en-US" sz="2000" b="1" dirty="0">
                <a:latin typeface="+mj-ea"/>
                <a:ea typeface="+mj-ea"/>
              </a:rPr>
              <a:t>滥用关中断会引发严重后果</a:t>
            </a:r>
          </a:p>
          <a:p>
            <a:pPr lvl="2">
              <a:lnSpc>
                <a:spcPct val="150000"/>
              </a:lnSpc>
              <a:defRPr/>
            </a:pPr>
            <a:r>
              <a:rPr lang="zh-CN" altLang="en-US" sz="2000" b="1" dirty="0">
                <a:latin typeface="+mj-ea"/>
                <a:ea typeface="+mj-ea"/>
              </a:rPr>
              <a:t>关中断时间过长会影响系统效率</a:t>
            </a:r>
          </a:p>
          <a:p>
            <a:pPr lvl="2">
              <a:lnSpc>
                <a:spcPct val="150000"/>
              </a:lnSpc>
              <a:defRPr/>
            </a:pPr>
            <a:r>
              <a:rPr lang="zh-CN" altLang="en-US" sz="2000" b="1" dirty="0">
                <a:latin typeface="+mj-ea"/>
                <a:ea typeface="+mj-ea"/>
              </a:rPr>
              <a:t>不适用于多</a:t>
            </a:r>
            <a:r>
              <a:rPr lang="en-US" altLang="zh-CN" sz="2000" b="1" dirty="0">
                <a:latin typeface="+mj-ea"/>
                <a:ea typeface="+mj-ea"/>
              </a:rPr>
              <a:t>CPU</a:t>
            </a:r>
            <a:r>
              <a:rPr lang="zh-CN" altLang="en-US" sz="2000" b="1" dirty="0">
                <a:latin typeface="+mj-ea"/>
                <a:ea typeface="+mj-ea"/>
              </a:rPr>
              <a:t>系统</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内容占位符 2">
            <a:extLst>
              <a:ext uri="{FF2B5EF4-FFF2-40B4-BE49-F238E27FC236}">
                <a16:creationId xmlns:a16="http://schemas.microsoft.com/office/drawing/2014/main" id="{8B74941D-EFC8-44E3-9DB6-F733D0F6F463}"/>
              </a:ext>
            </a:extLst>
          </p:cNvPr>
          <p:cNvSpPr>
            <a:spLocks noGrp="1"/>
          </p:cNvSpPr>
          <p:nvPr>
            <p:ph idx="1"/>
          </p:nvPr>
        </p:nvSpPr>
        <p:spPr>
          <a:xfrm>
            <a:off x="304800" y="304800"/>
            <a:ext cx="8540750" cy="6172200"/>
          </a:xfrm>
          <a:solidFill>
            <a:schemeClr val="bg1"/>
          </a:solidFill>
        </p:spPr>
        <p:txBody>
          <a:bodyPr/>
          <a:lstStyle/>
          <a:p>
            <a:pPr marL="0" indent="0">
              <a:lnSpc>
                <a:spcPct val="130000"/>
              </a:lnSpc>
              <a:spcBef>
                <a:spcPts val="0"/>
              </a:spcBef>
              <a:buFont typeface="Wingdings 2" panose="05020102010507070707" pitchFamily="18" charset="2"/>
              <a:buNone/>
            </a:pPr>
            <a:r>
              <a:rPr lang="zh-CN" altLang="en-US" sz="1800" dirty="0"/>
              <a:t>原子操作</a:t>
            </a:r>
            <a:r>
              <a:rPr lang="en-US" altLang="zh-CN" sz="1800" dirty="0"/>
              <a:t>() {</a:t>
            </a:r>
          </a:p>
          <a:p>
            <a:pPr marL="0" indent="0">
              <a:lnSpc>
                <a:spcPct val="130000"/>
              </a:lnSpc>
              <a:spcBef>
                <a:spcPts val="0"/>
              </a:spcBef>
              <a:buFont typeface="Wingdings 2" panose="05020102010507070707" pitchFamily="18" charset="2"/>
              <a:buNone/>
            </a:pPr>
            <a:r>
              <a:rPr lang="en-US" altLang="zh-CN" sz="1800" dirty="0"/>
              <a:t>  </a:t>
            </a:r>
            <a:r>
              <a:rPr lang="zh-CN" altLang="en-US" sz="1800" dirty="0"/>
              <a:t>开始原子操作</a:t>
            </a:r>
            <a:r>
              <a:rPr lang="en-US" altLang="zh-CN" sz="1800" dirty="0"/>
              <a:t>();</a:t>
            </a:r>
          </a:p>
          <a:p>
            <a:pPr marL="0" indent="0">
              <a:lnSpc>
                <a:spcPct val="130000"/>
              </a:lnSpc>
              <a:spcBef>
                <a:spcPts val="0"/>
              </a:spcBef>
              <a:buFont typeface="Wingdings 2" panose="05020102010507070707" pitchFamily="18" charset="2"/>
              <a:buNone/>
            </a:pPr>
            <a:r>
              <a:rPr lang="en-US" altLang="zh-CN" sz="1800" dirty="0"/>
              <a:t>  </a:t>
            </a:r>
            <a:r>
              <a:rPr lang="zh-CN" altLang="en-US" sz="1800" dirty="0"/>
              <a:t>操作</a:t>
            </a:r>
            <a:r>
              <a:rPr lang="en-US" altLang="zh-CN" sz="1800" dirty="0"/>
              <a:t>;</a:t>
            </a:r>
          </a:p>
          <a:p>
            <a:pPr marL="0" indent="0">
              <a:lnSpc>
                <a:spcPct val="130000"/>
              </a:lnSpc>
              <a:spcBef>
                <a:spcPts val="0"/>
              </a:spcBef>
              <a:buFont typeface="Wingdings 2" panose="05020102010507070707" pitchFamily="18" charset="2"/>
              <a:buNone/>
            </a:pPr>
            <a:r>
              <a:rPr lang="en-US" altLang="zh-CN" sz="1800" dirty="0"/>
              <a:t>  </a:t>
            </a:r>
            <a:r>
              <a:rPr lang="zh-CN" altLang="en-US" sz="1800" dirty="0"/>
              <a:t>结束原子操作</a:t>
            </a:r>
            <a:r>
              <a:rPr lang="en-US" altLang="zh-CN" sz="1800" dirty="0"/>
              <a:t>();</a:t>
            </a:r>
          </a:p>
          <a:p>
            <a:pPr marL="0" indent="0">
              <a:lnSpc>
                <a:spcPct val="130000"/>
              </a:lnSpc>
              <a:spcBef>
                <a:spcPts val="0"/>
              </a:spcBef>
              <a:buFont typeface="Wingdings 2" panose="05020102010507070707" pitchFamily="18" charset="2"/>
              <a:buNone/>
            </a:pPr>
            <a:r>
              <a:rPr lang="en-US" altLang="zh-CN" sz="1800" dirty="0"/>
              <a:t>}</a:t>
            </a:r>
          </a:p>
          <a:p>
            <a:pPr marL="0" indent="0">
              <a:lnSpc>
                <a:spcPct val="130000"/>
              </a:lnSpc>
              <a:spcBef>
                <a:spcPts val="0"/>
              </a:spcBef>
              <a:buFont typeface="Wingdings 2" panose="05020102010507070707" pitchFamily="18" charset="2"/>
              <a:buNone/>
            </a:pPr>
            <a:r>
              <a:rPr lang="zh-CN" altLang="en-US" sz="1800" dirty="0"/>
              <a:t>开始原子操作</a:t>
            </a:r>
            <a:r>
              <a:rPr lang="en-US" altLang="zh-CN" sz="1800" dirty="0"/>
              <a:t>() {</a:t>
            </a:r>
          </a:p>
          <a:p>
            <a:pPr marL="0" indent="0">
              <a:lnSpc>
                <a:spcPct val="130000"/>
              </a:lnSpc>
              <a:spcBef>
                <a:spcPts val="0"/>
              </a:spcBef>
              <a:buFont typeface="Wingdings 2" panose="05020102010507070707" pitchFamily="18" charset="2"/>
              <a:buNone/>
            </a:pPr>
            <a:r>
              <a:rPr lang="en-US" altLang="zh-CN" sz="1800" dirty="0"/>
              <a:t>  </a:t>
            </a:r>
            <a:r>
              <a:rPr lang="zh-CN" altLang="en-US" sz="1800" dirty="0"/>
              <a:t>检查中断是否允许</a:t>
            </a:r>
            <a:r>
              <a:rPr lang="en-US" altLang="zh-CN" sz="1800" dirty="0"/>
              <a:t>{</a:t>
            </a:r>
            <a:endParaRPr lang="zh-CN" altLang="en-US" sz="1800" dirty="0"/>
          </a:p>
          <a:p>
            <a:pPr marL="0" indent="0">
              <a:lnSpc>
                <a:spcPct val="130000"/>
              </a:lnSpc>
              <a:spcBef>
                <a:spcPts val="0"/>
              </a:spcBef>
              <a:buFont typeface="Wingdings 2" panose="05020102010507070707" pitchFamily="18" charset="2"/>
              <a:buNone/>
            </a:pPr>
            <a:r>
              <a:rPr lang="zh-CN" altLang="en-US" sz="1800" dirty="0"/>
              <a:t>      获取</a:t>
            </a:r>
            <a:r>
              <a:rPr lang="en-US" altLang="zh-CN" sz="1800" dirty="0"/>
              <a:t>EFLAGS</a:t>
            </a:r>
            <a:r>
              <a:rPr lang="zh-CN" altLang="en-US" sz="1800" dirty="0"/>
              <a:t>寄存器值查看中断位值判断是否允许 为</a:t>
            </a:r>
            <a:r>
              <a:rPr lang="en-US" altLang="zh-CN" sz="1800" dirty="0"/>
              <a:t>1</a:t>
            </a:r>
            <a:r>
              <a:rPr lang="zh-CN" altLang="en-US" sz="1800" dirty="0"/>
              <a:t>是开中断 </a:t>
            </a:r>
            <a:r>
              <a:rPr lang="en-US" altLang="zh-CN" sz="1800" dirty="0"/>
              <a:t>0</a:t>
            </a:r>
            <a:r>
              <a:rPr lang="zh-CN" altLang="en-US" sz="1800" dirty="0"/>
              <a:t>为关中断；</a:t>
            </a:r>
          </a:p>
          <a:p>
            <a:pPr marL="0" indent="0">
              <a:lnSpc>
                <a:spcPct val="130000"/>
              </a:lnSpc>
              <a:spcBef>
                <a:spcPts val="0"/>
              </a:spcBef>
              <a:buFont typeface="Wingdings 2" panose="05020102010507070707" pitchFamily="18" charset="2"/>
              <a:buNone/>
            </a:pPr>
            <a:r>
              <a:rPr lang="zh-CN" altLang="en-US" sz="1800" dirty="0"/>
              <a:t>       </a:t>
            </a:r>
            <a:r>
              <a:rPr lang="en-US" altLang="zh-CN" sz="1800" dirty="0"/>
              <a:t>}</a:t>
            </a:r>
          </a:p>
          <a:p>
            <a:pPr marL="0" indent="0">
              <a:lnSpc>
                <a:spcPct val="130000"/>
              </a:lnSpc>
              <a:spcBef>
                <a:spcPts val="0"/>
              </a:spcBef>
              <a:buFont typeface="Wingdings 2" panose="05020102010507070707" pitchFamily="18" charset="2"/>
              <a:buNone/>
            </a:pPr>
            <a:r>
              <a:rPr lang="en-US" altLang="zh-CN" sz="1800" dirty="0"/>
              <a:t> </a:t>
            </a:r>
            <a:r>
              <a:rPr lang="zh-CN" altLang="en-US" sz="1800" dirty="0"/>
              <a:t>允许的话关闭中断 </a:t>
            </a:r>
            <a:r>
              <a:rPr lang="en-US" altLang="zh-CN" sz="1800" dirty="0"/>
              <a:t>{</a:t>
            </a:r>
            <a:endParaRPr lang="zh-CN" altLang="en-US" sz="1800" dirty="0"/>
          </a:p>
          <a:p>
            <a:pPr marL="0" indent="0">
              <a:lnSpc>
                <a:spcPct val="130000"/>
              </a:lnSpc>
              <a:spcBef>
                <a:spcPts val="0"/>
              </a:spcBef>
              <a:buFont typeface="Wingdings 2" panose="05020102010507070707" pitchFamily="18" charset="2"/>
              <a:buNone/>
            </a:pPr>
            <a:r>
              <a:rPr lang="en-US" altLang="zh-CN" sz="1800" dirty="0"/>
              <a:t>      cli;</a:t>
            </a:r>
          </a:p>
          <a:p>
            <a:pPr marL="0" indent="0">
              <a:lnSpc>
                <a:spcPct val="130000"/>
              </a:lnSpc>
              <a:spcBef>
                <a:spcPts val="0"/>
              </a:spcBef>
              <a:buFont typeface="Wingdings 2" panose="05020102010507070707" pitchFamily="18" charset="2"/>
              <a:buNone/>
            </a:pPr>
            <a:r>
              <a:rPr lang="en-US" altLang="zh-CN" sz="1800" dirty="0"/>
              <a:t>      }</a:t>
            </a:r>
          </a:p>
          <a:p>
            <a:pPr marL="0" indent="0">
              <a:lnSpc>
                <a:spcPct val="130000"/>
              </a:lnSpc>
              <a:spcBef>
                <a:spcPts val="0"/>
              </a:spcBef>
              <a:buFont typeface="Wingdings 2" panose="05020102010507070707" pitchFamily="18" charset="2"/>
              <a:buNone/>
            </a:pPr>
            <a:r>
              <a:rPr lang="en-US" altLang="zh-CN" sz="1800" dirty="0"/>
              <a:t>}</a:t>
            </a:r>
          </a:p>
          <a:p>
            <a:pPr marL="0" indent="0">
              <a:lnSpc>
                <a:spcPct val="130000"/>
              </a:lnSpc>
              <a:spcBef>
                <a:spcPts val="0"/>
              </a:spcBef>
              <a:buFont typeface="Wingdings 2" panose="05020102010507070707" pitchFamily="18" charset="2"/>
              <a:buNone/>
            </a:pPr>
            <a:r>
              <a:rPr lang="zh-CN" altLang="en-US" sz="1800" dirty="0"/>
              <a:t>结束原子操作</a:t>
            </a:r>
            <a:r>
              <a:rPr lang="en-US" altLang="zh-CN" sz="1800" dirty="0"/>
              <a:t>(</a:t>
            </a:r>
          </a:p>
          <a:p>
            <a:pPr marL="0" indent="0">
              <a:lnSpc>
                <a:spcPct val="130000"/>
              </a:lnSpc>
              <a:spcBef>
                <a:spcPts val="0"/>
              </a:spcBef>
              <a:buFont typeface="Wingdings 2" panose="05020102010507070707" pitchFamily="18" charset="2"/>
              <a:buNone/>
            </a:pPr>
            <a:r>
              <a:rPr lang="en-US" altLang="zh-CN" sz="1800" dirty="0"/>
              <a:t>// </a:t>
            </a:r>
            <a:r>
              <a:rPr lang="zh-CN" altLang="en-US" sz="1800" dirty="0"/>
              <a:t>确保当前中断是关的。</a:t>
            </a:r>
          </a:p>
          <a:p>
            <a:pPr marL="0" indent="0">
              <a:lnSpc>
                <a:spcPct val="130000"/>
              </a:lnSpc>
              <a:spcBef>
                <a:spcPts val="0"/>
              </a:spcBef>
              <a:buFont typeface="Wingdings 2" panose="05020102010507070707" pitchFamily="18" charset="2"/>
              <a:buNone/>
            </a:pPr>
            <a:r>
              <a:rPr lang="en-US" altLang="zh-CN" sz="1800" dirty="0"/>
              <a:t>// </a:t>
            </a:r>
            <a:r>
              <a:rPr lang="zh-CN" altLang="en-US" sz="1800" dirty="0"/>
              <a:t>需要有调用前中断的开关状态，如果是开的需要重新打开</a:t>
            </a:r>
          </a:p>
          <a:p>
            <a:pPr marL="0" indent="0">
              <a:lnSpc>
                <a:spcPct val="130000"/>
              </a:lnSpc>
              <a:spcBef>
                <a:spcPts val="0"/>
              </a:spcBef>
              <a:buFont typeface="Wingdings 2" panose="05020102010507070707" pitchFamily="18" charset="2"/>
              <a:buNone/>
            </a:pPr>
            <a:r>
              <a:rPr lang="en-US" altLang="zh-CN" sz="1800" dirty="0"/>
              <a:t>)</a:t>
            </a:r>
          </a:p>
          <a:p>
            <a:pPr marL="0" indent="0">
              <a:lnSpc>
                <a:spcPct val="130000"/>
              </a:lnSpc>
              <a:spcBef>
                <a:spcPts val="0"/>
              </a:spcBef>
              <a:buFont typeface="Wingdings 2" panose="05020102010507070707" pitchFamily="18" charset="2"/>
              <a:buNone/>
            </a:pPr>
            <a:r>
              <a:rPr lang="en-US" altLang="zh-CN" dirty="0"/>
              <a:t> </a:t>
            </a:r>
            <a:endParaRPr lang="zh-CN" altLang="en-US" dirty="0"/>
          </a:p>
        </p:txBody>
      </p:sp>
      <p:sp>
        <p:nvSpPr>
          <p:cNvPr id="182275" name="TextBox 3">
            <a:extLst>
              <a:ext uri="{FF2B5EF4-FFF2-40B4-BE49-F238E27FC236}">
                <a16:creationId xmlns:a16="http://schemas.microsoft.com/office/drawing/2014/main" id="{6AA92B88-40D6-4796-A5D2-A169AD725F16}"/>
              </a:ext>
            </a:extLst>
          </p:cNvPr>
          <p:cNvSpPr txBox="1">
            <a:spLocks noChangeArrowheads="1"/>
          </p:cNvSpPr>
          <p:nvPr/>
        </p:nvSpPr>
        <p:spPr bwMode="auto">
          <a:xfrm>
            <a:off x="5334000" y="838200"/>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a:solidFill>
                  <a:srgbClr val="FF0000"/>
                </a:solidFill>
              </a:rPr>
              <a:t>伪代码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0717F06C-615A-46FB-B94E-F8B40E374473}"/>
              </a:ext>
            </a:extLst>
          </p:cNvPr>
          <p:cNvSpPr>
            <a:spLocks noGrp="1"/>
          </p:cNvSpPr>
          <p:nvPr>
            <p:ph type="title"/>
          </p:nvPr>
        </p:nvSpPr>
        <p:spPr/>
        <p:txBody>
          <a:bodyPr/>
          <a:lstStyle/>
          <a:p>
            <a:r>
              <a:rPr lang="en-US" altLang="zh-CN" dirty="0"/>
              <a:t>2.1 </a:t>
            </a:r>
            <a:r>
              <a:rPr lang="zh-CN" altLang="en-US" dirty="0"/>
              <a:t>前趋图和程序执行</a:t>
            </a:r>
          </a:p>
        </p:txBody>
      </p:sp>
      <p:sp>
        <p:nvSpPr>
          <p:cNvPr id="3" name="内容占位符 2">
            <a:extLst>
              <a:ext uri="{FF2B5EF4-FFF2-40B4-BE49-F238E27FC236}">
                <a16:creationId xmlns:a16="http://schemas.microsoft.com/office/drawing/2014/main" id="{C2693CD1-EAC6-4C3F-AE71-9BFD0AC77CA8}"/>
              </a:ext>
            </a:extLst>
          </p:cNvPr>
          <p:cNvSpPr>
            <a:spLocks noGrp="1"/>
          </p:cNvSpPr>
          <p:nvPr>
            <p:ph idx="1"/>
          </p:nvPr>
        </p:nvSpPr>
        <p:spPr/>
        <p:txBody>
          <a:bodyPr/>
          <a:lstStyle/>
          <a:p>
            <a:pPr eaLnBrk="1" hangingPunct="1">
              <a:lnSpc>
                <a:spcPct val="120000"/>
              </a:lnSpc>
              <a:defRPr/>
            </a:pPr>
            <a:r>
              <a:rPr lang="zh-CN" altLang="en-US" dirty="0">
                <a:latin typeface="宋体" pitchFamily="2" charset="-122"/>
              </a:rPr>
              <a:t>程序执行方式 </a:t>
            </a:r>
            <a:endParaRPr lang="en-US" altLang="zh-CN" dirty="0">
              <a:latin typeface="宋体" pitchFamily="2" charset="-122"/>
            </a:endParaRPr>
          </a:p>
          <a:p>
            <a:pPr lvl="1" eaLnBrk="1" hangingPunct="1">
              <a:lnSpc>
                <a:spcPct val="120000"/>
              </a:lnSpc>
              <a:defRPr/>
            </a:pPr>
            <a:r>
              <a:rPr lang="zh-CN" altLang="en-US" dirty="0">
                <a:highlight>
                  <a:srgbClr val="FFFF00"/>
                </a:highlight>
                <a:latin typeface="宋体" pitchFamily="2" charset="-122"/>
              </a:rPr>
              <a:t>顺序执行</a:t>
            </a:r>
            <a:r>
              <a:rPr lang="en-US" altLang="zh-CN" dirty="0">
                <a:latin typeface="宋体" pitchFamily="2" charset="-122"/>
              </a:rPr>
              <a:t>—</a:t>
            </a:r>
            <a:r>
              <a:rPr lang="zh-CN" altLang="en-US" dirty="0">
                <a:latin typeface="宋体" pitchFamily="2" charset="-122"/>
              </a:rPr>
              <a:t>单道批处理系统</a:t>
            </a:r>
            <a:endParaRPr lang="en-US" altLang="zh-CN" dirty="0">
              <a:latin typeface="宋体" pitchFamily="2" charset="-122"/>
            </a:endParaRPr>
          </a:p>
          <a:p>
            <a:pPr lvl="1" eaLnBrk="1" hangingPunct="1">
              <a:lnSpc>
                <a:spcPct val="120000"/>
              </a:lnSpc>
              <a:defRPr/>
            </a:pPr>
            <a:r>
              <a:rPr lang="zh-CN" altLang="en-US" dirty="0">
                <a:highlight>
                  <a:srgbClr val="FFFF00"/>
                </a:highlight>
                <a:latin typeface="宋体" pitchFamily="2" charset="-122"/>
              </a:rPr>
              <a:t>并发执行</a:t>
            </a:r>
            <a:r>
              <a:rPr lang="en-US" altLang="zh-CN" dirty="0">
                <a:latin typeface="宋体" pitchFamily="2" charset="-122"/>
              </a:rPr>
              <a:t>--</a:t>
            </a:r>
            <a:r>
              <a:rPr lang="zh-CN" altLang="en-US" dirty="0">
                <a:latin typeface="宋体" pitchFamily="2" charset="-122"/>
              </a:rPr>
              <a:t>多道批处理系统</a:t>
            </a:r>
            <a:endParaRPr lang="en-US" altLang="zh-CN" dirty="0">
              <a:latin typeface="宋体" pitchFamily="2" charset="-122"/>
            </a:endParaRPr>
          </a:p>
          <a:p>
            <a:pPr lvl="2" eaLnBrk="1" hangingPunct="1">
              <a:lnSpc>
                <a:spcPct val="120000"/>
              </a:lnSpc>
              <a:defRPr/>
            </a:pPr>
            <a:r>
              <a:rPr lang="zh-CN" altLang="en-US" b="1" dirty="0">
                <a:solidFill>
                  <a:srgbClr val="FF0000"/>
                </a:solidFill>
                <a:latin typeface="宋体" pitchFamily="2" charset="-122"/>
              </a:rPr>
              <a:t>应用级并发</a:t>
            </a:r>
            <a:r>
              <a:rPr lang="zh-CN" altLang="en-US" dirty="0">
                <a:latin typeface="宋体" pitchFamily="2" charset="-122"/>
              </a:rPr>
              <a:t>是指若干应用程序的并发执行。</a:t>
            </a:r>
          </a:p>
          <a:p>
            <a:pPr lvl="2" eaLnBrk="1" hangingPunct="1">
              <a:lnSpc>
                <a:spcPct val="120000"/>
              </a:lnSpc>
              <a:defRPr/>
            </a:pPr>
            <a:r>
              <a:rPr lang="zh-CN" altLang="en-US" b="1" dirty="0">
                <a:solidFill>
                  <a:srgbClr val="FF0000"/>
                </a:solidFill>
                <a:latin typeface="宋体" pitchFamily="2" charset="-122"/>
              </a:rPr>
              <a:t>系统级并发</a:t>
            </a:r>
            <a:r>
              <a:rPr lang="zh-CN" altLang="en-US" dirty="0">
                <a:latin typeface="宋体" pitchFamily="2" charset="-122"/>
              </a:rPr>
              <a:t>是指操作系统自身软件的并发执行。</a:t>
            </a:r>
            <a:endParaRPr lang="zh-CN" altLang="en-US" sz="1200" dirty="0">
              <a:effectLst>
                <a:outerShdw blurRad="38100" dist="38100" dir="2700000" algn="tl">
                  <a:srgbClr val="000000"/>
                </a:outerShdw>
              </a:effectLst>
              <a:latin typeface="仿宋_GB2312" pitchFamily="49" charset="-122"/>
              <a:ea typeface="仿宋_GB2312" pitchFamily="49" charset="-122"/>
            </a:endParaRPr>
          </a:p>
          <a:p>
            <a:pPr>
              <a:defRPr/>
            </a:pP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a:extLst>
              <a:ext uri="{FF2B5EF4-FFF2-40B4-BE49-F238E27FC236}">
                <a16:creationId xmlns:a16="http://schemas.microsoft.com/office/drawing/2014/main" id="{7D6B8FF6-8930-4CDF-93CD-8360863ED955}"/>
              </a:ext>
            </a:extLst>
          </p:cNvPr>
          <p:cNvSpPr>
            <a:spLocks noGrp="1" noChangeArrowheads="1"/>
          </p:cNvSpPr>
          <p:nvPr>
            <p:ph type="title"/>
          </p:nvPr>
        </p:nvSpPr>
        <p:spPr>
          <a:xfrm>
            <a:off x="430976" y="114153"/>
            <a:ext cx="7902037" cy="549275"/>
          </a:xfrm>
        </p:spPr>
        <p:txBody>
          <a:bodyPr/>
          <a:lstStyle/>
          <a:p>
            <a:pPr>
              <a:lnSpc>
                <a:spcPct val="140000"/>
              </a:lnSpc>
              <a:defRPr/>
            </a:pPr>
            <a:r>
              <a:rPr lang="zh-CN" altLang="en-US" dirty="0">
                <a:effectLst>
                  <a:outerShdw blurRad="38100" dist="38100" dir="2700000" algn="tl">
                    <a:srgbClr val="C0C0C0"/>
                  </a:outerShdw>
                </a:effectLst>
              </a:rPr>
              <a:t>　</a:t>
            </a:r>
            <a:r>
              <a:rPr lang="zh-CN" altLang="en-US" sz="3600" b="1" dirty="0">
                <a:solidFill>
                  <a:schemeClr val="folHlink"/>
                </a:solidFill>
                <a:effectLst>
                  <a:outerShdw blurRad="38100" dist="38100" dir="2700000" algn="tl">
                    <a:srgbClr val="C0C0C0"/>
                  </a:outerShdw>
                </a:effectLst>
              </a:rPr>
              <a:t>　</a:t>
            </a:r>
            <a:r>
              <a:rPr lang="en-US" altLang="zh-CN" b="1" dirty="0">
                <a:solidFill>
                  <a:schemeClr val="folHlink"/>
                </a:solidFill>
                <a:effectLst>
                  <a:outerShdw blurRad="38100" dist="38100" dir="2700000" algn="tl">
                    <a:srgbClr val="C0C0C0"/>
                  </a:outerShdw>
                </a:effectLst>
              </a:rPr>
              <a:t>2. </a:t>
            </a:r>
            <a:r>
              <a:rPr lang="zh-CN" altLang="en-US" b="1" dirty="0">
                <a:solidFill>
                  <a:schemeClr val="folHlink"/>
                </a:solidFill>
                <a:effectLst>
                  <a:outerShdw blurRad="38100" dist="38100" dir="2700000" algn="tl">
                    <a:srgbClr val="C0C0C0"/>
                  </a:outerShdw>
                </a:effectLst>
              </a:rPr>
              <a:t>利用</a:t>
            </a:r>
            <a:r>
              <a:rPr lang="en-US" altLang="zh-CN" b="1" dirty="0">
                <a:solidFill>
                  <a:schemeClr val="folHlink"/>
                </a:solidFill>
                <a:effectLst>
                  <a:outerShdw blurRad="38100" dist="38100" dir="2700000" algn="tl">
                    <a:srgbClr val="C0C0C0"/>
                  </a:outerShdw>
                </a:effectLst>
              </a:rPr>
              <a:t>Test-and-Set</a:t>
            </a:r>
            <a:r>
              <a:rPr lang="zh-CN" altLang="en-US" b="1" dirty="0">
                <a:solidFill>
                  <a:schemeClr val="folHlink"/>
                </a:solidFill>
                <a:effectLst>
                  <a:outerShdw blurRad="38100" dist="38100" dir="2700000" algn="tl">
                    <a:srgbClr val="C0C0C0"/>
                  </a:outerShdw>
                </a:effectLst>
              </a:rPr>
              <a:t>指令实现互斥 </a:t>
            </a:r>
            <a:endParaRPr lang="zh-CN" altLang="en-US" sz="3600" b="1" dirty="0">
              <a:solidFill>
                <a:schemeClr val="folHlink"/>
              </a:solidFill>
              <a:effectLst>
                <a:outerShdw blurRad="38100" dist="38100" dir="2700000" algn="tl">
                  <a:srgbClr val="C0C0C0"/>
                </a:outerShdw>
              </a:effectLst>
            </a:endParaRPr>
          </a:p>
        </p:txBody>
      </p:sp>
      <p:sp>
        <p:nvSpPr>
          <p:cNvPr id="183299" name="Rectangle 3">
            <a:extLst>
              <a:ext uri="{FF2B5EF4-FFF2-40B4-BE49-F238E27FC236}">
                <a16:creationId xmlns:a16="http://schemas.microsoft.com/office/drawing/2014/main" id="{B0AAEC3A-0FA5-4C4D-B5FC-E51890599C6C}"/>
              </a:ext>
            </a:extLst>
          </p:cNvPr>
          <p:cNvSpPr>
            <a:spLocks noGrp="1" noChangeArrowheads="1"/>
          </p:cNvSpPr>
          <p:nvPr>
            <p:ph type="body" idx="1"/>
          </p:nvPr>
        </p:nvSpPr>
        <p:spPr/>
        <p:txBody>
          <a:bodyPr/>
          <a:lstStyle/>
          <a:p>
            <a:pPr>
              <a:lnSpc>
                <a:spcPct val="150000"/>
              </a:lnSpc>
            </a:pPr>
            <a:r>
              <a:rPr lang="zh-CN" altLang="en-US" sz="2400" dirty="0"/>
              <a:t>这是一种借助一条硬件指令</a:t>
            </a:r>
            <a:r>
              <a:rPr lang="en-US" altLang="zh-CN" sz="2400" dirty="0"/>
              <a:t>——“</a:t>
            </a:r>
            <a:r>
              <a:rPr lang="zh-CN" altLang="en-US" sz="2400" dirty="0"/>
              <a:t>测试并建立”指令</a:t>
            </a:r>
            <a:r>
              <a:rPr lang="en-US" altLang="zh-CN" sz="2400" dirty="0"/>
              <a:t>TS(Test-and-Set)</a:t>
            </a:r>
            <a:r>
              <a:rPr lang="zh-CN" altLang="en-US" sz="2400" dirty="0"/>
              <a:t>以实现互斥的方法。在许多计算机中都提供了这种指令。 </a:t>
            </a:r>
            <a:endParaRPr lang="zh-CN" altLang="zh-CN" sz="2400" dirty="0"/>
          </a:p>
        </p:txBody>
      </p:sp>
      <p:sp>
        <p:nvSpPr>
          <p:cNvPr id="4" name="矩形 3">
            <a:extLst>
              <a:ext uri="{FF2B5EF4-FFF2-40B4-BE49-F238E27FC236}">
                <a16:creationId xmlns:a16="http://schemas.microsoft.com/office/drawing/2014/main" id="{1335E728-8556-4606-AB11-59F18D40FA13}"/>
              </a:ext>
            </a:extLst>
          </p:cNvPr>
          <p:cNvSpPr/>
          <p:nvPr/>
        </p:nvSpPr>
        <p:spPr>
          <a:xfrm>
            <a:off x="712178" y="3149002"/>
            <a:ext cx="4572000" cy="2585323"/>
          </a:xfrm>
          <a:prstGeom prst="rect">
            <a:avLst/>
          </a:prstGeom>
        </p:spPr>
        <p:txBody>
          <a:bodyPr>
            <a:spAutoFit/>
          </a:bodyPr>
          <a:lstStyle/>
          <a:p>
            <a:pPr lvl="1">
              <a:lnSpc>
                <a:spcPct val="150000"/>
              </a:lnSpc>
              <a:defRPr/>
            </a:pPr>
            <a:r>
              <a:rPr lang="en-US" altLang="zh-CN" b="1" dirty="0" err="1">
                <a:latin typeface="+mj-ea"/>
              </a:rPr>
              <a:t>boolen</a:t>
            </a:r>
            <a:r>
              <a:rPr lang="en-US" altLang="zh-CN" b="1" dirty="0">
                <a:latin typeface="+mj-ea"/>
              </a:rPr>
              <a:t> TS( </a:t>
            </a:r>
            <a:r>
              <a:rPr lang="en-US" altLang="zh-CN" b="1" dirty="0" err="1">
                <a:latin typeface="+mj-ea"/>
              </a:rPr>
              <a:t>boolen</a:t>
            </a:r>
            <a:r>
              <a:rPr lang="en-US" altLang="zh-CN" b="1" dirty="0">
                <a:latin typeface="+mj-ea"/>
              </a:rPr>
              <a:t> *lock){</a:t>
            </a:r>
          </a:p>
          <a:p>
            <a:pPr lvl="1">
              <a:lnSpc>
                <a:spcPct val="150000"/>
              </a:lnSpc>
              <a:defRPr/>
            </a:pPr>
            <a:r>
              <a:rPr lang="en-US" altLang="zh-CN" b="1" dirty="0">
                <a:latin typeface="+mj-ea"/>
              </a:rPr>
              <a:t>    </a:t>
            </a:r>
            <a:r>
              <a:rPr lang="en-US" altLang="zh-CN" b="1" dirty="0" err="1">
                <a:latin typeface="+mj-ea"/>
              </a:rPr>
              <a:t>boolean</a:t>
            </a:r>
            <a:r>
              <a:rPr lang="en-US" altLang="zh-CN" b="1" dirty="0">
                <a:latin typeface="+mj-ea"/>
              </a:rPr>
              <a:t> old;</a:t>
            </a:r>
          </a:p>
          <a:p>
            <a:pPr lvl="1">
              <a:lnSpc>
                <a:spcPct val="150000"/>
              </a:lnSpc>
              <a:defRPr/>
            </a:pPr>
            <a:r>
              <a:rPr lang="en-US" altLang="zh-CN" b="1" dirty="0">
                <a:latin typeface="+mj-ea"/>
              </a:rPr>
              <a:t>    old = *lock;</a:t>
            </a:r>
          </a:p>
          <a:p>
            <a:pPr lvl="1">
              <a:lnSpc>
                <a:spcPct val="150000"/>
              </a:lnSpc>
              <a:defRPr/>
            </a:pPr>
            <a:r>
              <a:rPr lang="en-US" altLang="zh-CN" b="1" dirty="0">
                <a:latin typeface="+mj-ea"/>
              </a:rPr>
              <a:t>    *lock =TURE;</a:t>
            </a:r>
          </a:p>
          <a:p>
            <a:pPr lvl="1">
              <a:lnSpc>
                <a:spcPct val="150000"/>
              </a:lnSpc>
              <a:defRPr/>
            </a:pPr>
            <a:r>
              <a:rPr lang="en-US" altLang="zh-CN" b="1" dirty="0">
                <a:latin typeface="+mj-ea"/>
              </a:rPr>
              <a:t>    return old;</a:t>
            </a:r>
          </a:p>
          <a:p>
            <a:pPr lvl="1">
              <a:lnSpc>
                <a:spcPct val="150000"/>
              </a:lnSpc>
              <a:defRPr/>
            </a:pPr>
            <a:r>
              <a:rPr lang="en-US" altLang="zh-CN" b="1" dirty="0">
                <a:latin typeface="+mj-ea"/>
              </a:rPr>
              <a:t>}</a:t>
            </a:r>
          </a:p>
        </p:txBody>
      </p:sp>
      <p:sp>
        <p:nvSpPr>
          <p:cNvPr id="5" name="矩形 4">
            <a:extLst>
              <a:ext uri="{FF2B5EF4-FFF2-40B4-BE49-F238E27FC236}">
                <a16:creationId xmlns:a16="http://schemas.microsoft.com/office/drawing/2014/main" id="{6978E60A-4FB8-4757-9D6B-465E79383FA9}"/>
              </a:ext>
            </a:extLst>
          </p:cNvPr>
          <p:cNvSpPr/>
          <p:nvPr/>
        </p:nvSpPr>
        <p:spPr>
          <a:xfrm>
            <a:off x="5114892" y="3149002"/>
            <a:ext cx="3844558" cy="3000821"/>
          </a:xfrm>
          <a:prstGeom prst="rect">
            <a:avLst/>
          </a:prstGeom>
        </p:spPr>
        <p:txBody>
          <a:bodyPr wrap="square">
            <a:spAutoFit/>
          </a:bodyPr>
          <a:lstStyle/>
          <a:p>
            <a:pPr lvl="1">
              <a:lnSpc>
                <a:spcPct val="150000"/>
              </a:lnSpc>
              <a:defRPr/>
            </a:pPr>
            <a:r>
              <a:rPr lang="en-US" altLang="zh-CN" b="1" dirty="0">
                <a:latin typeface="+mj-ea"/>
                <a:ea typeface="+mj-ea"/>
              </a:rPr>
              <a:t>do{</a:t>
            </a:r>
          </a:p>
          <a:p>
            <a:pPr lvl="1">
              <a:lnSpc>
                <a:spcPct val="150000"/>
              </a:lnSpc>
              <a:defRPr/>
            </a:pPr>
            <a:r>
              <a:rPr lang="en-US" altLang="zh-CN" b="1" dirty="0">
                <a:latin typeface="+mj-ea"/>
                <a:ea typeface="+mj-ea"/>
              </a:rPr>
              <a:t>    …</a:t>
            </a:r>
          </a:p>
          <a:p>
            <a:pPr lvl="1">
              <a:lnSpc>
                <a:spcPct val="150000"/>
              </a:lnSpc>
              <a:defRPr/>
            </a:pPr>
            <a:r>
              <a:rPr lang="en-US" altLang="zh-CN" b="1" dirty="0">
                <a:latin typeface="+mj-ea"/>
                <a:ea typeface="+mj-ea"/>
              </a:rPr>
              <a:t>    while TS( &amp;lock);</a:t>
            </a:r>
          </a:p>
          <a:p>
            <a:pPr lvl="1">
              <a:lnSpc>
                <a:spcPct val="150000"/>
              </a:lnSpc>
              <a:defRPr/>
            </a:pPr>
            <a:r>
              <a:rPr lang="en-US" altLang="zh-CN" b="1" dirty="0">
                <a:latin typeface="+mj-ea"/>
                <a:ea typeface="+mj-ea"/>
              </a:rPr>
              <a:t>    critical section;</a:t>
            </a:r>
          </a:p>
          <a:p>
            <a:pPr lvl="1">
              <a:lnSpc>
                <a:spcPct val="150000"/>
              </a:lnSpc>
              <a:defRPr/>
            </a:pPr>
            <a:r>
              <a:rPr lang="en-US" altLang="zh-CN" b="1" dirty="0">
                <a:latin typeface="+mj-ea"/>
                <a:ea typeface="+mj-ea"/>
              </a:rPr>
              <a:t>    lock :=FALSE;</a:t>
            </a:r>
          </a:p>
          <a:p>
            <a:pPr lvl="1">
              <a:lnSpc>
                <a:spcPct val="150000"/>
              </a:lnSpc>
              <a:defRPr/>
            </a:pPr>
            <a:r>
              <a:rPr lang="en-US" altLang="zh-CN" b="1" dirty="0">
                <a:latin typeface="+mj-ea"/>
                <a:ea typeface="+mj-ea"/>
              </a:rPr>
              <a:t>    remainder section;</a:t>
            </a:r>
          </a:p>
          <a:p>
            <a:pPr lvl="1">
              <a:lnSpc>
                <a:spcPct val="150000"/>
              </a:lnSpc>
              <a:defRPr/>
            </a:pPr>
            <a:r>
              <a:rPr lang="en-US" altLang="zh-CN" b="1" dirty="0">
                <a:latin typeface="+mj-ea"/>
                <a:ea typeface="+mj-ea"/>
              </a:rPr>
              <a:t>}while(TRUE);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a:extLst>
              <a:ext uri="{FF2B5EF4-FFF2-40B4-BE49-F238E27FC236}">
                <a16:creationId xmlns:a16="http://schemas.microsoft.com/office/drawing/2014/main" id="{C2AB8D5B-E571-487D-9BAC-B04BC3025C60}"/>
              </a:ext>
            </a:extLst>
          </p:cNvPr>
          <p:cNvSpPr>
            <a:spLocks noGrp="1" noChangeArrowheads="1"/>
          </p:cNvSpPr>
          <p:nvPr>
            <p:ph type="title"/>
          </p:nvPr>
        </p:nvSpPr>
        <p:spPr>
          <a:xfrm>
            <a:off x="620981" y="114153"/>
            <a:ext cx="7902037" cy="549275"/>
          </a:xfrm>
        </p:spPr>
        <p:txBody>
          <a:bodyPr/>
          <a:lstStyle/>
          <a:p>
            <a:pPr>
              <a:lnSpc>
                <a:spcPct val="150000"/>
              </a:lnSpc>
              <a:defRPr/>
            </a:pPr>
            <a:r>
              <a:rPr lang="zh-CN" altLang="en-US" dirty="0">
                <a:effectLst>
                  <a:outerShdw blurRad="38100" dist="38100" dir="2700000" algn="tl">
                    <a:srgbClr val="C0C0C0"/>
                  </a:outerShdw>
                </a:effectLst>
              </a:rPr>
              <a:t>　　</a:t>
            </a:r>
            <a:r>
              <a:rPr lang="en-US" altLang="zh-CN" sz="3600" b="1" dirty="0">
                <a:solidFill>
                  <a:schemeClr val="folHlink"/>
                </a:solidFill>
                <a:effectLst>
                  <a:outerShdw blurRad="38100" dist="38100" dir="2700000" algn="tl">
                    <a:srgbClr val="C0C0C0"/>
                  </a:outerShdw>
                </a:effectLst>
              </a:rPr>
              <a:t>3. </a:t>
            </a:r>
            <a:r>
              <a:rPr lang="zh-CN" altLang="en-US" sz="3600" b="1" dirty="0">
                <a:solidFill>
                  <a:schemeClr val="folHlink"/>
                </a:solidFill>
                <a:effectLst>
                  <a:outerShdw blurRad="38100" dist="38100" dir="2700000" algn="tl">
                    <a:srgbClr val="C0C0C0"/>
                  </a:outerShdw>
                </a:effectLst>
              </a:rPr>
              <a:t>利用</a:t>
            </a:r>
            <a:r>
              <a:rPr lang="en-US" altLang="zh-CN" sz="3600" b="1" dirty="0">
                <a:solidFill>
                  <a:schemeClr val="folHlink"/>
                </a:solidFill>
                <a:effectLst>
                  <a:outerShdw blurRad="38100" dist="38100" dir="2700000" algn="tl">
                    <a:srgbClr val="C0C0C0"/>
                  </a:outerShdw>
                </a:effectLst>
              </a:rPr>
              <a:t>Swap</a:t>
            </a:r>
            <a:r>
              <a:rPr lang="zh-CN" altLang="en-US" sz="3600" b="1" dirty="0">
                <a:solidFill>
                  <a:schemeClr val="folHlink"/>
                </a:solidFill>
                <a:effectLst>
                  <a:outerShdw blurRad="38100" dist="38100" dir="2700000" algn="tl">
                    <a:srgbClr val="C0C0C0"/>
                  </a:outerShdw>
                </a:effectLst>
              </a:rPr>
              <a:t>指令实现进程互斥</a:t>
            </a:r>
            <a:r>
              <a:rPr lang="zh-CN" altLang="en-US" dirty="0">
                <a:latin typeface="黑体" pitchFamily="2" charset="-122"/>
                <a:ea typeface="黑体" pitchFamily="2" charset="-122"/>
              </a:rPr>
              <a:t>　　</a:t>
            </a:r>
            <a:endParaRPr lang="zh-CN" altLang="en-US" dirty="0"/>
          </a:p>
        </p:txBody>
      </p:sp>
      <p:sp>
        <p:nvSpPr>
          <p:cNvPr id="184323" name="Rectangle 3">
            <a:extLst>
              <a:ext uri="{FF2B5EF4-FFF2-40B4-BE49-F238E27FC236}">
                <a16:creationId xmlns:a16="http://schemas.microsoft.com/office/drawing/2014/main" id="{F86457FD-EECA-4940-861B-8A88FD9D3D5E}"/>
              </a:ext>
            </a:extLst>
          </p:cNvPr>
          <p:cNvSpPr>
            <a:spLocks noGrp="1" noChangeArrowheads="1"/>
          </p:cNvSpPr>
          <p:nvPr>
            <p:ph type="body" idx="1"/>
          </p:nvPr>
        </p:nvSpPr>
        <p:spPr/>
        <p:txBody>
          <a:bodyPr/>
          <a:lstStyle/>
          <a:p>
            <a:pPr>
              <a:lnSpc>
                <a:spcPct val="150000"/>
              </a:lnSpc>
            </a:pPr>
            <a:r>
              <a:rPr lang="zh-CN" altLang="en-US" dirty="0"/>
              <a:t>该指令称为对换指令，在</a:t>
            </a:r>
            <a:r>
              <a:rPr lang="en-US" altLang="zh-CN" dirty="0"/>
              <a:t>Intel 80x86</a:t>
            </a:r>
            <a:r>
              <a:rPr lang="zh-CN" altLang="en-US" dirty="0"/>
              <a:t>中又称为</a:t>
            </a:r>
            <a:r>
              <a:rPr lang="en-US" altLang="zh-CN" dirty="0"/>
              <a:t>XCHG</a:t>
            </a:r>
            <a:r>
              <a:rPr lang="zh-CN" altLang="en-US" dirty="0"/>
              <a:t>指令，用于交换两个字的内容。</a:t>
            </a:r>
            <a:endParaRPr lang="zh-CN" altLang="zh-CN" dirty="0"/>
          </a:p>
        </p:txBody>
      </p:sp>
      <p:sp>
        <p:nvSpPr>
          <p:cNvPr id="4" name="矩形 3">
            <a:extLst>
              <a:ext uri="{FF2B5EF4-FFF2-40B4-BE49-F238E27FC236}">
                <a16:creationId xmlns:a16="http://schemas.microsoft.com/office/drawing/2014/main" id="{336AFADE-2556-45FE-992E-F0BA18F59F01}"/>
              </a:ext>
            </a:extLst>
          </p:cNvPr>
          <p:cNvSpPr/>
          <p:nvPr/>
        </p:nvSpPr>
        <p:spPr>
          <a:xfrm>
            <a:off x="353836" y="2961111"/>
            <a:ext cx="4572000" cy="2585323"/>
          </a:xfrm>
          <a:prstGeom prst="rect">
            <a:avLst/>
          </a:prstGeom>
        </p:spPr>
        <p:txBody>
          <a:bodyPr>
            <a:spAutoFit/>
          </a:bodyPr>
          <a:lstStyle/>
          <a:p>
            <a:pPr lvl="1">
              <a:lnSpc>
                <a:spcPct val="150000"/>
              </a:lnSpc>
              <a:defRPr/>
            </a:pPr>
            <a:r>
              <a:rPr lang="en-US" altLang="zh-CN" b="1" dirty="0">
                <a:latin typeface="+mj-ea"/>
                <a:ea typeface="+mj-ea"/>
              </a:rPr>
              <a:t>void swap( </a:t>
            </a:r>
            <a:r>
              <a:rPr lang="en-US" altLang="zh-CN" b="1" dirty="0" err="1">
                <a:latin typeface="+mj-ea"/>
                <a:ea typeface="+mj-ea"/>
              </a:rPr>
              <a:t>boolen</a:t>
            </a:r>
            <a:r>
              <a:rPr lang="en-US" altLang="zh-CN" b="1" dirty="0">
                <a:latin typeface="+mj-ea"/>
                <a:ea typeface="+mj-ea"/>
              </a:rPr>
              <a:t> *a, </a:t>
            </a:r>
            <a:r>
              <a:rPr lang="en-US" altLang="zh-CN" b="1" dirty="0" err="1">
                <a:latin typeface="+mj-ea"/>
                <a:ea typeface="+mj-ea"/>
              </a:rPr>
              <a:t>boolen</a:t>
            </a:r>
            <a:r>
              <a:rPr lang="en-US" altLang="zh-CN" b="1" dirty="0">
                <a:latin typeface="+mj-ea"/>
                <a:ea typeface="+mj-ea"/>
              </a:rPr>
              <a:t> *b){</a:t>
            </a:r>
          </a:p>
          <a:p>
            <a:pPr lvl="1">
              <a:lnSpc>
                <a:spcPct val="150000"/>
              </a:lnSpc>
              <a:defRPr/>
            </a:pPr>
            <a:r>
              <a:rPr lang="en-US" altLang="zh-CN" b="1" dirty="0">
                <a:latin typeface="+mj-ea"/>
                <a:ea typeface="+mj-ea"/>
              </a:rPr>
              <a:t>    </a:t>
            </a:r>
            <a:r>
              <a:rPr lang="en-US" altLang="zh-CN" b="1" dirty="0" err="1">
                <a:latin typeface="+mj-ea"/>
                <a:ea typeface="+mj-ea"/>
              </a:rPr>
              <a:t>boolean</a:t>
            </a:r>
            <a:r>
              <a:rPr lang="en-US" altLang="zh-CN" b="1" dirty="0">
                <a:latin typeface="+mj-ea"/>
                <a:ea typeface="+mj-ea"/>
              </a:rPr>
              <a:t> temp;</a:t>
            </a:r>
          </a:p>
          <a:p>
            <a:pPr lvl="1">
              <a:lnSpc>
                <a:spcPct val="150000"/>
              </a:lnSpc>
              <a:defRPr/>
            </a:pPr>
            <a:r>
              <a:rPr lang="en-US" altLang="zh-CN" b="1" dirty="0">
                <a:latin typeface="+mj-ea"/>
                <a:ea typeface="+mj-ea"/>
              </a:rPr>
              <a:t>    temp = *a;</a:t>
            </a:r>
          </a:p>
          <a:p>
            <a:pPr lvl="1">
              <a:lnSpc>
                <a:spcPct val="150000"/>
              </a:lnSpc>
              <a:defRPr/>
            </a:pPr>
            <a:r>
              <a:rPr lang="en-US" altLang="zh-CN" b="1" dirty="0">
                <a:latin typeface="+mj-ea"/>
                <a:ea typeface="+mj-ea"/>
              </a:rPr>
              <a:t>    *a =*b;</a:t>
            </a:r>
          </a:p>
          <a:p>
            <a:pPr lvl="1">
              <a:lnSpc>
                <a:spcPct val="150000"/>
              </a:lnSpc>
              <a:defRPr/>
            </a:pPr>
            <a:r>
              <a:rPr lang="en-US" altLang="zh-CN" b="1" dirty="0">
                <a:latin typeface="+mj-ea"/>
                <a:ea typeface="+mj-ea"/>
              </a:rPr>
              <a:t>    *b=temp;</a:t>
            </a:r>
          </a:p>
          <a:p>
            <a:pPr lvl="1">
              <a:lnSpc>
                <a:spcPct val="150000"/>
              </a:lnSpc>
              <a:defRPr/>
            </a:pPr>
            <a:r>
              <a:rPr lang="en-US" altLang="zh-CN" b="1" dirty="0">
                <a:latin typeface="+mj-ea"/>
                <a:ea typeface="+mj-ea"/>
              </a:rPr>
              <a:t>}</a:t>
            </a:r>
          </a:p>
        </p:txBody>
      </p:sp>
      <p:sp>
        <p:nvSpPr>
          <p:cNvPr id="5" name="矩形 4">
            <a:extLst>
              <a:ext uri="{FF2B5EF4-FFF2-40B4-BE49-F238E27FC236}">
                <a16:creationId xmlns:a16="http://schemas.microsoft.com/office/drawing/2014/main" id="{9BDB72DF-870A-414D-A768-5FFB685C96DF}"/>
              </a:ext>
            </a:extLst>
          </p:cNvPr>
          <p:cNvSpPr/>
          <p:nvPr/>
        </p:nvSpPr>
        <p:spPr>
          <a:xfrm>
            <a:off x="5177738" y="2774370"/>
            <a:ext cx="4572000" cy="4212692"/>
          </a:xfrm>
          <a:prstGeom prst="rect">
            <a:avLst/>
          </a:prstGeom>
        </p:spPr>
        <p:txBody>
          <a:bodyPr>
            <a:spAutoFit/>
          </a:bodyPr>
          <a:lstStyle/>
          <a:p>
            <a:pPr lvl="1">
              <a:lnSpc>
                <a:spcPct val="150000"/>
              </a:lnSpc>
              <a:defRPr/>
            </a:pPr>
            <a:r>
              <a:rPr lang="en-US" altLang="zh-CN" b="1" dirty="0">
                <a:latin typeface="+mj-ea"/>
                <a:ea typeface="+mj-ea"/>
              </a:rPr>
              <a:t>do{</a:t>
            </a:r>
          </a:p>
          <a:p>
            <a:pPr lvl="1">
              <a:lnSpc>
                <a:spcPct val="150000"/>
              </a:lnSpc>
              <a:defRPr/>
            </a:pPr>
            <a:r>
              <a:rPr lang="en-US" altLang="zh-CN" b="1" dirty="0">
                <a:latin typeface="+mj-ea"/>
                <a:ea typeface="+mj-ea"/>
              </a:rPr>
              <a:t>    key=TURE;</a:t>
            </a:r>
          </a:p>
          <a:p>
            <a:pPr lvl="1">
              <a:lnSpc>
                <a:spcPct val="150000"/>
              </a:lnSpc>
              <a:defRPr/>
            </a:pPr>
            <a:r>
              <a:rPr lang="en-US" altLang="zh-CN" b="1" dirty="0">
                <a:latin typeface="+mj-ea"/>
                <a:ea typeface="+mj-ea"/>
              </a:rPr>
              <a:t>    do{</a:t>
            </a:r>
          </a:p>
          <a:p>
            <a:pPr lvl="1">
              <a:lnSpc>
                <a:spcPct val="150000"/>
              </a:lnSpc>
              <a:defRPr/>
            </a:pPr>
            <a:r>
              <a:rPr lang="en-US" altLang="zh-CN" b="1" dirty="0">
                <a:latin typeface="+mj-ea"/>
                <a:ea typeface="+mj-ea"/>
              </a:rPr>
              <a:t>        swap(&amp;</a:t>
            </a:r>
            <a:r>
              <a:rPr lang="en-US" altLang="zh-CN" b="1" dirty="0" err="1">
                <a:latin typeface="+mj-ea"/>
                <a:ea typeface="+mj-ea"/>
              </a:rPr>
              <a:t>lock,&amp;key</a:t>
            </a:r>
            <a:r>
              <a:rPr lang="en-US" altLang="zh-CN" b="1" dirty="0">
                <a:latin typeface="+mj-ea"/>
                <a:ea typeface="+mj-ea"/>
              </a:rPr>
              <a:t>);</a:t>
            </a:r>
          </a:p>
          <a:p>
            <a:pPr lvl="1">
              <a:lnSpc>
                <a:spcPct val="150000"/>
              </a:lnSpc>
              <a:defRPr/>
            </a:pPr>
            <a:r>
              <a:rPr lang="en-US" altLang="zh-CN" b="1" dirty="0">
                <a:latin typeface="+mj-ea"/>
                <a:ea typeface="+mj-ea"/>
              </a:rPr>
              <a:t>    }while(key!=FALSE);</a:t>
            </a:r>
          </a:p>
          <a:p>
            <a:pPr lvl="1">
              <a:lnSpc>
                <a:spcPct val="150000"/>
              </a:lnSpc>
              <a:defRPr/>
            </a:pPr>
            <a:r>
              <a:rPr lang="en-US" altLang="zh-CN" b="1" dirty="0">
                <a:latin typeface="+mj-ea"/>
                <a:ea typeface="+mj-ea"/>
              </a:rPr>
              <a:t>    </a:t>
            </a:r>
            <a:r>
              <a:rPr lang="zh-CN" altLang="en-US" b="1" dirty="0">
                <a:latin typeface="+mj-ea"/>
                <a:ea typeface="+mj-ea"/>
              </a:rPr>
              <a:t>临界区操作</a:t>
            </a:r>
            <a:r>
              <a:rPr lang="en-US" altLang="zh-CN" b="1" dirty="0">
                <a:latin typeface="+mj-ea"/>
                <a:ea typeface="+mj-ea"/>
              </a:rPr>
              <a:t>;</a:t>
            </a:r>
          </a:p>
          <a:p>
            <a:pPr lvl="1">
              <a:lnSpc>
                <a:spcPct val="150000"/>
              </a:lnSpc>
              <a:defRPr/>
            </a:pPr>
            <a:r>
              <a:rPr lang="en-US" altLang="zh-CN" b="1" dirty="0">
                <a:latin typeface="+mj-ea"/>
                <a:ea typeface="+mj-ea"/>
              </a:rPr>
              <a:t>    lock = FALSE;</a:t>
            </a:r>
          </a:p>
          <a:p>
            <a:pPr lvl="1">
              <a:lnSpc>
                <a:spcPct val="150000"/>
              </a:lnSpc>
              <a:defRPr/>
            </a:pPr>
            <a:r>
              <a:rPr lang="en-US" altLang="zh-CN" b="1" dirty="0">
                <a:latin typeface="+mj-ea"/>
                <a:ea typeface="+mj-ea"/>
              </a:rPr>
              <a:t>   …</a:t>
            </a:r>
          </a:p>
          <a:p>
            <a:pPr lvl="1">
              <a:lnSpc>
                <a:spcPct val="150000"/>
              </a:lnSpc>
              <a:defRPr/>
            </a:pPr>
            <a:r>
              <a:rPr lang="en-US" altLang="zh-CN" b="1" dirty="0">
                <a:latin typeface="+mj-ea"/>
                <a:ea typeface="+mj-ea"/>
              </a:rPr>
              <a:t>}while(TRUE);</a:t>
            </a:r>
          </a:p>
          <a:p>
            <a:pPr>
              <a:lnSpc>
                <a:spcPct val="150000"/>
              </a:lnSpc>
              <a:defRPr/>
            </a:pPr>
            <a:endParaRPr lang="en-US" altLang="zh-CN" sz="165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7B5CFDF4-DAAE-438B-8212-A523264C3D90}"/>
              </a:ext>
            </a:extLst>
          </p:cNvPr>
          <p:cNvSpPr>
            <a:spLocks noGrp="1" noRot="1" noChangeArrowheads="1"/>
          </p:cNvSpPr>
          <p:nvPr>
            <p:ph type="title"/>
          </p:nvPr>
        </p:nvSpPr>
        <p:spPr/>
        <p:txBody>
          <a:bodyPr/>
          <a:lstStyle/>
          <a:p>
            <a:r>
              <a:rPr lang="en-US" altLang="zh-CN"/>
              <a:t>2.4.5 </a:t>
            </a:r>
            <a:r>
              <a:rPr lang="zh-CN" altLang="en-US"/>
              <a:t>管程</a:t>
            </a:r>
          </a:p>
        </p:txBody>
      </p:sp>
      <p:sp>
        <p:nvSpPr>
          <p:cNvPr id="185347" name="Rectangle 3">
            <a:extLst>
              <a:ext uri="{FF2B5EF4-FFF2-40B4-BE49-F238E27FC236}">
                <a16:creationId xmlns:a16="http://schemas.microsoft.com/office/drawing/2014/main" id="{CDFCE506-AC87-42EE-AC02-51F85B7F6AA1}"/>
              </a:ext>
            </a:extLst>
          </p:cNvPr>
          <p:cNvSpPr>
            <a:spLocks noGrp="1" noRot="1" noChangeArrowheads="1"/>
          </p:cNvSpPr>
          <p:nvPr>
            <p:ph type="body" idx="1"/>
          </p:nvPr>
        </p:nvSpPr>
        <p:spPr>
          <a:xfrm>
            <a:off x="304800" y="1600200"/>
            <a:ext cx="8540750" cy="4498975"/>
          </a:xfrm>
        </p:spPr>
        <p:txBody>
          <a:bodyPr/>
          <a:lstStyle/>
          <a:p>
            <a:r>
              <a:rPr lang="zh-CN" altLang="en-US" b="1"/>
              <a:t>需要知道管程也是一种进程同步的机制。</a:t>
            </a:r>
          </a:p>
          <a:p>
            <a:endParaRPr lang="zh-CN" altLang="en-US" b="1"/>
          </a:p>
          <a:p>
            <a:r>
              <a:rPr lang="zh-CN" altLang="en-US" b="1"/>
              <a:t>其他管程相关的内容为自学内容。</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a:extLst>
              <a:ext uri="{FF2B5EF4-FFF2-40B4-BE49-F238E27FC236}">
                <a16:creationId xmlns:a16="http://schemas.microsoft.com/office/drawing/2014/main" id="{19318EA9-4147-C640-8F74-97C0384A0CEB}"/>
              </a:ext>
            </a:extLst>
          </p:cNvPr>
          <p:cNvSpPr>
            <a:spLocks noChangeArrowheads="1"/>
          </p:cNvSpPr>
          <p:nvPr/>
        </p:nvSpPr>
        <p:spPr bwMode="auto">
          <a:xfrm>
            <a:off x="3526069" y="375066"/>
            <a:ext cx="6146977" cy="655448"/>
          </a:xfrm>
          <a:prstGeom prst="rect">
            <a:avLst/>
          </a:prstGeom>
        </p:spPr>
        <p:txBody>
          <a:bodyPr/>
          <a:lstStyle/>
          <a:p>
            <a:pPr lvl="0">
              <a:spcBef>
                <a:spcPct val="0"/>
              </a:spcBef>
              <a:defRPr/>
            </a:pPr>
            <a:r>
              <a:rPr lang="en-US" altLang="zh-CN" sz="2800" b="1" dirty="0">
                <a:solidFill>
                  <a:srgbClr val="4A66AC">
                    <a:lumMod val="75000"/>
                  </a:srgbClr>
                </a:solidFill>
                <a:latin typeface="微软雅黑" panose="020B0503020204020204" pitchFamily="34" charset="-122"/>
                <a:ea typeface="微软雅黑" panose="020B0503020204020204" pitchFamily="34" charset="-122"/>
              </a:rPr>
              <a:t>2.4.5 </a:t>
            </a:r>
            <a:r>
              <a:rPr lang="zh-CN" altLang="en-US" sz="2800" b="1" dirty="0">
                <a:solidFill>
                  <a:srgbClr val="4A66AC">
                    <a:lumMod val="75000"/>
                  </a:srgbClr>
                </a:solidFill>
                <a:latin typeface="微软雅黑" panose="020B0503020204020204" pitchFamily="34" charset="-122"/>
                <a:ea typeface="微软雅黑" panose="020B0503020204020204" pitchFamily="34" charset="-122"/>
              </a:rPr>
              <a:t>管程机制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4A66AC">
                    <a:lumMod val="75000"/>
                  </a:srgbClr>
                </a:solidFill>
                <a:effectLst/>
                <a:uLnTx/>
                <a:uFillTx/>
                <a:latin typeface="微软雅黑" panose="020B0503020204020204" pitchFamily="34" charset="-122"/>
                <a:ea typeface="微软雅黑" panose="020B0503020204020204" pitchFamily="34" charset="-122"/>
                <a:cs typeface="+mn-cs"/>
              </a:rPr>
              <a:t> </a:t>
            </a:r>
          </a:p>
        </p:txBody>
      </p:sp>
      <p:sp>
        <p:nvSpPr>
          <p:cNvPr id="4" name="矩形 3"/>
          <p:cNvSpPr/>
          <p:nvPr/>
        </p:nvSpPr>
        <p:spPr>
          <a:xfrm>
            <a:off x="743183" y="1418918"/>
            <a:ext cx="7657633" cy="4702121"/>
          </a:xfrm>
          <a:prstGeom prst="rect">
            <a:avLst/>
          </a:prstGeom>
        </p:spPr>
        <p:txBody>
          <a:bodyPr wrap="square">
            <a:spAutoFit/>
          </a:bodyPr>
          <a:lstStyle/>
          <a:p>
            <a:pPr marL="342900" indent="-342900">
              <a:lnSpc>
                <a:spcPct val="120000"/>
              </a:lnSpc>
              <a:buClr>
                <a:schemeClr val="bg2">
                  <a:lumMod val="25000"/>
                </a:schemeClr>
              </a:buClr>
              <a:buFont typeface="Wingdings" panose="05000000000000000000" pitchFamily="2" charset="2"/>
              <a:buChar char="n"/>
              <a:defRPr/>
            </a:pPr>
            <a:r>
              <a:rPr lang="zh-CN" altLang="en-US" sz="2800" b="1" dirty="0">
                <a:latin typeface="+mj-ea"/>
                <a:ea typeface="+mj-ea"/>
              </a:rPr>
              <a:t>当共享资源用共享数据结构表示时，资源管理程序可用对该数据结构进行操作的一组过程来表示</a:t>
            </a:r>
            <a:r>
              <a:rPr lang="en-US" altLang="zh-CN" sz="2800" b="1" dirty="0">
                <a:latin typeface="+mj-ea"/>
                <a:ea typeface="+mj-ea"/>
              </a:rPr>
              <a:t>(</a:t>
            </a:r>
            <a:r>
              <a:rPr lang="zh-CN" altLang="en-US" sz="2800" b="1" dirty="0">
                <a:latin typeface="+mj-ea"/>
                <a:ea typeface="+mj-ea"/>
              </a:rPr>
              <a:t>例如，资源的请求和释放过程</a:t>
            </a:r>
            <a:r>
              <a:rPr lang="en-US" altLang="zh-CN" sz="2800" b="1" dirty="0">
                <a:latin typeface="+mj-ea"/>
                <a:ea typeface="+mj-ea"/>
              </a:rPr>
              <a:t>request</a:t>
            </a:r>
            <a:r>
              <a:rPr lang="zh-CN" altLang="en-US" sz="2800" b="1" dirty="0">
                <a:latin typeface="+mj-ea"/>
                <a:ea typeface="+mj-ea"/>
              </a:rPr>
              <a:t>和</a:t>
            </a:r>
            <a:r>
              <a:rPr lang="en-US" altLang="zh-CN" sz="2800" b="1" dirty="0">
                <a:latin typeface="+mj-ea"/>
                <a:ea typeface="+mj-ea"/>
              </a:rPr>
              <a:t>release)</a:t>
            </a:r>
            <a:r>
              <a:rPr lang="zh-CN" altLang="en-US" sz="2800" b="1" dirty="0">
                <a:latin typeface="+mj-ea"/>
                <a:ea typeface="+mj-ea"/>
              </a:rPr>
              <a:t>，我们把这样</a:t>
            </a:r>
            <a:r>
              <a:rPr lang="zh-CN" altLang="en-US" sz="2800" b="1" dirty="0">
                <a:solidFill>
                  <a:srgbClr val="FF0000"/>
                </a:solidFill>
                <a:latin typeface="+mj-ea"/>
                <a:ea typeface="+mj-ea"/>
              </a:rPr>
              <a:t>一组相关的数据结构和过程</a:t>
            </a:r>
            <a:r>
              <a:rPr lang="zh-CN" altLang="en-US" sz="2800" b="1" dirty="0">
                <a:latin typeface="+mj-ea"/>
                <a:ea typeface="+mj-ea"/>
              </a:rPr>
              <a:t>一并称为管程。 </a:t>
            </a:r>
          </a:p>
          <a:p>
            <a:pPr marL="342900" indent="-342900">
              <a:lnSpc>
                <a:spcPct val="120000"/>
              </a:lnSpc>
              <a:buClr>
                <a:schemeClr val="bg2">
                  <a:lumMod val="25000"/>
                </a:schemeClr>
              </a:buClr>
              <a:buFont typeface="Wingdings" panose="05000000000000000000" pitchFamily="2" charset="2"/>
              <a:buChar char="n"/>
              <a:defRPr/>
            </a:pPr>
            <a:r>
              <a:rPr lang="en-US" altLang="zh-CN" sz="2800" b="1" dirty="0" err="1">
                <a:latin typeface="+mj-ea"/>
                <a:ea typeface="+mj-ea"/>
              </a:rPr>
              <a:t>Hansan</a:t>
            </a:r>
            <a:r>
              <a:rPr lang="zh-CN" altLang="en-US" sz="2800" b="1" dirty="0">
                <a:latin typeface="+mj-ea"/>
                <a:ea typeface="+mj-ea"/>
              </a:rPr>
              <a:t>为管程所下的定义是：“一个管程定义了一个</a:t>
            </a:r>
            <a:r>
              <a:rPr lang="zh-CN" altLang="en-US" sz="2800" b="1" dirty="0">
                <a:solidFill>
                  <a:srgbClr val="FF0000"/>
                </a:solidFill>
                <a:latin typeface="+mj-ea"/>
                <a:ea typeface="+mj-ea"/>
              </a:rPr>
              <a:t>数据结构</a:t>
            </a:r>
            <a:r>
              <a:rPr lang="zh-CN" altLang="en-US" sz="2800" b="1" dirty="0">
                <a:latin typeface="+mj-ea"/>
                <a:ea typeface="+mj-ea"/>
              </a:rPr>
              <a:t>和能为并发进程所执行（在该数据结构上）的一组</a:t>
            </a:r>
            <a:r>
              <a:rPr lang="zh-CN" altLang="en-US" sz="2800" b="1" dirty="0">
                <a:solidFill>
                  <a:srgbClr val="FF0000"/>
                </a:solidFill>
                <a:latin typeface="+mj-ea"/>
                <a:ea typeface="+mj-ea"/>
              </a:rPr>
              <a:t>操作</a:t>
            </a:r>
            <a:r>
              <a:rPr lang="zh-CN" altLang="en-US" sz="2800" b="1" dirty="0">
                <a:latin typeface="+mj-ea"/>
                <a:ea typeface="+mj-ea"/>
              </a:rPr>
              <a:t>，这组操作能同步进程和改变管程中的数据”。 </a:t>
            </a:r>
          </a:p>
        </p:txBody>
      </p:sp>
    </p:spTree>
    <p:extLst>
      <p:ext uri="{BB962C8B-B14F-4D97-AF65-F5344CB8AC3E}">
        <p14:creationId xmlns:p14="http://schemas.microsoft.com/office/powerpoint/2010/main" val="108794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914476-DA7D-C445-AAA5-226BA2255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6559" y="1091767"/>
            <a:ext cx="3987441" cy="371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2772" name="Rectangle 4">
            <a:extLst>
              <a:ext uri="{FF2B5EF4-FFF2-40B4-BE49-F238E27FC236}">
                <a16:creationId xmlns:a16="http://schemas.microsoft.com/office/drawing/2014/main" id="{19318EA9-4147-C640-8F74-97C0384A0CEB}"/>
              </a:ext>
            </a:extLst>
          </p:cNvPr>
          <p:cNvSpPr>
            <a:spLocks noChangeArrowheads="1"/>
          </p:cNvSpPr>
          <p:nvPr/>
        </p:nvSpPr>
        <p:spPr bwMode="auto">
          <a:xfrm>
            <a:off x="2565949" y="235584"/>
            <a:ext cx="6146977" cy="655448"/>
          </a:xfrm>
          <a:prstGeom prst="rect">
            <a:avLst/>
          </a:prstGeom>
        </p:spPr>
        <p:txBody>
          <a:bodyPr/>
          <a:lstStyle/>
          <a:p>
            <a:pPr lvl="0">
              <a:spcBef>
                <a:spcPct val="0"/>
              </a:spcBef>
              <a:defRPr/>
            </a:pPr>
            <a:r>
              <a:rPr lang="en-US" altLang="zh-CN" sz="2800" b="1" dirty="0">
                <a:solidFill>
                  <a:srgbClr val="4A66AC">
                    <a:lumMod val="75000"/>
                  </a:srgbClr>
                </a:solidFill>
                <a:latin typeface="微软雅黑" panose="020B0503020204020204" pitchFamily="34" charset="-122"/>
                <a:ea typeface="微软雅黑" panose="020B0503020204020204" pitchFamily="34" charset="-122"/>
              </a:rPr>
              <a:t>2.4.5 </a:t>
            </a:r>
            <a:r>
              <a:rPr lang="zh-CN" altLang="en-US" sz="2800" b="1" dirty="0">
                <a:solidFill>
                  <a:srgbClr val="4A66AC">
                    <a:lumMod val="75000"/>
                  </a:srgbClr>
                </a:solidFill>
                <a:latin typeface="微软雅黑" panose="020B0503020204020204" pitchFamily="34" charset="-122"/>
                <a:ea typeface="微软雅黑" panose="020B0503020204020204" pitchFamily="34" charset="-122"/>
              </a:rPr>
              <a:t>管程机制（续）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4A66AC">
                    <a:lumMod val="75000"/>
                  </a:srgbClr>
                </a:solidFill>
                <a:effectLst/>
                <a:uLnTx/>
                <a:uFillTx/>
                <a:latin typeface="微软雅黑" panose="020B0503020204020204" pitchFamily="34" charset="-122"/>
                <a:ea typeface="微软雅黑" panose="020B0503020204020204" pitchFamily="34" charset="-122"/>
                <a:cs typeface="+mn-cs"/>
              </a:rPr>
              <a:t> </a:t>
            </a:r>
          </a:p>
        </p:txBody>
      </p:sp>
      <p:sp>
        <p:nvSpPr>
          <p:cNvPr id="4" name="矩形 3"/>
          <p:cNvSpPr/>
          <p:nvPr/>
        </p:nvSpPr>
        <p:spPr>
          <a:xfrm>
            <a:off x="745680" y="1407704"/>
            <a:ext cx="4912169" cy="4671407"/>
          </a:xfrm>
          <a:prstGeom prst="rect">
            <a:avLst/>
          </a:prstGeom>
        </p:spPr>
        <p:txBody>
          <a:bodyPr wrap="square">
            <a:spAutoFit/>
          </a:bodyPr>
          <a:lstStyle/>
          <a:p>
            <a:pPr>
              <a:lnSpc>
                <a:spcPct val="120000"/>
              </a:lnSpc>
              <a:spcBef>
                <a:spcPct val="30000"/>
              </a:spcBef>
              <a:buClr>
                <a:schemeClr val="bg2">
                  <a:lumMod val="25000"/>
                </a:schemeClr>
              </a:buClr>
              <a:buFont typeface="Wingdings" charset="2"/>
              <a:buChar char="n"/>
              <a:defRPr/>
            </a:pPr>
            <a:r>
              <a:rPr lang="zh-CN" altLang="en-US" sz="2400" b="1" dirty="0">
                <a:latin typeface="+mj-ea"/>
                <a:ea typeface="+mj-ea"/>
              </a:rPr>
              <a:t>如图所示，管程由</a:t>
            </a:r>
            <a:r>
              <a:rPr lang="en-US" altLang="zh-CN" sz="2400" b="1" dirty="0">
                <a:latin typeface="+mj-ea"/>
                <a:ea typeface="+mj-ea"/>
              </a:rPr>
              <a:t>4</a:t>
            </a:r>
            <a:r>
              <a:rPr lang="zh-CN" altLang="en-US" sz="2400" b="1" dirty="0">
                <a:latin typeface="+mj-ea"/>
                <a:ea typeface="+mj-ea"/>
              </a:rPr>
              <a:t>部分组成：</a:t>
            </a:r>
          </a:p>
          <a:p>
            <a:pPr>
              <a:lnSpc>
                <a:spcPct val="120000"/>
              </a:lnSpc>
              <a:spcBef>
                <a:spcPct val="30000"/>
              </a:spcBef>
              <a:defRPr/>
            </a:pPr>
            <a:r>
              <a:rPr lang="en-US" altLang="zh-CN" sz="2400" b="1" dirty="0">
                <a:effectLst>
                  <a:outerShdw blurRad="38100" dist="38100" dir="2700000" algn="tl">
                    <a:srgbClr val="C0C0C0"/>
                  </a:outerShdw>
                </a:effectLst>
                <a:latin typeface="+mj-ea"/>
                <a:ea typeface="+mj-ea"/>
              </a:rPr>
              <a:t>1</a:t>
            </a:r>
            <a:r>
              <a:rPr lang="zh-CN" altLang="en-US" sz="2400" b="1" dirty="0">
                <a:effectLst>
                  <a:outerShdw blurRad="38100" dist="38100" dir="2700000" algn="tl">
                    <a:srgbClr val="C0C0C0"/>
                  </a:outerShdw>
                </a:effectLst>
                <a:latin typeface="+mj-ea"/>
                <a:ea typeface="+mj-ea"/>
              </a:rPr>
              <a:t>）管程的名字；</a:t>
            </a:r>
            <a:endParaRPr lang="en-US" altLang="zh-CN" sz="2400" b="1" dirty="0">
              <a:effectLst>
                <a:outerShdw blurRad="38100" dist="38100" dir="2700000" algn="tl">
                  <a:srgbClr val="C0C0C0"/>
                </a:outerShdw>
              </a:effectLst>
              <a:latin typeface="+mj-ea"/>
              <a:ea typeface="+mj-ea"/>
            </a:endParaRPr>
          </a:p>
          <a:p>
            <a:pPr>
              <a:lnSpc>
                <a:spcPct val="120000"/>
              </a:lnSpc>
              <a:spcBef>
                <a:spcPct val="30000"/>
              </a:spcBef>
              <a:defRPr/>
            </a:pPr>
            <a:r>
              <a:rPr lang="en-US" altLang="zh-CN" sz="2400" b="1" dirty="0">
                <a:effectLst>
                  <a:outerShdw blurRad="38100" dist="38100" dir="2700000" algn="tl">
                    <a:srgbClr val="C0C0C0"/>
                  </a:outerShdw>
                </a:effectLst>
                <a:latin typeface="+mj-ea"/>
                <a:ea typeface="+mj-ea"/>
              </a:rPr>
              <a:t>2</a:t>
            </a:r>
            <a:r>
              <a:rPr lang="zh-CN" altLang="en-US" sz="2400" b="1" dirty="0">
                <a:effectLst>
                  <a:outerShdw blurRad="38100" dist="38100" dir="2700000" algn="tl">
                    <a:srgbClr val="C0C0C0"/>
                  </a:outerShdw>
                </a:effectLst>
                <a:latin typeface="+mj-ea"/>
                <a:ea typeface="+mj-ea"/>
              </a:rPr>
              <a:t>）局部于管程的共享变量说明；</a:t>
            </a:r>
          </a:p>
          <a:p>
            <a:pPr>
              <a:lnSpc>
                <a:spcPct val="120000"/>
              </a:lnSpc>
              <a:spcBef>
                <a:spcPct val="30000"/>
              </a:spcBef>
              <a:defRPr/>
            </a:pPr>
            <a:r>
              <a:rPr lang="en-US" altLang="zh-CN" sz="2400" b="1" dirty="0">
                <a:effectLst>
                  <a:outerShdw blurRad="38100" dist="38100" dir="2700000" algn="tl">
                    <a:srgbClr val="C0C0C0"/>
                  </a:outerShdw>
                </a:effectLst>
                <a:latin typeface="+mj-ea"/>
                <a:ea typeface="+mj-ea"/>
              </a:rPr>
              <a:t>3</a:t>
            </a:r>
            <a:r>
              <a:rPr lang="zh-CN" altLang="en-US" sz="2400" b="1" dirty="0">
                <a:effectLst>
                  <a:outerShdw blurRad="38100" dist="38100" dir="2700000" algn="tl">
                    <a:srgbClr val="C0C0C0"/>
                  </a:outerShdw>
                </a:effectLst>
                <a:latin typeface="+mj-ea"/>
                <a:ea typeface="+mj-ea"/>
              </a:rPr>
              <a:t>）对该数据结构进行操作的一组过程；</a:t>
            </a:r>
          </a:p>
          <a:p>
            <a:pPr>
              <a:lnSpc>
                <a:spcPct val="120000"/>
              </a:lnSpc>
              <a:spcBef>
                <a:spcPct val="30000"/>
              </a:spcBef>
              <a:defRPr/>
            </a:pPr>
            <a:r>
              <a:rPr lang="en-US" altLang="zh-CN" sz="2400" b="1" dirty="0">
                <a:effectLst>
                  <a:outerShdw blurRad="38100" dist="38100" dir="2700000" algn="tl">
                    <a:srgbClr val="C0C0C0"/>
                  </a:outerShdw>
                </a:effectLst>
                <a:latin typeface="+mj-ea"/>
                <a:ea typeface="+mj-ea"/>
              </a:rPr>
              <a:t>4</a:t>
            </a:r>
            <a:r>
              <a:rPr lang="zh-CN" altLang="en-US" sz="2400" b="1" dirty="0">
                <a:effectLst>
                  <a:outerShdw blurRad="38100" dist="38100" dir="2700000" algn="tl">
                    <a:srgbClr val="C0C0C0"/>
                  </a:outerShdw>
                </a:effectLst>
                <a:latin typeface="+mj-ea"/>
                <a:ea typeface="+mj-ea"/>
              </a:rPr>
              <a:t>）对局部于管程的数据设置初始值的语句</a:t>
            </a:r>
            <a:r>
              <a:rPr lang="zh-CN" altLang="en-US" sz="2800" b="1" dirty="0">
                <a:effectLst>
                  <a:outerShdw blurRad="38100" dist="38100" dir="2700000" algn="tl">
                    <a:srgbClr val="C0C0C0"/>
                  </a:outerShdw>
                </a:effectLst>
              </a:rPr>
              <a:t>。</a:t>
            </a:r>
          </a:p>
          <a:p>
            <a:pPr>
              <a:lnSpc>
                <a:spcPct val="120000"/>
              </a:lnSpc>
              <a:spcBef>
                <a:spcPct val="30000"/>
              </a:spcBef>
              <a:buFont typeface="Wingdings" charset="2"/>
              <a:buChar char="n"/>
              <a:defRPr/>
            </a:pPr>
            <a:r>
              <a:rPr lang="en-US" altLang="zh-CN" sz="2400" b="1" dirty="0">
                <a:latin typeface="+mj-ea"/>
                <a:ea typeface="+mj-ea"/>
              </a:rPr>
              <a:t>Monitor</a:t>
            </a:r>
            <a:r>
              <a:rPr lang="zh-CN" altLang="en-US" sz="2400" b="1" dirty="0">
                <a:latin typeface="+mj-ea"/>
                <a:ea typeface="+mj-ea"/>
              </a:rPr>
              <a:t>（管程）</a:t>
            </a:r>
            <a:r>
              <a:rPr lang="en-US" altLang="zh-CN" sz="2400" b="1" dirty="0">
                <a:latin typeface="+mj-ea"/>
                <a:ea typeface="+mj-ea"/>
              </a:rPr>
              <a:t>—— </a:t>
            </a:r>
            <a:r>
              <a:rPr lang="zh-CN" altLang="en-US" sz="2400" b="1" dirty="0">
                <a:latin typeface="+mj-ea"/>
                <a:ea typeface="+mj-ea"/>
              </a:rPr>
              <a:t>面向对象方法  </a:t>
            </a:r>
          </a:p>
        </p:txBody>
      </p:sp>
    </p:spTree>
    <p:extLst>
      <p:ext uri="{BB962C8B-B14F-4D97-AF65-F5344CB8AC3E}">
        <p14:creationId xmlns:p14="http://schemas.microsoft.com/office/powerpoint/2010/main" val="333715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a:extLst>
              <a:ext uri="{FF2B5EF4-FFF2-40B4-BE49-F238E27FC236}">
                <a16:creationId xmlns:a16="http://schemas.microsoft.com/office/drawing/2014/main" id="{19318EA9-4147-C640-8F74-97C0384A0CEB}"/>
              </a:ext>
            </a:extLst>
          </p:cNvPr>
          <p:cNvSpPr>
            <a:spLocks noChangeArrowheads="1"/>
          </p:cNvSpPr>
          <p:nvPr/>
        </p:nvSpPr>
        <p:spPr bwMode="auto">
          <a:xfrm>
            <a:off x="2997023" y="384603"/>
            <a:ext cx="6146977" cy="655448"/>
          </a:xfrm>
          <a:prstGeom prst="rect">
            <a:avLst/>
          </a:prstGeom>
        </p:spPr>
        <p:txBody>
          <a:bodyPr/>
          <a:lstStyle/>
          <a:p>
            <a:pPr lvl="0">
              <a:spcBef>
                <a:spcPct val="0"/>
              </a:spcBef>
              <a:defRPr/>
            </a:pPr>
            <a:r>
              <a:rPr lang="en-US" altLang="zh-CN" sz="2800" b="1" dirty="0">
                <a:solidFill>
                  <a:srgbClr val="4A66AC">
                    <a:lumMod val="75000"/>
                  </a:srgbClr>
                </a:solidFill>
                <a:latin typeface="微软雅黑" panose="020B0503020204020204" pitchFamily="34" charset="-122"/>
                <a:ea typeface="微软雅黑" panose="020B0503020204020204" pitchFamily="34" charset="-122"/>
              </a:rPr>
              <a:t>2.4.5 </a:t>
            </a:r>
            <a:r>
              <a:rPr lang="zh-CN" altLang="en-US" sz="2800" b="1" dirty="0">
                <a:solidFill>
                  <a:srgbClr val="4A66AC">
                    <a:lumMod val="75000"/>
                  </a:srgbClr>
                </a:solidFill>
                <a:latin typeface="微软雅黑" panose="020B0503020204020204" pitchFamily="34" charset="-122"/>
                <a:ea typeface="微软雅黑" panose="020B0503020204020204" pitchFamily="34" charset="-122"/>
              </a:rPr>
              <a:t>管程机制（续）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4A66AC">
                    <a:lumMod val="75000"/>
                  </a:srgbClr>
                </a:solidFill>
                <a:effectLst/>
                <a:uLnTx/>
                <a:uFillTx/>
                <a:latin typeface="微软雅黑" panose="020B0503020204020204" pitchFamily="34" charset="-122"/>
                <a:ea typeface="微软雅黑" panose="020B0503020204020204" pitchFamily="34" charset="-122"/>
                <a:cs typeface="+mn-cs"/>
              </a:rPr>
              <a:t> </a:t>
            </a:r>
          </a:p>
        </p:txBody>
      </p:sp>
      <p:sp>
        <p:nvSpPr>
          <p:cNvPr id="4" name="矩形 3"/>
          <p:cNvSpPr/>
          <p:nvPr/>
        </p:nvSpPr>
        <p:spPr>
          <a:xfrm>
            <a:off x="1225740" y="1944914"/>
            <a:ext cx="6172201" cy="1061253"/>
          </a:xfrm>
          <a:prstGeom prst="rect">
            <a:avLst/>
          </a:prstGeom>
        </p:spPr>
        <p:txBody>
          <a:bodyPr wrap="square">
            <a:spAutoFit/>
          </a:bodyPr>
          <a:lstStyle/>
          <a:p>
            <a:pPr>
              <a:lnSpc>
                <a:spcPct val="120000"/>
              </a:lnSpc>
              <a:spcBef>
                <a:spcPct val="30000"/>
              </a:spcBef>
              <a:buClr>
                <a:schemeClr val="bg2">
                  <a:lumMod val="25000"/>
                </a:schemeClr>
              </a:buClr>
              <a:defRPr/>
            </a:pPr>
            <a:r>
              <a:rPr lang="zh-CN" altLang="en-US" sz="2800" b="1" u="sng" dirty="0">
                <a:solidFill>
                  <a:srgbClr val="0000FF"/>
                </a:solidFill>
                <a:latin typeface="+mj-ea"/>
                <a:ea typeface="+mj-ea"/>
              </a:rPr>
              <a:t>管程的主要特点：</a:t>
            </a:r>
            <a:endParaRPr lang="en-US" altLang="zh-CN" sz="2800" b="1" u="sng" dirty="0">
              <a:solidFill>
                <a:srgbClr val="0000FF"/>
              </a:solidFill>
              <a:latin typeface="+mj-ea"/>
              <a:ea typeface="+mj-ea"/>
            </a:endParaRPr>
          </a:p>
          <a:p>
            <a:pPr>
              <a:lnSpc>
                <a:spcPct val="120000"/>
              </a:lnSpc>
              <a:spcBef>
                <a:spcPct val="30000"/>
              </a:spcBef>
              <a:buClr>
                <a:schemeClr val="bg2">
                  <a:lumMod val="25000"/>
                </a:schemeClr>
              </a:buClr>
              <a:defRPr/>
            </a:pPr>
            <a:endParaRPr lang="en-US" altLang="zh-CN" sz="2100" b="1" dirty="0">
              <a:effectLst>
                <a:outerShdw blurRad="38100" dist="38100" dir="2700000" algn="tl">
                  <a:srgbClr val="C0C0C0"/>
                </a:outerShdw>
              </a:effectLst>
              <a:latin typeface="+mj-ea"/>
              <a:ea typeface="+mj-ea"/>
            </a:endParaRPr>
          </a:p>
        </p:txBody>
      </p:sp>
      <p:sp>
        <p:nvSpPr>
          <p:cNvPr id="2" name="矩形 1"/>
          <p:cNvSpPr/>
          <p:nvPr/>
        </p:nvSpPr>
        <p:spPr>
          <a:xfrm>
            <a:off x="951421" y="2634652"/>
            <a:ext cx="7598219" cy="2903167"/>
          </a:xfrm>
          <a:prstGeom prst="rect">
            <a:avLst/>
          </a:prstGeom>
        </p:spPr>
        <p:txBody>
          <a:bodyPr wrap="square">
            <a:spAutoFit/>
          </a:bodyPr>
          <a:lstStyle/>
          <a:p>
            <a:pPr>
              <a:lnSpc>
                <a:spcPct val="110000"/>
              </a:lnSpc>
              <a:buClr>
                <a:schemeClr val="bg2">
                  <a:lumMod val="25000"/>
                </a:schemeClr>
              </a:buClr>
              <a:buFont typeface="Wingdings" charset="2"/>
              <a:buChar char="n"/>
              <a:defRPr/>
            </a:pPr>
            <a:r>
              <a:rPr lang="zh-CN" altLang="en-US" sz="2800" b="1" dirty="0">
                <a:latin typeface="+mj-ea"/>
                <a:ea typeface="+mj-ea"/>
              </a:rPr>
              <a:t>局部数据变量只能被管程的过程访问，任何外部过程都不能访问。</a:t>
            </a:r>
          </a:p>
          <a:p>
            <a:pPr>
              <a:lnSpc>
                <a:spcPct val="110000"/>
              </a:lnSpc>
              <a:buClr>
                <a:schemeClr val="bg2">
                  <a:lumMod val="25000"/>
                </a:schemeClr>
              </a:buClr>
              <a:buFont typeface="Wingdings" charset="2"/>
              <a:buChar char="n"/>
              <a:defRPr/>
            </a:pPr>
            <a:r>
              <a:rPr lang="zh-CN" altLang="en-US" sz="2800" b="1" dirty="0">
                <a:latin typeface="+mj-ea"/>
                <a:ea typeface="+mj-ea"/>
              </a:rPr>
              <a:t>一个进程通过调用管程的一个过程进入管程。</a:t>
            </a:r>
          </a:p>
          <a:p>
            <a:pPr>
              <a:lnSpc>
                <a:spcPct val="110000"/>
              </a:lnSpc>
              <a:buClr>
                <a:schemeClr val="bg2">
                  <a:lumMod val="25000"/>
                </a:schemeClr>
              </a:buClr>
              <a:buFont typeface="Wingdings" charset="2"/>
              <a:buChar char="n"/>
              <a:defRPr/>
            </a:pPr>
            <a:r>
              <a:rPr lang="zh-CN" altLang="en-US" sz="2800" b="1" dirty="0">
                <a:latin typeface="+mj-ea"/>
                <a:ea typeface="+mj-ea"/>
              </a:rPr>
              <a:t>在任何时候，只能有一个进程在管程中执行，调用管程的任何其他进程都被挂起，以等待管程变成可用的。 </a:t>
            </a:r>
          </a:p>
        </p:txBody>
      </p:sp>
    </p:spTree>
    <p:extLst>
      <p:ext uri="{BB962C8B-B14F-4D97-AF65-F5344CB8AC3E}">
        <p14:creationId xmlns:p14="http://schemas.microsoft.com/office/powerpoint/2010/main" val="110013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a:extLst>
              <a:ext uri="{FF2B5EF4-FFF2-40B4-BE49-F238E27FC236}">
                <a16:creationId xmlns:a16="http://schemas.microsoft.com/office/drawing/2014/main" id="{19318EA9-4147-C640-8F74-97C0384A0CEB}"/>
              </a:ext>
            </a:extLst>
          </p:cNvPr>
          <p:cNvSpPr>
            <a:spLocks noChangeArrowheads="1"/>
          </p:cNvSpPr>
          <p:nvPr/>
        </p:nvSpPr>
        <p:spPr bwMode="auto">
          <a:xfrm>
            <a:off x="1102909" y="1289466"/>
            <a:ext cx="6146977" cy="655448"/>
          </a:xfrm>
          <a:prstGeom prst="rect">
            <a:avLst/>
          </a:prstGeom>
        </p:spPr>
        <p:txBody>
          <a:bodyPr/>
          <a:lstStyle/>
          <a:p>
            <a:pPr lvl="0">
              <a:spcBef>
                <a:spcPct val="0"/>
              </a:spcBef>
              <a:defRPr/>
            </a:pPr>
            <a:r>
              <a:rPr lang="zh-CN" altLang="en-US" sz="2800" b="1" dirty="0">
                <a:solidFill>
                  <a:srgbClr val="4A66AC">
                    <a:lumMod val="75000"/>
                  </a:srgbClr>
                </a:solidFill>
                <a:latin typeface="微软雅黑" panose="020B0503020204020204" pitchFamily="34" charset="-122"/>
                <a:ea typeface="微软雅黑" panose="020B0503020204020204" pitchFamily="34" charset="-122"/>
              </a:rPr>
              <a: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4A66AC">
                    <a:lumMod val="75000"/>
                  </a:srgbClr>
                </a:solidFill>
                <a:effectLst/>
                <a:uLnTx/>
                <a:uFillTx/>
                <a:latin typeface="微软雅黑" panose="020B0503020204020204" pitchFamily="34" charset="-122"/>
                <a:ea typeface="微软雅黑" panose="020B0503020204020204" pitchFamily="34" charset="-122"/>
                <a:cs typeface="+mn-cs"/>
              </a:rPr>
              <a:t> </a:t>
            </a:r>
          </a:p>
        </p:txBody>
      </p:sp>
      <p:sp>
        <p:nvSpPr>
          <p:cNvPr id="32773" name="Rectangle 5">
            <a:extLst>
              <a:ext uri="{FF2B5EF4-FFF2-40B4-BE49-F238E27FC236}">
                <a16:creationId xmlns:a16="http://schemas.microsoft.com/office/drawing/2014/main" id="{043A2A6B-E801-3041-8FEC-BAFD269A067A}"/>
              </a:ext>
            </a:extLst>
          </p:cNvPr>
          <p:cNvSpPr>
            <a:spLocks noChangeArrowheads="1"/>
          </p:cNvSpPr>
          <p:nvPr/>
        </p:nvSpPr>
        <p:spPr bwMode="auto">
          <a:xfrm>
            <a:off x="1225740" y="290868"/>
            <a:ext cx="458986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lvl="0">
              <a:spcBef>
                <a:spcPct val="0"/>
              </a:spcBef>
              <a:buClrTx/>
              <a:buSzTx/>
              <a:buNone/>
              <a:defRPr/>
            </a:pPr>
            <a:r>
              <a:rPr kumimoji="1" lang="en-US" altLang="zh-CN" sz="3200" b="1" i="0" u="none" strike="noStrike" kern="1200" cap="none" spc="0" normalizeH="0" baseline="0" noProof="0" dirty="0">
                <a:ln>
                  <a:noFill/>
                </a:ln>
                <a:solidFill>
                  <a:srgbClr val="242852"/>
                </a:solidFill>
                <a:effectLst/>
                <a:uLnTx/>
                <a:uFillTx/>
                <a:latin typeface="微软雅黑" panose="020B0503020204020204" pitchFamily="34" charset="-122"/>
                <a:ea typeface="微软雅黑" panose="020B0503020204020204" pitchFamily="34" charset="-122"/>
                <a:cs typeface="+mn-cs"/>
              </a:rPr>
              <a:t>2.5</a:t>
            </a:r>
            <a:r>
              <a:rPr kumimoji="1" lang="en-US" altLang="zh-CN" sz="3200" b="1" i="0" u="none" strike="noStrike" kern="1200" cap="none" spc="0" normalizeH="0" noProof="0" dirty="0">
                <a:ln>
                  <a:noFill/>
                </a:ln>
                <a:solidFill>
                  <a:srgbClr val="242852"/>
                </a:solidFill>
                <a:effectLst/>
                <a:uLnTx/>
                <a:uFillTx/>
                <a:latin typeface="微软雅黑" panose="020B0503020204020204" pitchFamily="34" charset="-122"/>
                <a:ea typeface="微软雅黑" panose="020B0503020204020204" pitchFamily="34" charset="-122"/>
                <a:cs typeface="+mn-cs"/>
              </a:rPr>
              <a:t> </a:t>
            </a:r>
            <a:r>
              <a:rPr lang="zh-CN" altLang="en-US" b="1" dirty="0">
                <a:latin typeface="楷体_GB2312" charset="0"/>
                <a:ea typeface="楷体_GB2312" charset="0"/>
              </a:rPr>
              <a:t>经典进程同步问题 </a:t>
            </a:r>
            <a:endParaRPr kumimoji="1" lang="zh-CN" altLang="en-US" sz="3200" b="1" i="0" u="none" strike="noStrike" kern="1200" cap="none" spc="0" normalizeH="0" baseline="0" noProof="0" dirty="0">
              <a:ln>
                <a:noFill/>
              </a:ln>
              <a:solidFill>
                <a:srgbClr val="242852"/>
              </a:solidFill>
              <a:effectLst/>
              <a:uLnTx/>
              <a:uFillTx/>
              <a:latin typeface="微软雅黑" panose="020B0503020204020204" pitchFamily="34" charset="-122"/>
              <a:ea typeface="微软雅黑" panose="020B0503020204020204" pitchFamily="34" charset="-122"/>
              <a:cs typeface="+mn-cs"/>
            </a:endParaRPr>
          </a:p>
        </p:txBody>
      </p:sp>
      <p:sp>
        <p:nvSpPr>
          <p:cNvPr id="6" name="Rectangle 3">
            <a:extLst>
              <a:ext uri="{FF2B5EF4-FFF2-40B4-BE49-F238E27FC236}">
                <a16:creationId xmlns:a16="http://schemas.microsoft.com/office/drawing/2014/main" id="{03FA18DD-0C1D-3B4B-ACBC-BFA10353701C}"/>
              </a:ext>
            </a:extLst>
          </p:cNvPr>
          <p:cNvSpPr>
            <a:spLocks noGrp="1" noChangeArrowheads="1"/>
          </p:cNvSpPr>
          <p:nvPr>
            <p:ph idx="1"/>
          </p:nvPr>
        </p:nvSpPr>
        <p:spPr>
          <a:xfrm>
            <a:off x="1355416" y="1944914"/>
            <a:ext cx="4916090" cy="2357438"/>
          </a:xfrm>
        </p:spPr>
        <p:txBody>
          <a:bodyPr/>
          <a:lstStyle/>
          <a:p>
            <a:pPr eaLnBrk="1" hangingPunct="1">
              <a:buFont typeface="Wingdings" charset="2"/>
              <a:buChar char="n"/>
              <a:defRPr/>
            </a:pPr>
            <a:r>
              <a:rPr lang="zh-CN" altLang="en-US" sz="3200" b="1" dirty="0">
                <a:effectLst>
                  <a:outerShdw blurRad="38100" dist="38100" dir="2700000" algn="tl">
                    <a:srgbClr val="C0C0C0"/>
                  </a:outerShdw>
                </a:effectLst>
                <a:latin typeface="+mj-ea"/>
                <a:ea typeface="+mj-ea"/>
              </a:rPr>
              <a:t>生产者</a:t>
            </a:r>
            <a:r>
              <a:rPr lang="en-US" altLang="zh-CN" sz="3200" b="1" dirty="0">
                <a:effectLst>
                  <a:outerShdw blurRad="38100" dist="38100" dir="2700000" algn="tl">
                    <a:srgbClr val="C0C0C0"/>
                  </a:outerShdw>
                </a:effectLst>
                <a:latin typeface="+mj-ea"/>
                <a:ea typeface="+mj-ea"/>
              </a:rPr>
              <a:t>/</a:t>
            </a:r>
            <a:r>
              <a:rPr lang="zh-CN" altLang="en-US" sz="3200" b="1" dirty="0">
                <a:effectLst>
                  <a:outerShdw blurRad="38100" dist="38100" dir="2700000" algn="tl">
                    <a:srgbClr val="C0C0C0"/>
                  </a:outerShdw>
                </a:effectLst>
                <a:latin typeface="+mj-ea"/>
                <a:ea typeface="+mj-ea"/>
              </a:rPr>
              <a:t>消费者问题</a:t>
            </a:r>
          </a:p>
          <a:p>
            <a:pPr eaLnBrk="1" hangingPunct="1">
              <a:buFont typeface="Wingdings" charset="2"/>
              <a:buChar char="n"/>
              <a:defRPr/>
            </a:pPr>
            <a:r>
              <a:rPr lang="zh-CN" altLang="en-US" sz="3200" b="1" dirty="0">
                <a:effectLst>
                  <a:outerShdw blurRad="38100" dist="38100" dir="2700000" algn="tl">
                    <a:srgbClr val="C0C0C0"/>
                  </a:outerShdw>
                </a:effectLst>
                <a:latin typeface="+mj-ea"/>
                <a:ea typeface="+mj-ea"/>
              </a:rPr>
              <a:t>哲学家进餐问题</a:t>
            </a:r>
          </a:p>
          <a:p>
            <a:pPr eaLnBrk="1" hangingPunct="1">
              <a:buFont typeface="Wingdings" charset="2"/>
              <a:buChar char="n"/>
              <a:defRPr/>
            </a:pPr>
            <a:r>
              <a:rPr lang="zh-CN" altLang="en-US" sz="3200" b="1" dirty="0">
                <a:effectLst>
                  <a:outerShdw blurRad="38100" dist="38100" dir="2700000" algn="tl">
                    <a:srgbClr val="C0C0C0"/>
                  </a:outerShdw>
                </a:effectLst>
                <a:latin typeface="+mj-ea"/>
                <a:ea typeface="+mj-ea"/>
              </a:rPr>
              <a:t>读者</a:t>
            </a:r>
            <a:r>
              <a:rPr lang="en-US" altLang="zh-CN" sz="3200" b="1" dirty="0">
                <a:effectLst>
                  <a:outerShdw blurRad="38100" dist="38100" dir="2700000" algn="tl">
                    <a:srgbClr val="C0C0C0"/>
                  </a:outerShdw>
                </a:effectLst>
                <a:latin typeface="+mj-ea"/>
                <a:ea typeface="+mj-ea"/>
              </a:rPr>
              <a:t>/</a:t>
            </a:r>
            <a:r>
              <a:rPr lang="zh-CN" altLang="en-US" sz="3200" b="1" dirty="0">
                <a:effectLst>
                  <a:outerShdw blurRad="38100" dist="38100" dir="2700000" algn="tl">
                    <a:srgbClr val="C0C0C0"/>
                  </a:outerShdw>
                </a:effectLst>
                <a:latin typeface="+mj-ea"/>
                <a:ea typeface="+mj-ea"/>
              </a:rPr>
              <a:t>写者问题 </a:t>
            </a:r>
          </a:p>
        </p:txBody>
      </p:sp>
    </p:spTree>
    <p:extLst>
      <p:ext uri="{BB962C8B-B14F-4D97-AF65-F5344CB8AC3E}">
        <p14:creationId xmlns:p14="http://schemas.microsoft.com/office/powerpoint/2010/main" val="102128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4AF066AB-9729-4CE8-9A0C-E6488523170F}"/>
              </a:ext>
            </a:extLst>
          </p:cNvPr>
          <p:cNvSpPr txBox="1">
            <a:spLocks noRot="1" noChangeArrowheads="1"/>
          </p:cNvSpPr>
          <p:nvPr/>
        </p:nvSpPr>
        <p:spPr bwMode="auto">
          <a:xfrm>
            <a:off x="762000" y="2209800"/>
            <a:ext cx="7772400" cy="1524000"/>
          </a:xfrm>
          <a:prstGeom prst="rect">
            <a:avLst/>
          </a:prstGeom>
          <a:gradFill rotWithShape="0">
            <a:gsLst>
              <a:gs pos="0">
                <a:srgbClr val="FFFF99">
                  <a:gamma/>
                  <a:shade val="46275"/>
                  <a:invGamma/>
                </a:srgbClr>
              </a:gs>
              <a:gs pos="50000">
                <a:srgbClr val="FFFF99"/>
              </a:gs>
              <a:gs pos="100000">
                <a:srgbClr val="FFFF99">
                  <a:gamma/>
                  <a:shade val="46275"/>
                  <a:invGamma/>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800" b="1" i="0" u="none" strike="noStrike" kern="0" cap="none" spc="0" normalizeH="0" baseline="0" noProof="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cs typeface="+mj-cs"/>
              </a:rPr>
              <a:t>2.5.1 </a:t>
            </a:r>
            <a:r>
              <a:rPr kumimoji="0" lang="zh-CN" altLang="en-US" sz="4800" b="1" i="0" u="none" strike="noStrike" kern="0" cap="none" spc="0" normalizeH="0" baseline="0" noProof="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cs typeface="+mj-cs"/>
              </a:rPr>
              <a:t>生产者</a:t>
            </a:r>
            <a:r>
              <a:rPr kumimoji="0" lang="en-US" altLang="zh-CN" sz="4800" b="1" i="0" u="none" strike="noStrike" kern="0" cap="none" spc="0" normalizeH="0" baseline="0" noProof="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cs typeface="+mj-cs"/>
              </a:rPr>
              <a:t>/</a:t>
            </a:r>
            <a:r>
              <a:rPr kumimoji="0" lang="zh-CN" altLang="en-US" sz="4800" b="1" i="0" u="none" strike="noStrike" kern="0" cap="none" spc="0" normalizeH="0" baseline="0" noProof="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cs typeface="+mj-cs"/>
              </a:rPr>
              <a:t>消费者问题 </a:t>
            </a:r>
            <a:endParaRPr kumimoji="0" lang="zh-CN" altLang="en-US" sz="4800" b="1" i="0" u="none" strike="noStrike" kern="0" cap="none" spc="0" normalizeH="0" baseline="0" noProof="0" dirty="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cs typeface="+mj-cs"/>
            </a:endParaRPr>
          </a:p>
        </p:txBody>
      </p:sp>
    </p:spTree>
    <p:extLst>
      <p:ext uri="{BB962C8B-B14F-4D97-AF65-F5344CB8AC3E}">
        <p14:creationId xmlns:p14="http://schemas.microsoft.com/office/powerpoint/2010/main" val="2819206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charRg st="4294967295" end="4294967295"/>
                                            </p:txEl>
                                          </p:spTgt>
                                        </p:tgtEl>
                                        <p:attrNameLst>
                                          <p:attrName>style.visibility</p:attrName>
                                        </p:attrNameLst>
                                      </p:cBhvr>
                                      <p:to>
                                        <p:strVal val="visible"/>
                                      </p:to>
                                    </p:set>
                                    <p:animEffect transition="in" filter="fade">
                                      <p:cBhvr>
                                        <p:cTn id="7" dur="2000"/>
                                        <p:tgtEl>
                                          <p:spTgt spid="5">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FD43D661-7AC0-43F1-957C-8B0A4E8E22FC}"/>
              </a:ext>
            </a:extLst>
          </p:cNvPr>
          <p:cNvSpPr txBox="1">
            <a:spLocks noRot="1" noChangeArrowheads="1"/>
          </p:cNvSpPr>
          <p:nvPr/>
        </p:nvSpPr>
        <p:spPr bwMode="auto">
          <a:xfrm>
            <a:off x="301625" y="1600200"/>
            <a:ext cx="85407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rPr>
              <a:t>生产者与消费者是一个广义的概念，可以代表一类具有相同属性的进程。</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endPar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0" u="none" strike="noStrike" kern="0" cap="none" spc="0" normalizeH="0" baseline="0" noProof="0">
                <a:ln>
                  <a:noFill/>
                </a:ln>
                <a:solidFill>
                  <a:srgbClr val="CC3300"/>
                </a:solidFill>
                <a:effectLst>
                  <a:outerShdw blurRad="38100" dist="38100" dir="2700000" algn="tl">
                    <a:srgbClr val="C0C0C0"/>
                  </a:outerShdw>
                </a:effectLst>
                <a:uLnTx/>
                <a:uFillTx/>
                <a:latin typeface="Arial"/>
                <a:ea typeface="仿宋_GB2312" pitchFamily="49" charset="-122"/>
                <a:cs typeface="+mn-cs"/>
              </a:rPr>
              <a:t>生产者和消费者进程共享一个大小固定的缓冲池</a:t>
            </a:r>
            <a:endPar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endParaRPr>
          </a:p>
          <a:p>
            <a:pPr marL="742950" marR="0" lvl="1" indent="-285750" algn="l" defTabSz="914400" rtl="0" eaLnBrk="1" fontAlgn="base" latinLnBrk="0" hangingPunct="1">
              <a:lnSpc>
                <a:spcPct val="100000"/>
              </a:lnSpc>
              <a:spcBef>
                <a:spcPct val="20000"/>
              </a:spcBef>
              <a:spcAft>
                <a:spcPct val="0"/>
              </a:spcAft>
              <a:buClr>
                <a:srgbClr val="0066FF"/>
              </a:buClr>
              <a:buSzPct val="85000"/>
              <a:buFont typeface="Wingdings" panose="05000000000000000000" pitchFamily="2" charset="2"/>
              <a:buChar char=""/>
              <a:tabLst/>
              <a:defRPr/>
            </a:pP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rPr>
              <a:t>一个或多个生产者生产数据，并将生产的数据存入缓冲池</a:t>
            </a:r>
          </a:p>
          <a:p>
            <a:pPr marL="742950" marR="0" lvl="1" indent="-285750" algn="l" defTabSz="914400" rtl="0" eaLnBrk="1" fontAlgn="base" latinLnBrk="0" hangingPunct="1">
              <a:lnSpc>
                <a:spcPct val="100000"/>
              </a:lnSpc>
              <a:spcBef>
                <a:spcPct val="20000"/>
              </a:spcBef>
              <a:spcAft>
                <a:spcPct val="0"/>
              </a:spcAft>
              <a:buClr>
                <a:srgbClr val="0066FF"/>
              </a:buClr>
              <a:buSzPct val="85000"/>
              <a:buFont typeface="Wingdings" panose="05000000000000000000" pitchFamily="2" charset="2"/>
              <a:buChar char=""/>
              <a:tabLst/>
              <a:defRPr/>
            </a:pP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rPr>
              <a:t>一个或多个消费者从缓冲池中取数据。</a:t>
            </a:r>
            <a:r>
              <a:rPr kumimoji="0" lang="zh-CN" altLang="en-US" sz="2800" b="0" i="0" u="none" strike="noStrike" kern="0" cap="none" spc="0" normalizeH="0" baseline="0" noProof="0">
                <a:ln>
                  <a:noFill/>
                </a:ln>
                <a:solidFill>
                  <a:srgbClr val="080808"/>
                </a:solidFill>
                <a:effectLst/>
                <a:uLnTx/>
                <a:uFillTx/>
                <a:latin typeface="Arial"/>
                <a:ea typeface="宋体"/>
              </a:rPr>
              <a:t> </a:t>
            </a:r>
            <a:endParaRPr kumimoji="0" lang="zh-CN" altLang="en-US" sz="2800" b="0" i="0" u="none" strike="noStrike" kern="0" cap="none" spc="0" normalizeH="0" baseline="0" noProof="0" dirty="0">
              <a:ln>
                <a:noFill/>
              </a:ln>
              <a:solidFill>
                <a:srgbClr val="080808"/>
              </a:solidFill>
              <a:effectLst/>
              <a:uLnTx/>
              <a:uFillTx/>
              <a:latin typeface="Arial"/>
              <a:ea typeface="宋体"/>
            </a:endParaRPr>
          </a:p>
        </p:txBody>
      </p:sp>
      <p:sp>
        <p:nvSpPr>
          <p:cNvPr id="7" name="标题 1">
            <a:extLst>
              <a:ext uri="{FF2B5EF4-FFF2-40B4-BE49-F238E27FC236}">
                <a16:creationId xmlns:a16="http://schemas.microsoft.com/office/drawing/2014/main" id="{C2DD204F-8923-4FBE-B7EF-FA98ED62D1B4}"/>
              </a:ext>
            </a:extLst>
          </p:cNvPr>
          <p:cNvSpPr txBox="1">
            <a:spLocks/>
          </p:cNvSpPr>
          <p:nvPr/>
        </p:nvSpPr>
        <p:spPr bwMode="auto">
          <a:xfrm>
            <a:off x="301625" y="228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0" cap="none" spc="0" normalizeH="0" baseline="0" noProof="0">
                <a:ln>
                  <a:noFill/>
                </a:ln>
                <a:solidFill>
                  <a:srgbClr val="0039AC"/>
                </a:solidFill>
                <a:effectLst/>
                <a:uLnTx/>
                <a:uFillTx/>
                <a:latin typeface="仿宋_GB2312" pitchFamily="49" charset="-122"/>
                <a:ea typeface="仿宋_GB2312" pitchFamily="49" charset="-122"/>
                <a:cs typeface="+mj-cs"/>
              </a:rPr>
              <a:t>问题描述</a:t>
            </a:r>
            <a:endParaRPr kumimoji="0" lang="zh-CN" altLang="en-US" sz="4400" b="0" i="0" u="none" strike="noStrike" kern="0" cap="none" spc="0" normalizeH="0" baseline="0" noProof="0" dirty="0">
              <a:ln>
                <a:noFill/>
              </a:ln>
              <a:solidFill>
                <a:srgbClr val="0039AC"/>
              </a:solidFill>
              <a:effectLst/>
              <a:uLnTx/>
              <a:uFillTx/>
              <a:latin typeface="Arial"/>
              <a:ea typeface="宋体"/>
              <a:cs typeface="+mj-cs"/>
            </a:endParaRPr>
          </a:p>
        </p:txBody>
      </p:sp>
    </p:spTree>
    <p:extLst>
      <p:ext uri="{BB962C8B-B14F-4D97-AF65-F5344CB8AC3E}">
        <p14:creationId xmlns:p14="http://schemas.microsoft.com/office/powerpoint/2010/main" val="317304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E8B2C6E7-5BAC-4959-A3D6-836D5DBD0EF6}"/>
              </a:ext>
            </a:extLst>
          </p:cNvPr>
          <p:cNvSpPr txBox="1">
            <a:spLocks noChangeArrowheads="1"/>
          </p:cNvSpPr>
          <p:nvPr/>
        </p:nvSpPr>
        <p:spPr bwMode="auto">
          <a:xfrm>
            <a:off x="623888" y="1839913"/>
            <a:ext cx="8185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latin typeface="仿宋_GB2312" pitchFamily="49" charset="-122"/>
                <a:ea typeface="仿宋_GB2312" pitchFamily="49" charset="-122"/>
              </a:rPr>
              <a:t>若干进程通过</a:t>
            </a:r>
            <a:r>
              <a:rPr lang="zh-CN" altLang="en-US" sz="2400" b="1">
                <a:solidFill>
                  <a:srgbClr val="FF0000"/>
                </a:solidFill>
                <a:latin typeface="仿宋_GB2312" pitchFamily="49" charset="-122"/>
                <a:ea typeface="仿宋_GB2312" pitchFamily="49" charset="-122"/>
              </a:rPr>
              <a:t>有限的共享缓冲区</a:t>
            </a:r>
            <a:r>
              <a:rPr lang="zh-CN" altLang="en-US" sz="2400" b="1">
                <a:latin typeface="仿宋_GB2312" pitchFamily="49" charset="-122"/>
                <a:ea typeface="仿宋_GB2312" pitchFamily="49" charset="-122"/>
              </a:rPr>
              <a:t>交换数据。其中，</a:t>
            </a:r>
            <a:r>
              <a:rPr lang="zh-CN" altLang="en-US" sz="2400" b="1">
                <a:latin typeface="Times New Roman" panose="02020603050405020304" pitchFamily="18" charset="0"/>
                <a:ea typeface="仿宋_GB2312" pitchFamily="49" charset="-122"/>
              </a:rPr>
              <a:t>“</a:t>
            </a:r>
            <a:r>
              <a:rPr lang="zh-CN" altLang="en-US" sz="2400" b="1">
                <a:solidFill>
                  <a:srgbClr val="FF0000"/>
                </a:solidFill>
                <a:latin typeface="仿宋_GB2312" pitchFamily="49" charset="-122"/>
                <a:ea typeface="仿宋_GB2312" pitchFamily="49" charset="-122"/>
              </a:rPr>
              <a:t>生产者</a:t>
            </a:r>
            <a:r>
              <a:rPr lang="zh-CN" altLang="en-US" sz="2400" b="1">
                <a:latin typeface="Times New Roman" panose="02020603050405020304" pitchFamily="18" charset="0"/>
                <a:ea typeface="仿宋_GB2312" pitchFamily="49" charset="-122"/>
              </a:rPr>
              <a:t>”</a:t>
            </a:r>
            <a:r>
              <a:rPr lang="zh-CN" altLang="en-US" sz="2400" b="1">
                <a:latin typeface="仿宋_GB2312" pitchFamily="49" charset="-122"/>
                <a:ea typeface="仿宋_GB2312" pitchFamily="49" charset="-122"/>
              </a:rPr>
              <a:t>进程不断写入，而</a:t>
            </a:r>
            <a:r>
              <a:rPr lang="zh-CN" altLang="en-US" sz="2400" b="1">
                <a:latin typeface="Times New Roman" panose="02020603050405020304" pitchFamily="18" charset="0"/>
                <a:ea typeface="仿宋_GB2312" pitchFamily="49" charset="-122"/>
              </a:rPr>
              <a:t>“</a:t>
            </a:r>
            <a:r>
              <a:rPr lang="zh-CN" altLang="en-US" sz="2400" b="1">
                <a:solidFill>
                  <a:srgbClr val="FF0000"/>
                </a:solidFill>
                <a:latin typeface="仿宋_GB2312" pitchFamily="49" charset="-122"/>
                <a:ea typeface="仿宋_GB2312" pitchFamily="49" charset="-122"/>
              </a:rPr>
              <a:t>消费者</a:t>
            </a:r>
            <a:r>
              <a:rPr lang="zh-CN" altLang="en-US" sz="2400" b="1">
                <a:latin typeface="Times New Roman" panose="02020603050405020304" pitchFamily="18" charset="0"/>
                <a:ea typeface="仿宋_GB2312" pitchFamily="49" charset="-122"/>
              </a:rPr>
              <a:t>”</a:t>
            </a:r>
            <a:r>
              <a:rPr lang="zh-CN" altLang="en-US" sz="2400" b="1">
                <a:latin typeface="仿宋_GB2312" pitchFamily="49" charset="-122"/>
                <a:ea typeface="仿宋_GB2312" pitchFamily="49" charset="-122"/>
              </a:rPr>
              <a:t>进程不断读出；共享缓冲区共有</a:t>
            </a:r>
            <a:r>
              <a:rPr lang="en-US" altLang="zh-CN" sz="2400" b="1">
                <a:solidFill>
                  <a:srgbClr val="FF0000"/>
                </a:solidFill>
                <a:latin typeface="仿宋_GB2312" pitchFamily="49" charset="-122"/>
                <a:ea typeface="仿宋_GB2312" pitchFamily="49" charset="-122"/>
              </a:rPr>
              <a:t>N</a:t>
            </a:r>
            <a:r>
              <a:rPr lang="zh-CN" altLang="en-US" sz="2400" b="1">
                <a:solidFill>
                  <a:srgbClr val="FF0000"/>
                </a:solidFill>
                <a:latin typeface="仿宋_GB2312" pitchFamily="49" charset="-122"/>
                <a:ea typeface="仿宋_GB2312" pitchFamily="49" charset="-122"/>
              </a:rPr>
              <a:t>个</a:t>
            </a:r>
            <a:r>
              <a:rPr lang="zh-CN" altLang="en-US" sz="2400" b="1">
                <a:latin typeface="仿宋_GB2312" pitchFamily="49" charset="-122"/>
                <a:ea typeface="仿宋_GB2312" pitchFamily="49" charset="-122"/>
              </a:rPr>
              <a:t>；</a:t>
            </a:r>
            <a:r>
              <a:rPr lang="zh-CN" altLang="en-US" sz="2400" b="1">
                <a:solidFill>
                  <a:srgbClr val="FF0000"/>
                </a:solidFill>
                <a:latin typeface="仿宋_GB2312" pitchFamily="49" charset="-122"/>
                <a:ea typeface="仿宋_GB2312" pitchFamily="49" charset="-122"/>
              </a:rPr>
              <a:t>任何时刻只能有一个进程</a:t>
            </a:r>
            <a:r>
              <a:rPr lang="en-US" altLang="zh-CN" sz="2400" b="1">
                <a:solidFill>
                  <a:srgbClr val="FF0000"/>
                </a:solidFill>
                <a:latin typeface="仿宋_GB2312" pitchFamily="49" charset="-122"/>
                <a:ea typeface="仿宋_GB2312" pitchFamily="49" charset="-122"/>
              </a:rPr>
              <a:t>.</a:t>
            </a:r>
            <a:r>
              <a:rPr lang="zh-CN" altLang="en-US" sz="2400" b="1">
                <a:solidFill>
                  <a:srgbClr val="FF0000"/>
                </a:solidFill>
                <a:latin typeface="仿宋_GB2312" pitchFamily="49" charset="-122"/>
                <a:ea typeface="仿宋_GB2312" pitchFamily="49" charset="-122"/>
              </a:rPr>
              <a:t>可对共享缓冲区进行操作。</a:t>
            </a:r>
          </a:p>
        </p:txBody>
      </p:sp>
      <p:sp>
        <p:nvSpPr>
          <p:cNvPr id="5" name="Text Box 5">
            <a:extLst>
              <a:ext uri="{FF2B5EF4-FFF2-40B4-BE49-F238E27FC236}">
                <a16:creationId xmlns:a16="http://schemas.microsoft.com/office/drawing/2014/main" id="{C536BC47-8EB7-40F5-BAC8-E4FEAA098CA1}"/>
              </a:ext>
            </a:extLst>
          </p:cNvPr>
          <p:cNvSpPr txBox="1">
            <a:spLocks noChangeArrowheads="1"/>
          </p:cNvSpPr>
          <p:nvPr/>
        </p:nvSpPr>
        <p:spPr bwMode="auto">
          <a:xfrm rot="389231">
            <a:off x="7127875" y="3163888"/>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latin typeface="仿宋_GB2312" pitchFamily="49" charset="-122"/>
                <a:ea typeface="仿宋_GB2312" pitchFamily="49" charset="-122"/>
              </a:rPr>
              <a:t>消费者</a:t>
            </a:r>
          </a:p>
        </p:txBody>
      </p:sp>
      <p:sp>
        <p:nvSpPr>
          <p:cNvPr id="6" name="Text Box 6">
            <a:extLst>
              <a:ext uri="{FF2B5EF4-FFF2-40B4-BE49-F238E27FC236}">
                <a16:creationId xmlns:a16="http://schemas.microsoft.com/office/drawing/2014/main" id="{D52BA1B0-87C2-4214-9899-94103972643E}"/>
              </a:ext>
            </a:extLst>
          </p:cNvPr>
          <p:cNvSpPr txBox="1">
            <a:spLocks noChangeArrowheads="1"/>
          </p:cNvSpPr>
          <p:nvPr/>
        </p:nvSpPr>
        <p:spPr bwMode="auto">
          <a:xfrm>
            <a:off x="985838" y="3314700"/>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latin typeface="仿宋_GB2312" pitchFamily="49" charset="-122"/>
                <a:ea typeface="仿宋_GB2312" pitchFamily="49" charset="-122"/>
              </a:rPr>
              <a:t>生产者</a:t>
            </a:r>
          </a:p>
        </p:txBody>
      </p:sp>
      <p:sp>
        <p:nvSpPr>
          <p:cNvPr id="7" name="Rectangle 7">
            <a:extLst>
              <a:ext uri="{FF2B5EF4-FFF2-40B4-BE49-F238E27FC236}">
                <a16:creationId xmlns:a16="http://schemas.microsoft.com/office/drawing/2014/main" id="{27E640B4-4CE6-4DDB-83FA-859483944627}"/>
              </a:ext>
            </a:extLst>
          </p:cNvPr>
          <p:cNvSpPr>
            <a:spLocks noChangeArrowheads="1"/>
          </p:cNvSpPr>
          <p:nvPr/>
        </p:nvSpPr>
        <p:spPr bwMode="auto">
          <a:xfrm>
            <a:off x="3360738" y="4578350"/>
            <a:ext cx="2616200" cy="1127125"/>
          </a:xfrm>
          <a:prstGeom prst="rect">
            <a:avLst/>
          </a:prstGeom>
          <a:solidFill>
            <a:srgbClr val="99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CCFF"/>
            </a:extrusionClr>
            <a:contourClr>
              <a:srgbClr val="99CCFF"/>
            </a:contourClr>
          </a:sp3d>
        </p:spPr>
        <p:txBody>
          <a:bodyPr wrap="none" anchor="ctr">
            <a:flatTx/>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b="1">
                <a:latin typeface="仿宋_GB2312" pitchFamily="49" charset="-122"/>
                <a:ea typeface="仿宋_GB2312" pitchFamily="49" charset="-122"/>
              </a:rPr>
              <a:t>共享缓冲池</a:t>
            </a:r>
          </a:p>
        </p:txBody>
      </p:sp>
      <p:sp>
        <p:nvSpPr>
          <p:cNvPr id="8" name="Line 8">
            <a:extLst>
              <a:ext uri="{FF2B5EF4-FFF2-40B4-BE49-F238E27FC236}">
                <a16:creationId xmlns:a16="http://schemas.microsoft.com/office/drawing/2014/main" id="{73CD04BC-6726-4F96-939F-2847EAC5B9C3}"/>
              </a:ext>
            </a:extLst>
          </p:cNvPr>
          <p:cNvSpPr>
            <a:spLocks noChangeShapeType="1"/>
          </p:cNvSpPr>
          <p:nvPr/>
        </p:nvSpPr>
        <p:spPr bwMode="auto">
          <a:xfrm>
            <a:off x="2020888" y="3705225"/>
            <a:ext cx="1317625" cy="828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9">
            <a:extLst>
              <a:ext uri="{FF2B5EF4-FFF2-40B4-BE49-F238E27FC236}">
                <a16:creationId xmlns:a16="http://schemas.microsoft.com/office/drawing/2014/main" id="{75A0F838-E218-48AA-9EE7-58B4191783BD}"/>
              </a:ext>
            </a:extLst>
          </p:cNvPr>
          <p:cNvSpPr>
            <a:spLocks noChangeShapeType="1"/>
          </p:cNvSpPr>
          <p:nvPr/>
        </p:nvSpPr>
        <p:spPr bwMode="auto">
          <a:xfrm rot="387140" flipV="1">
            <a:off x="6186488" y="3619500"/>
            <a:ext cx="1020762" cy="955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Rectangle 10">
            <a:extLst>
              <a:ext uri="{FF2B5EF4-FFF2-40B4-BE49-F238E27FC236}">
                <a16:creationId xmlns:a16="http://schemas.microsoft.com/office/drawing/2014/main" id="{F2262648-5AFE-44F5-A095-73C65EB53FEC}"/>
              </a:ext>
            </a:extLst>
          </p:cNvPr>
          <p:cNvSpPr>
            <a:spLocks noChangeArrowheads="1"/>
          </p:cNvSpPr>
          <p:nvPr/>
        </p:nvSpPr>
        <p:spPr bwMode="auto">
          <a:xfrm rot="1861674">
            <a:off x="1744663" y="3757613"/>
            <a:ext cx="203517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b="1">
                <a:latin typeface="仿宋_GB2312" pitchFamily="49" charset="-122"/>
                <a:ea typeface="仿宋_GB2312" pitchFamily="49" charset="-122"/>
              </a:rPr>
              <a:t>放产品</a:t>
            </a:r>
          </a:p>
        </p:txBody>
      </p:sp>
      <p:sp>
        <p:nvSpPr>
          <p:cNvPr id="11" name="Rectangle 11">
            <a:extLst>
              <a:ext uri="{FF2B5EF4-FFF2-40B4-BE49-F238E27FC236}">
                <a16:creationId xmlns:a16="http://schemas.microsoft.com/office/drawing/2014/main" id="{1F3F30FC-36D5-46B7-AA12-97B060285967}"/>
              </a:ext>
            </a:extLst>
          </p:cNvPr>
          <p:cNvSpPr>
            <a:spLocks noChangeArrowheads="1"/>
          </p:cNvSpPr>
          <p:nvPr/>
        </p:nvSpPr>
        <p:spPr bwMode="auto">
          <a:xfrm rot="-2289987">
            <a:off x="5472113" y="3760788"/>
            <a:ext cx="21796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b="1">
                <a:latin typeface="仿宋_GB2312" pitchFamily="49" charset="-122"/>
                <a:ea typeface="仿宋_GB2312" pitchFamily="49" charset="-122"/>
              </a:rPr>
              <a:t>取产品</a:t>
            </a:r>
          </a:p>
        </p:txBody>
      </p:sp>
      <p:sp>
        <p:nvSpPr>
          <p:cNvPr id="12" name="Text Box 12">
            <a:extLst>
              <a:ext uri="{FF2B5EF4-FFF2-40B4-BE49-F238E27FC236}">
                <a16:creationId xmlns:a16="http://schemas.microsoft.com/office/drawing/2014/main" id="{EE2858BC-AAF3-422D-9AC9-CD3C85BF1D84}"/>
              </a:ext>
            </a:extLst>
          </p:cNvPr>
          <p:cNvSpPr txBox="1">
            <a:spLocks noChangeArrowheads="1"/>
          </p:cNvSpPr>
          <p:nvPr/>
        </p:nvSpPr>
        <p:spPr bwMode="auto">
          <a:xfrm>
            <a:off x="3125788" y="5888038"/>
            <a:ext cx="3124200" cy="457200"/>
          </a:xfrm>
          <a:prstGeom prst="rect">
            <a:avLst/>
          </a:prstGeom>
          <a:solidFill>
            <a:srgbClr val="FF99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b="1">
                <a:latin typeface="仿宋_GB2312" pitchFamily="49" charset="-122"/>
                <a:ea typeface="仿宋_GB2312" pitchFamily="49" charset="-122"/>
              </a:rPr>
              <a:t>一次只可放一个产品</a:t>
            </a:r>
          </a:p>
        </p:txBody>
      </p:sp>
      <p:sp>
        <p:nvSpPr>
          <p:cNvPr id="13" name="标题 1">
            <a:extLst>
              <a:ext uri="{FF2B5EF4-FFF2-40B4-BE49-F238E27FC236}">
                <a16:creationId xmlns:a16="http://schemas.microsoft.com/office/drawing/2014/main" id="{323CC3DE-A48D-4BF0-B2EB-71A50459194E}"/>
              </a:ext>
            </a:extLst>
          </p:cNvPr>
          <p:cNvSpPr>
            <a:spLocks noGrp="1"/>
          </p:cNvSpPr>
          <p:nvPr>
            <p:ph type="title"/>
          </p:nvPr>
        </p:nvSpPr>
        <p:spPr>
          <a:xfrm>
            <a:off x="301625" y="228600"/>
            <a:ext cx="8540750" cy="1143000"/>
          </a:xfrm>
        </p:spPr>
        <p:txBody>
          <a:bodyPr/>
          <a:lstStyle/>
          <a:p>
            <a:pPr eaLnBrk="1" hangingPunct="1"/>
            <a:r>
              <a:rPr lang="zh-CN" altLang="en-US">
                <a:latin typeface="华文中宋" panose="02010600040101010101" pitchFamily="2" charset="-122"/>
              </a:rPr>
              <a:t>简单的生产者</a:t>
            </a:r>
            <a:r>
              <a:rPr lang="en-US" altLang="zh-CN">
                <a:latin typeface="华文中宋" panose="02010600040101010101" pitchFamily="2" charset="-122"/>
              </a:rPr>
              <a:t>/</a:t>
            </a:r>
            <a:r>
              <a:rPr lang="zh-CN" altLang="en-US">
                <a:latin typeface="华文中宋" panose="02010600040101010101" pitchFamily="2" charset="-122"/>
              </a:rPr>
              <a:t>消费者问题</a:t>
            </a:r>
          </a:p>
        </p:txBody>
      </p:sp>
    </p:spTree>
    <p:extLst>
      <p:ext uri="{BB962C8B-B14F-4D97-AF65-F5344CB8AC3E}">
        <p14:creationId xmlns:p14="http://schemas.microsoft.com/office/powerpoint/2010/main" val="1034811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a:extLst>
              <a:ext uri="{FF2B5EF4-FFF2-40B4-BE49-F238E27FC236}">
                <a16:creationId xmlns:a16="http://schemas.microsoft.com/office/drawing/2014/main" id="{0ADA5A30-0715-49E9-A4F4-96C6CB48BEFE}"/>
              </a:ext>
            </a:extLst>
          </p:cNvPr>
          <p:cNvSpPr txBox="1">
            <a:spLocks noChangeArrowheads="1"/>
          </p:cNvSpPr>
          <p:nvPr/>
        </p:nvSpPr>
        <p:spPr bwMode="auto">
          <a:xfrm>
            <a:off x="3276600" y="378400"/>
            <a:ext cx="29642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b="1" dirty="0">
                <a:solidFill>
                  <a:srgbClr val="0070C0"/>
                </a:solidFill>
                <a:latin typeface="+mj-ea"/>
                <a:ea typeface="+mj-ea"/>
              </a:rPr>
              <a:t>2.1.1 </a:t>
            </a:r>
            <a:r>
              <a:rPr kumimoji="1" lang="zh-CN" altLang="en-US" sz="3600" b="1" dirty="0">
                <a:solidFill>
                  <a:srgbClr val="0070C0"/>
                </a:solidFill>
                <a:latin typeface="+mj-ea"/>
                <a:ea typeface="+mj-ea"/>
              </a:rPr>
              <a:t>前趋图 </a:t>
            </a:r>
          </a:p>
        </p:txBody>
      </p:sp>
      <p:sp>
        <p:nvSpPr>
          <p:cNvPr id="492547" name="Text Box 3">
            <a:extLst>
              <a:ext uri="{FF2B5EF4-FFF2-40B4-BE49-F238E27FC236}">
                <a16:creationId xmlns:a16="http://schemas.microsoft.com/office/drawing/2014/main" id="{05E03374-4EDB-4766-8115-83166A506156}"/>
              </a:ext>
            </a:extLst>
          </p:cNvPr>
          <p:cNvSpPr txBox="1">
            <a:spLocks noChangeArrowheads="1"/>
          </p:cNvSpPr>
          <p:nvPr/>
        </p:nvSpPr>
        <p:spPr bwMode="auto">
          <a:xfrm>
            <a:off x="523302" y="1319478"/>
            <a:ext cx="8305800" cy="5037341"/>
          </a:xfrm>
          <a:prstGeom prst="rect">
            <a:avLst/>
          </a:prstGeom>
          <a:noFill/>
          <a:ln w="9525">
            <a:noFill/>
            <a:miter lim="800000"/>
            <a:headEnd/>
            <a:tailEnd/>
          </a:ln>
          <a:effectLst/>
        </p:spPr>
        <p:txBody>
          <a:bodyPr>
            <a:spAutoFit/>
          </a:bodyPr>
          <a:lstStyle/>
          <a:p>
            <a:pPr algn="just" eaLnBrk="1" hangingPunct="1">
              <a:spcBef>
                <a:spcPts val="1000"/>
              </a:spcBef>
              <a:buFont typeface="Arial" pitchFamily="34" charset="0"/>
              <a:buChar char="•"/>
              <a:defRPr/>
            </a:pPr>
            <a:r>
              <a:rPr kumimoji="1" lang="zh-CN" altLang="en-US" sz="2400" b="1" dirty="0">
                <a:latin typeface="+mj-ea"/>
                <a:ea typeface="+mj-ea"/>
              </a:rPr>
              <a:t>前趋图</a:t>
            </a:r>
            <a:r>
              <a:rPr kumimoji="1" lang="en-US" altLang="zh-CN" sz="2400" dirty="0">
                <a:latin typeface="+mj-ea"/>
                <a:ea typeface="+mj-ea"/>
              </a:rPr>
              <a:t>(Precedence Graph)</a:t>
            </a:r>
            <a:r>
              <a:rPr kumimoji="1" lang="zh-CN" altLang="en-US" sz="2400" dirty="0">
                <a:latin typeface="+mj-ea"/>
                <a:ea typeface="+mj-ea"/>
              </a:rPr>
              <a:t>是一个</a:t>
            </a:r>
            <a:r>
              <a:rPr kumimoji="1" lang="zh-CN" altLang="en-US" sz="2400" dirty="0">
                <a:solidFill>
                  <a:srgbClr val="FF0000"/>
                </a:solidFill>
                <a:latin typeface="+mj-ea"/>
                <a:ea typeface="+mj-ea"/>
              </a:rPr>
              <a:t>有向无循环图</a:t>
            </a:r>
            <a:r>
              <a:rPr kumimoji="1" lang="zh-CN" altLang="en-US" sz="2400" dirty="0">
                <a:latin typeface="+mj-ea"/>
                <a:ea typeface="+mj-ea"/>
              </a:rPr>
              <a:t>，记为</a:t>
            </a:r>
            <a:r>
              <a:rPr kumimoji="1" lang="en-US" altLang="zh-CN" sz="2400" dirty="0">
                <a:latin typeface="+mj-ea"/>
                <a:ea typeface="+mj-ea"/>
              </a:rPr>
              <a:t>DAG(Directed Acyclic Graph)</a:t>
            </a:r>
            <a:r>
              <a:rPr kumimoji="1" lang="zh-CN" altLang="en-US" sz="2400" dirty="0">
                <a:latin typeface="+mj-ea"/>
                <a:ea typeface="+mj-ea"/>
              </a:rPr>
              <a:t>，用于描述进程之间执行的前后关系。</a:t>
            </a:r>
            <a:endParaRPr kumimoji="1" lang="en-US" altLang="zh-CN" sz="2400" dirty="0">
              <a:latin typeface="+mj-ea"/>
              <a:ea typeface="+mj-ea"/>
            </a:endParaRPr>
          </a:p>
          <a:p>
            <a:pPr algn="just" eaLnBrk="1" hangingPunct="1">
              <a:spcBef>
                <a:spcPts val="1000"/>
              </a:spcBef>
              <a:buFont typeface="Arial" pitchFamily="34" charset="0"/>
              <a:buChar char="•"/>
              <a:defRPr/>
            </a:pPr>
            <a:r>
              <a:rPr lang="zh-CN" altLang="en-US" sz="2400" dirty="0">
                <a:latin typeface="+mj-ea"/>
                <a:ea typeface="+mj-ea"/>
              </a:rPr>
              <a:t>图中的每个结点可用于表示一条语句、一个</a:t>
            </a:r>
            <a:r>
              <a:rPr lang="zh-CN" altLang="en-US" sz="2400" dirty="0">
                <a:solidFill>
                  <a:srgbClr val="FF0000"/>
                </a:solidFill>
                <a:latin typeface="+mj-ea"/>
                <a:ea typeface="+mj-ea"/>
              </a:rPr>
              <a:t>程序段</a:t>
            </a:r>
            <a:r>
              <a:rPr lang="zh-CN" altLang="en-US" sz="2400" dirty="0">
                <a:latin typeface="+mj-ea"/>
                <a:ea typeface="+mj-ea"/>
              </a:rPr>
              <a:t>等；结点间的有向边表示在两个结点之间存在的前趋关系。</a:t>
            </a:r>
          </a:p>
          <a:p>
            <a:pPr algn="just" eaLnBrk="1" hangingPunct="1">
              <a:lnSpc>
                <a:spcPct val="110000"/>
              </a:lnSpc>
              <a:spcBef>
                <a:spcPct val="50000"/>
              </a:spcBef>
              <a:defRPr/>
            </a:pPr>
            <a:r>
              <a:rPr kumimoji="1" lang="zh-CN" altLang="en-US" sz="2600" dirty="0">
                <a:latin typeface="+mj-ea"/>
                <a:ea typeface="+mj-ea"/>
              </a:rPr>
              <a:t>    →</a:t>
            </a:r>
            <a:r>
              <a:rPr kumimoji="1" lang="en-US" altLang="zh-CN" sz="2600" dirty="0">
                <a:latin typeface="+mj-ea"/>
                <a:ea typeface="+mj-ea"/>
              </a:rPr>
              <a:t>={(P</a:t>
            </a:r>
            <a:r>
              <a:rPr kumimoji="1" lang="en-US" altLang="zh-CN" sz="2600" baseline="-25000" dirty="0">
                <a:latin typeface="+mj-ea"/>
                <a:ea typeface="+mj-ea"/>
              </a:rPr>
              <a:t>i</a:t>
            </a:r>
            <a:r>
              <a:rPr kumimoji="1" lang="en-US" altLang="zh-CN" sz="2600" dirty="0">
                <a:latin typeface="+mj-ea"/>
                <a:ea typeface="+mj-ea"/>
              </a:rPr>
              <a:t>, </a:t>
            </a:r>
            <a:r>
              <a:rPr kumimoji="1" lang="en-US" altLang="zh-CN" sz="2600" dirty="0" err="1">
                <a:latin typeface="+mj-ea"/>
                <a:ea typeface="+mj-ea"/>
              </a:rPr>
              <a:t>P</a:t>
            </a:r>
            <a:r>
              <a:rPr kumimoji="1" lang="en-US" altLang="zh-CN" sz="2600" baseline="-25000" dirty="0" err="1">
                <a:latin typeface="+mj-ea"/>
                <a:ea typeface="+mj-ea"/>
              </a:rPr>
              <a:t>j</a:t>
            </a:r>
            <a:r>
              <a:rPr kumimoji="1" lang="en-US" altLang="zh-CN" sz="2600" dirty="0">
                <a:latin typeface="+mj-ea"/>
                <a:ea typeface="+mj-ea"/>
              </a:rPr>
              <a:t>)|P</a:t>
            </a:r>
            <a:r>
              <a:rPr kumimoji="1" lang="en-US" altLang="zh-CN" sz="2600" baseline="-25000" dirty="0">
                <a:latin typeface="+mj-ea"/>
                <a:ea typeface="+mj-ea"/>
              </a:rPr>
              <a:t>i</a:t>
            </a:r>
            <a:r>
              <a:rPr kumimoji="1" lang="en-US" altLang="zh-CN" sz="2600" dirty="0">
                <a:latin typeface="+mj-ea"/>
                <a:ea typeface="+mj-ea"/>
              </a:rPr>
              <a:t> must complete before </a:t>
            </a:r>
            <a:r>
              <a:rPr kumimoji="1" lang="en-US" altLang="zh-CN" sz="2600" dirty="0" err="1">
                <a:latin typeface="+mj-ea"/>
                <a:ea typeface="+mj-ea"/>
              </a:rPr>
              <a:t>P</a:t>
            </a:r>
            <a:r>
              <a:rPr kumimoji="1" lang="en-US" altLang="zh-CN" sz="2600" baseline="-25000" dirty="0" err="1">
                <a:latin typeface="+mj-ea"/>
                <a:ea typeface="+mj-ea"/>
              </a:rPr>
              <a:t>j</a:t>
            </a:r>
            <a:r>
              <a:rPr kumimoji="1" lang="en-US" altLang="zh-CN" sz="2600" dirty="0">
                <a:latin typeface="+mj-ea"/>
                <a:ea typeface="+mj-ea"/>
              </a:rPr>
              <a:t> may start}</a:t>
            </a:r>
          </a:p>
          <a:p>
            <a:pPr algn="just" eaLnBrk="1" hangingPunct="1">
              <a:lnSpc>
                <a:spcPct val="110000"/>
              </a:lnSpc>
              <a:spcBef>
                <a:spcPct val="50000"/>
              </a:spcBef>
              <a:defRPr/>
            </a:pPr>
            <a:r>
              <a:rPr kumimoji="1" lang="en-US" altLang="zh-CN" sz="2600" dirty="0">
                <a:latin typeface="+mj-ea"/>
                <a:ea typeface="+mj-ea"/>
              </a:rPr>
              <a:t>       (P</a:t>
            </a:r>
            <a:r>
              <a:rPr kumimoji="1" lang="en-US" altLang="zh-CN" sz="2600" baseline="-25000" dirty="0">
                <a:latin typeface="+mj-ea"/>
                <a:ea typeface="+mj-ea"/>
              </a:rPr>
              <a:t>i</a:t>
            </a:r>
            <a:r>
              <a:rPr kumimoji="1" lang="en-US" altLang="zh-CN" sz="2600" dirty="0">
                <a:latin typeface="+mj-ea"/>
                <a:ea typeface="+mj-ea"/>
              </a:rPr>
              <a:t>, </a:t>
            </a:r>
            <a:r>
              <a:rPr kumimoji="1" lang="en-US" altLang="zh-CN" sz="2600" dirty="0" err="1">
                <a:latin typeface="+mj-ea"/>
                <a:ea typeface="+mj-ea"/>
              </a:rPr>
              <a:t>P</a:t>
            </a:r>
            <a:r>
              <a:rPr kumimoji="1" lang="en-US" altLang="zh-CN" sz="2600" baseline="-25000" dirty="0" err="1">
                <a:latin typeface="+mj-ea"/>
                <a:ea typeface="+mj-ea"/>
              </a:rPr>
              <a:t>j</a:t>
            </a:r>
            <a:r>
              <a:rPr kumimoji="1" lang="en-US" altLang="zh-CN" sz="2600" dirty="0">
                <a:latin typeface="+mj-ea"/>
                <a:ea typeface="+mj-ea"/>
              </a:rPr>
              <a:t>)∈→  </a:t>
            </a:r>
            <a:r>
              <a:rPr kumimoji="1" lang="zh-CN" altLang="en-US" sz="2600" dirty="0">
                <a:latin typeface="+mj-ea"/>
                <a:ea typeface="+mj-ea"/>
              </a:rPr>
              <a:t>或   </a:t>
            </a:r>
            <a:r>
              <a:rPr kumimoji="1" lang="en-US" altLang="zh-CN" sz="2600" dirty="0" err="1">
                <a:latin typeface="+mj-ea"/>
                <a:ea typeface="+mj-ea"/>
              </a:rPr>
              <a:t>P</a:t>
            </a:r>
            <a:r>
              <a:rPr kumimoji="1" lang="en-US" altLang="zh-CN" sz="2600" baseline="-25000" dirty="0" err="1">
                <a:latin typeface="+mj-ea"/>
                <a:ea typeface="+mj-ea"/>
              </a:rPr>
              <a:t>i</a:t>
            </a:r>
            <a:r>
              <a:rPr kumimoji="1" lang="en-US" altLang="zh-CN" sz="2600" dirty="0" err="1">
                <a:latin typeface="+mj-ea"/>
                <a:ea typeface="+mj-ea"/>
              </a:rPr>
              <a:t>→P</a:t>
            </a:r>
            <a:r>
              <a:rPr kumimoji="1" lang="en-US" altLang="zh-CN" sz="2600" baseline="-25000" dirty="0" err="1">
                <a:latin typeface="+mj-ea"/>
                <a:ea typeface="+mj-ea"/>
              </a:rPr>
              <a:t>j</a:t>
            </a:r>
            <a:endParaRPr kumimoji="1" lang="en-US" altLang="zh-CN" sz="2600" baseline="-25000" dirty="0">
              <a:latin typeface="+mj-ea"/>
              <a:ea typeface="+mj-ea"/>
            </a:endParaRPr>
          </a:p>
          <a:p>
            <a:pPr algn="just" eaLnBrk="1" hangingPunct="1">
              <a:lnSpc>
                <a:spcPct val="110000"/>
              </a:lnSpc>
              <a:spcBef>
                <a:spcPct val="50000"/>
              </a:spcBef>
              <a:defRPr/>
            </a:pPr>
            <a:r>
              <a:rPr kumimoji="1" lang="en-US" altLang="zh-CN" sz="2600" baseline="-25000" dirty="0">
                <a:latin typeface="+mj-ea"/>
                <a:ea typeface="+mj-ea"/>
              </a:rPr>
              <a:t> </a:t>
            </a:r>
            <a:r>
              <a:rPr kumimoji="1" lang="en-US" altLang="zh-CN" sz="2600" dirty="0">
                <a:latin typeface="+mj-ea"/>
                <a:ea typeface="+mj-ea"/>
              </a:rPr>
              <a:t>       P</a:t>
            </a:r>
            <a:r>
              <a:rPr kumimoji="1" lang="en-US" altLang="zh-CN" sz="2600" baseline="-25000" dirty="0">
                <a:latin typeface="+mj-ea"/>
                <a:ea typeface="+mj-ea"/>
              </a:rPr>
              <a:t>i</a:t>
            </a:r>
            <a:r>
              <a:rPr kumimoji="1" lang="zh-CN" altLang="en-US" sz="2600" dirty="0">
                <a:latin typeface="+mj-ea"/>
                <a:ea typeface="+mj-ea"/>
              </a:rPr>
              <a:t>是</a:t>
            </a:r>
            <a:r>
              <a:rPr kumimoji="1" lang="en-US" altLang="zh-CN" sz="2600" dirty="0" err="1">
                <a:latin typeface="+mj-ea"/>
                <a:ea typeface="+mj-ea"/>
              </a:rPr>
              <a:t>P</a:t>
            </a:r>
            <a:r>
              <a:rPr kumimoji="1" lang="en-US" altLang="zh-CN" sz="2600" baseline="-25000" dirty="0" err="1">
                <a:latin typeface="+mj-ea"/>
                <a:ea typeface="+mj-ea"/>
              </a:rPr>
              <a:t>j</a:t>
            </a:r>
            <a:r>
              <a:rPr kumimoji="1" lang="zh-CN" altLang="en-US" sz="2600" dirty="0">
                <a:latin typeface="+mj-ea"/>
                <a:ea typeface="+mj-ea"/>
              </a:rPr>
              <a:t>的直接前趋，</a:t>
            </a:r>
            <a:r>
              <a:rPr kumimoji="1" lang="en-US" altLang="zh-CN" sz="2600" dirty="0" err="1">
                <a:latin typeface="+mj-ea"/>
                <a:ea typeface="+mj-ea"/>
              </a:rPr>
              <a:t>P</a:t>
            </a:r>
            <a:r>
              <a:rPr kumimoji="1" lang="en-US" altLang="zh-CN" sz="2600" baseline="-25000" dirty="0" err="1">
                <a:latin typeface="+mj-ea"/>
                <a:ea typeface="+mj-ea"/>
              </a:rPr>
              <a:t>j</a:t>
            </a:r>
            <a:r>
              <a:rPr kumimoji="1" lang="zh-CN" altLang="en-US" sz="2600" dirty="0">
                <a:latin typeface="+mj-ea"/>
                <a:ea typeface="+mj-ea"/>
              </a:rPr>
              <a:t>是</a:t>
            </a:r>
            <a:r>
              <a:rPr kumimoji="1" lang="en-US" altLang="zh-CN" sz="2600" dirty="0">
                <a:latin typeface="+mj-ea"/>
                <a:ea typeface="+mj-ea"/>
              </a:rPr>
              <a:t>P</a:t>
            </a:r>
            <a:r>
              <a:rPr kumimoji="1" lang="en-US" altLang="zh-CN" sz="2600" baseline="-25000" dirty="0">
                <a:latin typeface="+mj-ea"/>
                <a:ea typeface="+mj-ea"/>
              </a:rPr>
              <a:t>i</a:t>
            </a:r>
            <a:r>
              <a:rPr kumimoji="1" lang="zh-CN" altLang="en-US" sz="2600" dirty="0">
                <a:latin typeface="+mj-ea"/>
                <a:ea typeface="+mj-ea"/>
              </a:rPr>
              <a:t>的直接后继。</a:t>
            </a:r>
            <a:endParaRPr kumimoji="1" lang="en-US" altLang="zh-CN" sz="2600" dirty="0">
              <a:latin typeface="+mj-ea"/>
              <a:ea typeface="+mj-ea"/>
            </a:endParaRPr>
          </a:p>
          <a:p>
            <a:pPr algn="just" eaLnBrk="1" hangingPunct="1">
              <a:lnSpc>
                <a:spcPct val="110000"/>
              </a:lnSpc>
              <a:spcBef>
                <a:spcPct val="50000"/>
              </a:spcBef>
              <a:buFont typeface="Arial" pitchFamily="34" charset="0"/>
              <a:buChar char="•"/>
              <a:defRPr/>
            </a:pPr>
            <a:r>
              <a:rPr kumimoji="1" lang="zh-CN" altLang="en-US" sz="2600" b="1" dirty="0">
                <a:effectLst>
                  <a:outerShdw blurRad="38100" dist="38100" dir="2700000" algn="tl">
                    <a:srgbClr val="C0C0C0"/>
                  </a:outerShdw>
                </a:effectLst>
                <a:latin typeface="+mj-ea"/>
                <a:ea typeface="+mj-ea"/>
              </a:rPr>
              <a:t>在前趋图中，把没有前趋的结点称为</a:t>
            </a:r>
            <a:r>
              <a:rPr kumimoji="1" lang="zh-CN" altLang="en-US" sz="2600" b="1" dirty="0">
                <a:effectLst>
                  <a:outerShdw blurRad="38100" dist="38100" dir="2700000" algn="tl">
                    <a:srgbClr val="C0C0C0"/>
                  </a:outerShdw>
                </a:effectLst>
                <a:highlight>
                  <a:srgbClr val="FFFF00"/>
                </a:highlight>
                <a:latin typeface="+mj-ea"/>
                <a:ea typeface="+mj-ea"/>
              </a:rPr>
              <a:t>初始结点</a:t>
            </a:r>
            <a:r>
              <a:rPr kumimoji="1" lang="en-US" altLang="zh-CN" sz="2600" b="1" dirty="0">
                <a:effectLst>
                  <a:outerShdw blurRad="38100" dist="38100" dir="2700000" algn="tl">
                    <a:srgbClr val="C0C0C0"/>
                  </a:outerShdw>
                </a:effectLst>
                <a:latin typeface="+mj-ea"/>
                <a:ea typeface="+mj-ea"/>
              </a:rPr>
              <a:t>(Initial Node)</a:t>
            </a:r>
            <a:r>
              <a:rPr kumimoji="1" lang="zh-CN" altLang="en-US" sz="2600" b="1" dirty="0">
                <a:effectLst>
                  <a:outerShdw blurRad="38100" dist="38100" dir="2700000" algn="tl">
                    <a:srgbClr val="C0C0C0"/>
                  </a:outerShdw>
                </a:effectLst>
                <a:latin typeface="+mj-ea"/>
                <a:ea typeface="+mj-ea"/>
              </a:rPr>
              <a:t>，把没有后继的结点称为</a:t>
            </a:r>
            <a:r>
              <a:rPr kumimoji="1" lang="zh-CN" altLang="en-US" sz="2600" b="1" dirty="0">
                <a:effectLst>
                  <a:outerShdw blurRad="38100" dist="38100" dir="2700000" algn="tl">
                    <a:srgbClr val="C0C0C0"/>
                  </a:outerShdw>
                </a:effectLst>
                <a:highlight>
                  <a:srgbClr val="FFFF00"/>
                </a:highlight>
                <a:latin typeface="+mj-ea"/>
                <a:ea typeface="+mj-ea"/>
              </a:rPr>
              <a:t>终止结点</a:t>
            </a:r>
            <a:r>
              <a:rPr kumimoji="1" lang="en-US" altLang="zh-CN" sz="2600" b="1" dirty="0">
                <a:effectLst>
                  <a:outerShdw blurRad="38100" dist="38100" dir="2700000" algn="tl">
                    <a:srgbClr val="C0C0C0"/>
                  </a:outerShdw>
                </a:effectLst>
                <a:latin typeface="+mj-ea"/>
                <a:ea typeface="+mj-ea"/>
              </a:rPr>
              <a:t>(Final Node)</a:t>
            </a:r>
            <a:r>
              <a:rPr kumimoji="1" lang="zh-CN" altLang="en-US" sz="2600" dirty="0">
                <a:latin typeface="+mj-ea"/>
                <a:ea typeface="+mj-ea"/>
              </a:rPr>
              <a:t>。</a:t>
            </a:r>
          </a:p>
        </p:txBody>
      </p:sp>
      <p:sp>
        <p:nvSpPr>
          <p:cNvPr id="9220" name="Text Box 4">
            <a:extLst>
              <a:ext uri="{FF2B5EF4-FFF2-40B4-BE49-F238E27FC236}">
                <a16:creationId xmlns:a16="http://schemas.microsoft.com/office/drawing/2014/main" id="{95261353-3B47-402D-9CC7-3444E4604074}"/>
              </a:ext>
            </a:extLst>
          </p:cNvPr>
          <p:cNvSpPr txBox="1">
            <a:spLocks noChangeArrowheads="1"/>
          </p:cNvSpPr>
          <p:nvPr/>
        </p:nvSpPr>
        <p:spPr bwMode="auto">
          <a:xfrm>
            <a:off x="3276600" y="735013"/>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en-US" b="1">
              <a:latin typeface="Times New Roman" panose="02020603050405020304" pitchFamily="18" charset="0"/>
            </a:endParaRPr>
          </a:p>
        </p:txBody>
      </p:sp>
    </p:spTree>
  </p:cSld>
  <p:clrMapOvr>
    <a:masterClrMapping/>
  </p:clrMapOvr>
  <p:transition advTm="1477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2547">
                                            <p:txEl>
                                              <p:pRg st="0" end="0"/>
                                            </p:txEl>
                                          </p:spTgt>
                                        </p:tgtEl>
                                        <p:attrNameLst>
                                          <p:attrName>style.visibility</p:attrName>
                                        </p:attrNameLst>
                                      </p:cBhvr>
                                      <p:to>
                                        <p:strVal val="visible"/>
                                      </p:to>
                                    </p:set>
                                    <p:animEffect transition="in" filter="fade">
                                      <p:cBhvr>
                                        <p:cTn id="7" dur="500"/>
                                        <p:tgtEl>
                                          <p:spTgt spid="4925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2547">
                                            <p:txEl>
                                              <p:pRg st="1" end="1"/>
                                            </p:txEl>
                                          </p:spTgt>
                                        </p:tgtEl>
                                        <p:attrNameLst>
                                          <p:attrName>style.visibility</p:attrName>
                                        </p:attrNameLst>
                                      </p:cBhvr>
                                      <p:to>
                                        <p:strVal val="visible"/>
                                      </p:to>
                                    </p:set>
                                    <p:animEffect transition="in" filter="fade">
                                      <p:cBhvr>
                                        <p:cTn id="12" dur="500"/>
                                        <p:tgtEl>
                                          <p:spTgt spid="49254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92547">
                                            <p:txEl>
                                              <p:pRg st="2" end="2"/>
                                            </p:txEl>
                                          </p:spTgt>
                                        </p:tgtEl>
                                        <p:attrNameLst>
                                          <p:attrName>style.visibility</p:attrName>
                                        </p:attrNameLst>
                                      </p:cBhvr>
                                      <p:to>
                                        <p:strVal val="visible"/>
                                      </p:to>
                                    </p:set>
                                    <p:animEffect transition="in" filter="fade">
                                      <p:cBhvr>
                                        <p:cTn id="15" dur="500"/>
                                        <p:tgtEl>
                                          <p:spTgt spid="49254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92547">
                                            <p:txEl>
                                              <p:pRg st="3" end="3"/>
                                            </p:txEl>
                                          </p:spTgt>
                                        </p:tgtEl>
                                        <p:attrNameLst>
                                          <p:attrName>style.visibility</p:attrName>
                                        </p:attrNameLst>
                                      </p:cBhvr>
                                      <p:to>
                                        <p:strVal val="visible"/>
                                      </p:to>
                                    </p:set>
                                    <p:animEffect transition="in" filter="fade">
                                      <p:cBhvr>
                                        <p:cTn id="18" dur="500"/>
                                        <p:tgtEl>
                                          <p:spTgt spid="49254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92547">
                                            <p:txEl>
                                              <p:pRg st="4" end="4"/>
                                            </p:txEl>
                                          </p:spTgt>
                                        </p:tgtEl>
                                        <p:attrNameLst>
                                          <p:attrName>style.visibility</p:attrName>
                                        </p:attrNameLst>
                                      </p:cBhvr>
                                      <p:to>
                                        <p:strVal val="visible"/>
                                      </p:to>
                                    </p:set>
                                    <p:animEffect transition="in" filter="fade">
                                      <p:cBhvr>
                                        <p:cTn id="23" dur="500"/>
                                        <p:tgtEl>
                                          <p:spTgt spid="49254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92547">
                                            <p:txEl>
                                              <p:pRg st="5" end="5"/>
                                            </p:txEl>
                                          </p:spTgt>
                                        </p:tgtEl>
                                        <p:attrNameLst>
                                          <p:attrName>style.visibility</p:attrName>
                                        </p:attrNameLst>
                                      </p:cBhvr>
                                      <p:to>
                                        <p:strVal val="visible"/>
                                      </p:to>
                                    </p:set>
                                    <p:animEffect transition="in" filter="fade">
                                      <p:cBhvr>
                                        <p:cTn id="28" dur="500"/>
                                        <p:tgtEl>
                                          <p:spTgt spid="4925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57EA576E-5BD7-4669-AF03-749C18768BF6}"/>
              </a:ext>
            </a:extLst>
          </p:cNvPr>
          <p:cNvSpPr txBox="1">
            <a:spLocks noRot="1" noChangeArrowheads="1"/>
          </p:cNvSpPr>
          <p:nvPr/>
        </p:nvSpPr>
        <p:spPr bwMode="auto">
          <a:xfrm>
            <a:off x="301625" y="228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400" b="1" i="0" u="none" strike="noStrike" kern="0" cap="none" spc="0" normalizeH="0" baseline="0" noProof="0">
                <a:ln>
                  <a:noFill/>
                </a:ln>
                <a:solidFill>
                  <a:srgbClr val="0039AC"/>
                </a:solidFill>
                <a:effectLst/>
                <a:uLnTx/>
                <a:uFillTx/>
                <a:latin typeface="Arial"/>
                <a:ea typeface="宋体"/>
                <a:cs typeface="+mj-cs"/>
              </a:rPr>
              <a:t>共享缓冲池</a:t>
            </a:r>
            <a:endParaRPr kumimoji="0" lang="zh-CN" altLang="zh-CN" sz="4400" b="1" i="0" u="none" strike="noStrike" kern="0" cap="none" spc="0" normalizeH="0" baseline="0" noProof="0">
              <a:ln>
                <a:noFill/>
              </a:ln>
              <a:solidFill>
                <a:srgbClr val="0039AC"/>
              </a:solidFill>
              <a:effectLst/>
              <a:uLnTx/>
              <a:uFillTx/>
              <a:latin typeface="Arial"/>
              <a:ea typeface="宋体"/>
              <a:cs typeface="+mj-cs"/>
            </a:endParaRPr>
          </a:p>
        </p:txBody>
      </p:sp>
      <p:sp>
        <p:nvSpPr>
          <p:cNvPr id="11" name="Rectangle 3">
            <a:extLst>
              <a:ext uri="{FF2B5EF4-FFF2-40B4-BE49-F238E27FC236}">
                <a16:creationId xmlns:a16="http://schemas.microsoft.com/office/drawing/2014/main" id="{6669A32F-986D-456D-8DEA-50AD9D897B00}"/>
              </a:ext>
            </a:extLst>
          </p:cNvPr>
          <p:cNvSpPr txBox="1">
            <a:spLocks noRot="1" noChangeArrowheads="1"/>
          </p:cNvSpPr>
          <p:nvPr/>
        </p:nvSpPr>
        <p:spPr bwMode="auto">
          <a:xfrm>
            <a:off x="463550" y="1679575"/>
            <a:ext cx="82169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eaLnBrk="1" hangingPunct="1">
              <a:defRPr/>
            </a:pPr>
            <a:r>
              <a:rPr lang="zh-CN" altLang="en-US" b="1" kern="0">
                <a:effectLst>
                  <a:outerShdw blurRad="38100" dist="38100" dir="2700000" algn="tl">
                    <a:srgbClr val="C0C0C0"/>
                  </a:outerShdw>
                </a:effectLst>
                <a:ea typeface="仿宋_GB2312" pitchFamily="49" charset="-122"/>
              </a:rPr>
              <a:t>假设缓冲池的大小为</a:t>
            </a:r>
            <a:r>
              <a:rPr lang="en-US" altLang="zh-CN" b="1" kern="0">
                <a:effectLst>
                  <a:outerShdw blurRad="38100" dist="38100" dir="2700000" algn="tl">
                    <a:srgbClr val="C0C0C0"/>
                  </a:outerShdw>
                </a:effectLst>
                <a:ea typeface="仿宋_GB2312" pitchFamily="49" charset="-122"/>
              </a:rPr>
              <a:t>n</a:t>
            </a:r>
            <a:r>
              <a:rPr lang="zh-CN" altLang="en-US" b="1" kern="0">
                <a:effectLst>
                  <a:outerShdw blurRad="38100" dist="38100" dir="2700000" algn="tl">
                    <a:srgbClr val="C0C0C0"/>
                  </a:outerShdw>
                </a:effectLst>
                <a:ea typeface="仿宋_GB2312" pitchFamily="49" charset="-122"/>
              </a:rPr>
              <a:t>（缓冲区的个数），它可以被生产者和消费者循环使用。</a:t>
            </a:r>
          </a:p>
          <a:p>
            <a:pPr eaLnBrk="1" hangingPunct="1">
              <a:defRPr/>
            </a:pPr>
            <a:endParaRPr lang="zh-CN" altLang="en-US" b="1" kern="0">
              <a:effectLst>
                <a:outerShdw blurRad="38100" dist="38100" dir="2700000" algn="tl">
                  <a:srgbClr val="C0C0C0"/>
                </a:outerShdw>
              </a:effectLst>
              <a:ea typeface="仿宋_GB2312" pitchFamily="49" charset="-122"/>
            </a:endParaRPr>
          </a:p>
          <a:p>
            <a:pPr eaLnBrk="1" hangingPunct="1">
              <a:defRPr/>
            </a:pPr>
            <a:r>
              <a:rPr lang="zh-CN" altLang="en-US" b="1" kern="0">
                <a:effectLst>
                  <a:outerShdw blurRad="38100" dist="38100" dir="2700000" algn="tl">
                    <a:srgbClr val="C0C0C0"/>
                  </a:outerShdw>
                </a:effectLst>
                <a:ea typeface="仿宋_GB2312" pitchFamily="49" charset="-122"/>
              </a:rPr>
              <a:t>分别设置两个指针</a:t>
            </a:r>
            <a:r>
              <a:rPr lang="en-US" altLang="zh-CN" b="1" kern="0">
                <a:effectLst>
                  <a:outerShdw blurRad="38100" dist="38100" dir="2700000" algn="tl">
                    <a:srgbClr val="C0C0C0"/>
                  </a:outerShdw>
                </a:effectLst>
                <a:ea typeface="仿宋_GB2312" pitchFamily="49" charset="-122"/>
              </a:rPr>
              <a:t>in</a:t>
            </a:r>
            <a:r>
              <a:rPr lang="zh-CN" altLang="en-US" b="1" kern="0">
                <a:effectLst>
                  <a:outerShdw blurRad="38100" dist="38100" dir="2700000" algn="tl">
                    <a:srgbClr val="C0C0C0"/>
                  </a:outerShdw>
                </a:effectLst>
                <a:ea typeface="仿宋_GB2312" pitchFamily="49" charset="-122"/>
              </a:rPr>
              <a:t>和</a:t>
            </a:r>
            <a:r>
              <a:rPr lang="en-US" altLang="zh-CN" b="1" kern="0">
                <a:effectLst>
                  <a:outerShdw blurRad="38100" dist="38100" dir="2700000" algn="tl">
                    <a:srgbClr val="C0C0C0"/>
                  </a:outerShdw>
                </a:effectLst>
                <a:ea typeface="仿宋_GB2312" pitchFamily="49" charset="-122"/>
              </a:rPr>
              <a:t>out</a:t>
            </a:r>
            <a:r>
              <a:rPr lang="zh-CN" altLang="en-US" b="1" kern="0">
                <a:effectLst>
                  <a:outerShdw blurRad="38100" dist="38100" dir="2700000" algn="tl">
                    <a:srgbClr val="C0C0C0"/>
                  </a:outerShdw>
                </a:effectLst>
                <a:ea typeface="仿宋_GB2312" pitchFamily="49" charset="-122"/>
              </a:rPr>
              <a:t>：</a:t>
            </a:r>
          </a:p>
          <a:p>
            <a:pPr lvl="1" eaLnBrk="1" hangingPunct="1">
              <a:defRPr/>
            </a:pPr>
            <a:r>
              <a:rPr lang="en-US" altLang="zh-CN" b="1" kern="0">
                <a:effectLst>
                  <a:outerShdw blurRad="38100" dist="38100" dir="2700000" algn="tl">
                    <a:srgbClr val="C0C0C0"/>
                  </a:outerShdw>
                </a:effectLst>
                <a:ea typeface="仿宋_GB2312" pitchFamily="49" charset="-122"/>
              </a:rPr>
              <a:t>in</a:t>
            </a:r>
            <a:r>
              <a:rPr lang="zh-CN" altLang="en-US" b="1" kern="0">
                <a:effectLst>
                  <a:outerShdw blurRad="38100" dist="38100" dir="2700000" algn="tl">
                    <a:srgbClr val="C0C0C0"/>
                  </a:outerShdw>
                </a:effectLst>
                <a:ea typeface="仿宋_GB2312" pitchFamily="49" charset="-122"/>
              </a:rPr>
              <a:t>指向生产者将存放数据的缓冲区</a:t>
            </a:r>
            <a:endParaRPr lang="en-US" altLang="zh-CN" b="1" kern="0">
              <a:effectLst>
                <a:outerShdw blurRad="38100" dist="38100" dir="2700000" algn="tl">
                  <a:srgbClr val="C0C0C0"/>
                </a:outerShdw>
              </a:effectLst>
              <a:ea typeface="仿宋_GB2312" pitchFamily="49" charset="-122"/>
            </a:endParaRPr>
          </a:p>
          <a:p>
            <a:pPr lvl="1" eaLnBrk="1" hangingPunct="1">
              <a:defRPr/>
            </a:pPr>
            <a:r>
              <a:rPr lang="en-US" altLang="zh-CN" b="1" kern="0">
                <a:effectLst>
                  <a:outerShdw blurRad="38100" dist="38100" dir="2700000" algn="tl">
                    <a:srgbClr val="C0C0C0"/>
                  </a:outerShdw>
                </a:effectLst>
                <a:ea typeface="仿宋_GB2312" pitchFamily="49" charset="-122"/>
              </a:rPr>
              <a:t>out</a:t>
            </a:r>
            <a:r>
              <a:rPr lang="zh-CN" altLang="en-US" b="1" kern="0">
                <a:effectLst>
                  <a:outerShdw blurRad="38100" dist="38100" dir="2700000" algn="tl">
                    <a:srgbClr val="C0C0C0"/>
                  </a:outerShdw>
                </a:effectLst>
                <a:ea typeface="仿宋_GB2312" pitchFamily="49" charset="-122"/>
              </a:rPr>
              <a:t>指向消费者将取数据的缓冲区</a:t>
            </a:r>
            <a:endParaRPr lang="zh-CN" altLang="en-US" b="1" kern="0" dirty="0">
              <a:effectLst>
                <a:outerShdw blurRad="38100" dist="38100" dir="2700000" algn="tl">
                  <a:srgbClr val="C0C0C0"/>
                </a:outerShdw>
              </a:effectLst>
              <a:ea typeface="仿宋_GB2312" pitchFamily="49" charset="-122"/>
            </a:endParaRPr>
          </a:p>
        </p:txBody>
      </p:sp>
    </p:spTree>
    <p:extLst>
      <p:ext uri="{BB962C8B-B14F-4D97-AF65-F5344CB8AC3E}">
        <p14:creationId xmlns:p14="http://schemas.microsoft.com/office/powerpoint/2010/main" val="3150285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CC20A4CF-BD83-49A1-A252-75C0FA11590E}"/>
              </a:ext>
            </a:extLst>
          </p:cNvPr>
          <p:cNvGrpSpPr>
            <a:grpSpLocks/>
          </p:cNvGrpSpPr>
          <p:nvPr/>
        </p:nvGrpSpPr>
        <p:grpSpPr bwMode="auto">
          <a:xfrm>
            <a:off x="2503170" y="1287780"/>
            <a:ext cx="3956050" cy="1743075"/>
            <a:chOff x="2697" y="8928"/>
            <a:chExt cx="4500" cy="1872"/>
          </a:xfrm>
        </p:grpSpPr>
        <p:grpSp>
          <p:nvGrpSpPr>
            <p:cNvPr id="6" name="Group 3">
              <a:extLst>
                <a:ext uri="{FF2B5EF4-FFF2-40B4-BE49-F238E27FC236}">
                  <a16:creationId xmlns:a16="http://schemas.microsoft.com/office/drawing/2014/main" id="{984D6CC2-9F66-4326-8C2A-3466D015E261}"/>
                </a:ext>
              </a:extLst>
            </p:cNvPr>
            <p:cNvGrpSpPr>
              <a:grpSpLocks/>
            </p:cNvGrpSpPr>
            <p:nvPr/>
          </p:nvGrpSpPr>
          <p:grpSpPr bwMode="auto">
            <a:xfrm>
              <a:off x="2697" y="8928"/>
              <a:ext cx="4500" cy="936"/>
              <a:chOff x="2697" y="9552"/>
              <a:chExt cx="4500" cy="936"/>
            </a:xfrm>
          </p:grpSpPr>
          <p:grpSp>
            <p:nvGrpSpPr>
              <p:cNvPr id="14" name="Group 4">
                <a:extLst>
                  <a:ext uri="{FF2B5EF4-FFF2-40B4-BE49-F238E27FC236}">
                    <a16:creationId xmlns:a16="http://schemas.microsoft.com/office/drawing/2014/main" id="{5DC1E83E-F4BD-4984-A34A-315434D33ACC}"/>
                  </a:ext>
                </a:extLst>
              </p:cNvPr>
              <p:cNvGrpSpPr>
                <a:grpSpLocks/>
              </p:cNvGrpSpPr>
              <p:nvPr/>
            </p:nvGrpSpPr>
            <p:grpSpPr bwMode="auto">
              <a:xfrm>
                <a:off x="3777" y="10020"/>
                <a:ext cx="2700" cy="468"/>
                <a:chOff x="3777" y="9240"/>
                <a:chExt cx="2700" cy="468"/>
              </a:xfrm>
            </p:grpSpPr>
            <p:sp>
              <p:nvSpPr>
                <p:cNvPr id="43" name="Line 5">
                  <a:extLst>
                    <a:ext uri="{FF2B5EF4-FFF2-40B4-BE49-F238E27FC236}">
                      <a16:creationId xmlns:a16="http://schemas.microsoft.com/office/drawing/2014/main" id="{6F66B2C2-0A68-4A31-8CDB-22DCB522B79D}"/>
                    </a:ext>
                  </a:extLst>
                </p:cNvPr>
                <p:cNvSpPr>
                  <a:spLocks noChangeShapeType="1"/>
                </p:cNvSpPr>
                <p:nvPr/>
              </p:nvSpPr>
              <p:spPr bwMode="auto">
                <a:xfrm>
                  <a:off x="377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6">
                  <a:extLst>
                    <a:ext uri="{FF2B5EF4-FFF2-40B4-BE49-F238E27FC236}">
                      <a16:creationId xmlns:a16="http://schemas.microsoft.com/office/drawing/2014/main" id="{855CF9CF-9784-4A48-9181-A25646FCF7E6}"/>
                    </a:ext>
                  </a:extLst>
                </p:cNvPr>
                <p:cNvSpPr>
                  <a:spLocks noChangeShapeType="1"/>
                </p:cNvSpPr>
                <p:nvPr/>
              </p:nvSpPr>
              <p:spPr bwMode="auto">
                <a:xfrm>
                  <a:off x="413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7">
                  <a:extLst>
                    <a:ext uri="{FF2B5EF4-FFF2-40B4-BE49-F238E27FC236}">
                      <a16:creationId xmlns:a16="http://schemas.microsoft.com/office/drawing/2014/main" id="{D611CFF0-7089-4D06-BAE5-08AE175FAD32}"/>
                    </a:ext>
                  </a:extLst>
                </p:cNvPr>
                <p:cNvSpPr>
                  <a:spLocks noChangeShapeType="1"/>
                </p:cNvSpPr>
                <p:nvPr/>
              </p:nvSpPr>
              <p:spPr bwMode="auto">
                <a:xfrm>
                  <a:off x="449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8">
                  <a:extLst>
                    <a:ext uri="{FF2B5EF4-FFF2-40B4-BE49-F238E27FC236}">
                      <a16:creationId xmlns:a16="http://schemas.microsoft.com/office/drawing/2014/main" id="{6EC022F5-5535-4FC4-89AF-096F41463D25}"/>
                    </a:ext>
                  </a:extLst>
                </p:cNvPr>
                <p:cNvSpPr>
                  <a:spLocks noChangeShapeType="1"/>
                </p:cNvSpPr>
                <p:nvPr/>
              </p:nvSpPr>
              <p:spPr bwMode="auto">
                <a:xfrm>
                  <a:off x="485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9">
                  <a:extLst>
                    <a:ext uri="{FF2B5EF4-FFF2-40B4-BE49-F238E27FC236}">
                      <a16:creationId xmlns:a16="http://schemas.microsoft.com/office/drawing/2014/main" id="{224770C1-B610-43B2-BA1F-7DC5A6739B76}"/>
                    </a:ext>
                  </a:extLst>
                </p:cNvPr>
                <p:cNvSpPr>
                  <a:spLocks noChangeShapeType="1"/>
                </p:cNvSpPr>
                <p:nvPr/>
              </p:nvSpPr>
              <p:spPr bwMode="auto">
                <a:xfrm>
                  <a:off x="5937" y="9552"/>
                  <a:ext cx="540" cy="0"/>
                </a:xfrm>
                <a:prstGeom prst="line">
                  <a:avLst/>
                </a:prstGeom>
                <a:noFill/>
                <a:ln w="38100"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 name="Group 10">
                <a:extLst>
                  <a:ext uri="{FF2B5EF4-FFF2-40B4-BE49-F238E27FC236}">
                    <a16:creationId xmlns:a16="http://schemas.microsoft.com/office/drawing/2014/main" id="{AB75D040-88E5-4934-8454-5C68774CC721}"/>
                  </a:ext>
                </a:extLst>
              </p:cNvPr>
              <p:cNvGrpSpPr>
                <a:grpSpLocks/>
              </p:cNvGrpSpPr>
              <p:nvPr/>
            </p:nvGrpSpPr>
            <p:grpSpPr bwMode="auto">
              <a:xfrm>
                <a:off x="2697" y="9552"/>
                <a:ext cx="4500" cy="936"/>
                <a:chOff x="2697" y="8772"/>
                <a:chExt cx="4500" cy="936"/>
              </a:xfrm>
            </p:grpSpPr>
            <p:grpSp>
              <p:nvGrpSpPr>
                <p:cNvPr id="16" name="Group 11">
                  <a:extLst>
                    <a:ext uri="{FF2B5EF4-FFF2-40B4-BE49-F238E27FC236}">
                      <a16:creationId xmlns:a16="http://schemas.microsoft.com/office/drawing/2014/main" id="{5748E0C3-AA27-4048-A981-71F09F8BBDB4}"/>
                    </a:ext>
                  </a:extLst>
                </p:cNvPr>
                <p:cNvGrpSpPr>
                  <a:grpSpLocks/>
                </p:cNvGrpSpPr>
                <p:nvPr/>
              </p:nvGrpSpPr>
              <p:grpSpPr bwMode="auto">
                <a:xfrm>
                  <a:off x="3777" y="9240"/>
                  <a:ext cx="360" cy="468"/>
                  <a:chOff x="3777" y="9240"/>
                  <a:chExt cx="360" cy="468"/>
                </a:xfrm>
              </p:grpSpPr>
              <p:sp>
                <p:nvSpPr>
                  <p:cNvPr id="39" name="Line 12">
                    <a:extLst>
                      <a:ext uri="{FF2B5EF4-FFF2-40B4-BE49-F238E27FC236}">
                        <a16:creationId xmlns:a16="http://schemas.microsoft.com/office/drawing/2014/main" id="{24A1D3C6-98D9-479D-B435-02700B225406}"/>
                      </a:ext>
                    </a:extLst>
                  </p:cNvPr>
                  <p:cNvSpPr>
                    <a:spLocks noChangeShapeType="1"/>
                  </p:cNvSpPr>
                  <p:nvPr/>
                </p:nvSpPr>
                <p:spPr bwMode="auto">
                  <a:xfrm flipH="1">
                    <a:off x="3777" y="9240"/>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13">
                    <a:extLst>
                      <a:ext uri="{FF2B5EF4-FFF2-40B4-BE49-F238E27FC236}">
                        <a16:creationId xmlns:a16="http://schemas.microsoft.com/office/drawing/2014/main" id="{9903EE2D-C334-474A-BA42-5D3E81A085C1}"/>
                      </a:ext>
                    </a:extLst>
                  </p:cNvPr>
                  <p:cNvSpPr>
                    <a:spLocks noChangeShapeType="1"/>
                  </p:cNvSpPr>
                  <p:nvPr/>
                </p:nvSpPr>
                <p:spPr bwMode="auto">
                  <a:xfrm flipH="1">
                    <a:off x="3957" y="9552"/>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14">
                    <a:extLst>
                      <a:ext uri="{FF2B5EF4-FFF2-40B4-BE49-F238E27FC236}">
                        <a16:creationId xmlns:a16="http://schemas.microsoft.com/office/drawing/2014/main" id="{BC1F7A7F-DE50-463D-BA2D-D5A3E6CAEEB3}"/>
                      </a:ext>
                    </a:extLst>
                  </p:cNvPr>
                  <p:cNvSpPr>
                    <a:spLocks noChangeShapeType="1"/>
                  </p:cNvSpPr>
                  <p:nvPr/>
                </p:nvSpPr>
                <p:spPr bwMode="auto">
                  <a:xfrm flipH="1">
                    <a:off x="3777" y="9240"/>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15">
                    <a:extLst>
                      <a:ext uri="{FF2B5EF4-FFF2-40B4-BE49-F238E27FC236}">
                        <a16:creationId xmlns:a16="http://schemas.microsoft.com/office/drawing/2014/main" id="{BE4BE270-F6B9-4D23-B828-BAE3ABC8AEB1}"/>
                      </a:ext>
                    </a:extLst>
                  </p:cNvPr>
                  <p:cNvSpPr>
                    <a:spLocks noChangeShapeType="1"/>
                  </p:cNvSpPr>
                  <p:nvPr/>
                </p:nvSpPr>
                <p:spPr bwMode="auto">
                  <a:xfrm flipH="1">
                    <a:off x="377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 name="Group 16">
                  <a:extLst>
                    <a:ext uri="{FF2B5EF4-FFF2-40B4-BE49-F238E27FC236}">
                      <a16:creationId xmlns:a16="http://schemas.microsoft.com/office/drawing/2014/main" id="{A94C6010-61A4-4F6E-B8D0-63359C43A3EF}"/>
                    </a:ext>
                  </a:extLst>
                </p:cNvPr>
                <p:cNvGrpSpPr>
                  <a:grpSpLocks/>
                </p:cNvGrpSpPr>
                <p:nvPr/>
              </p:nvGrpSpPr>
              <p:grpSpPr bwMode="auto">
                <a:xfrm>
                  <a:off x="4137" y="9240"/>
                  <a:ext cx="360" cy="468"/>
                  <a:chOff x="3777" y="9240"/>
                  <a:chExt cx="360" cy="468"/>
                </a:xfrm>
              </p:grpSpPr>
              <p:sp>
                <p:nvSpPr>
                  <p:cNvPr id="35" name="Line 17">
                    <a:extLst>
                      <a:ext uri="{FF2B5EF4-FFF2-40B4-BE49-F238E27FC236}">
                        <a16:creationId xmlns:a16="http://schemas.microsoft.com/office/drawing/2014/main" id="{F8E9464D-B4FE-4D72-A573-17DF9B50F0D5}"/>
                      </a:ext>
                    </a:extLst>
                  </p:cNvPr>
                  <p:cNvSpPr>
                    <a:spLocks noChangeShapeType="1"/>
                  </p:cNvSpPr>
                  <p:nvPr/>
                </p:nvSpPr>
                <p:spPr bwMode="auto">
                  <a:xfrm flipH="1">
                    <a:off x="3777" y="9240"/>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18">
                    <a:extLst>
                      <a:ext uri="{FF2B5EF4-FFF2-40B4-BE49-F238E27FC236}">
                        <a16:creationId xmlns:a16="http://schemas.microsoft.com/office/drawing/2014/main" id="{4A5BF4F7-5A9C-4A72-8368-44DA41870AB9}"/>
                      </a:ext>
                    </a:extLst>
                  </p:cNvPr>
                  <p:cNvSpPr>
                    <a:spLocks noChangeShapeType="1"/>
                  </p:cNvSpPr>
                  <p:nvPr/>
                </p:nvSpPr>
                <p:spPr bwMode="auto">
                  <a:xfrm flipH="1">
                    <a:off x="3957" y="9552"/>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19">
                    <a:extLst>
                      <a:ext uri="{FF2B5EF4-FFF2-40B4-BE49-F238E27FC236}">
                        <a16:creationId xmlns:a16="http://schemas.microsoft.com/office/drawing/2014/main" id="{1FACB196-4BF6-4DA3-A90E-F71B55B532DA}"/>
                      </a:ext>
                    </a:extLst>
                  </p:cNvPr>
                  <p:cNvSpPr>
                    <a:spLocks noChangeShapeType="1"/>
                  </p:cNvSpPr>
                  <p:nvPr/>
                </p:nvSpPr>
                <p:spPr bwMode="auto">
                  <a:xfrm flipH="1">
                    <a:off x="3777" y="9240"/>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20">
                    <a:extLst>
                      <a:ext uri="{FF2B5EF4-FFF2-40B4-BE49-F238E27FC236}">
                        <a16:creationId xmlns:a16="http://schemas.microsoft.com/office/drawing/2014/main" id="{4C9279D8-8C8B-46DE-AA74-7A0079605441}"/>
                      </a:ext>
                    </a:extLst>
                  </p:cNvPr>
                  <p:cNvSpPr>
                    <a:spLocks noChangeShapeType="1"/>
                  </p:cNvSpPr>
                  <p:nvPr/>
                </p:nvSpPr>
                <p:spPr bwMode="auto">
                  <a:xfrm flipH="1">
                    <a:off x="377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8" name="Group 21">
                  <a:extLst>
                    <a:ext uri="{FF2B5EF4-FFF2-40B4-BE49-F238E27FC236}">
                      <a16:creationId xmlns:a16="http://schemas.microsoft.com/office/drawing/2014/main" id="{17FFCA30-4907-416E-9F86-3048BDFAD462}"/>
                    </a:ext>
                  </a:extLst>
                </p:cNvPr>
                <p:cNvGrpSpPr>
                  <a:grpSpLocks/>
                </p:cNvGrpSpPr>
                <p:nvPr/>
              </p:nvGrpSpPr>
              <p:grpSpPr bwMode="auto">
                <a:xfrm>
                  <a:off x="4497" y="9240"/>
                  <a:ext cx="360" cy="468"/>
                  <a:chOff x="3777" y="9240"/>
                  <a:chExt cx="360" cy="468"/>
                </a:xfrm>
              </p:grpSpPr>
              <p:sp>
                <p:nvSpPr>
                  <p:cNvPr id="31" name="Line 22">
                    <a:extLst>
                      <a:ext uri="{FF2B5EF4-FFF2-40B4-BE49-F238E27FC236}">
                        <a16:creationId xmlns:a16="http://schemas.microsoft.com/office/drawing/2014/main" id="{F1FA0EE3-88E9-4DDB-AA8F-9A5889A0FB6E}"/>
                      </a:ext>
                    </a:extLst>
                  </p:cNvPr>
                  <p:cNvSpPr>
                    <a:spLocks noChangeShapeType="1"/>
                  </p:cNvSpPr>
                  <p:nvPr/>
                </p:nvSpPr>
                <p:spPr bwMode="auto">
                  <a:xfrm flipH="1">
                    <a:off x="3777" y="9240"/>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3">
                    <a:extLst>
                      <a:ext uri="{FF2B5EF4-FFF2-40B4-BE49-F238E27FC236}">
                        <a16:creationId xmlns:a16="http://schemas.microsoft.com/office/drawing/2014/main" id="{65910BF7-3AF8-4B33-9178-AB3B72C07DE1}"/>
                      </a:ext>
                    </a:extLst>
                  </p:cNvPr>
                  <p:cNvSpPr>
                    <a:spLocks noChangeShapeType="1"/>
                  </p:cNvSpPr>
                  <p:nvPr/>
                </p:nvSpPr>
                <p:spPr bwMode="auto">
                  <a:xfrm flipH="1">
                    <a:off x="3957" y="9552"/>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24">
                    <a:extLst>
                      <a:ext uri="{FF2B5EF4-FFF2-40B4-BE49-F238E27FC236}">
                        <a16:creationId xmlns:a16="http://schemas.microsoft.com/office/drawing/2014/main" id="{DC8A0DFE-AEA0-4626-8646-E36019B8A123}"/>
                      </a:ext>
                    </a:extLst>
                  </p:cNvPr>
                  <p:cNvSpPr>
                    <a:spLocks noChangeShapeType="1"/>
                  </p:cNvSpPr>
                  <p:nvPr/>
                </p:nvSpPr>
                <p:spPr bwMode="auto">
                  <a:xfrm flipH="1">
                    <a:off x="3777" y="9240"/>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25">
                    <a:extLst>
                      <a:ext uri="{FF2B5EF4-FFF2-40B4-BE49-F238E27FC236}">
                        <a16:creationId xmlns:a16="http://schemas.microsoft.com/office/drawing/2014/main" id="{755DE3CA-C3A8-498E-855F-FDD92D8E67F5}"/>
                      </a:ext>
                    </a:extLst>
                  </p:cNvPr>
                  <p:cNvSpPr>
                    <a:spLocks noChangeShapeType="1"/>
                  </p:cNvSpPr>
                  <p:nvPr/>
                </p:nvSpPr>
                <p:spPr bwMode="auto">
                  <a:xfrm flipH="1">
                    <a:off x="377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9" name="Group 26">
                  <a:extLst>
                    <a:ext uri="{FF2B5EF4-FFF2-40B4-BE49-F238E27FC236}">
                      <a16:creationId xmlns:a16="http://schemas.microsoft.com/office/drawing/2014/main" id="{85396A6C-45F5-488F-817D-58A94B30E14D}"/>
                    </a:ext>
                  </a:extLst>
                </p:cNvPr>
                <p:cNvGrpSpPr>
                  <a:grpSpLocks/>
                </p:cNvGrpSpPr>
                <p:nvPr/>
              </p:nvGrpSpPr>
              <p:grpSpPr bwMode="auto">
                <a:xfrm>
                  <a:off x="2697" y="8772"/>
                  <a:ext cx="4500" cy="936"/>
                  <a:chOff x="2697" y="8772"/>
                  <a:chExt cx="4500" cy="936"/>
                </a:xfrm>
              </p:grpSpPr>
              <p:grpSp>
                <p:nvGrpSpPr>
                  <p:cNvPr id="20" name="Group 27">
                    <a:extLst>
                      <a:ext uri="{FF2B5EF4-FFF2-40B4-BE49-F238E27FC236}">
                        <a16:creationId xmlns:a16="http://schemas.microsoft.com/office/drawing/2014/main" id="{22BA30C8-3FAC-4FAB-BA43-300632AD65A2}"/>
                      </a:ext>
                    </a:extLst>
                  </p:cNvPr>
                  <p:cNvGrpSpPr>
                    <a:grpSpLocks/>
                  </p:cNvGrpSpPr>
                  <p:nvPr/>
                </p:nvGrpSpPr>
                <p:grpSpPr bwMode="auto">
                  <a:xfrm>
                    <a:off x="2697" y="9240"/>
                    <a:ext cx="4500" cy="468"/>
                    <a:chOff x="2697" y="9240"/>
                    <a:chExt cx="4500" cy="468"/>
                  </a:xfrm>
                </p:grpSpPr>
                <p:sp>
                  <p:nvSpPr>
                    <p:cNvPr id="22" name="Line 28">
                      <a:extLst>
                        <a:ext uri="{FF2B5EF4-FFF2-40B4-BE49-F238E27FC236}">
                          <a16:creationId xmlns:a16="http://schemas.microsoft.com/office/drawing/2014/main" id="{BFEA3B4A-0685-4D46-8327-42229A2B394C}"/>
                        </a:ext>
                      </a:extLst>
                    </p:cNvPr>
                    <p:cNvSpPr>
                      <a:spLocks noChangeShapeType="1"/>
                    </p:cNvSpPr>
                    <p:nvPr/>
                  </p:nvSpPr>
                  <p:spPr bwMode="auto">
                    <a:xfrm>
                      <a:off x="2697" y="9240"/>
                      <a:ext cx="4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9">
                      <a:extLst>
                        <a:ext uri="{FF2B5EF4-FFF2-40B4-BE49-F238E27FC236}">
                          <a16:creationId xmlns:a16="http://schemas.microsoft.com/office/drawing/2014/main" id="{1B9BD24C-D735-4E85-B586-51818E853954}"/>
                        </a:ext>
                      </a:extLst>
                    </p:cNvPr>
                    <p:cNvSpPr>
                      <a:spLocks noChangeShapeType="1"/>
                    </p:cNvSpPr>
                    <p:nvPr/>
                  </p:nvSpPr>
                  <p:spPr bwMode="auto">
                    <a:xfrm>
                      <a:off x="2697" y="9708"/>
                      <a:ext cx="4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30">
                      <a:extLst>
                        <a:ext uri="{FF2B5EF4-FFF2-40B4-BE49-F238E27FC236}">
                          <a16:creationId xmlns:a16="http://schemas.microsoft.com/office/drawing/2014/main" id="{3F7FD22B-CB63-4DCB-A779-C2B445C33B99}"/>
                        </a:ext>
                      </a:extLst>
                    </p:cNvPr>
                    <p:cNvSpPr>
                      <a:spLocks noChangeShapeType="1"/>
                    </p:cNvSpPr>
                    <p:nvPr/>
                  </p:nvSpPr>
                  <p:spPr bwMode="auto">
                    <a:xfrm>
                      <a:off x="269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31">
                      <a:extLst>
                        <a:ext uri="{FF2B5EF4-FFF2-40B4-BE49-F238E27FC236}">
                          <a16:creationId xmlns:a16="http://schemas.microsoft.com/office/drawing/2014/main" id="{F2148E28-834D-475D-A805-324C48D8615A}"/>
                        </a:ext>
                      </a:extLst>
                    </p:cNvPr>
                    <p:cNvSpPr>
                      <a:spLocks noChangeShapeType="1"/>
                    </p:cNvSpPr>
                    <p:nvPr/>
                  </p:nvSpPr>
                  <p:spPr bwMode="auto">
                    <a:xfrm>
                      <a:off x="719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32">
                      <a:extLst>
                        <a:ext uri="{FF2B5EF4-FFF2-40B4-BE49-F238E27FC236}">
                          <a16:creationId xmlns:a16="http://schemas.microsoft.com/office/drawing/2014/main" id="{0DF5657A-F099-4634-91F9-1A1C987477F9}"/>
                        </a:ext>
                      </a:extLst>
                    </p:cNvPr>
                    <p:cNvSpPr>
                      <a:spLocks noChangeShapeType="1"/>
                    </p:cNvSpPr>
                    <p:nvPr/>
                  </p:nvSpPr>
                  <p:spPr bwMode="auto">
                    <a:xfrm>
                      <a:off x="305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33">
                      <a:extLst>
                        <a:ext uri="{FF2B5EF4-FFF2-40B4-BE49-F238E27FC236}">
                          <a16:creationId xmlns:a16="http://schemas.microsoft.com/office/drawing/2014/main" id="{BB3DF35A-36DE-4337-AD5B-72CEE1F9D351}"/>
                        </a:ext>
                      </a:extLst>
                    </p:cNvPr>
                    <p:cNvSpPr>
                      <a:spLocks noChangeShapeType="1"/>
                    </p:cNvSpPr>
                    <p:nvPr/>
                  </p:nvSpPr>
                  <p:spPr bwMode="auto">
                    <a:xfrm>
                      <a:off x="341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34">
                      <a:extLst>
                        <a:ext uri="{FF2B5EF4-FFF2-40B4-BE49-F238E27FC236}">
                          <a16:creationId xmlns:a16="http://schemas.microsoft.com/office/drawing/2014/main" id="{9FCEE9F9-215B-430E-B8F4-A93CB74D2BE5}"/>
                        </a:ext>
                      </a:extLst>
                    </p:cNvPr>
                    <p:cNvSpPr>
                      <a:spLocks noChangeShapeType="1"/>
                    </p:cNvSpPr>
                    <p:nvPr/>
                  </p:nvSpPr>
                  <p:spPr bwMode="auto">
                    <a:xfrm>
                      <a:off x="521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5">
                      <a:extLst>
                        <a:ext uri="{FF2B5EF4-FFF2-40B4-BE49-F238E27FC236}">
                          <a16:creationId xmlns:a16="http://schemas.microsoft.com/office/drawing/2014/main" id="{82594C36-E206-40FA-8123-260ACD5765E2}"/>
                        </a:ext>
                      </a:extLst>
                    </p:cNvPr>
                    <p:cNvSpPr>
                      <a:spLocks noChangeShapeType="1"/>
                    </p:cNvSpPr>
                    <p:nvPr/>
                  </p:nvSpPr>
                  <p:spPr bwMode="auto">
                    <a:xfrm>
                      <a:off x="557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6">
                      <a:extLst>
                        <a:ext uri="{FF2B5EF4-FFF2-40B4-BE49-F238E27FC236}">
                          <a16:creationId xmlns:a16="http://schemas.microsoft.com/office/drawing/2014/main" id="{BDB2CFA8-CAA2-4DB7-8603-1A6AA723440A}"/>
                        </a:ext>
                      </a:extLst>
                    </p:cNvPr>
                    <p:cNvSpPr>
                      <a:spLocks noChangeShapeType="1"/>
                    </p:cNvSpPr>
                    <p:nvPr/>
                  </p:nvSpPr>
                  <p:spPr bwMode="auto">
                    <a:xfrm>
                      <a:off x="683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 name="Text Box 37">
                    <a:extLst>
                      <a:ext uri="{FF2B5EF4-FFF2-40B4-BE49-F238E27FC236}">
                        <a16:creationId xmlns:a16="http://schemas.microsoft.com/office/drawing/2014/main" id="{FF0227E0-47AA-494F-99A1-9AFFC1993916}"/>
                      </a:ext>
                    </a:extLst>
                  </p:cNvPr>
                  <p:cNvSpPr txBox="1">
                    <a:spLocks noChangeArrowheads="1"/>
                  </p:cNvSpPr>
                  <p:nvPr/>
                </p:nvSpPr>
                <p:spPr bwMode="auto">
                  <a:xfrm>
                    <a:off x="2697" y="8772"/>
                    <a:ext cx="45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400" b="1">
                        <a:solidFill>
                          <a:srgbClr val="003300"/>
                        </a:solidFill>
                        <a:latin typeface="Times New Roman" panose="02020603050405020304" pitchFamily="18" charset="0"/>
                      </a:rPr>
                      <a:t>1  2  3   4  5   6  7  8</a:t>
                    </a:r>
                    <a:r>
                      <a:rPr lang="en-US" altLang="zh-CN" sz="2400" b="1">
                        <a:latin typeface="Times New Roman" panose="02020603050405020304" pitchFamily="18" charset="0"/>
                      </a:rPr>
                      <a:t>               n</a:t>
                    </a:r>
                  </a:p>
                </p:txBody>
              </p:sp>
            </p:grpSp>
          </p:grpSp>
        </p:grpSp>
        <p:grpSp>
          <p:nvGrpSpPr>
            <p:cNvPr id="7" name="Group 38">
              <a:extLst>
                <a:ext uri="{FF2B5EF4-FFF2-40B4-BE49-F238E27FC236}">
                  <a16:creationId xmlns:a16="http://schemas.microsoft.com/office/drawing/2014/main" id="{E0195FEC-4AE5-4298-B917-DA58D6F41982}"/>
                </a:ext>
              </a:extLst>
            </p:cNvPr>
            <p:cNvGrpSpPr>
              <a:grpSpLocks/>
            </p:cNvGrpSpPr>
            <p:nvPr/>
          </p:nvGrpSpPr>
          <p:grpSpPr bwMode="auto">
            <a:xfrm>
              <a:off x="3597" y="9864"/>
              <a:ext cx="717" cy="624"/>
              <a:chOff x="3597" y="9864"/>
              <a:chExt cx="717" cy="624"/>
            </a:xfrm>
          </p:grpSpPr>
          <p:sp>
            <p:nvSpPr>
              <p:cNvPr id="12" name="Line 39">
                <a:extLst>
                  <a:ext uri="{FF2B5EF4-FFF2-40B4-BE49-F238E27FC236}">
                    <a16:creationId xmlns:a16="http://schemas.microsoft.com/office/drawing/2014/main" id="{4F762DD9-21E7-4464-9BD1-4F06D64D563C}"/>
                  </a:ext>
                </a:extLst>
              </p:cNvPr>
              <p:cNvSpPr>
                <a:spLocks noChangeShapeType="1"/>
              </p:cNvSpPr>
              <p:nvPr/>
            </p:nvSpPr>
            <p:spPr bwMode="auto">
              <a:xfrm flipV="1">
                <a:off x="3957" y="9864"/>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Text Box 40">
                <a:extLst>
                  <a:ext uri="{FF2B5EF4-FFF2-40B4-BE49-F238E27FC236}">
                    <a16:creationId xmlns:a16="http://schemas.microsoft.com/office/drawing/2014/main" id="{087859AE-B66F-455F-8768-1D68666DD685}"/>
                  </a:ext>
                </a:extLst>
              </p:cNvPr>
              <p:cNvSpPr txBox="1">
                <a:spLocks noChangeArrowheads="1"/>
              </p:cNvSpPr>
              <p:nvPr/>
            </p:nvSpPr>
            <p:spPr bwMode="auto">
              <a:xfrm>
                <a:off x="3597" y="10020"/>
                <a:ext cx="717"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400" b="1">
                    <a:solidFill>
                      <a:srgbClr val="003300"/>
                    </a:solidFill>
                    <a:latin typeface="Times New Roman" panose="02020603050405020304" pitchFamily="18" charset="0"/>
                  </a:rPr>
                  <a:t>out</a:t>
                </a:r>
              </a:p>
            </p:txBody>
          </p:sp>
        </p:grpSp>
        <p:grpSp>
          <p:nvGrpSpPr>
            <p:cNvPr id="8" name="Group 41">
              <a:extLst>
                <a:ext uri="{FF2B5EF4-FFF2-40B4-BE49-F238E27FC236}">
                  <a16:creationId xmlns:a16="http://schemas.microsoft.com/office/drawing/2014/main" id="{E78CDFC6-B5FC-465C-99FC-1E6A7FA188E7}"/>
                </a:ext>
              </a:extLst>
            </p:cNvPr>
            <p:cNvGrpSpPr>
              <a:grpSpLocks/>
            </p:cNvGrpSpPr>
            <p:nvPr/>
          </p:nvGrpSpPr>
          <p:grpSpPr bwMode="auto">
            <a:xfrm>
              <a:off x="4857" y="9864"/>
              <a:ext cx="540" cy="624"/>
              <a:chOff x="4857" y="9864"/>
              <a:chExt cx="540" cy="624"/>
            </a:xfrm>
          </p:grpSpPr>
          <p:sp>
            <p:nvSpPr>
              <p:cNvPr id="10" name="Line 42">
                <a:extLst>
                  <a:ext uri="{FF2B5EF4-FFF2-40B4-BE49-F238E27FC236}">
                    <a16:creationId xmlns:a16="http://schemas.microsoft.com/office/drawing/2014/main" id="{5234D9F4-61F4-4933-8BBA-50EDEAF35FEF}"/>
                  </a:ext>
                </a:extLst>
              </p:cNvPr>
              <p:cNvSpPr>
                <a:spLocks noChangeShapeType="1"/>
              </p:cNvSpPr>
              <p:nvPr/>
            </p:nvSpPr>
            <p:spPr bwMode="auto">
              <a:xfrm flipV="1">
                <a:off x="5037" y="9864"/>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Text Box 43">
                <a:extLst>
                  <a:ext uri="{FF2B5EF4-FFF2-40B4-BE49-F238E27FC236}">
                    <a16:creationId xmlns:a16="http://schemas.microsoft.com/office/drawing/2014/main" id="{3E36FFD5-903B-402B-A272-5D98E57EDE15}"/>
                  </a:ext>
                </a:extLst>
              </p:cNvPr>
              <p:cNvSpPr txBox="1">
                <a:spLocks noChangeArrowheads="1"/>
              </p:cNvSpPr>
              <p:nvPr/>
            </p:nvSpPr>
            <p:spPr bwMode="auto">
              <a:xfrm>
                <a:off x="4857" y="1002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000" b="1">
                    <a:solidFill>
                      <a:srgbClr val="003300"/>
                    </a:solidFill>
                    <a:latin typeface="Times New Roman" panose="02020603050405020304" pitchFamily="18" charset="0"/>
                  </a:rPr>
                  <a:t>in</a:t>
                </a:r>
              </a:p>
            </p:txBody>
          </p:sp>
        </p:grpSp>
        <p:sp>
          <p:nvSpPr>
            <p:cNvPr id="9" name="Text Box 44">
              <a:extLst>
                <a:ext uri="{FF2B5EF4-FFF2-40B4-BE49-F238E27FC236}">
                  <a16:creationId xmlns:a16="http://schemas.microsoft.com/office/drawing/2014/main" id="{7202230B-898F-4C9F-82FA-A56B44F71207}"/>
                </a:ext>
              </a:extLst>
            </p:cNvPr>
            <p:cNvSpPr txBox="1">
              <a:spLocks noChangeArrowheads="1"/>
            </p:cNvSpPr>
            <p:nvPr/>
          </p:nvSpPr>
          <p:spPr bwMode="auto">
            <a:xfrm>
              <a:off x="4317" y="10332"/>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(a)</a:t>
              </a:r>
            </a:p>
          </p:txBody>
        </p:sp>
      </p:grpSp>
      <p:grpSp>
        <p:nvGrpSpPr>
          <p:cNvPr id="48" name="Group 45">
            <a:extLst>
              <a:ext uri="{FF2B5EF4-FFF2-40B4-BE49-F238E27FC236}">
                <a16:creationId xmlns:a16="http://schemas.microsoft.com/office/drawing/2014/main" id="{36BF81E4-4C79-4107-BBB7-57A72879DB54}"/>
              </a:ext>
            </a:extLst>
          </p:cNvPr>
          <p:cNvGrpSpPr>
            <a:grpSpLocks/>
          </p:cNvGrpSpPr>
          <p:nvPr/>
        </p:nvGrpSpPr>
        <p:grpSpPr bwMode="auto">
          <a:xfrm>
            <a:off x="2503170" y="2811780"/>
            <a:ext cx="3956050" cy="1597025"/>
            <a:chOff x="2697" y="11580"/>
            <a:chExt cx="4500" cy="1716"/>
          </a:xfrm>
        </p:grpSpPr>
        <p:grpSp>
          <p:nvGrpSpPr>
            <p:cNvPr id="49" name="Group 46">
              <a:extLst>
                <a:ext uri="{FF2B5EF4-FFF2-40B4-BE49-F238E27FC236}">
                  <a16:creationId xmlns:a16="http://schemas.microsoft.com/office/drawing/2014/main" id="{63D6218D-4D41-4DC9-B67A-CB083817C27E}"/>
                </a:ext>
              </a:extLst>
            </p:cNvPr>
            <p:cNvGrpSpPr>
              <a:grpSpLocks/>
            </p:cNvGrpSpPr>
            <p:nvPr/>
          </p:nvGrpSpPr>
          <p:grpSpPr bwMode="auto">
            <a:xfrm>
              <a:off x="5037" y="12516"/>
              <a:ext cx="717" cy="624"/>
              <a:chOff x="3597" y="9864"/>
              <a:chExt cx="717" cy="624"/>
            </a:xfrm>
          </p:grpSpPr>
          <p:sp>
            <p:nvSpPr>
              <p:cNvPr id="105" name="Line 47">
                <a:extLst>
                  <a:ext uri="{FF2B5EF4-FFF2-40B4-BE49-F238E27FC236}">
                    <a16:creationId xmlns:a16="http://schemas.microsoft.com/office/drawing/2014/main" id="{7315F17B-31D6-49A0-B449-AD0D10BD48F7}"/>
                  </a:ext>
                </a:extLst>
              </p:cNvPr>
              <p:cNvSpPr>
                <a:spLocks noChangeShapeType="1"/>
              </p:cNvSpPr>
              <p:nvPr/>
            </p:nvSpPr>
            <p:spPr bwMode="auto">
              <a:xfrm flipV="1">
                <a:off x="3957" y="9864"/>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 name="Text Box 48">
                <a:extLst>
                  <a:ext uri="{FF2B5EF4-FFF2-40B4-BE49-F238E27FC236}">
                    <a16:creationId xmlns:a16="http://schemas.microsoft.com/office/drawing/2014/main" id="{8B8CCD5D-5750-4933-9B05-E8817E373E79}"/>
                  </a:ext>
                </a:extLst>
              </p:cNvPr>
              <p:cNvSpPr txBox="1">
                <a:spLocks noChangeArrowheads="1"/>
              </p:cNvSpPr>
              <p:nvPr/>
            </p:nvSpPr>
            <p:spPr bwMode="auto">
              <a:xfrm>
                <a:off x="3597" y="10020"/>
                <a:ext cx="717"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400" b="1">
                    <a:latin typeface="Times New Roman" panose="02020603050405020304" pitchFamily="18" charset="0"/>
                  </a:rPr>
                  <a:t>out</a:t>
                </a:r>
              </a:p>
            </p:txBody>
          </p:sp>
        </p:grpSp>
        <p:grpSp>
          <p:nvGrpSpPr>
            <p:cNvPr id="50" name="Group 49">
              <a:extLst>
                <a:ext uri="{FF2B5EF4-FFF2-40B4-BE49-F238E27FC236}">
                  <a16:creationId xmlns:a16="http://schemas.microsoft.com/office/drawing/2014/main" id="{7FC2C3D8-F19E-4CB8-AC2D-88D2FA52B65E}"/>
                </a:ext>
              </a:extLst>
            </p:cNvPr>
            <p:cNvGrpSpPr>
              <a:grpSpLocks/>
            </p:cNvGrpSpPr>
            <p:nvPr/>
          </p:nvGrpSpPr>
          <p:grpSpPr bwMode="auto">
            <a:xfrm>
              <a:off x="3417" y="12516"/>
              <a:ext cx="540" cy="624"/>
              <a:chOff x="4857" y="9864"/>
              <a:chExt cx="540" cy="624"/>
            </a:xfrm>
          </p:grpSpPr>
          <p:sp>
            <p:nvSpPr>
              <p:cNvPr id="103" name="Line 50">
                <a:extLst>
                  <a:ext uri="{FF2B5EF4-FFF2-40B4-BE49-F238E27FC236}">
                    <a16:creationId xmlns:a16="http://schemas.microsoft.com/office/drawing/2014/main" id="{F76D3556-7C40-4FFD-A343-18B56164E56B}"/>
                  </a:ext>
                </a:extLst>
              </p:cNvPr>
              <p:cNvSpPr>
                <a:spLocks noChangeShapeType="1"/>
              </p:cNvSpPr>
              <p:nvPr/>
            </p:nvSpPr>
            <p:spPr bwMode="auto">
              <a:xfrm flipV="1">
                <a:off x="5037" y="9864"/>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 name="Text Box 51">
                <a:extLst>
                  <a:ext uri="{FF2B5EF4-FFF2-40B4-BE49-F238E27FC236}">
                    <a16:creationId xmlns:a16="http://schemas.microsoft.com/office/drawing/2014/main" id="{CC91B89D-F075-4AD8-8986-F38C2D7F6B11}"/>
                  </a:ext>
                </a:extLst>
              </p:cNvPr>
              <p:cNvSpPr txBox="1">
                <a:spLocks noChangeArrowheads="1"/>
              </p:cNvSpPr>
              <p:nvPr/>
            </p:nvSpPr>
            <p:spPr bwMode="auto">
              <a:xfrm>
                <a:off x="4857" y="1002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400" b="1">
                    <a:latin typeface="Times New Roman" panose="02020603050405020304" pitchFamily="18" charset="0"/>
                  </a:rPr>
                  <a:t>in</a:t>
                </a:r>
              </a:p>
            </p:txBody>
          </p:sp>
        </p:grpSp>
        <p:grpSp>
          <p:nvGrpSpPr>
            <p:cNvPr id="51" name="Group 52">
              <a:extLst>
                <a:ext uri="{FF2B5EF4-FFF2-40B4-BE49-F238E27FC236}">
                  <a16:creationId xmlns:a16="http://schemas.microsoft.com/office/drawing/2014/main" id="{CFBA27F5-A376-41CC-920D-0928419B6503}"/>
                </a:ext>
              </a:extLst>
            </p:cNvPr>
            <p:cNvGrpSpPr>
              <a:grpSpLocks/>
            </p:cNvGrpSpPr>
            <p:nvPr/>
          </p:nvGrpSpPr>
          <p:grpSpPr bwMode="auto">
            <a:xfrm>
              <a:off x="2697" y="11580"/>
              <a:ext cx="4500" cy="1716"/>
              <a:chOff x="2697" y="11580"/>
              <a:chExt cx="4500" cy="1716"/>
            </a:xfrm>
          </p:grpSpPr>
          <p:grpSp>
            <p:nvGrpSpPr>
              <p:cNvPr id="52" name="Group 53">
                <a:extLst>
                  <a:ext uri="{FF2B5EF4-FFF2-40B4-BE49-F238E27FC236}">
                    <a16:creationId xmlns:a16="http://schemas.microsoft.com/office/drawing/2014/main" id="{47332279-F330-42D4-B558-6CACD3354422}"/>
                  </a:ext>
                </a:extLst>
              </p:cNvPr>
              <p:cNvGrpSpPr>
                <a:grpSpLocks/>
              </p:cNvGrpSpPr>
              <p:nvPr/>
            </p:nvGrpSpPr>
            <p:grpSpPr bwMode="auto">
              <a:xfrm>
                <a:off x="2697" y="11580"/>
                <a:ext cx="4500" cy="936"/>
                <a:chOff x="2697" y="12048"/>
                <a:chExt cx="4500" cy="936"/>
              </a:xfrm>
            </p:grpSpPr>
            <p:grpSp>
              <p:nvGrpSpPr>
                <p:cNvPr id="54" name="Group 54">
                  <a:extLst>
                    <a:ext uri="{FF2B5EF4-FFF2-40B4-BE49-F238E27FC236}">
                      <a16:creationId xmlns:a16="http://schemas.microsoft.com/office/drawing/2014/main" id="{C7053820-42D5-4249-A3E1-587C97FA96A3}"/>
                    </a:ext>
                  </a:extLst>
                </p:cNvPr>
                <p:cNvGrpSpPr>
                  <a:grpSpLocks/>
                </p:cNvGrpSpPr>
                <p:nvPr/>
              </p:nvGrpSpPr>
              <p:grpSpPr bwMode="auto">
                <a:xfrm>
                  <a:off x="2697" y="12516"/>
                  <a:ext cx="4500" cy="468"/>
                  <a:chOff x="2697" y="11268"/>
                  <a:chExt cx="4500" cy="468"/>
                </a:xfrm>
              </p:grpSpPr>
              <p:grpSp>
                <p:nvGrpSpPr>
                  <p:cNvPr id="72" name="Group 55">
                    <a:extLst>
                      <a:ext uri="{FF2B5EF4-FFF2-40B4-BE49-F238E27FC236}">
                        <a16:creationId xmlns:a16="http://schemas.microsoft.com/office/drawing/2014/main" id="{8171A2A2-7F5A-4FD9-96F9-B668CB2583DE}"/>
                      </a:ext>
                    </a:extLst>
                  </p:cNvPr>
                  <p:cNvGrpSpPr>
                    <a:grpSpLocks/>
                  </p:cNvGrpSpPr>
                  <p:nvPr/>
                </p:nvGrpSpPr>
                <p:grpSpPr bwMode="auto">
                  <a:xfrm>
                    <a:off x="5217" y="11268"/>
                    <a:ext cx="360" cy="468"/>
                    <a:chOff x="3777" y="9240"/>
                    <a:chExt cx="360" cy="468"/>
                  </a:xfrm>
                </p:grpSpPr>
                <p:sp>
                  <p:nvSpPr>
                    <p:cNvPr id="99" name="Line 56">
                      <a:extLst>
                        <a:ext uri="{FF2B5EF4-FFF2-40B4-BE49-F238E27FC236}">
                          <a16:creationId xmlns:a16="http://schemas.microsoft.com/office/drawing/2014/main" id="{7A4CE467-BEA0-4ADF-8702-3AD618DFE0D8}"/>
                        </a:ext>
                      </a:extLst>
                    </p:cNvPr>
                    <p:cNvSpPr>
                      <a:spLocks noChangeShapeType="1"/>
                    </p:cNvSpPr>
                    <p:nvPr/>
                  </p:nvSpPr>
                  <p:spPr bwMode="auto">
                    <a:xfrm flipH="1">
                      <a:off x="3777" y="9240"/>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57">
                      <a:extLst>
                        <a:ext uri="{FF2B5EF4-FFF2-40B4-BE49-F238E27FC236}">
                          <a16:creationId xmlns:a16="http://schemas.microsoft.com/office/drawing/2014/main" id="{E3C2454C-D2BB-4369-80E1-1F630D0D358B}"/>
                        </a:ext>
                      </a:extLst>
                    </p:cNvPr>
                    <p:cNvSpPr>
                      <a:spLocks noChangeShapeType="1"/>
                    </p:cNvSpPr>
                    <p:nvPr/>
                  </p:nvSpPr>
                  <p:spPr bwMode="auto">
                    <a:xfrm flipH="1">
                      <a:off x="3957" y="9552"/>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58">
                      <a:extLst>
                        <a:ext uri="{FF2B5EF4-FFF2-40B4-BE49-F238E27FC236}">
                          <a16:creationId xmlns:a16="http://schemas.microsoft.com/office/drawing/2014/main" id="{6EE08442-65D0-42EA-BB4D-3FA3D42FFDB4}"/>
                        </a:ext>
                      </a:extLst>
                    </p:cNvPr>
                    <p:cNvSpPr>
                      <a:spLocks noChangeShapeType="1"/>
                    </p:cNvSpPr>
                    <p:nvPr/>
                  </p:nvSpPr>
                  <p:spPr bwMode="auto">
                    <a:xfrm flipH="1">
                      <a:off x="3777" y="9240"/>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59">
                      <a:extLst>
                        <a:ext uri="{FF2B5EF4-FFF2-40B4-BE49-F238E27FC236}">
                          <a16:creationId xmlns:a16="http://schemas.microsoft.com/office/drawing/2014/main" id="{994F4930-AC4C-4842-BD4B-471650C686CC}"/>
                        </a:ext>
                      </a:extLst>
                    </p:cNvPr>
                    <p:cNvSpPr>
                      <a:spLocks noChangeShapeType="1"/>
                    </p:cNvSpPr>
                    <p:nvPr/>
                  </p:nvSpPr>
                  <p:spPr bwMode="auto">
                    <a:xfrm flipH="1">
                      <a:off x="377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3" name="Group 60">
                    <a:extLst>
                      <a:ext uri="{FF2B5EF4-FFF2-40B4-BE49-F238E27FC236}">
                        <a16:creationId xmlns:a16="http://schemas.microsoft.com/office/drawing/2014/main" id="{D8F4D082-66CA-48CC-968B-162AD60E3692}"/>
                      </a:ext>
                    </a:extLst>
                  </p:cNvPr>
                  <p:cNvGrpSpPr>
                    <a:grpSpLocks/>
                  </p:cNvGrpSpPr>
                  <p:nvPr/>
                </p:nvGrpSpPr>
                <p:grpSpPr bwMode="auto">
                  <a:xfrm>
                    <a:off x="2697" y="11268"/>
                    <a:ext cx="360" cy="468"/>
                    <a:chOff x="3777" y="9240"/>
                    <a:chExt cx="360" cy="468"/>
                  </a:xfrm>
                </p:grpSpPr>
                <p:sp>
                  <p:nvSpPr>
                    <p:cNvPr id="95" name="Line 61">
                      <a:extLst>
                        <a:ext uri="{FF2B5EF4-FFF2-40B4-BE49-F238E27FC236}">
                          <a16:creationId xmlns:a16="http://schemas.microsoft.com/office/drawing/2014/main" id="{F2AD667A-83F3-43C2-A946-95650C8ECA0B}"/>
                        </a:ext>
                      </a:extLst>
                    </p:cNvPr>
                    <p:cNvSpPr>
                      <a:spLocks noChangeShapeType="1"/>
                    </p:cNvSpPr>
                    <p:nvPr/>
                  </p:nvSpPr>
                  <p:spPr bwMode="auto">
                    <a:xfrm flipH="1">
                      <a:off x="3777" y="9240"/>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62">
                      <a:extLst>
                        <a:ext uri="{FF2B5EF4-FFF2-40B4-BE49-F238E27FC236}">
                          <a16:creationId xmlns:a16="http://schemas.microsoft.com/office/drawing/2014/main" id="{1C52D9E5-7708-408E-943B-F3AF96B43B30}"/>
                        </a:ext>
                      </a:extLst>
                    </p:cNvPr>
                    <p:cNvSpPr>
                      <a:spLocks noChangeShapeType="1"/>
                    </p:cNvSpPr>
                    <p:nvPr/>
                  </p:nvSpPr>
                  <p:spPr bwMode="auto">
                    <a:xfrm flipH="1">
                      <a:off x="3957" y="9552"/>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63">
                      <a:extLst>
                        <a:ext uri="{FF2B5EF4-FFF2-40B4-BE49-F238E27FC236}">
                          <a16:creationId xmlns:a16="http://schemas.microsoft.com/office/drawing/2014/main" id="{E6B77ACC-B6E3-43C3-8761-205DA93CCC44}"/>
                        </a:ext>
                      </a:extLst>
                    </p:cNvPr>
                    <p:cNvSpPr>
                      <a:spLocks noChangeShapeType="1"/>
                    </p:cNvSpPr>
                    <p:nvPr/>
                  </p:nvSpPr>
                  <p:spPr bwMode="auto">
                    <a:xfrm flipH="1">
                      <a:off x="3777" y="9240"/>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Line 64">
                      <a:extLst>
                        <a:ext uri="{FF2B5EF4-FFF2-40B4-BE49-F238E27FC236}">
                          <a16:creationId xmlns:a16="http://schemas.microsoft.com/office/drawing/2014/main" id="{3EADF37C-791F-4E40-9863-E9B775AEB4FD}"/>
                        </a:ext>
                      </a:extLst>
                    </p:cNvPr>
                    <p:cNvSpPr>
                      <a:spLocks noChangeShapeType="1"/>
                    </p:cNvSpPr>
                    <p:nvPr/>
                  </p:nvSpPr>
                  <p:spPr bwMode="auto">
                    <a:xfrm flipH="1">
                      <a:off x="377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4" name="Group 65">
                    <a:extLst>
                      <a:ext uri="{FF2B5EF4-FFF2-40B4-BE49-F238E27FC236}">
                        <a16:creationId xmlns:a16="http://schemas.microsoft.com/office/drawing/2014/main" id="{655CAFC5-4EFC-46C0-859B-E1B56BACBDB3}"/>
                      </a:ext>
                    </a:extLst>
                  </p:cNvPr>
                  <p:cNvGrpSpPr>
                    <a:grpSpLocks/>
                  </p:cNvGrpSpPr>
                  <p:nvPr/>
                </p:nvGrpSpPr>
                <p:grpSpPr bwMode="auto">
                  <a:xfrm>
                    <a:off x="3057" y="11268"/>
                    <a:ext cx="360" cy="468"/>
                    <a:chOff x="3777" y="9240"/>
                    <a:chExt cx="360" cy="468"/>
                  </a:xfrm>
                </p:grpSpPr>
                <p:sp>
                  <p:nvSpPr>
                    <p:cNvPr id="91" name="Line 66">
                      <a:extLst>
                        <a:ext uri="{FF2B5EF4-FFF2-40B4-BE49-F238E27FC236}">
                          <a16:creationId xmlns:a16="http://schemas.microsoft.com/office/drawing/2014/main" id="{0249D29F-5DDD-4515-927E-19835505CCE4}"/>
                        </a:ext>
                      </a:extLst>
                    </p:cNvPr>
                    <p:cNvSpPr>
                      <a:spLocks noChangeShapeType="1"/>
                    </p:cNvSpPr>
                    <p:nvPr/>
                  </p:nvSpPr>
                  <p:spPr bwMode="auto">
                    <a:xfrm flipH="1">
                      <a:off x="3777" y="9240"/>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67">
                      <a:extLst>
                        <a:ext uri="{FF2B5EF4-FFF2-40B4-BE49-F238E27FC236}">
                          <a16:creationId xmlns:a16="http://schemas.microsoft.com/office/drawing/2014/main" id="{3F04E197-C9F4-435A-BAD2-BE56016A8100}"/>
                        </a:ext>
                      </a:extLst>
                    </p:cNvPr>
                    <p:cNvSpPr>
                      <a:spLocks noChangeShapeType="1"/>
                    </p:cNvSpPr>
                    <p:nvPr/>
                  </p:nvSpPr>
                  <p:spPr bwMode="auto">
                    <a:xfrm flipH="1">
                      <a:off x="3957" y="9552"/>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68">
                      <a:extLst>
                        <a:ext uri="{FF2B5EF4-FFF2-40B4-BE49-F238E27FC236}">
                          <a16:creationId xmlns:a16="http://schemas.microsoft.com/office/drawing/2014/main" id="{6D66F724-2F1E-4199-BB6C-0E1679236F56}"/>
                        </a:ext>
                      </a:extLst>
                    </p:cNvPr>
                    <p:cNvSpPr>
                      <a:spLocks noChangeShapeType="1"/>
                    </p:cNvSpPr>
                    <p:nvPr/>
                  </p:nvSpPr>
                  <p:spPr bwMode="auto">
                    <a:xfrm flipH="1">
                      <a:off x="3777" y="9240"/>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Line 69">
                      <a:extLst>
                        <a:ext uri="{FF2B5EF4-FFF2-40B4-BE49-F238E27FC236}">
                          <a16:creationId xmlns:a16="http://schemas.microsoft.com/office/drawing/2014/main" id="{C61BD6FF-A9DE-4AE8-A9D1-F78488BE9424}"/>
                        </a:ext>
                      </a:extLst>
                    </p:cNvPr>
                    <p:cNvSpPr>
                      <a:spLocks noChangeShapeType="1"/>
                    </p:cNvSpPr>
                    <p:nvPr/>
                  </p:nvSpPr>
                  <p:spPr bwMode="auto">
                    <a:xfrm flipH="1">
                      <a:off x="377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5" name="Group 70">
                    <a:extLst>
                      <a:ext uri="{FF2B5EF4-FFF2-40B4-BE49-F238E27FC236}">
                        <a16:creationId xmlns:a16="http://schemas.microsoft.com/office/drawing/2014/main" id="{8AD6E3AB-BCCD-4BBF-A638-F28DEF1B8ADF}"/>
                      </a:ext>
                    </a:extLst>
                  </p:cNvPr>
                  <p:cNvGrpSpPr>
                    <a:grpSpLocks/>
                  </p:cNvGrpSpPr>
                  <p:nvPr/>
                </p:nvGrpSpPr>
                <p:grpSpPr bwMode="auto">
                  <a:xfrm>
                    <a:off x="5577" y="11268"/>
                    <a:ext cx="360" cy="468"/>
                    <a:chOff x="3777" y="9240"/>
                    <a:chExt cx="360" cy="468"/>
                  </a:xfrm>
                </p:grpSpPr>
                <p:sp>
                  <p:nvSpPr>
                    <p:cNvPr id="87" name="Line 71">
                      <a:extLst>
                        <a:ext uri="{FF2B5EF4-FFF2-40B4-BE49-F238E27FC236}">
                          <a16:creationId xmlns:a16="http://schemas.microsoft.com/office/drawing/2014/main" id="{4AD5837C-E3EA-4326-952F-30AD897CBB71}"/>
                        </a:ext>
                      </a:extLst>
                    </p:cNvPr>
                    <p:cNvSpPr>
                      <a:spLocks noChangeShapeType="1"/>
                    </p:cNvSpPr>
                    <p:nvPr/>
                  </p:nvSpPr>
                  <p:spPr bwMode="auto">
                    <a:xfrm flipH="1">
                      <a:off x="3777" y="9240"/>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72">
                      <a:extLst>
                        <a:ext uri="{FF2B5EF4-FFF2-40B4-BE49-F238E27FC236}">
                          <a16:creationId xmlns:a16="http://schemas.microsoft.com/office/drawing/2014/main" id="{8DB3B914-7C2C-48D0-9E95-FFF4A896D25F}"/>
                        </a:ext>
                      </a:extLst>
                    </p:cNvPr>
                    <p:cNvSpPr>
                      <a:spLocks noChangeShapeType="1"/>
                    </p:cNvSpPr>
                    <p:nvPr/>
                  </p:nvSpPr>
                  <p:spPr bwMode="auto">
                    <a:xfrm flipH="1">
                      <a:off x="3957" y="9552"/>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73">
                      <a:extLst>
                        <a:ext uri="{FF2B5EF4-FFF2-40B4-BE49-F238E27FC236}">
                          <a16:creationId xmlns:a16="http://schemas.microsoft.com/office/drawing/2014/main" id="{0695AB97-2DBC-4D8A-ABAD-287290B14239}"/>
                        </a:ext>
                      </a:extLst>
                    </p:cNvPr>
                    <p:cNvSpPr>
                      <a:spLocks noChangeShapeType="1"/>
                    </p:cNvSpPr>
                    <p:nvPr/>
                  </p:nvSpPr>
                  <p:spPr bwMode="auto">
                    <a:xfrm flipH="1">
                      <a:off x="3777" y="9240"/>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74">
                      <a:extLst>
                        <a:ext uri="{FF2B5EF4-FFF2-40B4-BE49-F238E27FC236}">
                          <a16:creationId xmlns:a16="http://schemas.microsoft.com/office/drawing/2014/main" id="{2517D3B9-A3E5-4428-9CF9-15E21B8297DC}"/>
                        </a:ext>
                      </a:extLst>
                    </p:cNvPr>
                    <p:cNvSpPr>
                      <a:spLocks noChangeShapeType="1"/>
                    </p:cNvSpPr>
                    <p:nvPr/>
                  </p:nvSpPr>
                  <p:spPr bwMode="auto">
                    <a:xfrm flipH="1">
                      <a:off x="377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6" name="Group 75">
                    <a:extLst>
                      <a:ext uri="{FF2B5EF4-FFF2-40B4-BE49-F238E27FC236}">
                        <a16:creationId xmlns:a16="http://schemas.microsoft.com/office/drawing/2014/main" id="{CCA01C1A-5038-48C3-9AAF-64CC43395825}"/>
                      </a:ext>
                    </a:extLst>
                  </p:cNvPr>
                  <p:cNvGrpSpPr>
                    <a:grpSpLocks/>
                  </p:cNvGrpSpPr>
                  <p:nvPr/>
                </p:nvGrpSpPr>
                <p:grpSpPr bwMode="auto">
                  <a:xfrm>
                    <a:off x="6477" y="11268"/>
                    <a:ext cx="360" cy="468"/>
                    <a:chOff x="3777" y="9240"/>
                    <a:chExt cx="360" cy="468"/>
                  </a:xfrm>
                </p:grpSpPr>
                <p:sp>
                  <p:nvSpPr>
                    <p:cNvPr id="83" name="Line 76">
                      <a:extLst>
                        <a:ext uri="{FF2B5EF4-FFF2-40B4-BE49-F238E27FC236}">
                          <a16:creationId xmlns:a16="http://schemas.microsoft.com/office/drawing/2014/main" id="{4B812C75-E41B-44A6-9EC2-1E15FE3938C9}"/>
                        </a:ext>
                      </a:extLst>
                    </p:cNvPr>
                    <p:cNvSpPr>
                      <a:spLocks noChangeShapeType="1"/>
                    </p:cNvSpPr>
                    <p:nvPr/>
                  </p:nvSpPr>
                  <p:spPr bwMode="auto">
                    <a:xfrm flipH="1">
                      <a:off x="3777" y="9240"/>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77">
                      <a:extLst>
                        <a:ext uri="{FF2B5EF4-FFF2-40B4-BE49-F238E27FC236}">
                          <a16:creationId xmlns:a16="http://schemas.microsoft.com/office/drawing/2014/main" id="{3979980F-696F-45AF-8DF0-995006BDA343}"/>
                        </a:ext>
                      </a:extLst>
                    </p:cNvPr>
                    <p:cNvSpPr>
                      <a:spLocks noChangeShapeType="1"/>
                    </p:cNvSpPr>
                    <p:nvPr/>
                  </p:nvSpPr>
                  <p:spPr bwMode="auto">
                    <a:xfrm flipH="1">
                      <a:off x="3957" y="9552"/>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78">
                      <a:extLst>
                        <a:ext uri="{FF2B5EF4-FFF2-40B4-BE49-F238E27FC236}">
                          <a16:creationId xmlns:a16="http://schemas.microsoft.com/office/drawing/2014/main" id="{D1C54735-AF60-4943-BE99-79CCA79E6F6F}"/>
                        </a:ext>
                      </a:extLst>
                    </p:cNvPr>
                    <p:cNvSpPr>
                      <a:spLocks noChangeShapeType="1"/>
                    </p:cNvSpPr>
                    <p:nvPr/>
                  </p:nvSpPr>
                  <p:spPr bwMode="auto">
                    <a:xfrm flipH="1">
                      <a:off x="3777" y="9240"/>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79">
                      <a:extLst>
                        <a:ext uri="{FF2B5EF4-FFF2-40B4-BE49-F238E27FC236}">
                          <a16:creationId xmlns:a16="http://schemas.microsoft.com/office/drawing/2014/main" id="{FB4E73F7-3E4D-40BF-8DBE-CAFB028BE54D}"/>
                        </a:ext>
                      </a:extLst>
                    </p:cNvPr>
                    <p:cNvSpPr>
                      <a:spLocks noChangeShapeType="1"/>
                    </p:cNvSpPr>
                    <p:nvPr/>
                  </p:nvSpPr>
                  <p:spPr bwMode="auto">
                    <a:xfrm flipH="1">
                      <a:off x="377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 name="Group 80">
                    <a:extLst>
                      <a:ext uri="{FF2B5EF4-FFF2-40B4-BE49-F238E27FC236}">
                        <a16:creationId xmlns:a16="http://schemas.microsoft.com/office/drawing/2014/main" id="{CBC29A28-E7CB-422E-83AE-3D542FDDFCBE}"/>
                      </a:ext>
                    </a:extLst>
                  </p:cNvPr>
                  <p:cNvGrpSpPr>
                    <a:grpSpLocks/>
                  </p:cNvGrpSpPr>
                  <p:nvPr/>
                </p:nvGrpSpPr>
                <p:grpSpPr bwMode="auto">
                  <a:xfrm>
                    <a:off x="6837" y="11268"/>
                    <a:ext cx="360" cy="468"/>
                    <a:chOff x="3777" y="9240"/>
                    <a:chExt cx="360" cy="468"/>
                  </a:xfrm>
                </p:grpSpPr>
                <p:sp>
                  <p:nvSpPr>
                    <p:cNvPr id="79" name="Line 81">
                      <a:extLst>
                        <a:ext uri="{FF2B5EF4-FFF2-40B4-BE49-F238E27FC236}">
                          <a16:creationId xmlns:a16="http://schemas.microsoft.com/office/drawing/2014/main" id="{99AB218D-5467-4548-A514-44AF38628F29}"/>
                        </a:ext>
                      </a:extLst>
                    </p:cNvPr>
                    <p:cNvSpPr>
                      <a:spLocks noChangeShapeType="1"/>
                    </p:cNvSpPr>
                    <p:nvPr/>
                  </p:nvSpPr>
                  <p:spPr bwMode="auto">
                    <a:xfrm flipH="1">
                      <a:off x="3777" y="9240"/>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82">
                      <a:extLst>
                        <a:ext uri="{FF2B5EF4-FFF2-40B4-BE49-F238E27FC236}">
                          <a16:creationId xmlns:a16="http://schemas.microsoft.com/office/drawing/2014/main" id="{D4C98102-3899-4C8F-9B14-D46E6F0A2570}"/>
                        </a:ext>
                      </a:extLst>
                    </p:cNvPr>
                    <p:cNvSpPr>
                      <a:spLocks noChangeShapeType="1"/>
                    </p:cNvSpPr>
                    <p:nvPr/>
                  </p:nvSpPr>
                  <p:spPr bwMode="auto">
                    <a:xfrm flipH="1">
                      <a:off x="3957" y="9552"/>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83">
                      <a:extLst>
                        <a:ext uri="{FF2B5EF4-FFF2-40B4-BE49-F238E27FC236}">
                          <a16:creationId xmlns:a16="http://schemas.microsoft.com/office/drawing/2014/main" id="{E4325B64-0C27-4E69-A7E6-012775E04824}"/>
                        </a:ext>
                      </a:extLst>
                    </p:cNvPr>
                    <p:cNvSpPr>
                      <a:spLocks noChangeShapeType="1"/>
                    </p:cNvSpPr>
                    <p:nvPr/>
                  </p:nvSpPr>
                  <p:spPr bwMode="auto">
                    <a:xfrm flipH="1">
                      <a:off x="3777" y="9240"/>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84">
                      <a:extLst>
                        <a:ext uri="{FF2B5EF4-FFF2-40B4-BE49-F238E27FC236}">
                          <a16:creationId xmlns:a16="http://schemas.microsoft.com/office/drawing/2014/main" id="{C83646F1-A9F8-4DD4-B9CA-93910431EFE2}"/>
                        </a:ext>
                      </a:extLst>
                    </p:cNvPr>
                    <p:cNvSpPr>
                      <a:spLocks noChangeShapeType="1"/>
                    </p:cNvSpPr>
                    <p:nvPr/>
                  </p:nvSpPr>
                  <p:spPr bwMode="auto">
                    <a:xfrm flipH="1">
                      <a:off x="3777" y="93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8" name="Line 85">
                    <a:extLst>
                      <a:ext uri="{FF2B5EF4-FFF2-40B4-BE49-F238E27FC236}">
                        <a16:creationId xmlns:a16="http://schemas.microsoft.com/office/drawing/2014/main" id="{FEDEB24B-F3E5-4187-B004-3A14305A47A6}"/>
                      </a:ext>
                    </a:extLst>
                  </p:cNvPr>
                  <p:cNvSpPr>
                    <a:spLocks noChangeShapeType="1"/>
                  </p:cNvSpPr>
                  <p:nvPr/>
                </p:nvSpPr>
                <p:spPr bwMode="auto">
                  <a:xfrm>
                    <a:off x="5937" y="11580"/>
                    <a:ext cx="540" cy="0"/>
                  </a:xfrm>
                  <a:prstGeom prst="line">
                    <a:avLst/>
                  </a:prstGeom>
                  <a:noFill/>
                  <a:ln w="38100"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86">
                  <a:extLst>
                    <a:ext uri="{FF2B5EF4-FFF2-40B4-BE49-F238E27FC236}">
                      <a16:creationId xmlns:a16="http://schemas.microsoft.com/office/drawing/2014/main" id="{6C12C6D2-6A6F-4D21-8561-B9FE0FA14DB8}"/>
                    </a:ext>
                  </a:extLst>
                </p:cNvPr>
                <p:cNvGrpSpPr>
                  <a:grpSpLocks/>
                </p:cNvGrpSpPr>
                <p:nvPr/>
              </p:nvGrpSpPr>
              <p:grpSpPr bwMode="auto">
                <a:xfrm>
                  <a:off x="2697" y="12048"/>
                  <a:ext cx="4500" cy="936"/>
                  <a:chOff x="2697" y="10800"/>
                  <a:chExt cx="4500" cy="936"/>
                </a:xfrm>
              </p:grpSpPr>
              <p:grpSp>
                <p:nvGrpSpPr>
                  <p:cNvPr id="56" name="Group 87">
                    <a:extLst>
                      <a:ext uri="{FF2B5EF4-FFF2-40B4-BE49-F238E27FC236}">
                        <a16:creationId xmlns:a16="http://schemas.microsoft.com/office/drawing/2014/main" id="{F712D587-557B-469F-98ED-95139759CE29}"/>
                      </a:ext>
                    </a:extLst>
                  </p:cNvPr>
                  <p:cNvGrpSpPr>
                    <a:grpSpLocks/>
                  </p:cNvGrpSpPr>
                  <p:nvPr/>
                </p:nvGrpSpPr>
                <p:grpSpPr bwMode="auto">
                  <a:xfrm>
                    <a:off x="2697" y="10800"/>
                    <a:ext cx="4500" cy="936"/>
                    <a:chOff x="2697" y="8772"/>
                    <a:chExt cx="4500" cy="936"/>
                  </a:xfrm>
                </p:grpSpPr>
                <p:grpSp>
                  <p:nvGrpSpPr>
                    <p:cNvPr id="61" name="Group 88">
                      <a:extLst>
                        <a:ext uri="{FF2B5EF4-FFF2-40B4-BE49-F238E27FC236}">
                          <a16:creationId xmlns:a16="http://schemas.microsoft.com/office/drawing/2014/main" id="{685E685B-A52D-4B37-AC81-9E2E83AD9ABA}"/>
                        </a:ext>
                      </a:extLst>
                    </p:cNvPr>
                    <p:cNvGrpSpPr>
                      <a:grpSpLocks/>
                    </p:cNvGrpSpPr>
                    <p:nvPr/>
                  </p:nvGrpSpPr>
                  <p:grpSpPr bwMode="auto">
                    <a:xfrm>
                      <a:off x="2697" y="9240"/>
                      <a:ext cx="4500" cy="468"/>
                      <a:chOff x="2697" y="9240"/>
                      <a:chExt cx="4500" cy="468"/>
                    </a:xfrm>
                  </p:grpSpPr>
                  <p:sp>
                    <p:nvSpPr>
                      <p:cNvPr id="63" name="Line 89">
                        <a:extLst>
                          <a:ext uri="{FF2B5EF4-FFF2-40B4-BE49-F238E27FC236}">
                            <a16:creationId xmlns:a16="http://schemas.microsoft.com/office/drawing/2014/main" id="{A4181AB6-20BE-448A-B40A-21FEF9AC01D1}"/>
                          </a:ext>
                        </a:extLst>
                      </p:cNvPr>
                      <p:cNvSpPr>
                        <a:spLocks noChangeShapeType="1"/>
                      </p:cNvSpPr>
                      <p:nvPr/>
                    </p:nvSpPr>
                    <p:spPr bwMode="auto">
                      <a:xfrm>
                        <a:off x="2697" y="9240"/>
                        <a:ext cx="4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90">
                        <a:extLst>
                          <a:ext uri="{FF2B5EF4-FFF2-40B4-BE49-F238E27FC236}">
                            <a16:creationId xmlns:a16="http://schemas.microsoft.com/office/drawing/2014/main" id="{6100DF9A-9A0C-4C82-A37D-2500CED595E9}"/>
                          </a:ext>
                        </a:extLst>
                      </p:cNvPr>
                      <p:cNvSpPr>
                        <a:spLocks noChangeShapeType="1"/>
                      </p:cNvSpPr>
                      <p:nvPr/>
                    </p:nvSpPr>
                    <p:spPr bwMode="auto">
                      <a:xfrm>
                        <a:off x="2697" y="9708"/>
                        <a:ext cx="4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91">
                        <a:extLst>
                          <a:ext uri="{FF2B5EF4-FFF2-40B4-BE49-F238E27FC236}">
                            <a16:creationId xmlns:a16="http://schemas.microsoft.com/office/drawing/2014/main" id="{1B0C7390-EEB0-4669-861A-458EC29266FC}"/>
                          </a:ext>
                        </a:extLst>
                      </p:cNvPr>
                      <p:cNvSpPr>
                        <a:spLocks noChangeShapeType="1"/>
                      </p:cNvSpPr>
                      <p:nvPr/>
                    </p:nvSpPr>
                    <p:spPr bwMode="auto">
                      <a:xfrm>
                        <a:off x="269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92">
                        <a:extLst>
                          <a:ext uri="{FF2B5EF4-FFF2-40B4-BE49-F238E27FC236}">
                            <a16:creationId xmlns:a16="http://schemas.microsoft.com/office/drawing/2014/main" id="{BE820F1E-64CA-41F3-9F07-0401C5CACD67}"/>
                          </a:ext>
                        </a:extLst>
                      </p:cNvPr>
                      <p:cNvSpPr>
                        <a:spLocks noChangeShapeType="1"/>
                      </p:cNvSpPr>
                      <p:nvPr/>
                    </p:nvSpPr>
                    <p:spPr bwMode="auto">
                      <a:xfrm>
                        <a:off x="719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93">
                        <a:extLst>
                          <a:ext uri="{FF2B5EF4-FFF2-40B4-BE49-F238E27FC236}">
                            <a16:creationId xmlns:a16="http://schemas.microsoft.com/office/drawing/2014/main" id="{06FE7FE9-1C97-4B70-A895-9738A57E3AB0}"/>
                          </a:ext>
                        </a:extLst>
                      </p:cNvPr>
                      <p:cNvSpPr>
                        <a:spLocks noChangeShapeType="1"/>
                      </p:cNvSpPr>
                      <p:nvPr/>
                    </p:nvSpPr>
                    <p:spPr bwMode="auto">
                      <a:xfrm>
                        <a:off x="305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94">
                        <a:extLst>
                          <a:ext uri="{FF2B5EF4-FFF2-40B4-BE49-F238E27FC236}">
                            <a16:creationId xmlns:a16="http://schemas.microsoft.com/office/drawing/2014/main" id="{66E955A7-C47E-4758-B2BC-7A92B2D0F9B2}"/>
                          </a:ext>
                        </a:extLst>
                      </p:cNvPr>
                      <p:cNvSpPr>
                        <a:spLocks noChangeShapeType="1"/>
                      </p:cNvSpPr>
                      <p:nvPr/>
                    </p:nvSpPr>
                    <p:spPr bwMode="auto">
                      <a:xfrm>
                        <a:off x="341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95">
                        <a:extLst>
                          <a:ext uri="{FF2B5EF4-FFF2-40B4-BE49-F238E27FC236}">
                            <a16:creationId xmlns:a16="http://schemas.microsoft.com/office/drawing/2014/main" id="{CC156286-BA5C-42A0-8E30-D6AED2D12954}"/>
                          </a:ext>
                        </a:extLst>
                      </p:cNvPr>
                      <p:cNvSpPr>
                        <a:spLocks noChangeShapeType="1"/>
                      </p:cNvSpPr>
                      <p:nvPr/>
                    </p:nvSpPr>
                    <p:spPr bwMode="auto">
                      <a:xfrm>
                        <a:off x="521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96">
                        <a:extLst>
                          <a:ext uri="{FF2B5EF4-FFF2-40B4-BE49-F238E27FC236}">
                            <a16:creationId xmlns:a16="http://schemas.microsoft.com/office/drawing/2014/main" id="{CB29C322-7FEE-4F55-86E9-8CE79C0E5ACD}"/>
                          </a:ext>
                        </a:extLst>
                      </p:cNvPr>
                      <p:cNvSpPr>
                        <a:spLocks noChangeShapeType="1"/>
                      </p:cNvSpPr>
                      <p:nvPr/>
                    </p:nvSpPr>
                    <p:spPr bwMode="auto">
                      <a:xfrm>
                        <a:off x="557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97">
                        <a:extLst>
                          <a:ext uri="{FF2B5EF4-FFF2-40B4-BE49-F238E27FC236}">
                            <a16:creationId xmlns:a16="http://schemas.microsoft.com/office/drawing/2014/main" id="{F131FB09-8ED4-4A57-A5B2-1132787F766E}"/>
                          </a:ext>
                        </a:extLst>
                      </p:cNvPr>
                      <p:cNvSpPr>
                        <a:spLocks noChangeShapeType="1"/>
                      </p:cNvSpPr>
                      <p:nvPr/>
                    </p:nvSpPr>
                    <p:spPr bwMode="auto">
                      <a:xfrm>
                        <a:off x="6837" y="924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2" name="Text Box 98">
                      <a:extLst>
                        <a:ext uri="{FF2B5EF4-FFF2-40B4-BE49-F238E27FC236}">
                          <a16:creationId xmlns:a16="http://schemas.microsoft.com/office/drawing/2014/main" id="{CC6AD04B-1726-4A5D-9863-2C4FDB183C46}"/>
                        </a:ext>
                      </a:extLst>
                    </p:cNvPr>
                    <p:cNvSpPr txBox="1">
                      <a:spLocks noChangeArrowheads="1"/>
                    </p:cNvSpPr>
                    <p:nvPr/>
                  </p:nvSpPr>
                  <p:spPr bwMode="auto">
                    <a:xfrm>
                      <a:off x="2697" y="8772"/>
                      <a:ext cx="45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400" b="1">
                          <a:solidFill>
                            <a:srgbClr val="003300"/>
                          </a:solidFill>
                          <a:latin typeface="Times New Roman" panose="02020603050405020304" pitchFamily="18" charset="0"/>
                        </a:rPr>
                        <a:t>1  2  3   4  5   6  7  8               n</a:t>
                      </a:r>
                    </a:p>
                  </p:txBody>
                </p:sp>
              </p:grpSp>
              <p:sp>
                <p:nvSpPr>
                  <p:cNvPr id="57" name="Line 99">
                    <a:extLst>
                      <a:ext uri="{FF2B5EF4-FFF2-40B4-BE49-F238E27FC236}">
                        <a16:creationId xmlns:a16="http://schemas.microsoft.com/office/drawing/2014/main" id="{55E2BA27-DE79-432F-B8FA-AAFC3122A887}"/>
                      </a:ext>
                    </a:extLst>
                  </p:cNvPr>
                  <p:cNvSpPr>
                    <a:spLocks noChangeShapeType="1"/>
                  </p:cNvSpPr>
                  <p:nvPr/>
                </p:nvSpPr>
                <p:spPr bwMode="auto">
                  <a:xfrm>
                    <a:off x="3777" y="11268"/>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100">
                    <a:extLst>
                      <a:ext uri="{FF2B5EF4-FFF2-40B4-BE49-F238E27FC236}">
                        <a16:creationId xmlns:a16="http://schemas.microsoft.com/office/drawing/2014/main" id="{B6ED6E40-A37C-4C33-BC40-5DA89EF10EA4}"/>
                      </a:ext>
                    </a:extLst>
                  </p:cNvPr>
                  <p:cNvSpPr>
                    <a:spLocks noChangeShapeType="1"/>
                  </p:cNvSpPr>
                  <p:nvPr/>
                </p:nvSpPr>
                <p:spPr bwMode="auto">
                  <a:xfrm>
                    <a:off x="4137" y="11268"/>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101">
                    <a:extLst>
                      <a:ext uri="{FF2B5EF4-FFF2-40B4-BE49-F238E27FC236}">
                        <a16:creationId xmlns:a16="http://schemas.microsoft.com/office/drawing/2014/main" id="{BD9579A1-48DB-4D76-A1EF-E397B22DEF80}"/>
                      </a:ext>
                    </a:extLst>
                  </p:cNvPr>
                  <p:cNvSpPr>
                    <a:spLocks noChangeShapeType="1"/>
                  </p:cNvSpPr>
                  <p:nvPr/>
                </p:nvSpPr>
                <p:spPr bwMode="auto">
                  <a:xfrm>
                    <a:off x="4497" y="11268"/>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102">
                    <a:extLst>
                      <a:ext uri="{FF2B5EF4-FFF2-40B4-BE49-F238E27FC236}">
                        <a16:creationId xmlns:a16="http://schemas.microsoft.com/office/drawing/2014/main" id="{0ED991B5-3BB9-4B0F-A4AA-AB6189D4C9C5}"/>
                      </a:ext>
                    </a:extLst>
                  </p:cNvPr>
                  <p:cNvSpPr>
                    <a:spLocks noChangeShapeType="1"/>
                  </p:cNvSpPr>
                  <p:nvPr/>
                </p:nvSpPr>
                <p:spPr bwMode="auto">
                  <a:xfrm>
                    <a:off x="4857" y="11268"/>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3" name="Text Box 103">
                <a:extLst>
                  <a:ext uri="{FF2B5EF4-FFF2-40B4-BE49-F238E27FC236}">
                    <a16:creationId xmlns:a16="http://schemas.microsoft.com/office/drawing/2014/main" id="{ABD0F627-72F0-4E0D-9F6C-5AEDFC7E95AE}"/>
                  </a:ext>
                </a:extLst>
              </p:cNvPr>
              <p:cNvSpPr txBox="1">
                <a:spLocks noChangeArrowheads="1"/>
              </p:cNvSpPr>
              <p:nvPr/>
            </p:nvSpPr>
            <p:spPr bwMode="auto">
              <a:xfrm>
                <a:off x="4137" y="12828"/>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solidFill>
                      <a:srgbClr val="003300"/>
                    </a:solidFill>
                    <a:latin typeface="Times New Roman" panose="02020603050405020304" pitchFamily="18" charset="0"/>
                  </a:rPr>
                  <a:t>(b)</a:t>
                </a:r>
              </a:p>
            </p:txBody>
          </p:sp>
        </p:grpSp>
      </p:grpSp>
      <p:sp>
        <p:nvSpPr>
          <p:cNvPr id="107" name="Text Box 104">
            <a:extLst>
              <a:ext uri="{FF2B5EF4-FFF2-40B4-BE49-F238E27FC236}">
                <a16:creationId xmlns:a16="http://schemas.microsoft.com/office/drawing/2014/main" id="{0E6AAABF-10AF-4DA2-B8E0-396B1A9EE02E}"/>
              </a:ext>
            </a:extLst>
          </p:cNvPr>
          <p:cNvSpPr txBox="1">
            <a:spLocks noChangeArrowheads="1"/>
          </p:cNvSpPr>
          <p:nvPr/>
        </p:nvSpPr>
        <p:spPr bwMode="auto">
          <a:xfrm>
            <a:off x="1436370" y="4491355"/>
            <a:ext cx="5867400" cy="1597025"/>
          </a:xfrm>
          <a:prstGeom prst="rect">
            <a:avLst/>
          </a:prstGeom>
          <a:noFill/>
          <a:ln>
            <a:noFill/>
          </a:ln>
        </p:spPr>
        <p:txBody>
          <a:bodyPr/>
          <a:lstStyle>
            <a:lvl1pPr eaLnBrk="0" hangingPunct="0">
              <a:spcBef>
                <a:spcPct val="20000"/>
              </a:spcBef>
              <a:buClr>
                <a:schemeClr val="folHlink"/>
              </a:buClr>
              <a:buSzPct val="85000"/>
              <a:buFont typeface="Wingdings 2" pitchFamily="18" charset="2"/>
              <a:buChar char="¡"/>
              <a:defRPr sz="32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buChar char="¡"/>
              <a:defRPr sz="24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buChar char=""/>
              <a:defRPr sz="2000">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buChar char="¡"/>
              <a:defRPr sz="2000">
                <a:solidFill>
                  <a:schemeClr val="tx1"/>
                </a:solidFill>
                <a:latin typeface="Arial" charset="0"/>
                <a:ea typeface="宋体" pitchFamily="2" charset="-122"/>
              </a:defRPr>
            </a:lvl9pPr>
          </a:lstStyle>
          <a:p>
            <a:pPr algn="just">
              <a:spcBef>
                <a:spcPct val="0"/>
              </a:spcBef>
              <a:buClrTx/>
              <a:buSzTx/>
              <a:buFontTx/>
              <a:buNone/>
              <a:defRPr/>
            </a:pPr>
            <a:r>
              <a:rPr lang="en-US" altLang="zh-CN" sz="1800" b="1" dirty="0">
                <a:latin typeface="Times New Roman" pitchFamily="18" charset="0"/>
              </a:rPr>
              <a:t>  </a:t>
            </a:r>
            <a:r>
              <a:rPr lang="zh-CN" altLang="en-US" sz="1800" b="1" dirty="0">
                <a:solidFill>
                  <a:srgbClr val="003300"/>
                </a:solidFill>
                <a:latin typeface="Times New Roman" pitchFamily="18" charset="0"/>
              </a:rPr>
              <a:t>其中，</a:t>
            </a:r>
            <a:r>
              <a:rPr lang="en-US" altLang="zh-CN" sz="1800" b="1" dirty="0">
                <a:solidFill>
                  <a:srgbClr val="003300"/>
                </a:solidFill>
                <a:latin typeface="Times New Roman" pitchFamily="18" charset="0"/>
              </a:rPr>
              <a:t>in</a:t>
            </a:r>
            <a:r>
              <a:rPr lang="zh-CN" altLang="en-US" sz="1800" b="1" dirty="0">
                <a:solidFill>
                  <a:srgbClr val="003300"/>
                </a:solidFill>
                <a:latin typeface="Times New Roman" pitchFamily="18" charset="0"/>
              </a:rPr>
              <a:t>表示存数据位置，</a:t>
            </a:r>
            <a:r>
              <a:rPr lang="en-US" altLang="zh-CN" sz="1800" b="1" dirty="0">
                <a:solidFill>
                  <a:srgbClr val="003300"/>
                </a:solidFill>
                <a:latin typeface="Times New Roman" pitchFamily="18" charset="0"/>
              </a:rPr>
              <a:t>out</a:t>
            </a:r>
            <a:r>
              <a:rPr lang="zh-CN" altLang="en-US" sz="1800" b="1" dirty="0">
                <a:solidFill>
                  <a:srgbClr val="003300"/>
                </a:solidFill>
                <a:latin typeface="Times New Roman" pitchFamily="18" charset="0"/>
              </a:rPr>
              <a:t>表示取数据位置</a:t>
            </a:r>
          </a:p>
          <a:p>
            <a:pPr algn="just">
              <a:spcBef>
                <a:spcPct val="0"/>
              </a:spcBef>
              <a:buClrTx/>
              <a:buSzTx/>
              <a:buFontTx/>
              <a:buNone/>
              <a:defRPr/>
            </a:pPr>
            <a:r>
              <a:rPr lang="zh-CN" altLang="en-US" sz="1800" b="1" dirty="0">
                <a:solidFill>
                  <a:srgbClr val="003300"/>
                </a:solidFill>
                <a:latin typeface="Times New Roman" pitchFamily="18" charset="0"/>
              </a:rPr>
              <a:t>    </a:t>
            </a:r>
          </a:p>
          <a:p>
            <a:pPr algn="just">
              <a:spcBef>
                <a:spcPct val="0"/>
              </a:spcBef>
              <a:buClrTx/>
              <a:buSzTx/>
              <a:buFontTx/>
              <a:buNone/>
              <a:defRPr/>
            </a:pPr>
            <a:r>
              <a:rPr lang="zh-CN" altLang="en-US" sz="1800" b="1" dirty="0">
                <a:solidFill>
                  <a:srgbClr val="003300"/>
                </a:solidFill>
                <a:latin typeface="Times New Roman" pitchFamily="18" charset="0"/>
              </a:rPr>
              <a:t>             ：</a:t>
            </a:r>
            <a:r>
              <a:rPr lang="zh-CN" altLang="en-US" sz="1800" b="1" dirty="0">
                <a:solidFill>
                  <a:srgbClr val="002060"/>
                </a:solidFill>
                <a:latin typeface="Times New Roman" pitchFamily="18" charset="0"/>
              </a:rPr>
              <a:t>被占用</a:t>
            </a:r>
            <a:r>
              <a:rPr lang="zh-CN" altLang="en-US" sz="1800" b="1" dirty="0">
                <a:solidFill>
                  <a:srgbClr val="002060"/>
                </a:solidFill>
                <a:effectLst>
                  <a:outerShdw blurRad="38100" dist="38100" dir="2700000" algn="tl">
                    <a:srgbClr val="C0C0C0"/>
                  </a:outerShdw>
                </a:effectLst>
                <a:ea typeface="仿宋_GB2312" pitchFamily="49" charset="-122"/>
              </a:rPr>
              <a:t>缓冲区</a:t>
            </a:r>
            <a:r>
              <a:rPr lang="zh-CN" altLang="en-US" sz="1800" b="1" dirty="0">
                <a:effectLst>
                  <a:outerShdw blurRad="38100" dist="38100" dir="2700000" algn="tl">
                    <a:srgbClr val="C0C0C0"/>
                  </a:outerShdw>
                </a:effectLst>
                <a:ea typeface="仿宋_GB2312" pitchFamily="49" charset="-122"/>
              </a:rPr>
              <a:t>     </a:t>
            </a:r>
            <a:r>
              <a:rPr lang="zh-CN" altLang="en-US" sz="1800" b="1" dirty="0">
                <a:solidFill>
                  <a:srgbClr val="003300"/>
                </a:solidFill>
                <a:latin typeface="Times New Roman" pitchFamily="18" charset="0"/>
              </a:rPr>
              <a:t>      ：</a:t>
            </a:r>
            <a:r>
              <a:rPr lang="zh-CN" altLang="en-US" sz="1800" b="1" dirty="0">
                <a:solidFill>
                  <a:srgbClr val="002060"/>
                </a:solidFill>
                <a:latin typeface="Times New Roman" pitchFamily="18" charset="0"/>
              </a:rPr>
              <a:t>空</a:t>
            </a:r>
            <a:r>
              <a:rPr lang="zh-CN" altLang="en-US" sz="1800" b="1" dirty="0">
                <a:solidFill>
                  <a:srgbClr val="002060"/>
                </a:solidFill>
                <a:effectLst>
                  <a:outerShdw blurRad="38100" dist="38100" dir="2700000" algn="tl">
                    <a:srgbClr val="C0C0C0"/>
                  </a:outerShdw>
                </a:effectLst>
                <a:ea typeface="仿宋_GB2312" pitchFamily="49" charset="-122"/>
              </a:rPr>
              <a:t>缓冲区</a:t>
            </a:r>
            <a:endParaRPr lang="zh-CN" altLang="en-US" sz="1800" b="1" dirty="0">
              <a:solidFill>
                <a:srgbClr val="002060"/>
              </a:solidFill>
              <a:latin typeface="Times New Roman" pitchFamily="18" charset="0"/>
            </a:endParaRPr>
          </a:p>
          <a:p>
            <a:pPr algn="just">
              <a:spcBef>
                <a:spcPct val="0"/>
              </a:spcBef>
              <a:buClrTx/>
              <a:buSzTx/>
              <a:buFontTx/>
              <a:buNone/>
              <a:defRPr/>
            </a:pPr>
            <a:r>
              <a:rPr lang="zh-CN" altLang="en-US" sz="1800" b="1" dirty="0">
                <a:solidFill>
                  <a:srgbClr val="003300"/>
                </a:solidFill>
                <a:latin typeface="Times New Roman" pitchFamily="18" charset="0"/>
              </a:rPr>
              <a:t>         </a:t>
            </a:r>
          </a:p>
        </p:txBody>
      </p:sp>
      <p:grpSp>
        <p:nvGrpSpPr>
          <p:cNvPr id="108" name="Group 105">
            <a:extLst>
              <a:ext uri="{FF2B5EF4-FFF2-40B4-BE49-F238E27FC236}">
                <a16:creationId xmlns:a16="http://schemas.microsoft.com/office/drawing/2014/main" id="{A0FC40C9-80BE-499D-ACC3-464A0E608B00}"/>
              </a:ext>
            </a:extLst>
          </p:cNvPr>
          <p:cNvGrpSpPr>
            <a:grpSpLocks/>
          </p:cNvGrpSpPr>
          <p:nvPr/>
        </p:nvGrpSpPr>
        <p:grpSpPr bwMode="auto">
          <a:xfrm>
            <a:off x="1817370" y="4945380"/>
            <a:ext cx="317500" cy="434975"/>
            <a:chOff x="1687" y="2768"/>
            <a:chExt cx="200" cy="274"/>
          </a:xfrm>
        </p:grpSpPr>
        <p:sp>
          <p:nvSpPr>
            <p:cNvPr id="109" name="Rectangle 106">
              <a:extLst>
                <a:ext uri="{FF2B5EF4-FFF2-40B4-BE49-F238E27FC236}">
                  <a16:creationId xmlns:a16="http://schemas.microsoft.com/office/drawing/2014/main" id="{B07D38C8-3E2E-4F60-8E25-6352607BABE3}"/>
                </a:ext>
              </a:extLst>
            </p:cNvPr>
            <p:cNvSpPr>
              <a:spLocks noChangeArrowheads="1"/>
            </p:cNvSpPr>
            <p:nvPr/>
          </p:nvSpPr>
          <p:spPr bwMode="auto">
            <a:xfrm>
              <a:off x="1687" y="2768"/>
              <a:ext cx="200" cy="27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0" name="Line 107">
              <a:extLst>
                <a:ext uri="{FF2B5EF4-FFF2-40B4-BE49-F238E27FC236}">
                  <a16:creationId xmlns:a16="http://schemas.microsoft.com/office/drawing/2014/main" id="{8D82E5BE-B3CB-416D-84C1-B3F66A4054CC}"/>
                </a:ext>
              </a:extLst>
            </p:cNvPr>
            <p:cNvSpPr>
              <a:spLocks noChangeShapeType="1"/>
            </p:cNvSpPr>
            <p:nvPr/>
          </p:nvSpPr>
          <p:spPr bwMode="auto">
            <a:xfrm flipH="1">
              <a:off x="1687" y="2768"/>
              <a:ext cx="100"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Line 108">
              <a:extLst>
                <a:ext uri="{FF2B5EF4-FFF2-40B4-BE49-F238E27FC236}">
                  <a16:creationId xmlns:a16="http://schemas.microsoft.com/office/drawing/2014/main" id="{6D872432-8916-4A08-9696-CB77DCFDA917}"/>
                </a:ext>
              </a:extLst>
            </p:cNvPr>
            <p:cNvSpPr>
              <a:spLocks noChangeShapeType="1"/>
            </p:cNvSpPr>
            <p:nvPr/>
          </p:nvSpPr>
          <p:spPr bwMode="auto">
            <a:xfrm flipH="1">
              <a:off x="1687" y="2768"/>
              <a:ext cx="200" cy="1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Line 109">
              <a:extLst>
                <a:ext uri="{FF2B5EF4-FFF2-40B4-BE49-F238E27FC236}">
                  <a16:creationId xmlns:a16="http://schemas.microsoft.com/office/drawing/2014/main" id="{8F86FA42-5869-4EDF-972C-776F466D5E72}"/>
                </a:ext>
              </a:extLst>
            </p:cNvPr>
            <p:cNvSpPr>
              <a:spLocks noChangeShapeType="1"/>
            </p:cNvSpPr>
            <p:nvPr/>
          </p:nvSpPr>
          <p:spPr bwMode="auto">
            <a:xfrm flipH="1">
              <a:off x="1687" y="2859"/>
              <a:ext cx="200" cy="1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 name="Line 110">
              <a:extLst>
                <a:ext uri="{FF2B5EF4-FFF2-40B4-BE49-F238E27FC236}">
                  <a16:creationId xmlns:a16="http://schemas.microsoft.com/office/drawing/2014/main" id="{7ABB0781-0E65-4AA9-BB9F-47C7837ABE0F}"/>
                </a:ext>
              </a:extLst>
            </p:cNvPr>
            <p:cNvSpPr>
              <a:spLocks noChangeShapeType="1"/>
            </p:cNvSpPr>
            <p:nvPr/>
          </p:nvSpPr>
          <p:spPr bwMode="auto">
            <a:xfrm flipH="1">
              <a:off x="1787" y="2951"/>
              <a:ext cx="100"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 name="Rectangle 111">
            <a:extLst>
              <a:ext uri="{FF2B5EF4-FFF2-40B4-BE49-F238E27FC236}">
                <a16:creationId xmlns:a16="http://schemas.microsoft.com/office/drawing/2014/main" id="{53CCC924-FCE7-4802-BD6D-3FC91BEA6BB4}"/>
              </a:ext>
            </a:extLst>
          </p:cNvPr>
          <p:cNvSpPr>
            <a:spLocks noChangeArrowheads="1"/>
          </p:cNvSpPr>
          <p:nvPr/>
        </p:nvSpPr>
        <p:spPr bwMode="auto">
          <a:xfrm>
            <a:off x="4179570" y="4945380"/>
            <a:ext cx="315913" cy="434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6" name="文本框 115">
            <a:extLst>
              <a:ext uri="{FF2B5EF4-FFF2-40B4-BE49-F238E27FC236}">
                <a16:creationId xmlns:a16="http://schemas.microsoft.com/office/drawing/2014/main" id="{F1658D9E-D27D-41CC-8AD0-0DBD4036817B}"/>
              </a:ext>
            </a:extLst>
          </p:cNvPr>
          <p:cNvSpPr txBox="1"/>
          <p:nvPr/>
        </p:nvSpPr>
        <p:spPr>
          <a:xfrm>
            <a:off x="1864044" y="374377"/>
            <a:ext cx="5392543" cy="523220"/>
          </a:xfrm>
          <a:prstGeom prst="rect">
            <a:avLst/>
          </a:prstGeom>
          <a:noFill/>
        </p:spPr>
        <p:txBody>
          <a:bodyPr wrap="square">
            <a:spAutoFit/>
          </a:bodyPr>
          <a:lstStyle/>
          <a:p>
            <a:pPr algn="ctr">
              <a:spcBef>
                <a:spcPct val="0"/>
              </a:spcBef>
              <a:buClrTx/>
              <a:buSzTx/>
              <a:buFontTx/>
              <a:buNone/>
              <a:defRPr/>
            </a:pPr>
            <a:r>
              <a:rPr lang="zh-CN" altLang="en-US" sz="2800" b="1" dirty="0">
                <a:solidFill>
                  <a:srgbClr val="003300"/>
                </a:solidFill>
                <a:latin typeface="+mj-ea"/>
                <a:ea typeface="+mj-ea"/>
              </a:rPr>
              <a:t>生产者</a:t>
            </a:r>
            <a:r>
              <a:rPr lang="en-US" altLang="zh-CN" sz="2800" b="1" dirty="0">
                <a:solidFill>
                  <a:srgbClr val="003300"/>
                </a:solidFill>
                <a:latin typeface="+mj-ea"/>
                <a:ea typeface="+mj-ea"/>
              </a:rPr>
              <a:t>/</a:t>
            </a:r>
            <a:r>
              <a:rPr lang="zh-CN" altLang="en-US" sz="2800" b="1" dirty="0">
                <a:solidFill>
                  <a:srgbClr val="003300"/>
                </a:solidFill>
                <a:latin typeface="+mj-ea"/>
                <a:ea typeface="+mj-ea"/>
              </a:rPr>
              <a:t>消费者循环使用缓冲池</a:t>
            </a:r>
          </a:p>
        </p:txBody>
      </p:sp>
    </p:spTree>
    <p:extLst>
      <p:ext uri="{BB962C8B-B14F-4D97-AF65-F5344CB8AC3E}">
        <p14:creationId xmlns:p14="http://schemas.microsoft.com/office/powerpoint/2010/main" val="845767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5F76B02-C578-495D-B7B1-34ED35FFDA30}"/>
              </a:ext>
            </a:extLst>
          </p:cNvPr>
          <p:cNvSpPr txBox="1">
            <a:spLocks noRot="1" noChangeArrowheads="1"/>
          </p:cNvSpPr>
          <p:nvPr/>
        </p:nvSpPr>
        <p:spPr bwMode="auto">
          <a:xfrm>
            <a:off x="301625" y="228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eaLnBrk="1" hangingPunct="1">
              <a:defRPr/>
            </a:pPr>
            <a:r>
              <a:rPr lang="zh-CN" altLang="en-US" b="1" u="sng" kern="0">
                <a:solidFill>
                  <a:srgbClr val="FF0000"/>
                </a:solidFill>
                <a:effectLst>
                  <a:outerShdw blurRad="38100" dist="38100" dir="2700000" algn="tl">
                    <a:srgbClr val="C0C0C0"/>
                  </a:outerShdw>
                </a:effectLst>
                <a:latin typeface="仿宋_GB2312" pitchFamily="49" charset="-122"/>
                <a:ea typeface="仿宋_GB2312" pitchFamily="49" charset="-122"/>
              </a:rPr>
              <a:t>生产者</a:t>
            </a:r>
            <a:r>
              <a:rPr lang="en-US" altLang="zh-CN" b="1" u="sng" kern="0">
                <a:solidFill>
                  <a:srgbClr val="FF0000"/>
                </a:solidFill>
                <a:effectLst>
                  <a:outerShdw blurRad="38100" dist="38100" dir="2700000" algn="tl">
                    <a:srgbClr val="C0C0C0"/>
                  </a:outerShdw>
                </a:effectLst>
                <a:latin typeface="仿宋_GB2312" pitchFamily="49" charset="-122"/>
                <a:ea typeface="仿宋_GB2312" pitchFamily="49" charset="-122"/>
              </a:rPr>
              <a:t>/</a:t>
            </a:r>
            <a:r>
              <a:rPr lang="zh-CN" altLang="en-US" b="1" u="sng" kern="0">
                <a:solidFill>
                  <a:srgbClr val="FF0000"/>
                </a:solidFill>
                <a:effectLst>
                  <a:outerShdw blurRad="38100" dist="38100" dir="2700000" algn="tl">
                    <a:srgbClr val="C0C0C0"/>
                  </a:outerShdw>
                </a:effectLst>
                <a:latin typeface="仿宋_GB2312" pitchFamily="49" charset="-122"/>
                <a:ea typeface="仿宋_GB2312" pitchFamily="49" charset="-122"/>
              </a:rPr>
              <a:t>消费者</a:t>
            </a:r>
          </a:p>
        </p:txBody>
      </p:sp>
      <p:sp>
        <p:nvSpPr>
          <p:cNvPr id="7" name="Rectangle 3">
            <a:extLst>
              <a:ext uri="{FF2B5EF4-FFF2-40B4-BE49-F238E27FC236}">
                <a16:creationId xmlns:a16="http://schemas.microsoft.com/office/drawing/2014/main" id="{34A7E0A1-4D64-407F-A2FC-EE9642A0324C}"/>
              </a:ext>
            </a:extLst>
          </p:cNvPr>
          <p:cNvSpPr txBox="1">
            <a:spLocks noRot="1" noChangeArrowheads="1"/>
          </p:cNvSpPr>
          <p:nvPr/>
        </p:nvSpPr>
        <p:spPr bwMode="auto">
          <a:xfrm>
            <a:off x="301625" y="1600200"/>
            <a:ext cx="85407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l" defTabSz="914400" rtl="0" eaLnBrk="1" fontAlgn="base" latinLnBrk="0" hangingPunct="1">
              <a:lnSpc>
                <a:spcPct val="110000"/>
              </a:lnSpc>
              <a:spcBef>
                <a:spcPct val="20000"/>
              </a:spcBef>
              <a:spcAft>
                <a:spcPct val="0"/>
              </a:spcAft>
              <a:buClr>
                <a:srgbClr val="CC3300"/>
              </a:buClr>
              <a:buSzPct val="85000"/>
              <a:buFont typeface="Wingdings 2" panose="05020102010507070707" pitchFamily="18" charset="2"/>
              <a:buChar char="¡"/>
              <a:tabLst/>
              <a:defRPr/>
            </a:pP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指针</a:t>
            </a:r>
            <a:r>
              <a:rPr kumimoji="0" lang="en-US" altLang="zh-CN"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in</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和</a:t>
            </a:r>
            <a:r>
              <a:rPr kumimoji="0" lang="en-US" altLang="zh-CN"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out</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初始化指向缓冲池的第一个</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rPr>
              <a:t>缓冲区</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a:t>
            </a:r>
          </a:p>
          <a:p>
            <a:pPr marL="342900" marR="0" lvl="0" indent="-342900" algn="l" defTabSz="914400" rtl="0" eaLnBrk="1" fontAlgn="base" latinLnBrk="0" hangingPunct="1">
              <a:lnSpc>
                <a:spcPct val="110000"/>
              </a:lnSpc>
              <a:spcBef>
                <a:spcPct val="20000"/>
              </a:spcBef>
              <a:spcAft>
                <a:spcPct val="0"/>
              </a:spcAft>
              <a:buClr>
                <a:srgbClr val="CC3300"/>
              </a:buClr>
              <a:buSzPct val="85000"/>
              <a:buFont typeface="Wingdings 2" panose="05020102010507070707" pitchFamily="18" charset="2"/>
              <a:buChar char="¡"/>
              <a:tabLst/>
              <a:defRPr/>
            </a:pPr>
            <a:r>
              <a:rPr kumimoji="0" lang="zh-CN" altLang="en-US" sz="2800" b="1" i="0" u="none" strike="noStrike" kern="0" cap="none" spc="0" normalizeH="0" baseline="0" noProof="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n-cs"/>
              </a:rPr>
              <a:t>生产者：</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通过</a:t>
            </a:r>
            <a:r>
              <a:rPr kumimoji="0" lang="en-US" altLang="zh-CN"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in</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指针向</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rPr>
              <a:t>缓冲区</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存放数据，一次存放一条数据，且</a:t>
            </a:r>
            <a:r>
              <a:rPr kumimoji="0" lang="en-US" altLang="zh-CN"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in</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指针向后移一个</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rPr>
              <a:t>缓冲区</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位置。</a:t>
            </a:r>
          </a:p>
          <a:p>
            <a:pPr marL="342900" marR="0" lvl="0" indent="-342900" algn="l" defTabSz="914400" rtl="0" eaLnBrk="1" fontAlgn="base" latinLnBrk="0" hangingPunct="1">
              <a:lnSpc>
                <a:spcPct val="110000"/>
              </a:lnSpc>
              <a:spcBef>
                <a:spcPct val="20000"/>
              </a:spcBef>
              <a:spcAft>
                <a:spcPct val="0"/>
              </a:spcAft>
              <a:buClr>
                <a:srgbClr val="CC3300"/>
              </a:buClr>
              <a:buSzPct val="85000"/>
              <a:buFont typeface="Wingdings 2" panose="05020102010507070707" pitchFamily="18" charset="2"/>
              <a:buChar char="¡"/>
              <a:tabLst/>
              <a:defRPr/>
            </a:pPr>
            <a:r>
              <a:rPr kumimoji="0" lang="zh-CN" altLang="en-US" sz="2800" b="1" i="0" u="none" strike="noStrike" kern="0" cap="none" spc="0" normalizeH="0" baseline="0" noProof="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n-cs"/>
              </a:rPr>
              <a:t>消费者：</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从缓冲池中逐条取走数据，一次取一条数据，相应的</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rPr>
              <a:t>缓冲区</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变为</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rPr>
              <a:t>“</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空</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rPr>
              <a:t>”</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。每取走一条数据，</a:t>
            </a:r>
            <a:r>
              <a:rPr kumimoji="0" lang="en-US" altLang="zh-CN"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out</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指针向后移一个</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rPr>
              <a:t>缓冲区</a:t>
            </a:r>
            <a:r>
              <a:rPr kumimoji="0" lang="zh-CN" altLang="en-US" sz="28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位置。</a:t>
            </a:r>
            <a:endParaRPr kumimoji="0" lang="zh-CN" altLang="en-US" sz="2800" b="1" i="0" u="none" strike="noStrike" kern="0" cap="none" spc="0" normalizeH="0" baseline="0" noProof="0" dirty="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endParaRPr>
          </a:p>
        </p:txBody>
      </p:sp>
    </p:spTree>
    <p:extLst>
      <p:ext uri="{BB962C8B-B14F-4D97-AF65-F5344CB8AC3E}">
        <p14:creationId xmlns:p14="http://schemas.microsoft.com/office/powerpoint/2010/main" val="3607761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20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445FAC70-B340-42FD-9343-0F22BF4AA79D}"/>
              </a:ext>
            </a:extLst>
          </p:cNvPr>
          <p:cNvSpPr txBox="1">
            <a:spLocks noRot="1" noChangeArrowheads="1"/>
          </p:cNvSpPr>
          <p:nvPr/>
        </p:nvSpPr>
        <p:spPr bwMode="auto">
          <a:xfrm>
            <a:off x="301625" y="228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eaLnBrk="1" hangingPunct="1">
              <a:defRPr/>
            </a:pPr>
            <a:r>
              <a:rPr lang="zh-CN" altLang="en-US" b="1" u="sng" kern="0">
                <a:solidFill>
                  <a:srgbClr val="FF0000"/>
                </a:solidFill>
                <a:effectLst>
                  <a:outerShdw blurRad="38100" dist="38100" dir="2700000" algn="tl">
                    <a:srgbClr val="C0C0C0"/>
                  </a:outerShdw>
                </a:effectLst>
                <a:latin typeface="仿宋_GB2312" pitchFamily="49" charset="-122"/>
                <a:ea typeface="仿宋_GB2312" pitchFamily="49" charset="-122"/>
              </a:rPr>
              <a:t>不控制生产者</a:t>
            </a:r>
            <a:r>
              <a:rPr lang="en-US" altLang="zh-CN" b="1" u="sng" kern="0">
                <a:solidFill>
                  <a:srgbClr val="FF0000"/>
                </a:solidFill>
                <a:effectLst>
                  <a:outerShdw blurRad="38100" dist="38100" dir="2700000" algn="tl">
                    <a:srgbClr val="C0C0C0"/>
                  </a:outerShdw>
                </a:effectLst>
                <a:latin typeface="仿宋_GB2312" pitchFamily="49" charset="-122"/>
                <a:ea typeface="仿宋_GB2312" pitchFamily="49" charset="-122"/>
              </a:rPr>
              <a:t>/</a:t>
            </a:r>
            <a:r>
              <a:rPr lang="zh-CN" altLang="en-US" b="1" u="sng" kern="0">
                <a:solidFill>
                  <a:srgbClr val="FF0000"/>
                </a:solidFill>
                <a:effectLst>
                  <a:outerShdw blurRad="38100" dist="38100" dir="2700000" algn="tl">
                    <a:srgbClr val="C0C0C0"/>
                  </a:outerShdw>
                </a:effectLst>
                <a:latin typeface="仿宋_GB2312" pitchFamily="49" charset="-122"/>
                <a:ea typeface="仿宋_GB2312" pitchFamily="49" charset="-122"/>
              </a:rPr>
              <a:t>消费者</a:t>
            </a:r>
            <a:r>
              <a:rPr lang="zh-CN" altLang="en-US" b="1" i="1" u="sng" kern="0">
                <a:solidFill>
                  <a:srgbClr val="FF0000"/>
                </a:solidFill>
                <a:effectLst>
                  <a:outerShdw blurRad="38100" dist="38100" dir="2700000" algn="tl">
                    <a:srgbClr val="C0C0C0"/>
                  </a:outerShdw>
                </a:effectLst>
                <a:latin typeface="仿宋_GB2312" pitchFamily="49" charset="-122"/>
                <a:ea typeface="仿宋_GB2312" pitchFamily="49" charset="-122"/>
              </a:rPr>
              <a:t>？</a:t>
            </a:r>
          </a:p>
        </p:txBody>
      </p:sp>
      <p:sp>
        <p:nvSpPr>
          <p:cNvPr id="7" name="Rectangle 3">
            <a:extLst>
              <a:ext uri="{FF2B5EF4-FFF2-40B4-BE49-F238E27FC236}">
                <a16:creationId xmlns:a16="http://schemas.microsoft.com/office/drawing/2014/main" id="{39BEE304-F6BB-4650-912F-AB16547126AE}"/>
              </a:ext>
            </a:extLst>
          </p:cNvPr>
          <p:cNvSpPr txBox="1">
            <a:spLocks noRot="1" noChangeArrowheads="1"/>
          </p:cNvSpPr>
          <p:nvPr/>
        </p:nvSpPr>
        <p:spPr bwMode="auto">
          <a:xfrm>
            <a:off x="301625" y="1600200"/>
            <a:ext cx="85407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l" defTabSz="914400" rtl="0" eaLnBrk="1" fontAlgn="base" latinLnBrk="0" hangingPunct="1">
              <a:lnSpc>
                <a:spcPct val="11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1" u="none" strike="noStrike" kern="0" cap="none" spc="0" normalizeH="0" baseline="0" noProof="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n-cs"/>
              </a:rPr>
              <a:t>试想，如果不控制生产者与消费者，将会产生什么结果？</a:t>
            </a:r>
            <a:endPar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endParaRPr>
          </a:p>
          <a:p>
            <a:pPr marL="342900" marR="0" lvl="0" indent="-342900" algn="just"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生产者和消费者可能同时进入缓冲池，甚至可能同时读</a:t>
            </a:r>
            <a:r>
              <a:rPr kumimoji="0" lang="en-US" altLang="zh-CN" sz="32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a:t>
            </a: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写一个</a:t>
            </a: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rPr>
              <a:t>缓冲区</a:t>
            </a: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，将导致执行结果不确定。</a:t>
            </a:r>
          </a:p>
          <a:p>
            <a:pPr marL="342900" marR="0" lvl="0" indent="-342900" algn="just"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这显然是不允许的。</a:t>
            </a:r>
            <a:endParaRPr kumimoji="0" lang="en-US" altLang="zh-CN"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endParaRPr>
          </a:p>
        </p:txBody>
      </p:sp>
    </p:spTree>
    <p:extLst>
      <p:ext uri="{BB962C8B-B14F-4D97-AF65-F5344CB8AC3E}">
        <p14:creationId xmlns:p14="http://schemas.microsoft.com/office/powerpoint/2010/main" val="3947956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E34991FD-A68C-419E-A6FB-FEB3CC6B74D2}"/>
              </a:ext>
            </a:extLst>
          </p:cNvPr>
          <p:cNvSpPr txBox="1">
            <a:spLocks noRot="1" noChangeArrowheads="1"/>
          </p:cNvSpPr>
          <p:nvPr/>
        </p:nvSpPr>
        <p:spPr bwMode="auto">
          <a:xfrm>
            <a:off x="301625" y="228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400" b="1" i="0" u="sng" strike="noStrike" kern="0" cap="none" spc="0" normalizeH="0" baseline="0" noProof="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j-cs"/>
              </a:rPr>
              <a:t>生产者</a:t>
            </a:r>
            <a:r>
              <a:rPr kumimoji="0" lang="en-US" altLang="zh-CN" sz="4400" b="1" i="0" u="sng" strike="noStrike" kern="0" cap="none" spc="0" normalizeH="0" baseline="0" noProof="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j-cs"/>
              </a:rPr>
              <a:t>/</a:t>
            </a:r>
            <a:r>
              <a:rPr kumimoji="0" lang="zh-CN" altLang="en-US" sz="4400" b="1" i="0" u="sng" strike="noStrike" kern="0" cap="none" spc="0" normalizeH="0" baseline="0" noProof="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j-cs"/>
              </a:rPr>
              <a:t>消费者必须同步</a:t>
            </a:r>
            <a:r>
              <a:rPr kumimoji="0" lang="en-US" altLang="zh-CN" sz="4400" b="1" i="0" u="sng" strike="noStrike" kern="0" cap="none" spc="0" normalizeH="0" baseline="0" noProof="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j-cs"/>
              </a:rPr>
              <a:t>/</a:t>
            </a:r>
            <a:r>
              <a:rPr kumimoji="0" lang="zh-CN" altLang="en-US" sz="4400" b="1" i="0" u="sng" strike="noStrike" kern="0" cap="none" spc="0" normalizeH="0" baseline="0" noProof="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j-cs"/>
              </a:rPr>
              <a:t>互斥</a:t>
            </a:r>
          </a:p>
        </p:txBody>
      </p:sp>
      <p:sp>
        <p:nvSpPr>
          <p:cNvPr id="7" name="Rectangle 3">
            <a:extLst>
              <a:ext uri="{FF2B5EF4-FFF2-40B4-BE49-F238E27FC236}">
                <a16:creationId xmlns:a16="http://schemas.microsoft.com/office/drawing/2014/main" id="{94D77B18-7871-4F7D-910F-33A52C9151E6}"/>
              </a:ext>
            </a:extLst>
          </p:cNvPr>
          <p:cNvSpPr txBox="1">
            <a:spLocks noRot="1" noChangeArrowheads="1"/>
          </p:cNvSpPr>
          <p:nvPr/>
        </p:nvSpPr>
        <p:spPr bwMode="auto">
          <a:xfrm>
            <a:off x="301625" y="1600200"/>
            <a:ext cx="85407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必须使生产者和消费者</a:t>
            </a:r>
            <a:r>
              <a:rPr kumimoji="0" lang="zh-CN" altLang="en-US" sz="3200" b="1" i="1" u="sng" strike="noStrike" kern="0" cap="none" spc="0" normalizeH="0" baseline="0" noProof="0">
                <a:ln>
                  <a:noFill/>
                </a:ln>
                <a:solidFill>
                  <a:srgbClr val="CC3300"/>
                </a:solidFill>
                <a:effectLst>
                  <a:outerShdw blurRad="38100" dist="38100" dir="2700000" algn="tl">
                    <a:srgbClr val="C0C0C0"/>
                  </a:outerShdw>
                </a:effectLst>
                <a:uLnTx/>
                <a:uFillTx/>
                <a:latin typeface="仿宋_GB2312" pitchFamily="49" charset="-122"/>
                <a:ea typeface="仿宋_GB2312" pitchFamily="49" charset="-122"/>
                <a:cs typeface="+mn-cs"/>
              </a:rPr>
              <a:t>互斥进入缓冲区</a:t>
            </a: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仿宋_GB2312" pitchFamily="49" charset="-122"/>
                <a:ea typeface="仿宋_GB2312" pitchFamily="49" charset="-122"/>
                <a:cs typeface="+mn-cs"/>
              </a:rPr>
              <a:t>。即，某时刻只允许一个实体（生产者或消费者）访问缓冲区，生产者互斥消费者和其它任何生产者。</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endParaRPr kumimoji="0" lang="en-US" altLang="zh-CN" sz="32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Arial"/>
                <a:ea typeface="仿宋_GB2312" pitchFamily="49" charset="-122"/>
                <a:cs typeface="+mn-cs"/>
              </a:rPr>
              <a:t>生产者不能向满缓冲池写数据，消费者也不能在空缓冲池中取数据，即生产者与消费者必须</a:t>
            </a:r>
            <a:r>
              <a:rPr kumimoji="0" lang="zh-CN" altLang="en-US" sz="3200" b="1" i="1" u="sng" strike="noStrike" kern="0" cap="none" spc="0" normalizeH="0" baseline="0" noProof="0">
                <a:ln>
                  <a:noFill/>
                </a:ln>
                <a:solidFill>
                  <a:srgbClr val="CC3300"/>
                </a:solidFill>
                <a:effectLst>
                  <a:outerShdw blurRad="38100" dist="38100" dir="2700000" algn="tl">
                    <a:srgbClr val="C0C0C0"/>
                  </a:outerShdw>
                </a:effectLst>
                <a:uLnTx/>
                <a:uFillTx/>
                <a:latin typeface="Arial"/>
                <a:ea typeface="仿宋_GB2312" pitchFamily="49" charset="-122"/>
                <a:cs typeface="+mn-cs"/>
              </a:rPr>
              <a:t>同步</a:t>
            </a:r>
            <a:r>
              <a:rPr kumimoji="0" lang="zh-CN" altLang="en-US" sz="3200" b="0" i="0" u="none" strike="noStrike" kern="0" cap="none" spc="0" normalizeH="0" baseline="0" noProof="0">
                <a:ln>
                  <a:noFill/>
                </a:ln>
                <a:solidFill>
                  <a:srgbClr val="080808"/>
                </a:solidFill>
                <a:effectLst/>
                <a:uLnTx/>
                <a:uFillTx/>
                <a:latin typeface="Arial"/>
                <a:ea typeface="宋体"/>
                <a:cs typeface="+mn-cs"/>
              </a:rPr>
              <a:t>。</a:t>
            </a:r>
            <a:endParaRPr kumimoji="0" lang="zh-CN" altLang="en-US" sz="3200" b="0" i="0" u="none" strike="noStrike" kern="0" cap="none" spc="0" normalizeH="0" baseline="0" noProof="0" dirty="0">
              <a:ln>
                <a:noFill/>
              </a:ln>
              <a:solidFill>
                <a:srgbClr val="080808"/>
              </a:solidFill>
              <a:effectLst/>
              <a:uLnTx/>
              <a:uFillTx/>
              <a:latin typeface="Arial"/>
              <a:ea typeface="宋体"/>
              <a:cs typeface="+mn-cs"/>
            </a:endParaRPr>
          </a:p>
        </p:txBody>
      </p:sp>
    </p:spTree>
    <p:extLst>
      <p:ext uri="{BB962C8B-B14F-4D97-AF65-F5344CB8AC3E}">
        <p14:creationId xmlns:p14="http://schemas.microsoft.com/office/powerpoint/2010/main" val="354512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D97C9EB-4E7B-4E9A-A443-91F81D74B498}"/>
              </a:ext>
            </a:extLst>
          </p:cNvPr>
          <p:cNvSpPr txBox="1">
            <a:spLocks noChangeArrowheads="1"/>
          </p:cNvSpPr>
          <p:nvPr/>
        </p:nvSpPr>
        <p:spPr bwMode="auto">
          <a:xfrm>
            <a:off x="2113915" y="401003"/>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algn="l"/>
            <a:r>
              <a:rPr lang="zh-CN" altLang="en-US" sz="2800" b="1" kern="0" dirty="0">
                <a:latin typeface="仿宋_GB2312" pitchFamily="49" charset="-122"/>
                <a:ea typeface="仿宋_GB2312" pitchFamily="49" charset="-122"/>
              </a:rPr>
              <a:t>生产者</a:t>
            </a:r>
            <a:r>
              <a:rPr lang="en-US" altLang="zh-CN" sz="2800" b="1" kern="0" dirty="0">
                <a:latin typeface="仿宋_GB2312" pitchFamily="49" charset="-122"/>
                <a:ea typeface="仿宋_GB2312" pitchFamily="49" charset="-122"/>
              </a:rPr>
              <a:t>/</a:t>
            </a:r>
            <a:r>
              <a:rPr lang="zh-CN" altLang="en-US" sz="2800" b="1" kern="0" dirty="0">
                <a:latin typeface="仿宋_GB2312" pitchFamily="49" charset="-122"/>
                <a:ea typeface="仿宋_GB2312" pitchFamily="49" charset="-122"/>
              </a:rPr>
              <a:t>消费者同步的关键问题</a:t>
            </a:r>
          </a:p>
        </p:txBody>
      </p:sp>
      <p:sp>
        <p:nvSpPr>
          <p:cNvPr id="10" name="Text Box 3">
            <a:extLst>
              <a:ext uri="{FF2B5EF4-FFF2-40B4-BE49-F238E27FC236}">
                <a16:creationId xmlns:a16="http://schemas.microsoft.com/office/drawing/2014/main" id="{65547CC5-CE19-46E3-983D-4E41CE371AA4}"/>
              </a:ext>
            </a:extLst>
          </p:cNvPr>
          <p:cNvSpPr txBox="1">
            <a:spLocks noChangeArrowheads="1"/>
          </p:cNvSpPr>
          <p:nvPr/>
        </p:nvSpPr>
        <p:spPr bwMode="auto">
          <a:xfrm>
            <a:off x="228600" y="2987040"/>
            <a:ext cx="6948488"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buClr>
                <a:srgbClr val="CC3300"/>
              </a:buClr>
              <a:buSzPct val="90000"/>
              <a:buFont typeface="Monotype Sorts" pitchFamily="2" charset="2"/>
              <a:buNone/>
            </a:pPr>
            <a:r>
              <a:rPr lang="en-US" altLang="zh-CN" sz="2600" b="1">
                <a:solidFill>
                  <a:srgbClr val="FF0000"/>
                </a:solidFill>
                <a:latin typeface="仿宋_GB2312" pitchFamily="49" charset="-122"/>
                <a:ea typeface="仿宋_GB2312" pitchFamily="49" charset="-122"/>
              </a:rPr>
              <a:t> </a:t>
            </a:r>
            <a:r>
              <a:rPr lang="zh-CN" altLang="en-US" sz="2600" b="1">
                <a:solidFill>
                  <a:srgbClr val="FF0000"/>
                </a:solidFill>
                <a:latin typeface="仿宋_GB2312" pitchFamily="49" charset="-122"/>
                <a:ea typeface="仿宋_GB2312" pitchFamily="49" charset="-122"/>
              </a:rPr>
              <a:t>需要保证以下同步关系：</a:t>
            </a:r>
          </a:p>
          <a:p>
            <a:pPr>
              <a:buClr>
                <a:srgbClr val="CC3300"/>
              </a:buClr>
              <a:buSzPct val="90000"/>
              <a:buFont typeface="Monotype Sorts" pitchFamily="2" charset="2"/>
              <a:buNone/>
            </a:pPr>
            <a:r>
              <a:rPr lang="en-US" altLang="zh-CN" sz="2600" b="1">
                <a:solidFill>
                  <a:srgbClr val="080808"/>
                </a:solidFill>
                <a:latin typeface="仿宋_GB2312" pitchFamily="49" charset="-122"/>
                <a:ea typeface="仿宋_GB2312" pitchFamily="49" charset="-122"/>
              </a:rPr>
              <a:t>1.</a:t>
            </a:r>
            <a:r>
              <a:rPr lang="zh-CN" altLang="en-US" sz="2600" b="1">
                <a:solidFill>
                  <a:srgbClr val="080808"/>
                </a:solidFill>
                <a:latin typeface="仿宋_GB2312" pitchFamily="49" charset="-122"/>
                <a:ea typeface="仿宋_GB2312" pitchFamily="49" charset="-122"/>
              </a:rPr>
              <a:t>多个进程互斥地访问公共缓冲池；</a:t>
            </a:r>
          </a:p>
          <a:p>
            <a:pPr>
              <a:buClr>
                <a:srgbClr val="CC3300"/>
              </a:buClr>
              <a:buSzPct val="90000"/>
              <a:buFont typeface="Monotype Sorts" pitchFamily="2" charset="2"/>
              <a:buNone/>
            </a:pPr>
            <a:r>
              <a:rPr lang="en-US" altLang="zh-CN" sz="2600" b="1">
                <a:solidFill>
                  <a:srgbClr val="080808"/>
                </a:solidFill>
                <a:latin typeface="仿宋_GB2312" pitchFamily="49" charset="-122"/>
                <a:ea typeface="仿宋_GB2312" pitchFamily="49" charset="-122"/>
              </a:rPr>
              <a:t>2.</a:t>
            </a:r>
            <a:r>
              <a:rPr lang="zh-CN" altLang="en-US" sz="2600" b="1">
                <a:solidFill>
                  <a:srgbClr val="080808"/>
                </a:solidFill>
                <a:latin typeface="仿宋_GB2312" pitchFamily="49" charset="-122"/>
                <a:ea typeface="仿宋_GB2312" pitchFamily="49" charset="-122"/>
              </a:rPr>
              <a:t>不能向满的缓冲池中添加产品；</a:t>
            </a:r>
          </a:p>
          <a:p>
            <a:pPr>
              <a:buClr>
                <a:srgbClr val="CC3300"/>
              </a:buClr>
              <a:buSzPct val="90000"/>
              <a:buFont typeface="Monotype Sorts" pitchFamily="2" charset="2"/>
              <a:buNone/>
            </a:pPr>
            <a:r>
              <a:rPr lang="en-US" altLang="zh-CN" sz="2600" b="1">
                <a:solidFill>
                  <a:srgbClr val="080808"/>
                </a:solidFill>
                <a:latin typeface="仿宋_GB2312" pitchFamily="49" charset="-122"/>
                <a:ea typeface="仿宋_GB2312" pitchFamily="49" charset="-122"/>
              </a:rPr>
              <a:t>3.</a:t>
            </a:r>
            <a:r>
              <a:rPr lang="zh-CN" altLang="en-US" sz="2600" b="1">
                <a:solidFill>
                  <a:srgbClr val="080808"/>
                </a:solidFill>
                <a:latin typeface="仿宋_GB2312" pitchFamily="49" charset="-122"/>
                <a:ea typeface="仿宋_GB2312" pitchFamily="49" charset="-122"/>
              </a:rPr>
              <a:t>不能从空的缓冲池中提取产品。</a:t>
            </a:r>
          </a:p>
          <a:p>
            <a:pPr>
              <a:buClr>
                <a:srgbClr val="CC3300"/>
              </a:buClr>
              <a:buSzPct val="90000"/>
              <a:buFont typeface="Monotype Sorts" pitchFamily="2" charset="2"/>
              <a:buNone/>
            </a:pPr>
            <a:endParaRPr lang="en-US" altLang="zh-CN" sz="2400" b="1">
              <a:solidFill>
                <a:srgbClr val="080808"/>
              </a:solidFill>
              <a:latin typeface="仿宋_GB2312" pitchFamily="49" charset="-122"/>
              <a:ea typeface="仿宋_GB2312" pitchFamily="49" charset="-122"/>
            </a:endParaRPr>
          </a:p>
        </p:txBody>
      </p:sp>
      <p:sp>
        <p:nvSpPr>
          <p:cNvPr id="11" name="Rectangle 4">
            <a:extLst>
              <a:ext uri="{FF2B5EF4-FFF2-40B4-BE49-F238E27FC236}">
                <a16:creationId xmlns:a16="http://schemas.microsoft.com/office/drawing/2014/main" id="{9DE92D4F-A07F-4DBA-A06F-53F79389A394}"/>
              </a:ext>
            </a:extLst>
          </p:cNvPr>
          <p:cNvSpPr>
            <a:spLocks noChangeArrowheads="1"/>
          </p:cNvSpPr>
          <p:nvPr/>
        </p:nvSpPr>
        <p:spPr bwMode="auto">
          <a:xfrm>
            <a:off x="5400675" y="3507740"/>
            <a:ext cx="39719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30000"/>
              </a:spcBef>
              <a:buClrTx/>
              <a:buSzTx/>
              <a:buFontTx/>
              <a:buNone/>
            </a:pPr>
            <a:r>
              <a:rPr lang="zh-CN" altLang="en-US" sz="2400" b="1">
                <a:solidFill>
                  <a:srgbClr val="FF0000"/>
                </a:solidFill>
                <a:latin typeface="Times New Roman" panose="02020603050405020304" pitchFamily="18" charset="0"/>
                <a:ea typeface="仿宋_GB2312" pitchFamily="49" charset="-122"/>
              </a:rPr>
              <a:t>互斥信号量  </a:t>
            </a:r>
            <a:r>
              <a:rPr lang="en-US" altLang="zh-CN" sz="2400" b="1">
                <a:solidFill>
                  <a:srgbClr val="FF0000"/>
                </a:solidFill>
                <a:latin typeface="Times New Roman" panose="02020603050405020304" pitchFamily="18" charset="0"/>
                <a:ea typeface="仿宋_GB2312" pitchFamily="49" charset="-122"/>
              </a:rPr>
              <a:t>mutex</a:t>
            </a:r>
          </a:p>
          <a:p>
            <a:pPr>
              <a:spcBef>
                <a:spcPct val="30000"/>
              </a:spcBef>
              <a:buClrTx/>
              <a:buSzTx/>
              <a:buFontTx/>
              <a:buNone/>
            </a:pPr>
            <a:r>
              <a:rPr lang="zh-CN" altLang="en-US" sz="2400" b="1">
                <a:solidFill>
                  <a:srgbClr val="FF0000"/>
                </a:solidFill>
                <a:latin typeface="Times New Roman" panose="02020603050405020304" pitchFamily="18" charset="0"/>
                <a:ea typeface="仿宋_GB2312" pitchFamily="49" charset="-122"/>
              </a:rPr>
              <a:t>可用的空资源信号量 </a:t>
            </a:r>
            <a:r>
              <a:rPr lang="en-US" altLang="zh-CN" sz="2400" b="1">
                <a:solidFill>
                  <a:srgbClr val="FF0000"/>
                </a:solidFill>
                <a:latin typeface="Times New Roman" panose="02020603050405020304" pitchFamily="18" charset="0"/>
                <a:ea typeface="仿宋_GB2312" pitchFamily="49" charset="-122"/>
              </a:rPr>
              <a:t>empty</a:t>
            </a:r>
          </a:p>
          <a:p>
            <a:pPr>
              <a:spcBef>
                <a:spcPct val="30000"/>
              </a:spcBef>
              <a:buClrTx/>
              <a:buSzTx/>
              <a:buFontTx/>
              <a:buNone/>
            </a:pPr>
            <a:r>
              <a:rPr lang="zh-CN" altLang="en-US" sz="2400" b="1">
                <a:solidFill>
                  <a:srgbClr val="FF0000"/>
                </a:solidFill>
                <a:latin typeface="Times New Roman" panose="02020603050405020304" pitchFamily="18" charset="0"/>
                <a:ea typeface="仿宋_GB2312" pitchFamily="49" charset="-122"/>
              </a:rPr>
              <a:t>可用的满资源信号量 </a:t>
            </a:r>
            <a:r>
              <a:rPr lang="en-US" altLang="zh-CN" sz="2400" b="1">
                <a:solidFill>
                  <a:srgbClr val="FF0000"/>
                </a:solidFill>
                <a:latin typeface="Times New Roman" panose="02020603050405020304" pitchFamily="18" charset="0"/>
                <a:ea typeface="仿宋_GB2312" pitchFamily="49" charset="-122"/>
              </a:rPr>
              <a:t>full</a:t>
            </a:r>
          </a:p>
        </p:txBody>
      </p:sp>
      <p:sp>
        <p:nvSpPr>
          <p:cNvPr id="12" name="Rectangle 5">
            <a:extLst>
              <a:ext uri="{FF2B5EF4-FFF2-40B4-BE49-F238E27FC236}">
                <a16:creationId xmlns:a16="http://schemas.microsoft.com/office/drawing/2014/main" id="{782E4993-0966-41B4-91C5-26DA413ECC6C}"/>
              </a:ext>
            </a:extLst>
          </p:cNvPr>
          <p:cNvSpPr>
            <a:spLocks noChangeArrowheads="1"/>
          </p:cNvSpPr>
          <p:nvPr/>
        </p:nvSpPr>
        <p:spPr bwMode="auto">
          <a:xfrm>
            <a:off x="2568575" y="5354003"/>
            <a:ext cx="43926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buClr>
                <a:srgbClr val="FFCC66"/>
              </a:buClr>
              <a:buSzPct val="90000"/>
              <a:buFont typeface="Monotype Sorts" pitchFamily="2" charset="2"/>
              <a:buNone/>
            </a:pPr>
            <a:r>
              <a:rPr kumimoji="1" lang="en-US" altLang="zh-CN" b="1">
                <a:solidFill>
                  <a:srgbClr val="FF0000"/>
                </a:solidFill>
                <a:latin typeface="MS UI Gothic" panose="020B0600070205080204" pitchFamily="34" charset="-128"/>
                <a:ea typeface="MS UI Gothic" panose="020B0600070205080204" pitchFamily="34" charset="-128"/>
              </a:rPr>
              <a:t>full + empty=N</a:t>
            </a:r>
          </a:p>
        </p:txBody>
      </p:sp>
      <p:sp>
        <p:nvSpPr>
          <p:cNvPr id="13" name="Rectangle 6">
            <a:extLst>
              <a:ext uri="{FF2B5EF4-FFF2-40B4-BE49-F238E27FC236}">
                <a16:creationId xmlns:a16="http://schemas.microsoft.com/office/drawing/2014/main" id="{81D00BF9-D09D-4C02-9622-13EF070D39E0}"/>
              </a:ext>
            </a:extLst>
          </p:cNvPr>
          <p:cNvSpPr>
            <a:spLocks noChangeArrowheads="1"/>
          </p:cNvSpPr>
          <p:nvPr/>
        </p:nvSpPr>
        <p:spPr bwMode="auto">
          <a:xfrm>
            <a:off x="336550" y="1690053"/>
            <a:ext cx="741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lvl="1">
              <a:spcBef>
                <a:spcPct val="0"/>
              </a:spcBef>
              <a:buClrTx/>
              <a:buSzTx/>
              <a:buFontTx/>
              <a:buNone/>
            </a:pPr>
            <a:r>
              <a:rPr lang="zh-CN" altLang="en-US" b="1">
                <a:solidFill>
                  <a:srgbClr val="FF0000"/>
                </a:solidFill>
                <a:latin typeface="Times New Roman" panose="02020603050405020304" pitchFamily="18" charset="0"/>
                <a:ea typeface="仿宋_GB2312" pitchFamily="49" charset="-122"/>
              </a:rPr>
              <a:t>涉及两类进程：</a:t>
            </a:r>
          </a:p>
          <a:p>
            <a:pPr lvl="1">
              <a:spcBef>
                <a:spcPct val="0"/>
              </a:spcBef>
              <a:buClrTx/>
              <a:buSzTx/>
              <a:buFontTx/>
              <a:buNone/>
            </a:pPr>
            <a:r>
              <a:rPr lang="zh-CN" altLang="en-US" b="1">
                <a:solidFill>
                  <a:srgbClr val="080808"/>
                </a:solidFill>
                <a:latin typeface="Times New Roman" panose="02020603050405020304" pitchFamily="18" charset="0"/>
                <a:ea typeface="仿宋_GB2312" pitchFamily="49" charset="-122"/>
              </a:rPr>
              <a:t>		生产者进程和消费者进程</a:t>
            </a:r>
          </a:p>
        </p:txBody>
      </p:sp>
    </p:spTree>
    <p:extLst>
      <p:ext uri="{BB962C8B-B14F-4D97-AF65-F5344CB8AC3E}">
        <p14:creationId xmlns:p14="http://schemas.microsoft.com/office/powerpoint/2010/main" val="2006947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left)">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left)">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845A12A-5791-42FC-B02F-0ACB1C44468A}"/>
              </a:ext>
            </a:extLst>
          </p:cNvPr>
          <p:cNvSpPr>
            <a:spLocks noChangeArrowheads="1"/>
          </p:cNvSpPr>
          <p:nvPr/>
        </p:nvSpPr>
        <p:spPr bwMode="auto">
          <a:xfrm>
            <a:off x="304800" y="0"/>
            <a:ext cx="8610600" cy="6858000"/>
          </a:xfrm>
          <a:prstGeom prst="rect">
            <a:avLst/>
          </a:prstGeom>
          <a:solidFill>
            <a:schemeClr val="bg1"/>
          </a:solidFill>
          <a:ln>
            <a:noFill/>
          </a:ln>
          <a:effectLst>
            <a:prstShdw prst="shdw17" dist="17961" dir="13500000">
              <a:srgbClr val="050505"/>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 name="Text Box 2">
            <a:extLst>
              <a:ext uri="{FF2B5EF4-FFF2-40B4-BE49-F238E27FC236}">
                <a16:creationId xmlns:a16="http://schemas.microsoft.com/office/drawing/2014/main" id="{6155E4CB-5F35-4A4D-8513-65C21EEAFAFF}"/>
              </a:ext>
            </a:extLst>
          </p:cNvPr>
          <p:cNvSpPr txBox="1">
            <a:spLocks noChangeArrowheads="1"/>
          </p:cNvSpPr>
          <p:nvPr/>
        </p:nvSpPr>
        <p:spPr bwMode="auto">
          <a:xfrm>
            <a:off x="1689100" y="6142038"/>
            <a:ext cx="1095375"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solidFill>
                  <a:srgbClr val="003300"/>
                </a:solidFill>
                <a:latin typeface="Times New Roman" panose="02020603050405020304" pitchFamily="18" charset="0"/>
              </a:rPr>
              <a:t>(a)  </a:t>
            </a:r>
            <a:r>
              <a:rPr lang="zh-CN" altLang="en-US" sz="1800" b="1">
                <a:solidFill>
                  <a:srgbClr val="003300"/>
                </a:solidFill>
                <a:latin typeface="Times New Roman" panose="02020603050405020304" pitchFamily="18" charset="0"/>
              </a:rPr>
              <a:t>生产者</a:t>
            </a:r>
          </a:p>
        </p:txBody>
      </p:sp>
      <p:sp>
        <p:nvSpPr>
          <p:cNvPr id="7" name="Text Box 3">
            <a:extLst>
              <a:ext uri="{FF2B5EF4-FFF2-40B4-BE49-F238E27FC236}">
                <a16:creationId xmlns:a16="http://schemas.microsoft.com/office/drawing/2014/main" id="{7984C97A-4DAE-494C-A5BE-79F3DC13EB88}"/>
              </a:ext>
            </a:extLst>
          </p:cNvPr>
          <p:cNvSpPr txBox="1">
            <a:spLocks noChangeArrowheads="1"/>
          </p:cNvSpPr>
          <p:nvPr/>
        </p:nvSpPr>
        <p:spPr bwMode="auto">
          <a:xfrm>
            <a:off x="5657850" y="5989638"/>
            <a:ext cx="14287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000" b="1">
                <a:solidFill>
                  <a:srgbClr val="003300"/>
                </a:solidFill>
                <a:latin typeface="Times New Roman" panose="02020603050405020304" pitchFamily="18" charset="0"/>
              </a:rPr>
              <a:t>(b)  </a:t>
            </a:r>
            <a:r>
              <a:rPr lang="zh-CN" altLang="en-US" sz="2000" b="1">
                <a:solidFill>
                  <a:srgbClr val="003300"/>
                </a:solidFill>
                <a:latin typeface="Times New Roman" panose="02020603050405020304" pitchFamily="18" charset="0"/>
              </a:rPr>
              <a:t>消费者</a:t>
            </a:r>
          </a:p>
        </p:txBody>
      </p:sp>
      <p:sp>
        <p:nvSpPr>
          <p:cNvPr id="8" name="Text Box 4">
            <a:extLst>
              <a:ext uri="{FF2B5EF4-FFF2-40B4-BE49-F238E27FC236}">
                <a16:creationId xmlns:a16="http://schemas.microsoft.com/office/drawing/2014/main" id="{63442649-C053-4542-8CBA-1C6BF0707C14}"/>
              </a:ext>
            </a:extLst>
          </p:cNvPr>
          <p:cNvSpPr txBox="1">
            <a:spLocks noChangeArrowheads="1"/>
          </p:cNvSpPr>
          <p:nvPr/>
        </p:nvSpPr>
        <p:spPr bwMode="auto">
          <a:xfrm>
            <a:off x="6069013" y="438150"/>
            <a:ext cx="41116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solidFill>
                  <a:srgbClr val="003300"/>
                </a:solidFill>
                <a:latin typeface="Times New Roman" panose="02020603050405020304" pitchFamily="18" charset="0"/>
              </a:rPr>
              <a:t>无</a:t>
            </a:r>
          </a:p>
        </p:txBody>
      </p:sp>
      <p:sp>
        <p:nvSpPr>
          <p:cNvPr id="9" name="Line 5">
            <a:extLst>
              <a:ext uri="{FF2B5EF4-FFF2-40B4-BE49-F238E27FC236}">
                <a16:creationId xmlns:a16="http://schemas.microsoft.com/office/drawing/2014/main" id="{8DDB7305-1EAF-48D7-B8EB-0F456E274F5B}"/>
              </a:ext>
            </a:extLst>
          </p:cNvPr>
          <p:cNvSpPr>
            <a:spLocks noChangeShapeType="1"/>
          </p:cNvSpPr>
          <p:nvPr/>
        </p:nvSpPr>
        <p:spPr bwMode="auto">
          <a:xfrm>
            <a:off x="6205538" y="730250"/>
            <a:ext cx="1381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6">
            <a:extLst>
              <a:ext uri="{FF2B5EF4-FFF2-40B4-BE49-F238E27FC236}">
                <a16:creationId xmlns:a16="http://schemas.microsoft.com/office/drawing/2014/main" id="{307931DD-C195-4971-A664-5C53A2F022D9}"/>
              </a:ext>
            </a:extLst>
          </p:cNvPr>
          <p:cNvSpPr>
            <a:spLocks noChangeShapeType="1"/>
          </p:cNvSpPr>
          <p:nvPr/>
        </p:nvSpPr>
        <p:spPr bwMode="auto">
          <a:xfrm>
            <a:off x="7164388" y="146050"/>
            <a:ext cx="0"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Text Box 7">
            <a:extLst>
              <a:ext uri="{FF2B5EF4-FFF2-40B4-BE49-F238E27FC236}">
                <a16:creationId xmlns:a16="http://schemas.microsoft.com/office/drawing/2014/main" id="{E8108404-4E0D-4813-AB89-AF4B7FDB3A9E}"/>
              </a:ext>
            </a:extLst>
          </p:cNvPr>
          <p:cNvSpPr txBox="1">
            <a:spLocks noChangeArrowheads="1"/>
          </p:cNvSpPr>
          <p:nvPr/>
        </p:nvSpPr>
        <p:spPr bwMode="auto">
          <a:xfrm>
            <a:off x="6477000" y="457200"/>
            <a:ext cx="1905000" cy="552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solidFill>
                  <a:srgbClr val="003300"/>
                </a:solidFill>
                <a:latin typeface="Times New Roman" panose="02020603050405020304" pitchFamily="18" charset="0"/>
              </a:rPr>
              <a:t>等待资源，阻塞</a:t>
            </a:r>
          </a:p>
        </p:txBody>
      </p:sp>
      <p:sp>
        <p:nvSpPr>
          <p:cNvPr id="12" name="Line 8">
            <a:extLst>
              <a:ext uri="{FF2B5EF4-FFF2-40B4-BE49-F238E27FC236}">
                <a16:creationId xmlns:a16="http://schemas.microsoft.com/office/drawing/2014/main" id="{CD28440E-C1AA-4B47-B08D-017BB56030D2}"/>
              </a:ext>
            </a:extLst>
          </p:cNvPr>
          <p:cNvSpPr>
            <a:spLocks noChangeShapeType="1"/>
          </p:cNvSpPr>
          <p:nvPr/>
        </p:nvSpPr>
        <p:spPr bwMode="auto">
          <a:xfrm flipV="1">
            <a:off x="6343650" y="146050"/>
            <a:ext cx="0" cy="584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9">
            <a:extLst>
              <a:ext uri="{FF2B5EF4-FFF2-40B4-BE49-F238E27FC236}">
                <a16:creationId xmlns:a16="http://schemas.microsoft.com/office/drawing/2014/main" id="{CBE42A3F-5F8E-4323-8A7D-B4E1E9885B38}"/>
              </a:ext>
            </a:extLst>
          </p:cNvPr>
          <p:cNvSpPr>
            <a:spLocks noChangeShapeType="1"/>
          </p:cNvSpPr>
          <p:nvPr/>
        </p:nvSpPr>
        <p:spPr bwMode="auto">
          <a:xfrm>
            <a:off x="6343650" y="146050"/>
            <a:ext cx="8207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0">
            <a:extLst>
              <a:ext uri="{FF2B5EF4-FFF2-40B4-BE49-F238E27FC236}">
                <a16:creationId xmlns:a16="http://schemas.microsoft.com/office/drawing/2014/main" id="{37F0F529-4E1F-4125-B8DF-F3539B912942}"/>
              </a:ext>
            </a:extLst>
          </p:cNvPr>
          <p:cNvSpPr>
            <a:spLocks noChangeShapeType="1"/>
          </p:cNvSpPr>
          <p:nvPr/>
        </p:nvSpPr>
        <p:spPr bwMode="auto">
          <a:xfrm>
            <a:off x="7162800" y="990600"/>
            <a:ext cx="1588" cy="1778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Text Box 11">
            <a:extLst>
              <a:ext uri="{FF2B5EF4-FFF2-40B4-BE49-F238E27FC236}">
                <a16:creationId xmlns:a16="http://schemas.microsoft.com/office/drawing/2014/main" id="{CC933CCF-C5C6-46E4-B403-F7AD5CAEB643}"/>
              </a:ext>
            </a:extLst>
          </p:cNvPr>
          <p:cNvSpPr txBox="1">
            <a:spLocks noChangeArrowheads="1"/>
          </p:cNvSpPr>
          <p:nvPr/>
        </p:nvSpPr>
        <p:spPr bwMode="auto">
          <a:xfrm>
            <a:off x="6753225" y="1168400"/>
            <a:ext cx="822325" cy="438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solidFill>
                  <a:srgbClr val="003300"/>
                </a:solidFill>
                <a:latin typeface="Times New Roman" panose="02020603050405020304" pitchFamily="18" charset="0"/>
              </a:rPr>
              <a:t>被唤醒</a:t>
            </a:r>
          </a:p>
        </p:txBody>
      </p:sp>
      <p:sp>
        <p:nvSpPr>
          <p:cNvPr id="16" name="Line 12">
            <a:extLst>
              <a:ext uri="{FF2B5EF4-FFF2-40B4-BE49-F238E27FC236}">
                <a16:creationId xmlns:a16="http://schemas.microsoft.com/office/drawing/2014/main" id="{13D2C54C-9FD7-4CC9-AF22-AABC6028EFD6}"/>
              </a:ext>
            </a:extLst>
          </p:cNvPr>
          <p:cNvSpPr>
            <a:spLocks noChangeShapeType="1"/>
          </p:cNvSpPr>
          <p:nvPr/>
        </p:nvSpPr>
        <p:spPr bwMode="auto">
          <a:xfrm>
            <a:off x="7164388" y="1606550"/>
            <a:ext cx="0" cy="1460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3">
            <a:extLst>
              <a:ext uri="{FF2B5EF4-FFF2-40B4-BE49-F238E27FC236}">
                <a16:creationId xmlns:a16="http://schemas.microsoft.com/office/drawing/2014/main" id="{793166C9-2BAB-43CB-83FB-A3B74F16DB5E}"/>
              </a:ext>
            </a:extLst>
          </p:cNvPr>
          <p:cNvSpPr>
            <a:spLocks noChangeShapeType="1"/>
          </p:cNvSpPr>
          <p:nvPr/>
        </p:nvSpPr>
        <p:spPr bwMode="auto">
          <a:xfrm flipH="1" flipV="1">
            <a:off x="5535613" y="1303338"/>
            <a:ext cx="944562" cy="111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Text Box 14">
            <a:extLst>
              <a:ext uri="{FF2B5EF4-FFF2-40B4-BE49-F238E27FC236}">
                <a16:creationId xmlns:a16="http://schemas.microsoft.com/office/drawing/2014/main" id="{765E60CB-6C33-4868-A457-5EBD862CE502}"/>
              </a:ext>
            </a:extLst>
          </p:cNvPr>
          <p:cNvSpPr txBox="1">
            <a:spLocks noChangeArrowheads="1"/>
          </p:cNvSpPr>
          <p:nvPr/>
        </p:nvSpPr>
        <p:spPr bwMode="auto">
          <a:xfrm>
            <a:off x="5932488" y="1460500"/>
            <a:ext cx="41116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rPr>
              <a:t>否</a:t>
            </a:r>
          </a:p>
        </p:txBody>
      </p:sp>
      <p:sp>
        <p:nvSpPr>
          <p:cNvPr id="19" name="Line 15">
            <a:extLst>
              <a:ext uri="{FF2B5EF4-FFF2-40B4-BE49-F238E27FC236}">
                <a16:creationId xmlns:a16="http://schemas.microsoft.com/office/drawing/2014/main" id="{E99BF64E-5E67-4501-B766-1FFA7B34E618}"/>
              </a:ext>
            </a:extLst>
          </p:cNvPr>
          <p:cNvSpPr>
            <a:spLocks noChangeShapeType="1"/>
          </p:cNvSpPr>
          <p:nvPr/>
        </p:nvSpPr>
        <p:spPr bwMode="auto">
          <a:xfrm flipH="1">
            <a:off x="7010400" y="1898650"/>
            <a:ext cx="17463" cy="1587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16">
            <a:extLst>
              <a:ext uri="{FF2B5EF4-FFF2-40B4-BE49-F238E27FC236}">
                <a16:creationId xmlns:a16="http://schemas.microsoft.com/office/drawing/2014/main" id="{2DDB1B09-D990-4A8F-B9C6-63FAF22013AE}"/>
              </a:ext>
            </a:extLst>
          </p:cNvPr>
          <p:cNvSpPr>
            <a:spLocks noChangeShapeType="1"/>
          </p:cNvSpPr>
          <p:nvPr/>
        </p:nvSpPr>
        <p:spPr bwMode="auto">
          <a:xfrm>
            <a:off x="6069013" y="1898650"/>
            <a:ext cx="9588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7">
            <a:extLst>
              <a:ext uri="{FF2B5EF4-FFF2-40B4-BE49-F238E27FC236}">
                <a16:creationId xmlns:a16="http://schemas.microsoft.com/office/drawing/2014/main" id="{481A288D-F526-46F6-8CC8-DC1E53908BB6}"/>
              </a:ext>
            </a:extLst>
          </p:cNvPr>
          <p:cNvSpPr>
            <a:spLocks noChangeShapeType="1"/>
          </p:cNvSpPr>
          <p:nvPr/>
        </p:nvSpPr>
        <p:spPr bwMode="auto">
          <a:xfrm>
            <a:off x="7027863" y="2628900"/>
            <a:ext cx="0" cy="2936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Text Box 18">
            <a:extLst>
              <a:ext uri="{FF2B5EF4-FFF2-40B4-BE49-F238E27FC236}">
                <a16:creationId xmlns:a16="http://schemas.microsoft.com/office/drawing/2014/main" id="{20B41365-A4E5-4293-A888-65F24BAD486F}"/>
              </a:ext>
            </a:extLst>
          </p:cNvPr>
          <p:cNvSpPr txBox="1">
            <a:spLocks noChangeArrowheads="1"/>
          </p:cNvSpPr>
          <p:nvPr/>
        </p:nvSpPr>
        <p:spPr bwMode="auto">
          <a:xfrm>
            <a:off x="6616700" y="2922588"/>
            <a:ext cx="820738" cy="438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solidFill>
                  <a:srgbClr val="003300"/>
                </a:solidFill>
                <a:latin typeface="Times New Roman" panose="02020603050405020304" pitchFamily="18" charset="0"/>
              </a:rPr>
              <a:t>被唤醒</a:t>
            </a:r>
          </a:p>
        </p:txBody>
      </p:sp>
      <p:sp>
        <p:nvSpPr>
          <p:cNvPr id="23" name="Line 19">
            <a:extLst>
              <a:ext uri="{FF2B5EF4-FFF2-40B4-BE49-F238E27FC236}">
                <a16:creationId xmlns:a16="http://schemas.microsoft.com/office/drawing/2014/main" id="{78F63AEC-E430-476A-B1FE-2AB0DA445C30}"/>
              </a:ext>
            </a:extLst>
          </p:cNvPr>
          <p:cNvSpPr>
            <a:spLocks noChangeShapeType="1"/>
          </p:cNvSpPr>
          <p:nvPr/>
        </p:nvSpPr>
        <p:spPr bwMode="auto">
          <a:xfrm>
            <a:off x="7027863" y="3360738"/>
            <a:ext cx="0" cy="1460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0">
            <a:extLst>
              <a:ext uri="{FF2B5EF4-FFF2-40B4-BE49-F238E27FC236}">
                <a16:creationId xmlns:a16="http://schemas.microsoft.com/office/drawing/2014/main" id="{0C4031C4-10FE-4392-86B7-6016253004BC}"/>
              </a:ext>
            </a:extLst>
          </p:cNvPr>
          <p:cNvSpPr>
            <a:spLocks noChangeShapeType="1"/>
          </p:cNvSpPr>
          <p:nvPr/>
        </p:nvSpPr>
        <p:spPr bwMode="auto">
          <a:xfrm flipH="1">
            <a:off x="6480175" y="3506788"/>
            <a:ext cx="5476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1">
            <a:extLst>
              <a:ext uri="{FF2B5EF4-FFF2-40B4-BE49-F238E27FC236}">
                <a16:creationId xmlns:a16="http://schemas.microsoft.com/office/drawing/2014/main" id="{87E8009E-9A84-40E9-877F-FFD98BD4A33A}"/>
              </a:ext>
            </a:extLst>
          </p:cNvPr>
          <p:cNvSpPr>
            <a:spLocks noChangeShapeType="1"/>
          </p:cNvSpPr>
          <p:nvPr/>
        </p:nvSpPr>
        <p:spPr bwMode="auto">
          <a:xfrm flipV="1">
            <a:off x="6480175" y="2774950"/>
            <a:ext cx="0" cy="7318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2">
            <a:extLst>
              <a:ext uri="{FF2B5EF4-FFF2-40B4-BE49-F238E27FC236}">
                <a16:creationId xmlns:a16="http://schemas.microsoft.com/office/drawing/2014/main" id="{EB509008-DD1A-4EFE-A3DA-383D368AC1A8}"/>
              </a:ext>
            </a:extLst>
          </p:cNvPr>
          <p:cNvSpPr>
            <a:spLocks noChangeShapeType="1"/>
          </p:cNvSpPr>
          <p:nvPr/>
        </p:nvSpPr>
        <p:spPr bwMode="auto">
          <a:xfrm flipH="1">
            <a:off x="5521325" y="2774950"/>
            <a:ext cx="95885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Line 23">
            <a:extLst>
              <a:ext uri="{FF2B5EF4-FFF2-40B4-BE49-F238E27FC236}">
                <a16:creationId xmlns:a16="http://schemas.microsoft.com/office/drawing/2014/main" id="{939A5466-9327-499A-A420-0E7B38E60233}"/>
              </a:ext>
            </a:extLst>
          </p:cNvPr>
          <p:cNvSpPr>
            <a:spLocks noChangeShapeType="1"/>
          </p:cNvSpPr>
          <p:nvPr/>
        </p:nvSpPr>
        <p:spPr bwMode="auto">
          <a:xfrm flipH="1">
            <a:off x="6480175" y="1752600"/>
            <a:ext cx="6842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4">
            <a:extLst>
              <a:ext uri="{FF2B5EF4-FFF2-40B4-BE49-F238E27FC236}">
                <a16:creationId xmlns:a16="http://schemas.microsoft.com/office/drawing/2014/main" id="{73524D00-3884-4D0B-91D5-EFE27CABC3BD}"/>
              </a:ext>
            </a:extLst>
          </p:cNvPr>
          <p:cNvSpPr>
            <a:spLocks noChangeShapeType="1"/>
          </p:cNvSpPr>
          <p:nvPr/>
        </p:nvSpPr>
        <p:spPr bwMode="auto">
          <a:xfrm flipV="1">
            <a:off x="6480175" y="1314450"/>
            <a:ext cx="0" cy="438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AutoShape 25">
            <a:extLst>
              <a:ext uri="{FF2B5EF4-FFF2-40B4-BE49-F238E27FC236}">
                <a16:creationId xmlns:a16="http://schemas.microsoft.com/office/drawing/2014/main" id="{D2BED3E0-9A04-4B3F-90EB-18848CA2924F}"/>
              </a:ext>
            </a:extLst>
          </p:cNvPr>
          <p:cNvSpPr>
            <a:spLocks noChangeArrowheads="1"/>
          </p:cNvSpPr>
          <p:nvPr/>
        </p:nvSpPr>
        <p:spPr bwMode="auto">
          <a:xfrm>
            <a:off x="4837113" y="292100"/>
            <a:ext cx="1368425" cy="876300"/>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3300"/>
              </a:solidFill>
            </a:endParaRPr>
          </a:p>
        </p:txBody>
      </p:sp>
      <p:sp>
        <p:nvSpPr>
          <p:cNvPr id="30" name="Text Box 26">
            <a:extLst>
              <a:ext uri="{FF2B5EF4-FFF2-40B4-BE49-F238E27FC236}">
                <a16:creationId xmlns:a16="http://schemas.microsoft.com/office/drawing/2014/main" id="{519BF9C0-A4C9-4C86-B1D1-BAE335C403A1}"/>
              </a:ext>
            </a:extLst>
          </p:cNvPr>
          <p:cNvSpPr txBox="1">
            <a:spLocks noChangeArrowheads="1"/>
          </p:cNvSpPr>
          <p:nvPr/>
        </p:nvSpPr>
        <p:spPr bwMode="auto">
          <a:xfrm>
            <a:off x="5110163" y="514350"/>
            <a:ext cx="985838"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dirty="0">
                <a:solidFill>
                  <a:srgbClr val="003300"/>
                </a:solidFill>
                <a:latin typeface="Times New Roman" panose="02020603050405020304" pitchFamily="18" charset="0"/>
              </a:rPr>
              <a:t>是否有满</a:t>
            </a:r>
          </a:p>
          <a:p>
            <a:pPr algn="just">
              <a:spcBef>
                <a:spcPct val="0"/>
              </a:spcBef>
              <a:buClrTx/>
              <a:buSzTx/>
              <a:buFontTx/>
              <a:buNone/>
            </a:pPr>
            <a:r>
              <a:rPr lang="zh-CN" altLang="en-US" sz="1600" b="1" dirty="0">
                <a:solidFill>
                  <a:srgbClr val="003300"/>
                </a:solidFill>
                <a:latin typeface="Times New Roman" panose="02020603050405020304" pitchFamily="18" charset="0"/>
              </a:rPr>
              <a:t>数据单元</a:t>
            </a:r>
          </a:p>
        </p:txBody>
      </p:sp>
      <p:sp>
        <p:nvSpPr>
          <p:cNvPr id="31" name="Text Box 27">
            <a:extLst>
              <a:ext uri="{FF2B5EF4-FFF2-40B4-BE49-F238E27FC236}">
                <a16:creationId xmlns:a16="http://schemas.microsoft.com/office/drawing/2014/main" id="{C6C380C7-E23F-4B44-9BCF-3E39E9059F7B}"/>
              </a:ext>
            </a:extLst>
          </p:cNvPr>
          <p:cNvSpPr txBox="1">
            <a:spLocks noChangeArrowheads="1"/>
          </p:cNvSpPr>
          <p:nvPr/>
        </p:nvSpPr>
        <p:spPr bwMode="auto">
          <a:xfrm>
            <a:off x="4973638" y="5113338"/>
            <a:ext cx="958850" cy="438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600" b="1">
                <a:solidFill>
                  <a:srgbClr val="003300"/>
                </a:solidFill>
                <a:latin typeface="Times New Roman" panose="02020603050405020304" pitchFamily="18" charset="0"/>
              </a:rPr>
              <a:t>消费数据</a:t>
            </a:r>
          </a:p>
        </p:txBody>
      </p:sp>
      <p:sp>
        <p:nvSpPr>
          <p:cNvPr id="32" name="Line 28">
            <a:extLst>
              <a:ext uri="{FF2B5EF4-FFF2-40B4-BE49-F238E27FC236}">
                <a16:creationId xmlns:a16="http://schemas.microsoft.com/office/drawing/2014/main" id="{A681038D-F338-4A9B-8A9F-8514E773F711}"/>
              </a:ext>
            </a:extLst>
          </p:cNvPr>
          <p:cNvSpPr>
            <a:spLocks noChangeShapeType="1"/>
          </p:cNvSpPr>
          <p:nvPr/>
        </p:nvSpPr>
        <p:spPr bwMode="auto">
          <a:xfrm>
            <a:off x="5521325" y="0"/>
            <a:ext cx="0"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29">
            <a:extLst>
              <a:ext uri="{FF2B5EF4-FFF2-40B4-BE49-F238E27FC236}">
                <a16:creationId xmlns:a16="http://schemas.microsoft.com/office/drawing/2014/main" id="{4FE0D202-B4B1-4E96-B7EF-CDBC376EAF67}"/>
              </a:ext>
            </a:extLst>
          </p:cNvPr>
          <p:cNvSpPr>
            <a:spLocks noChangeShapeType="1"/>
          </p:cNvSpPr>
          <p:nvPr/>
        </p:nvSpPr>
        <p:spPr bwMode="auto">
          <a:xfrm>
            <a:off x="5521325" y="1168400"/>
            <a:ext cx="0"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AutoShape 30">
            <a:extLst>
              <a:ext uri="{FF2B5EF4-FFF2-40B4-BE49-F238E27FC236}">
                <a16:creationId xmlns:a16="http://schemas.microsoft.com/office/drawing/2014/main" id="{87D757D2-9E9C-41D8-B14D-ADA37A190F95}"/>
              </a:ext>
            </a:extLst>
          </p:cNvPr>
          <p:cNvSpPr>
            <a:spLocks noChangeArrowheads="1"/>
          </p:cNvSpPr>
          <p:nvPr/>
        </p:nvSpPr>
        <p:spPr bwMode="auto">
          <a:xfrm>
            <a:off x="4973638" y="1460500"/>
            <a:ext cx="1125537" cy="730250"/>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3300"/>
              </a:solidFill>
            </a:endParaRPr>
          </a:p>
        </p:txBody>
      </p:sp>
      <p:sp>
        <p:nvSpPr>
          <p:cNvPr id="35" name="Text Box 31">
            <a:extLst>
              <a:ext uri="{FF2B5EF4-FFF2-40B4-BE49-F238E27FC236}">
                <a16:creationId xmlns:a16="http://schemas.microsoft.com/office/drawing/2014/main" id="{7DB640CF-69EA-42F8-BF60-914FA9D1D846}"/>
              </a:ext>
            </a:extLst>
          </p:cNvPr>
          <p:cNvSpPr txBox="1">
            <a:spLocks noChangeArrowheads="1"/>
          </p:cNvSpPr>
          <p:nvPr/>
        </p:nvSpPr>
        <p:spPr bwMode="auto">
          <a:xfrm>
            <a:off x="5262563" y="1524000"/>
            <a:ext cx="681037"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solidFill>
                  <a:srgbClr val="003300"/>
                </a:solidFill>
                <a:latin typeface="Times New Roman" panose="02020603050405020304" pitchFamily="18" charset="0"/>
              </a:rPr>
              <a:t>是否</a:t>
            </a:r>
          </a:p>
          <a:p>
            <a:pPr algn="just">
              <a:spcBef>
                <a:spcPct val="0"/>
              </a:spcBef>
              <a:buClrTx/>
              <a:buSzTx/>
              <a:buFontTx/>
              <a:buNone/>
            </a:pPr>
            <a:r>
              <a:rPr lang="zh-CN" altLang="en-US" sz="1600" b="1">
                <a:solidFill>
                  <a:srgbClr val="003300"/>
                </a:solidFill>
                <a:latin typeface="Times New Roman" panose="02020603050405020304" pitchFamily="18" charset="0"/>
              </a:rPr>
              <a:t>可用</a:t>
            </a:r>
          </a:p>
        </p:txBody>
      </p:sp>
      <p:sp>
        <p:nvSpPr>
          <p:cNvPr id="36" name="Text Box 32">
            <a:extLst>
              <a:ext uri="{FF2B5EF4-FFF2-40B4-BE49-F238E27FC236}">
                <a16:creationId xmlns:a16="http://schemas.microsoft.com/office/drawing/2014/main" id="{3CA6077B-F354-446B-B3ED-6186BD783E5E}"/>
              </a:ext>
            </a:extLst>
          </p:cNvPr>
          <p:cNvSpPr txBox="1">
            <a:spLocks noChangeArrowheads="1"/>
          </p:cNvSpPr>
          <p:nvPr/>
        </p:nvSpPr>
        <p:spPr bwMode="auto">
          <a:xfrm>
            <a:off x="4989513" y="2922588"/>
            <a:ext cx="1106487" cy="438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solidFill>
                  <a:srgbClr val="003300"/>
                </a:solidFill>
                <a:latin typeface="Times New Roman" panose="02020603050405020304" pitchFamily="18" charset="0"/>
              </a:rPr>
              <a:t>取一条数据</a:t>
            </a:r>
          </a:p>
        </p:txBody>
      </p:sp>
      <p:sp>
        <p:nvSpPr>
          <p:cNvPr id="37" name="Line 33">
            <a:extLst>
              <a:ext uri="{FF2B5EF4-FFF2-40B4-BE49-F238E27FC236}">
                <a16:creationId xmlns:a16="http://schemas.microsoft.com/office/drawing/2014/main" id="{78F59CBF-7C02-4A95-94BD-16049FA17EB2}"/>
              </a:ext>
            </a:extLst>
          </p:cNvPr>
          <p:cNvSpPr>
            <a:spLocks noChangeShapeType="1"/>
          </p:cNvSpPr>
          <p:nvPr/>
        </p:nvSpPr>
        <p:spPr bwMode="auto">
          <a:xfrm>
            <a:off x="5521325" y="2190750"/>
            <a:ext cx="0" cy="7318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 name="Line 34">
            <a:extLst>
              <a:ext uri="{FF2B5EF4-FFF2-40B4-BE49-F238E27FC236}">
                <a16:creationId xmlns:a16="http://schemas.microsoft.com/office/drawing/2014/main" id="{2B9540AA-C357-417D-802D-D646CB2A4695}"/>
              </a:ext>
            </a:extLst>
          </p:cNvPr>
          <p:cNvSpPr>
            <a:spLocks noChangeShapeType="1"/>
          </p:cNvSpPr>
          <p:nvPr/>
        </p:nvSpPr>
        <p:spPr bwMode="auto">
          <a:xfrm>
            <a:off x="5521325" y="3360738"/>
            <a:ext cx="0"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Line 35">
            <a:extLst>
              <a:ext uri="{FF2B5EF4-FFF2-40B4-BE49-F238E27FC236}">
                <a16:creationId xmlns:a16="http://schemas.microsoft.com/office/drawing/2014/main" id="{5CE416D6-09C2-44DB-9C9D-4B4E5F2050E6}"/>
              </a:ext>
            </a:extLst>
          </p:cNvPr>
          <p:cNvSpPr>
            <a:spLocks noChangeShapeType="1"/>
          </p:cNvSpPr>
          <p:nvPr/>
        </p:nvSpPr>
        <p:spPr bwMode="auto">
          <a:xfrm>
            <a:off x="5521325" y="5551488"/>
            <a:ext cx="0" cy="2921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36">
            <a:extLst>
              <a:ext uri="{FF2B5EF4-FFF2-40B4-BE49-F238E27FC236}">
                <a16:creationId xmlns:a16="http://schemas.microsoft.com/office/drawing/2014/main" id="{63E65E95-B603-4E79-8790-29F97016BD6B}"/>
              </a:ext>
            </a:extLst>
          </p:cNvPr>
          <p:cNvSpPr>
            <a:spLocks noChangeShapeType="1"/>
          </p:cNvSpPr>
          <p:nvPr/>
        </p:nvSpPr>
        <p:spPr bwMode="auto">
          <a:xfrm flipH="1">
            <a:off x="4700588" y="5843588"/>
            <a:ext cx="82073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37">
            <a:extLst>
              <a:ext uri="{FF2B5EF4-FFF2-40B4-BE49-F238E27FC236}">
                <a16:creationId xmlns:a16="http://schemas.microsoft.com/office/drawing/2014/main" id="{0C996DD5-FE7A-4CFF-A53C-0DCC02BB8D84}"/>
              </a:ext>
            </a:extLst>
          </p:cNvPr>
          <p:cNvSpPr>
            <a:spLocks noChangeShapeType="1"/>
          </p:cNvSpPr>
          <p:nvPr/>
        </p:nvSpPr>
        <p:spPr bwMode="auto">
          <a:xfrm flipV="1">
            <a:off x="4700588" y="146050"/>
            <a:ext cx="0" cy="5697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38">
            <a:extLst>
              <a:ext uri="{FF2B5EF4-FFF2-40B4-BE49-F238E27FC236}">
                <a16:creationId xmlns:a16="http://schemas.microsoft.com/office/drawing/2014/main" id="{69996CBD-7126-4A23-8571-0CC194BDDF8A}"/>
              </a:ext>
            </a:extLst>
          </p:cNvPr>
          <p:cNvSpPr>
            <a:spLocks noChangeShapeType="1"/>
          </p:cNvSpPr>
          <p:nvPr/>
        </p:nvSpPr>
        <p:spPr bwMode="auto">
          <a:xfrm>
            <a:off x="4700588" y="146050"/>
            <a:ext cx="8413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Text Box 39">
            <a:extLst>
              <a:ext uri="{FF2B5EF4-FFF2-40B4-BE49-F238E27FC236}">
                <a16:creationId xmlns:a16="http://schemas.microsoft.com/office/drawing/2014/main" id="{AEFAD873-B9A7-468D-A57E-F5BD96B0108A}"/>
              </a:ext>
            </a:extLst>
          </p:cNvPr>
          <p:cNvSpPr txBox="1">
            <a:spLocks noChangeArrowheads="1"/>
          </p:cNvSpPr>
          <p:nvPr/>
        </p:nvSpPr>
        <p:spPr bwMode="auto">
          <a:xfrm>
            <a:off x="5111750" y="1168400"/>
            <a:ext cx="4095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rPr>
              <a:t>有</a:t>
            </a:r>
          </a:p>
        </p:txBody>
      </p:sp>
      <p:sp>
        <p:nvSpPr>
          <p:cNvPr id="44" name="Text Box 40">
            <a:extLst>
              <a:ext uri="{FF2B5EF4-FFF2-40B4-BE49-F238E27FC236}">
                <a16:creationId xmlns:a16="http://schemas.microsoft.com/office/drawing/2014/main" id="{21A12A6A-F944-4695-BEEB-16A609CD7EEC}"/>
              </a:ext>
            </a:extLst>
          </p:cNvPr>
          <p:cNvSpPr txBox="1">
            <a:spLocks noChangeArrowheads="1"/>
          </p:cNvSpPr>
          <p:nvPr/>
        </p:nvSpPr>
        <p:spPr bwMode="auto">
          <a:xfrm>
            <a:off x="5181600" y="2336800"/>
            <a:ext cx="4095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rPr>
              <a:t>是</a:t>
            </a:r>
          </a:p>
        </p:txBody>
      </p:sp>
      <p:sp>
        <p:nvSpPr>
          <p:cNvPr id="45" name="Text Box 41">
            <a:extLst>
              <a:ext uri="{FF2B5EF4-FFF2-40B4-BE49-F238E27FC236}">
                <a16:creationId xmlns:a16="http://schemas.microsoft.com/office/drawing/2014/main" id="{9B01CA45-4A73-4557-978F-33E0A09E70B6}"/>
              </a:ext>
            </a:extLst>
          </p:cNvPr>
          <p:cNvSpPr txBox="1">
            <a:spLocks noChangeArrowheads="1"/>
          </p:cNvSpPr>
          <p:nvPr/>
        </p:nvSpPr>
        <p:spPr bwMode="auto">
          <a:xfrm>
            <a:off x="4973638" y="3652838"/>
            <a:ext cx="1231900" cy="438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solidFill>
                  <a:srgbClr val="003300"/>
                </a:solidFill>
                <a:latin typeface="Times New Roman" panose="02020603050405020304" pitchFamily="18" charset="0"/>
              </a:rPr>
              <a:t>归还使用权</a:t>
            </a:r>
          </a:p>
        </p:txBody>
      </p:sp>
      <p:sp>
        <p:nvSpPr>
          <p:cNvPr id="46" name="Line 42">
            <a:extLst>
              <a:ext uri="{FF2B5EF4-FFF2-40B4-BE49-F238E27FC236}">
                <a16:creationId xmlns:a16="http://schemas.microsoft.com/office/drawing/2014/main" id="{BDB4D686-58BF-4D4D-923F-24587D641E38}"/>
              </a:ext>
            </a:extLst>
          </p:cNvPr>
          <p:cNvSpPr>
            <a:spLocks noChangeShapeType="1"/>
          </p:cNvSpPr>
          <p:nvPr/>
        </p:nvSpPr>
        <p:spPr bwMode="auto">
          <a:xfrm>
            <a:off x="5521325" y="4090988"/>
            <a:ext cx="0"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 name="Text Box 43">
            <a:extLst>
              <a:ext uri="{FF2B5EF4-FFF2-40B4-BE49-F238E27FC236}">
                <a16:creationId xmlns:a16="http://schemas.microsoft.com/office/drawing/2014/main" id="{72B9D2FF-3C24-42E6-B4BF-3FA536751D69}"/>
              </a:ext>
            </a:extLst>
          </p:cNvPr>
          <p:cNvSpPr txBox="1">
            <a:spLocks noChangeArrowheads="1"/>
          </p:cNvSpPr>
          <p:nvPr/>
        </p:nvSpPr>
        <p:spPr bwMode="auto">
          <a:xfrm>
            <a:off x="4973638" y="4383088"/>
            <a:ext cx="1808162" cy="493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600" b="1">
                <a:solidFill>
                  <a:srgbClr val="003300"/>
                </a:solidFill>
                <a:latin typeface="Times New Roman" panose="02020603050405020304" pitchFamily="18" charset="0"/>
              </a:rPr>
              <a:t>Empty</a:t>
            </a:r>
            <a:r>
              <a:rPr lang="zh-CN" altLang="en-US" sz="1600" b="1">
                <a:solidFill>
                  <a:srgbClr val="003300"/>
                </a:solidFill>
                <a:latin typeface="Times New Roman" panose="02020603050405020304" pitchFamily="18" charset="0"/>
              </a:rPr>
              <a:t>信号量加</a:t>
            </a:r>
            <a:r>
              <a:rPr lang="en-US" altLang="zh-CN" sz="1600" b="1">
                <a:solidFill>
                  <a:srgbClr val="003300"/>
                </a:solidFill>
                <a:latin typeface="Times New Roman" panose="02020603050405020304" pitchFamily="18" charset="0"/>
              </a:rPr>
              <a:t>1</a:t>
            </a:r>
          </a:p>
          <a:p>
            <a:pPr algn="just">
              <a:spcBef>
                <a:spcPct val="0"/>
              </a:spcBef>
              <a:buClrTx/>
              <a:buSzTx/>
              <a:buFontTx/>
              <a:buNone/>
            </a:pPr>
            <a:r>
              <a:rPr lang="zh-CN" altLang="en-US" sz="1600" b="1">
                <a:solidFill>
                  <a:srgbClr val="003300"/>
                </a:solidFill>
                <a:latin typeface="Times New Roman" panose="02020603050405020304" pitchFamily="18" charset="0"/>
              </a:rPr>
              <a:t>唤醒一个生产者</a:t>
            </a:r>
          </a:p>
        </p:txBody>
      </p:sp>
      <p:sp>
        <p:nvSpPr>
          <p:cNvPr id="48" name="Line 44">
            <a:extLst>
              <a:ext uri="{FF2B5EF4-FFF2-40B4-BE49-F238E27FC236}">
                <a16:creationId xmlns:a16="http://schemas.microsoft.com/office/drawing/2014/main" id="{9B2AF92F-3BE7-4068-A153-4A7EAE140932}"/>
              </a:ext>
            </a:extLst>
          </p:cNvPr>
          <p:cNvSpPr>
            <a:spLocks noChangeShapeType="1"/>
          </p:cNvSpPr>
          <p:nvPr/>
        </p:nvSpPr>
        <p:spPr bwMode="auto">
          <a:xfrm>
            <a:off x="3468688" y="3798888"/>
            <a:ext cx="0" cy="1460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45">
            <a:extLst>
              <a:ext uri="{FF2B5EF4-FFF2-40B4-BE49-F238E27FC236}">
                <a16:creationId xmlns:a16="http://schemas.microsoft.com/office/drawing/2014/main" id="{A036D332-9777-4041-B469-0FBE6F8566BC}"/>
              </a:ext>
            </a:extLst>
          </p:cNvPr>
          <p:cNvSpPr>
            <a:spLocks noChangeShapeType="1"/>
          </p:cNvSpPr>
          <p:nvPr/>
        </p:nvSpPr>
        <p:spPr bwMode="auto">
          <a:xfrm flipH="1">
            <a:off x="1962150" y="3360738"/>
            <a:ext cx="9588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 name="Line 46">
            <a:extLst>
              <a:ext uri="{FF2B5EF4-FFF2-40B4-BE49-F238E27FC236}">
                <a16:creationId xmlns:a16="http://schemas.microsoft.com/office/drawing/2014/main" id="{C9ECA9D3-7B05-42D3-9F42-6DD50D7AF4A6}"/>
              </a:ext>
            </a:extLst>
          </p:cNvPr>
          <p:cNvSpPr>
            <a:spLocks noChangeShapeType="1"/>
          </p:cNvSpPr>
          <p:nvPr/>
        </p:nvSpPr>
        <p:spPr bwMode="auto">
          <a:xfrm>
            <a:off x="3605213" y="292100"/>
            <a:ext cx="0"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 name="Text Box 47">
            <a:extLst>
              <a:ext uri="{FF2B5EF4-FFF2-40B4-BE49-F238E27FC236}">
                <a16:creationId xmlns:a16="http://schemas.microsoft.com/office/drawing/2014/main" id="{CA5EB90D-5158-4FC0-80E9-2C31E9500138}"/>
              </a:ext>
            </a:extLst>
          </p:cNvPr>
          <p:cNvSpPr txBox="1">
            <a:spLocks noChangeArrowheads="1"/>
          </p:cNvSpPr>
          <p:nvPr/>
        </p:nvSpPr>
        <p:spPr bwMode="auto">
          <a:xfrm>
            <a:off x="2895600" y="609600"/>
            <a:ext cx="1600200" cy="558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solidFill>
                  <a:srgbClr val="003300"/>
                </a:solidFill>
                <a:latin typeface="Times New Roman" panose="02020603050405020304" pitchFamily="18" charset="0"/>
              </a:rPr>
              <a:t>等待资源，阻塞</a:t>
            </a:r>
          </a:p>
        </p:txBody>
      </p:sp>
      <p:sp>
        <p:nvSpPr>
          <p:cNvPr id="52" name="Text Box 48">
            <a:extLst>
              <a:ext uri="{FF2B5EF4-FFF2-40B4-BE49-F238E27FC236}">
                <a16:creationId xmlns:a16="http://schemas.microsoft.com/office/drawing/2014/main" id="{C2CDDB1A-89EA-4544-A892-81817B2041C9}"/>
              </a:ext>
            </a:extLst>
          </p:cNvPr>
          <p:cNvSpPr txBox="1">
            <a:spLocks noChangeArrowheads="1"/>
          </p:cNvSpPr>
          <p:nvPr/>
        </p:nvSpPr>
        <p:spPr bwMode="auto">
          <a:xfrm>
            <a:off x="2919413" y="2630488"/>
            <a:ext cx="1271587" cy="5699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solidFill>
                  <a:srgbClr val="003300"/>
                </a:solidFill>
                <a:latin typeface="Times New Roman" panose="02020603050405020304" pitchFamily="18" charset="0"/>
              </a:rPr>
              <a:t>阻塞</a:t>
            </a:r>
            <a:endParaRPr lang="zh-CN" altLang="en-US" sz="1800" b="1">
              <a:solidFill>
                <a:srgbClr val="003300"/>
              </a:solidFill>
              <a:latin typeface="Times New Roman" panose="02020603050405020304" pitchFamily="18" charset="0"/>
            </a:endParaRPr>
          </a:p>
          <a:p>
            <a:pPr algn="just">
              <a:spcBef>
                <a:spcPct val="0"/>
              </a:spcBef>
              <a:buClrTx/>
              <a:buSzTx/>
              <a:buFontTx/>
              <a:buNone/>
            </a:pPr>
            <a:r>
              <a:rPr lang="zh-CN" altLang="en-US" sz="1800" b="1">
                <a:solidFill>
                  <a:srgbClr val="003300"/>
                </a:solidFill>
                <a:latin typeface="Times New Roman" panose="02020603050405020304" pitchFamily="18" charset="0"/>
              </a:rPr>
              <a:t>等待使用权</a:t>
            </a:r>
          </a:p>
        </p:txBody>
      </p:sp>
      <p:sp>
        <p:nvSpPr>
          <p:cNvPr id="53" name="Line 49">
            <a:extLst>
              <a:ext uri="{FF2B5EF4-FFF2-40B4-BE49-F238E27FC236}">
                <a16:creationId xmlns:a16="http://schemas.microsoft.com/office/drawing/2014/main" id="{44E963E4-30F1-443A-BE5B-203F7DF90891}"/>
              </a:ext>
            </a:extLst>
          </p:cNvPr>
          <p:cNvSpPr>
            <a:spLocks noChangeShapeType="1"/>
          </p:cNvSpPr>
          <p:nvPr/>
        </p:nvSpPr>
        <p:spPr bwMode="auto">
          <a:xfrm flipV="1">
            <a:off x="2819400" y="292100"/>
            <a:ext cx="0" cy="1314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50">
            <a:extLst>
              <a:ext uri="{FF2B5EF4-FFF2-40B4-BE49-F238E27FC236}">
                <a16:creationId xmlns:a16="http://schemas.microsoft.com/office/drawing/2014/main" id="{399E2BBB-4AD3-4C58-8BCF-EA68C1E1BE15}"/>
              </a:ext>
            </a:extLst>
          </p:cNvPr>
          <p:cNvSpPr>
            <a:spLocks noChangeShapeType="1"/>
          </p:cNvSpPr>
          <p:nvPr/>
        </p:nvSpPr>
        <p:spPr bwMode="auto">
          <a:xfrm>
            <a:off x="2852738" y="292100"/>
            <a:ext cx="7524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Text Box 51">
            <a:extLst>
              <a:ext uri="{FF2B5EF4-FFF2-40B4-BE49-F238E27FC236}">
                <a16:creationId xmlns:a16="http://schemas.microsoft.com/office/drawing/2014/main" id="{B4A8F309-C0D6-4F44-8EEE-4B55D4CE5AF4}"/>
              </a:ext>
            </a:extLst>
          </p:cNvPr>
          <p:cNvSpPr txBox="1">
            <a:spLocks noChangeArrowheads="1"/>
          </p:cNvSpPr>
          <p:nvPr/>
        </p:nvSpPr>
        <p:spPr bwMode="auto">
          <a:xfrm>
            <a:off x="3194050" y="1314450"/>
            <a:ext cx="820738" cy="438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rPr>
              <a:t>被唤醒</a:t>
            </a:r>
          </a:p>
        </p:txBody>
      </p:sp>
      <p:sp>
        <p:nvSpPr>
          <p:cNvPr id="56" name="Line 52">
            <a:extLst>
              <a:ext uri="{FF2B5EF4-FFF2-40B4-BE49-F238E27FC236}">
                <a16:creationId xmlns:a16="http://schemas.microsoft.com/office/drawing/2014/main" id="{A9F92175-A8B0-44DF-8D0C-E5D207CBA51B}"/>
              </a:ext>
            </a:extLst>
          </p:cNvPr>
          <p:cNvSpPr>
            <a:spLocks noChangeShapeType="1"/>
          </p:cNvSpPr>
          <p:nvPr/>
        </p:nvSpPr>
        <p:spPr bwMode="auto">
          <a:xfrm>
            <a:off x="3605213" y="1752600"/>
            <a:ext cx="0" cy="439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53">
            <a:extLst>
              <a:ext uri="{FF2B5EF4-FFF2-40B4-BE49-F238E27FC236}">
                <a16:creationId xmlns:a16="http://schemas.microsoft.com/office/drawing/2014/main" id="{9614A094-422B-4FE0-A8B4-F29DE18599EF}"/>
              </a:ext>
            </a:extLst>
          </p:cNvPr>
          <p:cNvSpPr>
            <a:spLocks noChangeShapeType="1"/>
          </p:cNvSpPr>
          <p:nvPr/>
        </p:nvSpPr>
        <p:spPr bwMode="auto">
          <a:xfrm flipH="1">
            <a:off x="2098675" y="2192338"/>
            <a:ext cx="150653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Text Box 54">
            <a:extLst>
              <a:ext uri="{FF2B5EF4-FFF2-40B4-BE49-F238E27FC236}">
                <a16:creationId xmlns:a16="http://schemas.microsoft.com/office/drawing/2014/main" id="{E8A4A5CA-8B4E-486D-A357-9C695946AC56}"/>
              </a:ext>
            </a:extLst>
          </p:cNvPr>
          <p:cNvSpPr txBox="1">
            <a:spLocks noChangeArrowheads="1"/>
          </p:cNvSpPr>
          <p:nvPr/>
        </p:nvSpPr>
        <p:spPr bwMode="auto">
          <a:xfrm>
            <a:off x="2287588" y="2362200"/>
            <a:ext cx="41116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rPr>
              <a:t>否</a:t>
            </a:r>
          </a:p>
        </p:txBody>
      </p:sp>
      <p:sp>
        <p:nvSpPr>
          <p:cNvPr id="59" name="Line 55">
            <a:extLst>
              <a:ext uri="{FF2B5EF4-FFF2-40B4-BE49-F238E27FC236}">
                <a16:creationId xmlns:a16="http://schemas.microsoft.com/office/drawing/2014/main" id="{27C34438-13BE-462D-AA2E-20A6E44A88FB}"/>
              </a:ext>
            </a:extLst>
          </p:cNvPr>
          <p:cNvSpPr>
            <a:spLocks noChangeShapeType="1"/>
          </p:cNvSpPr>
          <p:nvPr/>
        </p:nvSpPr>
        <p:spPr bwMode="auto">
          <a:xfrm>
            <a:off x="2493963" y="2743200"/>
            <a:ext cx="20478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56">
            <a:extLst>
              <a:ext uri="{FF2B5EF4-FFF2-40B4-BE49-F238E27FC236}">
                <a16:creationId xmlns:a16="http://schemas.microsoft.com/office/drawing/2014/main" id="{E3D173D1-DCEA-49C2-B309-B0169813478B}"/>
              </a:ext>
            </a:extLst>
          </p:cNvPr>
          <p:cNvSpPr>
            <a:spLocks noChangeShapeType="1"/>
          </p:cNvSpPr>
          <p:nvPr/>
        </p:nvSpPr>
        <p:spPr bwMode="auto">
          <a:xfrm>
            <a:off x="3657600" y="2457450"/>
            <a:ext cx="0" cy="2095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 name="Line 57">
            <a:extLst>
              <a:ext uri="{FF2B5EF4-FFF2-40B4-BE49-F238E27FC236}">
                <a16:creationId xmlns:a16="http://schemas.microsoft.com/office/drawing/2014/main" id="{B3029617-66D6-4A0F-A33C-A6D1CD72739C}"/>
              </a:ext>
            </a:extLst>
          </p:cNvPr>
          <p:cNvSpPr>
            <a:spLocks noChangeShapeType="1"/>
          </p:cNvSpPr>
          <p:nvPr/>
        </p:nvSpPr>
        <p:spPr bwMode="auto">
          <a:xfrm flipV="1">
            <a:off x="2698750" y="2457450"/>
            <a:ext cx="0" cy="2921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58">
            <a:extLst>
              <a:ext uri="{FF2B5EF4-FFF2-40B4-BE49-F238E27FC236}">
                <a16:creationId xmlns:a16="http://schemas.microsoft.com/office/drawing/2014/main" id="{A964A570-EA3E-4EB9-99B6-17B239BD6D89}"/>
              </a:ext>
            </a:extLst>
          </p:cNvPr>
          <p:cNvSpPr>
            <a:spLocks noChangeShapeType="1"/>
          </p:cNvSpPr>
          <p:nvPr/>
        </p:nvSpPr>
        <p:spPr bwMode="auto">
          <a:xfrm>
            <a:off x="2698750" y="2457450"/>
            <a:ext cx="9588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59">
            <a:extLst>
              <a:ext uri="{FF2B5EF4-FFF2-40B4-BE49-F238E27FC236}">
                <a16:creationId xmlns:a16="http://schemas.microsoft.com/office/drawing/2014/main" id="{41B6EF61-A322-40D3-8511-89986F3D13CD}"/>
              </a:ext>
            </a:extLst>
          </p:cNvPr>
          <p:cNvSpPr>
            <a:spLocks noChangeShapeType="1"/>
          </p:cNvSpPr>
          <p:nvPr/>
        </p:nvSpPr>
        <p:spPr bwMode="auto">
          <a:xfrm>
            <a:off x="3581400" y="3200400"/>
            <a:ext cx="23813" cy="160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 name="Text Box 60">
            <a:extLst>
              <a:ext uri="{FF2B5EF4-FFF2-40B4-BE49-F238E27FC236}">
                <a16:creationId xmlns:a16="http://schemas.microsoft.com/office/drawing/2014/main" id="{1B7EBCF5-66D4-4C13-89C8-B0E10F881886}"/>
              </a:ext>
            </a:extLst>
          </p:cNvPr>
          <p:cNvSpPr txBox="1">
            <a:spLocks noChangeArrowheads="1"/>
          </p:cNvSpPr>
          <p:nvPr/>
        </p:nvSpPr>
        <p:spPr bwMode="auto">
          <a:xfrm>
            <a:off x="3057525" y="3360738"/>
            <a:ext cx="820738" cy="438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solidFill>
                  <a:srgbClr val="003300"/>
                </a:solidFill>
                <a:latin typeface="Times New Roman" panose="02020603050405020304" pitchFamily="18" charset="0"/>
              </a:rPr>
              <a:t>被唤醒</a:t>
            </a:r>
          </a:p>
        </p:txBody>
      </p:sp>
      <p:sp>
        <p:nvSpPr>
          <p:cNvPr id="65" name="Line 61">
            <a:extLst>
              <a:ext uri="{FF2B5EF4-FFF2-40B4-BE49-F238E27FC236}">
                <a16:creationId xmlns:a16="http://schemas.microsoft.com/office/drawing/2014/main" id="{FB80B538-B1BB-4D3A-ADF3-FDB895C64623}"/>
              </a:ext>
            </a:extLst>
          </p:cNvPr>
          <p:cNvSpPr>
            <a:spLocks noChangeShapeType="1"/>
          </p:cNvSpPr>
          <p:nvPr/>
        </p:nvSpPr>
        <p:spPr bwMode="auto">
          <a:xfrm flipH="1">
            <a:off x="2921000" y="3944938"/>
            <a:ext cx="5476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62">
            <a:extLst>
              <a:ext uri="{FF2B5EF4-FFF2-40B4-BE49-F238E27FC236}">
                <a16:creationId xmlns:a16="http://schemas.microsoft.com/office/drawing/2014/main" id="{7C4A05A3-BFF5-4078-BB05-707D802FB1E8}"/>
              </a:ext>
            </a:extLst>
          </p:cNvPr>
          <p:cNvSpPr>
            <a:spLocks noChangeShapeType="1"/>
          </p:cNvSpPr>
          <p:nvPr/>
        </p:nvSpPr>
        <p:spPr bwMode="auto">
          <a:xfrm flipV="1">
            <a:off x="2921000" y="3360738"/>
            <a:ext cx="0" cy="584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AutoShape 63">
            <a:extLst>
              <a:ext uri="{FF2B5EF4-FFF2-40B4-BE49-F238E27FC236}">
                <a16:creationId xmlns:a16="http://schemas.microsoft.com/office/drawing/2014/main" id="{89DF8634-A10A-4D50-B373-EB9C9B6C803E}"/>
              </a:ext>
            </a:extLst>
          </p:cNvPr>
          <p:cNvSpPr>
            <a:spLocks noChangeArrowheads="1"/>
          </p:cNvSpPr>
          <p:nvPr/>
        </p:nvSpPr>
        <p:spPr bwMode="auto">
          <a:xfrm>
            <a:off x="1143000" y="1143000"/>
            <a:ext cx="1676400" cy="876300"/>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3300"/>
              </a:solidFill>
            </a:endParaRPr>
          </a:p>
        </p:txBody>
      </p:sp>
      <p:sp>
        <p:nvSpPr>
          <p:cNvPr id="68" name="Text Box 64">
            <a:extLst>
              <a:ext uri="{FF2B5EF4-FFF2-40B4-BE49-F238E27FC236}">
                <a16:creationId xmlns:a16="http://schemas.microsoft.com/office/drawing/2014/main" id="{A81C2776-42CE-4350-97B5-BAB15D34A294}"/>
              </a:ext>
            </a:extLst>
          </p:cNvPr>
          <p:cNvSpPr txBox="1">
            <a:spLocks noChangeArrowheads="1"/>
          </p:cNvSpPr>
          <p:nvPr/>
        </p:nvSpPr>
        <p:spPr bwMode="auto">
          <a:xfrm>
            <a:off x="1550988" y="1314450"/>
            <a:ext cx="9588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ea typeface="仿宋_GB2312" pitchFamily="49" charset="-122"/>
              </a:rPr>
              <a:t>是否有空</a:t>
            </a:r>
          </a:p>
          <a:p>
            <a:pPr algn="just">
              <a:spcBef>
                <a:spcPct val="0"/>
              </a:spcBef>
              <a:buClrTx/>
              <a:buSzTx/>
              <a:buFontTx/>
              <a:buNone/>
            </a:pPr>
            <a:r>
              <a:rPr lang="zh-CN" altLang="en-US" sz="1800" b="1">
                <a:solidFill>
                  <a:srgbClr val="003300"/>
                </a:solidFill>
                <a:latin typeface="Times New Roman" panose="02020603050405020304" pitchFamily="18" charset="0"/>
                <a:ea typeface="仿宋_GB2312" pitchFamily="49" charset="-122"/>
              </a:rPr>
              <a:t>存储单元</a:t>
            </a:r>
          </a:p>
        </p:txBody>
      </p:sp>
      <p:sp>
        <p:nvSpPr>
          <p:cNvPr id="69" name="Text Box 65">
            <a:extLst>
              <a:ext uri="{FF2B5EF4-FFF2-40B4-BE49-F238E27FC236}">
                <a16:creationId xmlns:a16="http://schemas.microsoft.com/office/drawing/2014/main" id="{D5025798-6FCE-4E69-B8AF-28F0C1B8B00F}"/>
              </a:ext>
            </a:extLst>
          </p:cNvPr>
          <p:cNvSpPr txBox="1">
            <a:spLocks noChangeArrowheads="1"/>
          </p:cNvSpPr>
          <p:nvPr/>
        </p:nvSpPr>
        <p:spPr bwMode="auto">
          <a:xfrm>
            <a:off x="1223963" y="438150"/>
            <a:ext cx="1443037" cy="438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rPr>
              <a:t>生产一条数据</a:t>
            </a:r>
          </a:p>
        </p:txBody>
      </p:sp>
      <p:sp>
        <p:nvSpPr>
          <p:cNvPr id="70" name="Line 66">
            <a:extLst>
              <a:ext uri="{FF2B5EF4-FFF2-40B4-BE49-F238E27FC236}">
                <a16:creationId xmlns:a16="http://schemas.microsoft.com/office/drawing/2014/main" id="{7FB784E8-CCD7-4931-A265-E49D678072D9}"/>
              </a:ext>
            </a:extLst>
          </p:cNvPr>
          <p:cNvSpPr>
            <a:spLocks noChangeShapeType="1"/>
          </p:cNvSpPr>
          <p:nvPr/>
        </p:nvSpPr>
        <p:spPr bwMode="auto">
          <a:xfrm>
            <a:off x="1962150" y="876300"/>
            <a:ext cx="0"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 name="Line 67">
            <a:extLst>
              <a:ext uri="{FF2B5EF4-FFF2-40B4-BE49-F238E27FC236}">
                <a16:creationId xmlns:a16="http://schemas.microsoft.com/office/drawing/2014/main" id="{ADE24156-C140-4381-BA57-57D0013558FE}"/>
              </a:ext>
            </a:extLst>
          </p:cNvPr>
          <p:cNvSpPr>
            <a:spLocks noChangeShapeType="1"/>
          </p:cNvSpPr>
          <p:nvPr/>
        </p:nvSpPr>
        <p:spPr bwMode="auto">
          <a:xfrm>
            <a:off x="1962150" y="0"/>
            <a:ext cx="0" cy="4381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 name="Line 68">
            <a:extLst>
              <a:ext uri="{FF2B5EF4-FFF2-40B4-BE49-F238E27FC236}">
                <a16:creationId xmlns:a16="http://schemas.microsoft.com/office/drawing/2014/main" id="{2300FC08-C7E6-4E83-A4A7-A3F117AA509A}"/>
              </a:ext>
            </a:extLst>
          </p:cNvPr>
          <p:cNvSpPr>
            <a:spLocks noChangeShapeType="1"/>
          </p:cNvSpPr>
          <p:nvPr/>
        </p:nvSpPr>
        <p:spPr bwMode="auto">
          <a:xfrm>
            <a:off x="1962150" y="2044700"/>
            <a:ext cx="0"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 name="AutoShape 69">
            <a:extLst>
              <a:ext uri="{FF2B5EF4-FFF2-40B4-BE49-F238E27FC236}">
                <a16:creationId xmlns:a16="http://schemas.microsoft.com/office/drawing/2014/main" id="{2420DAD9-BAAA-44E3-A9DC-A06D38801F7C}"/>
              </a:ext>
            </a:extLst>
          </p:cNvPr>
          <p:cNvSpPr>
            <a:spLocks noChangeArrowheads="1"/>
          </p:cNvSpPr>
          <p:nvPr/>
        </p:nvSpPr>
        <p:spPr bwMode="auto">
          <a:xfrm>
            <a:off x="1414463" y="2336800"/>
            <a:ext cx="1095375" cy="731838"/>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3300"/>
              </a:solidFill>
            </a:endParaRPr>
          </a:p>
        </p:txBody>
      </p:sp>
      <p:sp>
        <p:nvSpPr>
          <p:cNvPr id="74" name="Text Box 70">
            <a:extLst>
              <a:ext uri="{FF2B5EF4-FFF2-40B4-BE49-F238E27FC236}">
                <a16:creationId xmlns:a16="http://schemas.microsoft.com/office/drawing/2014/main" id="{7D89916F-C491-4D62-9BCE-6BCD6D0FFA34}"/>
              </a:ext>
            </a:extLst>
          </p:cNvPr>
          <p:cNvSpPr txBox="1">
            <a:spLocks noChangeArrowheads="1"/>
          </p:cNvSpPr>
          <p:nvPr/>
        </p:nvSpPr>
        <p:spPr bwMode="auto">
          <a:xfrm>
            <a:off x="1627188" y="2362200"/>
            <a:ext cx="73501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ea typeface="仿宋_GB2312" pitchFamily="49" charset="-122"/>
              </a:rPr>
              <a:t>是否</a:t>
            </a:r>
          </a:p>
          <a:p>
            <a:pPr algn="just">
              <a:spcBef>
                <a:spcPct val="0"/>
              </a:spcBef>
              <a:buClrTx/>
              <a:buSzTx/>
              <a:buFontTx/>
              <a:buNone/>
            </a:pPr>
            <a:r>
              <a:rPr lang="zh-CN" altLang="en-US" sz="1800" b="1">
                <a:solidFill>
                  <a:srgbClr val="003300"/>
                </a:solidFill>
                <a:latin typeface="Times New Roman" panose="02020603050405020304" pitchFamily="18" charset="0"/>
                <a:ea typeface="仿宋_GB2312" pitchFamily="49" charset="-122"/>
              </a:rPr>
              <a:t>可用</a:t>
            </a:r>
          </a:p>
        </p:txBody>
      </p:sp>
      <p:sp>
        <p:nvSpPr>
          <p:cNvPr id="75" name="Text Box 71">
            <a:extLst>
              <a:ext uri="{FF2B5EF4-FFF2-40B4-BE49-F238E27FC236}">
                <a16:creationId xmlns:a16="http://schemas.microsoft.com/office/drawing/2014/main" id="{103FDCB7-DA42-47D6-9479-627A427D270C}"/>
              </a:ext>
            </a:extLst>
          </p:cNvPr>
          <p:cNvSpPr txBox="1">
            <a:spLocks noChangeArrowheads="1"/>
          </p:cNvSpPr>
          <p:nvPr/>
        </p:nvSpPr>
        <p:spPr bwMode="auto">
          <a:xfrm>
            <a:off x="1550988" y="1898650"/>
            <a:ext cx="41116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rPr>
              <a:t>有</a:t>
            </a:r>
          </a:p>
        </p:txBody>
      </p:sp>
      <p:sp>
        <p:nvSpPr>
          <p:cNvPr id="76" name="Text Box 72">
            <a:extLst>
              <a:ext uri="{FF2B5EF4-FFF2-40B4-BE49-F238E27FC236}">
                <a16:creationId xmlns:a16="http://schemas.microsoft.com/office/drawing/2014/main" id="{C40A7A44-6B4C-445E-9B7C-FA5E951B40CA}"/>
              </a:ext>
            </a:extLst>
          </p:cNvPr>
          <p:cNvSpPr txBox="1">
            <a:spLocks noChangeArrowheads="1"/>
          </p:cNvSpPr>
          <p:nvPr/>
        </p:nvSpPr>
        <p:spPr bwMode="auto">
          <a:xfrm>
            <a:off x="1219200" y="3652838"/>
            <a:ext cx="1435100" cy="438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rPr>
              <a:t>存入一条数据</a:t>
            </a:r>
          </a:p>
        </p:txBody>
      </p:sp>
      <p:sp>
        <p:nvSpPr>
          <p:cNvPr id="77" name="Line 73">
            <a:extLst>
              <a:ext uri="{FF2B5EF4-FFF2-40B4-BE49-F238E27FC236}">
                <a16:creationId xmlns:a16="http://schemas.microsoft.com/office/drawing/2014/main" id="{07B45DA4-38B2-43D5-9AE0-01C9A16E9061}"/>
              </a:ext>
            </a:extLst>
          </p:cNvPr>
          <p:cNvSpPr>
            <a:spLocks noChangeShapeType="1"/>
          </p:cNvSpPr>
          <p:nvPr/>
        </p:nvSpPr>
        <p:spPr bwMode="auto">
          <a:xfrm>
            <a:off x="1968500" y="3070225"/>
            <a:ext cx="1588" cy="5826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Text Box 74">
            <a:extLst>
              <a:ext uri="{FF2B5EF4-FFF2-40B4-BE49-F238E27FC236}">
                <a16:creationId xmlns:a16="http://schemas.microsoft.com/office/drawing/2014/main" id="{D436F9E2-783F-4C4A-AE2C-A1D92FE23857}"/>
              </a:ext>
            </a:extLst>
          </p:cNvPr>
          <p:cNvSpPr txBox="1">
            <a:spLocks noChangeArrowheads="1"/>
          </p:cNvSpPr>
          <p:nvPr/>
        </p:nvSpPr>
        <p:spPr bwMode="auto">
          <a:xfrm>
            <a:off x="1219200" y="4383088"/>
            <a:ext cx="1435100" cy="438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rPr>
              <a:t>归还使用权</a:t>
            </a:r>
          </a:p>
        </p:txBody>
      </p:sp>
      <p:sp>
        <p:nvSpPr>
          <p:cNvPr id="79" name="Line 75">
            <a:extLst>
              <a:ext uri="{FF2B5EF4-FFF2-40B4-BE49-F238E27FC236}">
                <a16:creationId xmlns:a16="http://schemas.microsoft.com/office/drawing/2014/main" id="{9B23A828-8656-4FA7-814F-E46D3B5A617F}"/>
              </a:ext>
            </a:extLst>
          </p:cNvPr>
          <p:cNvSpPr>
            <a:spLocks noChangeShapeType="1"/>
          </p:cNvSpPr>
          <p:nvPr/>
        </p:nvSpPr>
        <p:spPr bwMode="auto">
          <a:xfrm>
            <a:off x="1970088" y="4090988"/>
            <a:ext cx="0"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 name="Line 76">
            <a:extLst>
              <a:ext uri="{FF2B5EF4-FFF2-40B4-BE49-F238E27FC236}">
                <a16:creationId xmlns:a16="http://schemas.microsoft.com/office/drawing/2014/main" id="{8874602A-0233-4724-9653-A021305597BE}"/>
              </a:ext>
            </a:extLst>
          </p:cNvPr>
          <p:cNvSpPr>
            <a:spLocks noChangeShapeType="1"/>
          </p:cNvSpPr>
          <p:nvPr/>
        </p:nvSpPr>
        <p:spPr bwMode="auto">
          <a:xfrm>
            <a:off x="1970088" y="5727700"/>
            <a:ext cx="0" cy="2921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77">
            <a:extLst>
              <a:ext uri="{FF2B5EF4-FFF2-40B4-BE49-F238E27FC236}">
                <a16:creationId xmlns:a16="http://schemas.microsoft.com/office/drawing/2014/main" id="{79903C99-0311-43D1-AAF7-03F645B18D7F}"/>
              </a:ext>
            </a:extLst>
          </p:cNvPr>
          <p:cNvSpPr>
            <a:spLocks noChangeShapeType="1"/>
          </p:cNvSpPr>
          <p:nvPr/>
        </p:nvSpPr>
        <p:spPr bwMode="auto">
          <a:xfrm flipH="1">
            <a:off x="838200" y="6019800"/>
            <a:ext cx="1143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78">
            <a:extLst>
              <a:ext uri="{FF2B5EF4-FFF2-40B4-BE49-F238E27FC236}">
                <a16:creationId xmlns:a16="http://schemas.microsoft.com/office/drawing/2014/main" id="{EE67CA09-524E-4B88-911F-69C457248B5D}"/>
              </a:ext>
            </a:extLst>
          </p:cNvPr>
          <p:cNvSpPr>
            <a:spLocks noChangeShapeType="1"/>
          </p:cNvSpPr>
          <p:nvPr/>
        </p:nvSpPr>
        <p:spPr bwMode="auto">
          <a:xfrm flipV="1">
            <a:off x="838200" y="292100"/>
            <a:ext cx="0" cy="5727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79">
            <a:extLst>
              <a:ext uri="{FF2B5EF4-FFF2-40B4-BE49-F238E27FC236}">
                <a16:creationId xmlns:a16="http://schemas.microsoft.com/office/drawing/2014/main" id="{AA190A24-8D63-4147-9E58-B21599220A0B}"/>
              </a:ext>
            </a:extLst>
          </p:cNvPr>
          <p:cNvSpPr>
            <a:spLocks noChangeShapeType="1"/>
          </p:cNvSpPr>
          <p:nvPr/>
        </p:nvSpPr>
        <p:spPr bwMode="auto">
          <a:xfrm>
            <a:off x="838200" y="292100"/>
            <a:ext cx="11318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 Box 80">
            <a:extLst>
              <a:ext uri="{FF2B5EF4-FFF2-40B4-BE49-F238E27FC236}">
                <a16:creationId xmlns:a16="http://schemas.microsoft.com/office/drawing/2014/main" id="{792862F7-F9BA-4F3A-8119-7A7A27F1D0EF}"/>
              </a:ext>
            </a:extLst>
          </p:cNvPr>
          <p:cNvSpPr txBox="1">
            <a:spLocks noChangeArrowheads="1"/>
          </p:cNvSpPr>
          <p:nvPr/>
        </p:nvSpPr>
        <p:spPr bwMode="auto">
          <a:xfrm>
            <a:off x="1560513" y="3068638"/>
            <a:ext cx="4095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rPr>
              <a:t>是</a:t>
            </a:r>
          </a:p>
        </p:txBody>
      </p:sp>
      <p:sp>
        <p:nvSpPr>
          <p:cNvPr id="85" name="Line 81">
            <a:extLst>
              <a:ext uri="{FF2B5EF4-FFF2-40B4-BE49-F238E27FC236}">
                <a16:creationId xmlns:a16="http://schemas.microsoft.com/office/drawing/2014/main" id="{ED20C0AE-9486-4D23-923D-E207146B5F20}"/>
              </a:ext>
            </a:extLst>
          </p:cNvPr>
          <p:cNvSpPr>
            <a:spLocks noChangeShapeType="1"/>
          </p:cNvSpPr>
          <p:nvPr/>
        </p:nvSpPr>
        <p:spPr bwMode="auto">
          <a:xfrm>
            <a:off x="1970088" y="4821238"/>
            <a:ext cx="0"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 name="Text Box 82">
            <a:extLst>
              <a:ext uri="{FF2B5EF4-FFF2-40B4-BE49-F238E27FC236}">
                <a16:creationId xmlns:a16="http://schemas.microsoft.com/office/drawing/2014/main" id="{8516F0F9-E65B-4B7E-989A-2607BE8A542F}"/>
              </a:ext>
            </a:extLst>
          </p:cNvPr>
          <p:cNvSpPr txBox="1">
            <a:spLocks noChangeArrowheads="1"/>
          </p:cNvSpPr>
          <p:nvPr/>
        </p:nvSpPr>
        <p:spPr bwMode="auto">
          <a:xfrm>
            <a:off x="1143000" y="5113338"/>
            <a:ext cx="1752600" cy="6016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solidFill>
                  <a:srgbClr val="003300"/>
                </a:solidFill>
                <a:latin typeface="Times New Roman" panose="02020603050405020304" pitchFamily="18" charset="0"/>
              </a:rPr>
              <a:t>Full</a:t>
            </a:r>
            <a:r>
              <a:rPr lang="zh-CN" altLang="en-US" sz="1800" b="1">
                <a:solidFill>
                  <a:srgbClr val="003300"/>
                </a:solidFill>
                <a:latin typeface="Times New Roman" panose="02020603050405020304" pitchFamily="18" charset="0"/>
              </a:rPr>
              <a:t>信号量加</a:t>
            </a:r>
            <a:r>
              <a:rPr lang="en-US" altLang="zh-CN" sz="1800" b="1">
                <a:solidFill>
                  <a:srgbClr val="003300"/>
                </a:solidFill>
                <a:latin typeface="Times New Roman" panose="02020603050405020304" pitchFamily="18" charset="0"/>
              </a:rPr>
              <a:t>1</a:t>
            </a:r>
          </a:p>
          <a:p>
            <a:pPr algn="just">
              <a:spcBef>
                <a:spcPct val="0"/>
              </a:spcBef>
              <a:buClrTx/>
              <a:buSzTx/>
              <a:buFontTx/>
              <a:buNone/>
            </a:pPr>
            <a:r>
              <a:rPr lang="zh-CN" altLang="en-US" sz="1800" b="1">
                <a:solidFill>
                  <a:srgbClr val="003300"/>
                </a:solidFill>
                <a:latin typeface="Times New Roman" panose="02020603050405020304" pitchFamily="18" charset="0"/>
              </a:rPr>
              <a:t>唤醒一个消费者</a:t>
            </a:r>
          </a:p>
        </p:txBody>
      </p:sp>
      <p:sp>
        <p:nvSpPr>
          <p:cNvPr id="87" name="Text Box 83">
            <a:extLst>
              <a:ext uri="{FF2B5EF4-FFF2-40B4-BE49-F238E27FC236}">
                <a16:creationId xmlns:a16="http://schemas.microsoft.com/office/drawing/2014/main" id="{48B809F9-4375-4071-848D-6F960AB4BD5C}"/>
              </a:ext>
            </a:extLst>
          </p:cNvPr>
          <p:cNvSpPr txBox="1">
            <a:spLocks noChangeArrowheads="1"/>
          </p:cNvSpPr>
          <p:nvPr/>
        </p:nvSpPr>
        <p:spPr bwMode="auto">
          <a:xfrm>
            <a:off x="2667318" y="6462078"/>
            <a:ext cx="48006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2000" b="1" dirty="0">
                <a:solidFill>
                  <a:srgbClr val="003300"/>
                </a:solidFill>
                <a:latin typeface="Times New Roman" panose="02020603050405020304" pitchFamily="18" charset="0"/>
              </a:rPr>
              <a:t>生产者</a:t>
            </a:r>
            <a:r>
              <a:rPr lang="en-US" altLang="zh-CN" sz="2000" b="1" dirty="0">
                <a:solidFill>
                  <a:srgbClr val="003300"/>
                </a:solidFill>
                <a:latin typeface="Times New Roman" panose="02020603050405020304" pitchFamily="18" charset="0"/>
              </a:rPr>
              <a:t>/</a:t>
            </a:r>
            <a:r>
              <a:rPr lang="zh-CN" altLang="en-US" sz="2000" b="1" dirty="0">
                <a:solidFill>
                  <a:srgbClr val="003300"/>
                </a:solidFill>
                <a:latin typeface="Times New Roman" panose="02020603050405020304" pitchFamily="18" charset="0"/>
              </a:rPr>
              <a:t>消费者执行流程图</a:t>
            </a:r>
          </a:p>
        </p:txBody>
      </p:sp>
      <p:sp>
        <p:nvSpPr>
          <p:cNvPr id="88" name="Line 84">
            <a:extLst>
              <a:ext uri="{FF2B5EF4-FFF2-40B4-BE49-F238E27FC236}">
                <a16:creationId xmlns:a16="http://schemas.microsoft.com/office/drawing/2014/main" id="{943BA767-6EDF-42DA-9CD7-882317BE90A1}"/>
              </a:ext>
            </a:extLst>
          </p:cNvPr>
          <p:cNvSpPr>
            <a:spLocks noChangeShapeType="1"/>
          </p:cNvSpPr>
          <p:nvPr/>
        </p:nvSpPr>
        <p:spPr bwMode="auto">
          <a:xfrm>
            <a:off x="5486400" y="4876800"/>
            <a:ext cx="0" cy="228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 name="Line 85">
            <a:extLst>
              <a:ext uri="{FF2B5EF4-FFF2-40B4-BE49-F238E27FC236}">
                <a16:creationId xmlns:a16="http://schemas.microsoft.com/office/drawing/2014/main" id="{098746CC-5C44-4F74-91A1-8E8858CF152A}"/>
              </a:ext>
            </a:extLst>
          </p:cNvPr>
          <p:cNvSpPr>
            <a:spLocks noChangeShapeType="1"/>
          </p:cNvSpPr>
          <p:nvPr/>
        </p:nvSpPr>
        <p:spPr bwMode="auto">
          <a:xfrm>
            <a:off x="3557588" y="1143000"/>
            <a:ext cx="23812" cy="160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 name="Text Box 86">
            <a:extLst>
              <a:ext uri="{FF2B5EF4-FFF2-40B4-BE49-F238E27FC236}">
                <a16:creationId xmlns:a16="http://schemas.microsoft.com/office/drawing/2014/main" id="{5363740C-107A-4D8B-8C1E-31C87D07E0BA}"/>
              </a:ext>
            </a:extLst>
          </p:cNvPr>
          <p:cNvSpPr txBox="1">
            <a:spLocks noChangeArrowheads="1"/>
          </p:cNvSpPr>
          <p:nvPr/>
        </p:nvSpPr>
        <p:spPr bwMode="auto">
          <a:xfrm>
            <a:off x="2362200" y="990600"/>
            <a:ext cx="4111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solidFill>
                  <a:srgbClr val="003300"/>
                </a:solidFill>
                <a:latin typeface="Times New Roman" panose="02020603050405020304" pitchFamily="18" charset="0"/>
              </a:rPr>
              <a:t>无</a:t>
            </a:r>
          </a:p>
        </p:txBody>
      </p:sp>
      <p:sp>
        <p:nvSpPr>
          <p:cNvPr id="91" name="Text Box 87">
            <a:extLst>
              <a:ext uri="{FF2B5EF4-FFF2-40B4-BE49-F238E27FC236}">
                <a16:creationId xmlns:a16="http://schemas.microsoft.com/office/drawing/2014/main" id="{7C5AFB31-902D-41F4-A121-ED6CDB14EC7D}"/>
              </a:ext>
            </a:extLst>
          </p:cNvPr>
          <p:cNvSpPr txBox="1">
            <a:spLocks noChangeArrowheads="1"/>
          </p:cNvSpPr>
          <p:nvPr/>
        </p:nvSpPr>
        <p:spPr bwMode="auto">
          <a:xfrm>
            <a:off x="6477000" y="2057400"/>
            <a:ext cx="1271588" cy="569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solidFill>
                  <a:srgbClr val="003300"/>
                </a:solidFill>
                <a:latin typeface="Times New Roman" panose="02020603050405020304" pitchFamily="18" charset="0"/>
              </a:rPr>
              <a:t>阻塞</a:t>
            </a:r>
          </a:p>
          <a:p>
            <a:pPr algn="just">
              <a:spcBef>
                <a:spcPct val="0"/>
              </a:spcBef>
              <a:buClrTx/>
              <a:buSzTx/>
              <a:buFontTx/>
              <a:buNone/>
            </a:pPr>
            <a:r>
              <a:rPr lang="zh-CN" altLang="en-US" sz="1600" b="1">
                <a:solidFill>
                  <a:srgbClr val="003300"/>
                </a:solidFill>
                <a:latin typeface="Times New Roman" panose="02020603050405020304" pitchFamily="18" charset="0"/>
              </a:rPr>
              <a:t>等待使用权</a:t>
            </a:r>
          </a:p>
        </p:txBody>
      </p:sp>
    </p:spTree>
    <p:extLst>
      <p:ext uri="{BB962C8B-B14F-4D97-AF65-F5344CB8AC3E}">
        <p14:creationId xmlns:p14="http://schemas.microsoft.com/office/powerpoint/2010/main" val="27506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BC5A569-8A1B-4A49-B981-DE25957C60D5}"/>
              </a:ext>
            </a:extLst>
          </p:cNvPr>
          <p:cNvSpPr>
            <a:spLocks noChangeArrowheads="1"/>
          </p:cNvSpPr>
          <p:nvPr/>
        </p:nvSpPr>
        <p:spPr bwMode="auto">
          <a:xfrm>
            <a:off x="194310" y="4445635"/>
            <a:ext cx="894969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buSzPct val="90000"/>
              <a:buFont typeface="Monotype Sorts" pitchFamily="2" charset="2"/>
              <a:buChar char="n"/>
            </a:pPr>
            <a:r>
              <a:rPr kumimoji="1" lang="zh-CN" altLang="en-US" sz="2400" b="1" dirty="0">
                <a:latin typeface="仿宋_GB2312" pitchFamily="49" charset="-122"/>
                <a:ea typeface="仿宋_GB2312" pitchFamily="49" charset="-122"/>
              </a:rPr>
              <a:t>每个进程中各个</a:t>
            </a:r>
            <a:r>
              <a:rPr kumimoji="1" lang="en-US" altLang="zh-CN" sz="2400" b="1" dirty="0">
                <a:latin typeface="仿宋_GB2312" pitchFamily="49" charset="-122"/>
                <a:ea typeface="仿宋_GB2312" pitchFamily="49" charset="-122"/>
              </a:rPr>
              <a:t>wait</a:t>
            </a:r>
            <a:r>
              <a:rPr kumimoji="1" lang="zh-CN" altLang="en-US" sz="2400" b="1" dirty="0">
                <a:latin typeface="仿宋_GB2312" pitchFamily="49" charset="-122"/>
                <a:ea typeface="仿宋_GB2312" pitchFamily="49" charset="-122"/>
              </a:rPr>
              <a:t>操作的次序是重要的：先检查资源数目，再检查是否互斥</a:t>
            </a:r>
            <a:r>
              <a:rPr kumimoji="1" lang="en-US" altLang="zh-CN" sz="2400" b="1" dirty="0">
                <a:latin typeface="仿宋_GB2312" pitchFamily="49" charset="-122"/>
                <a:ea typeface="仿宋_GB2312" pitchFamily="49" charset="-122"/>
              </a:rPr>
              <a:t>.</a:t>
            </a:r>
            <a:r>
              <a:rPr kumimoji="1" lang="zh-CN" altLang="en-US" sz="2400" b="1" dirty="0">
                <a:latin typeface="仿宋_GB2312" pitchFamily="49" charset="-122"/>
                <a:ea typeface="仿宋_GB2312" pitchFamily="49" charset="-122"/>
              </a:rPr>
              <a:t>否则可能死锁</a:t>
            </a:r>
            <a:r>
              <a:rPr kumimoji="1" lang="en-US" altLang="zh-CN" sz="2400" b="1" dirty="0">
                <a:latin typeface="仿宋_GB2312" pitchFamily="49" charset="-122"/>
                <a:ea typeface="仿宋_GB2312" pitchFamily="49" charset="-122"/>
              </a:rPr>
              <a:t>(</a:t>
            </a:r>
            <a:r>
              <a:rPr kumimoji="1" lang="en-US" altLang="zh-CN" sz="2400" b="1" dirty="0">
                <a:solidFill>
                  <a:srgbClr val="FF0000"/>
                </a:solidFill>
                <a:latin typeface="仿宋_GB2312" pitchFamily="49" charset="-122"/>
                <a:ea typeface="仿宋_GB2312" pitchFamily="49" charset="-122"/>
              </a:rPr>
              <a:t>?</a:t>
            </a:r>
            <a:r>
              <a:rPr kumimoji="1" lang="en-US" altLang="zh-CN" sz="2400" b="1" dirty="0">
                <a:latin typeface="仿宋_GB2312" pitchFamily="49" charset="-122"/>
                <a:ea typeface="仿宋_GB2312" pitchFamily="49" charset="-122"/>
              </a:rPr>
              <a:t>)</a:t>
            </a:r>
          </a:p>
          <a:p>
            <a:pPr>
              <a:buSzPct val="90000"/>
              <a:buFont typeface="Monotype Sorts" pitchFamily="2" charset="2"/>
              <a:buChar char="n"/>
            </a:pPr>
            <a:r>
              <a:rPr kumimoji="1" lang="zh-CN" altLang="en-US" sz="2400" b="1" dirty="0">
                <a:latin typeface="仿宋_GB2312" pitchFamily="49" charset="-122"/>
                <a:ea typeface="仿宋_GB2312" pitchFamily="49" charset="-122"/>
              </a:rPr>
              <a:t>采用</a:t>
            </a:r>
            <a:r>
              <a:rPr kumimoji="1" lang="en-US" altLang="zh-CN" sz="2400" b="1" dirty="0">
                <a:latin typeface="仿宋_GB2312" pitchFamily="49" charset="-122"/>
                <a:ea typeface="仿宋_GB2312" pitchFamily="49" charset="-122"/>
              </a:rPr>
              <a:t>AND</a:t>
            </a:r>
            <a:r>
              <a:rPr kumimoji="1" lang="zh-CN" altLang="en-US" sz="2400" b="1" dirty="0">
                <a:latin typeface="仿宋_GB2312" pitchFamily="49" charset="-122"/>
                <a:ea typeface="仿宋_GB2312" pitchFamily="49" charset="-122"/>
              </a:rPr>
              <a:t>信号量集：</a:t>
            </a:r>
          </a:p>
          <a:p>
            <a:pPr lvl="2">
              <a:buFont typeface="Monotype Sorts" pitchFamily="2" charset="2"/>
              <a:buNone/>
            </a:pPr>
            <a:r>
              <a:rPr kumimoji="1" lang="en-US" altLang="zh-CN" b="1" dirty="0" err="1">
                <a:latin typeface="仿宋_GB2312" pitchFamily="49" charset="-122"/>
                <a:ea typeface="仿宋_GB2312" pitchFamily="49" charset="-122"/>
              </a:rPr>
              <a:t>Swait</a:t>
            </a:r>
            <a:r>
              <a:rPr kumimoji="1" lang="en-US" altLang="zh-CN" b="1" dirty="0">
                <a:latin typeface="仿宋_GB2312" pitchFamily="49" charset="-122"/>
                <a:ea typeface="仿宋_GB2312" pitchFamily="49" charset="-122"/>
              </a:rPr>
              <a:t>(empty, mutex)</a:t>
            </a:r>
            <a:r>
              <a:rPr kumimoji="1" lang="zh-CN" altLang="en-US" b="1" dirty="0">
                <a:latin typeface="仿宋_GB2312" pitchFamily="49" charset="-122"/>
                <a:ea typeface="仿宋_GB2312" pitchFamily="49" charset="-122"/>
              </a:rPr>
              <a:t>；</a:t>
            </a:r>
            <a:r>
              <a:rPr kumimoji="1" lang="en-US" altLang="zh-CN" b="1" dirty="0">
                <a:latin typeface="仿宋_GB2312" pitchFamily="49" charset="-122"/>
                <a:ea typeface="仿宋_GB2312" pitchFamily="49" charset="-122"/>
              </a:rPr>
              <a:t>|  </a:t>
            </a:r>
            <a:r>
              <a:rPr kumimoji="1" lang="en-US" altLang="zh-CN" b="1" dirty="0" err="1">
                <a:latin typeface="仿宋_GB2312" pitchFamily="49" charset="-122"/>
                <a:ea typeface="仿宋_GB2312" pitchFamily="49" charset="-122"/>
              </a:rPr>
              <a:t>Swait</a:t>
            </a:r>
            <a:r>
              <a:rPr kumimoji="1" lang="en-US" altLang="zh-CN" b="1" dirty="0">
                <a:latin typeface="仿宋_GB2312" pitchFamily="49" charset="-122"/>
                <a:ea typeface="仿宋_GB2312" pitchFamily="49" charset="-122"/>
              </a:rPr>
              <a:t>(</a:t>
            </a:r>
            <a:r>
              <a:rPr kumimoji="1" lang="en-US" altLang="zh-CN" b="1" dirty="0" err="1">
                <a:latin typeface="仿宋_GB2312" pitchFamily="49" charset="-122"/>
                <a:ea typeface="仿宋_GB2312" pitchFamily="49" charset="-122"/>
              </a:rPr>
              <a:t>full,mutex</a:t>
            </a:r>
            <a:r>
              <a:rPr kumimoji="1" lang="en-US" altLang="zh-CN" b="1" dirty="0">
                <a:latin typeface="仿宋_GB2312" pitchFamily="49" charset="-122"/>
                <a:ea typeface="仿宋_GB2312" pitchFamily="49" charset="-122"/>
              </a:rPr>
              <a:t>)</a:t>
            </a:r>
            <a:r>
              <a:rPr kumimoji="1" lang="zh-CN" altLang="en-US" b="1" dirty="0">
                <a:latin typeface="仿宋_GB2312" pitchFamily="49" charset="-122"/>
                <a:ea typeface="仿宋_GB2312" pitchFamily="49" charset="-122"/>
              </a:rPr>
              <a:t>； </a:t>
            </a:r>
          </a:p>
          <a:p>
            <a:pPr lvl="2">
              <a:buFont typeface="Monotype Sorts" pitchFamily="2" charset="2"/>
              <a:buNone/>
            </a:pPr>
            <a:r>
              <a:rPr kumimoji="1" lang="en-US" altLang="zh-CN" b="1" dirty="0" err="1">
                <a:latin typeface="仿宋_GB2312" pitchFamily="49" charset="-122"/>
                <a:ea typeface="仿宋_GB2312" pitchFamily="49" charset="-122"/>
              </a:rPr>
              <a:t>Ssignal</a:t>
            </a:r>
            <a:r>
              <a:rPr kumimoji="1" lang="en-US" altLang="zh-CN" b="1" dirty="0">
                <a:latin typeface="仿宋_GB2312" pitchFamily="49" charset="-122"/>
                <a:ea typeface="仿宋_GB2312" pitchFamily="49" charset="-122"/>
              </a:rPr>
              <a:t>(</a:t>
            </a:r>
            <a:r>
              <a:rPr kumimoji="1" lang="en-US" altLang="zh-CN" b="1" dirty="0" err="1">
                <a:latin typeface="仿宋_GB2312" pitchFamily="49" charset="-122"/>
                <a:ea typeface="仿宋_GB2312" pitchFamily="49" charset="-122"/>
              </a:rPr>
              <a:t>mutex,full</a:t>
            </a:r>
            <a:r>
              <a:rPr kumimoji="1" lang="en-US" altLang="zh-CN" b="1" dirty="0">
                <a:latin typeface="仿宋_GB2312" pitchFamily="49" charset="-122"/>
                <a:ea typeface="仿宋_GB2312" pitchFamily="49" charset="-122"/>
              </a:rPr>
              <a:t>)</a:t>
            </a:r>
            <a:r>
              <a:rPr kumimoji="1" lang="zh-CN" altLang="en-US" b="1" dirty="0">
                <a:latin typeface="仿宋_GB2312" pitchFamily="49" charset="-122"/>
                <a:ea typeface="仿宋_GB2312" pitchFamily="49" charset="-122"/>
              </a:rPr>
              <a:t>；   </a:t>
            </a:r>
            <a:r>
              <a:rPr kumimoji="1" lang="en-US" altLang="zh-CN" b="1" dirty="0">
                <a:latin typeface="仿宋_GB2312" pitchFamily="49" charset="-122"/>
                <a:ea typeface="仿宋_GB2312" pitchFamily="49" charset="-122"/>
              </a:rPr>
              <a:t>|  </a:t>
            </a:r>
            <a:r>
              <a:rPr kumimoji="1" lang="en-US" altLang="zh-CN" b="1" dirty="0" err="1">
                <a:latin typeface="仿宋_GB2312" pitchFamily="49" charset="-122"/>
                <a:ea typeface="仿宋_GB2312" pitchFamily="49" charset="-122"/>
              </a:rPr>
              <a:t>Ssignal</a:t>
            </a:r>
            <a:r>
              <a:rPr kumimoji="1" lang="en-US" altLang="zh-CN" b="1" dirty="0">
                <a:latin typeface="仿宋_GB2312" pitchFamily="49" charset="-122"/>
                <a:ea typeface="仿宋_GB2312" pitchFamily="49" charset="-122"/>
              </a:rPr>
              <a:t>(</a:t>
            </a:r>
            <a:r>
              <a:rPr kumimoji="1" lang="en-US" altLang="zh-CN" b="1" dirty="0" err="1">
                <a:latin typeface="仿宋_GB2312" pitchFamily="49" charset="-122"/>
                <a:ea typeface="仿宋_GB2312" pitchFamily="49" charset="-122"/>
              </a:rPr>
              <a:t>mutex,empty</a:t>
            </a:r>
            <a:r>
              <a:rPr kumimoji="1" lang="en-US" altLang="zh-CN" b="1" dirty="0">
                <a:latin typeface="仿宋_GB2312" pitchFamily="49" charset="-122"/>
                <a:ea typeface="仿宋_GB2312" pitchFamily="49" charset="-122"/>
              </a:rPr>
              <a:t>);</a:t>
            </a:r>
          </a:p>
        </p:txBody>
      </p:sp>
      <p:sp>
        <p:nvSpPr>
          <p:cNvPr id="5" name="Text Box 3">
            <a:extLst>
              <a:ext uri="{FF2B5EF4-FFF2-40B4-BE49-F238E27FC236}">
                <a16:creationId xmlns:a16="http://schemas.microsoft.com/office/drawing/2014/main" id="{2E400286-0914-481D-AD89-8E0139DB9358}"/>
              </a:ext>
            </a:extLst>
          </p:cNvPr>
          <p:cNvSpPr txBox="1">
            <a:spLocks noChangeArrowheads="1"/>
          </p:cNvSpPr>
          <p:nvPr/>
        </p:nvSpPr>
        <p:spPr bwMode="auto">
          <a:xfrm>
            <a:off x="518160" y="1778635"/>
            <a:ext cx="3763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
              </a:spcBef>
              <a:buClrTx/>
              <a:buSzTx/>
              <a:buFontTx/>
              <a:buNone/>
            </a:pPr>
            <a:r>
              <a:rPr lang="en-US" altLang="zh-CN" sz="1800" b="1">
                <a:latin typeface="Helvetica" panose="020B0604020202020204" pitchFamily="34" charset="0"/>
                <a:ea typeface="楷体_GB2312" pitchFamily="49" charset="-122"/>
              </a:rPr>
              <a:t>	Producer</a:t>
            </a:r>
          </a:p>
        </p:txBody>
      </p:sp>
      <p:graphicFrame>
        <p:nvGraphicFramePr>
          <p:cNvPr id="6" name="Group 4">
            <a:extLst>
              <a:ext uri="{FF2B5EF4-FFF2-40B4-BE49-F238E27FC236}">
                <a16:creationId xmlns:a16="http://schemas.microsoft.com/office/drawing/2014/main" id="{9B801FC0-6C49-42B7-BB55-802CC95CE9E0}"/>
              </a:ext>
            </a:extLst>
          </p:cNvPr>
          <p:cNvGraphicFramePr>
            <a:graphicFrameLocks noGrp="1"/>
          </p:cNvGraphicFramePr>
          <p:nvPr>
            <p:extLst>
              <p:ext uri="{D42A27DB-BD31-4B8C-83A1-F6EECF244321}">
                <p14:modId xmlns:p14="http://schemas.microsoft.com/office/powerpoint/2010/main" val="3845212181"/>
              </p:ext>
            </p:extLst>
          </p:nvPr>
        </p:nvGraphicFramePr>
        <p:xfrm>
          <a:off x="519748" y="2237423"/>
          <a:ext cx="3763962" cy="2112963"/>
        </p:xfrm>
        <a:graphic>
          <a:graphicData uri="http://schemas.openxmlformats.org/drawingml/2006/table">
            <a:tbl>
              <a:tblPr/>
              <a:tblGrid>
                <a:gridCol w="3763962">
                  <a:extLst>
                    <a:ext uri="{9D8B030D-6E8A-4147-A177-3AD203B41FA5}">
                      <a16:colId xmlns:a16="http://schemas.microsoft.com/office/drawing/2014/main" val="20000"/>
                    </a:ext>
                  </a:extLst>
                </a:gridCol>
              </a:tblGrid>
              <a:tr h="774700">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5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rPr>
                        <a:t>Wait(empty);</a:t>
                      </a:r>
                    </a:p>
                    <a:p>
                      <a:pPr marL="0" marR="0" lvl="0" indent="0" algn="l" defTabSz="914400" rtl="0" eaLnBrk="1" fontAlgn="base" latinLnBrk="0" hangingPunct="1">
                        <a:lnSpc>
                          <a:spcPct val="100000"/>
                        </a:lnSpc>
                        <a:spcBef>
                          <a:spcPct val="5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rPr>
                        <a:t>Wait(</a:t>
                      </a:r>
                      <a:r>
                        <a:rPr kumimoji="0" lang="en-US" altLang="zh-CN" sz="2000" b="1" i="0" u="none" strike="noStrike" cap="none" normalizeH="0" baseline="0" dirty="0" err="1">
                          <a:ln>
                            <a:noFill/>
                          </a:ln>
                          <a:solidFill>
                            <a:schemeClr val="tx1"/>
                          </a:solidFill>
                          <a:effectLst/>
                          <a:latin typeface="Times New Roman" pitchFamily="18" charset="0"/>
                          <a:ea typeface="楷体_GB2312" pitchFamily="49" charset="-122"/>
                        </a:rPr>
                        <a:t>mutex</a:t>
                      </a: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rPr>
                        <a:t>); //</a:t>
                      </a:r>
                      <a:r>
                        <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rPr>
                        <a:t>进入区</a:t>
                      </a:r>
                      <a:endParaRPr kumimoji="1"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466725">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rPr>
                        <a:t>One unit </a:t>
                      </a: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sym typeface="Wingdings" pitchFamily="2" charset="2"/>
                        </a:rPr>
                        <a:t>buffer;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871538">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5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sym typeface="Wingdings" pitchFamily="2" charset="2"/>
                        </a:rPr>
                        <a:t>Signal(</a:t>
                      </a:r>
                      <a:r>
                        <a:rPr kumimoji="0" lang="en-US" altLang="zh-CN" sz="2000" b="1" i="0" u="none" strike="noStrike" cap="none" normalizeH="0" baseline="0" dirty="0" err="1">
                          <a:ln>
                            <a:noFill/>
                          </a:ln>
                          <a:solidFill>
                            <a:schemeClr val="tx1"/>
                          </a:solidFill>
                          <a:effectLst/>
                          <a:latin typeface="Times New Roman" pitchFamily="18" charset="0"/>
                          <a:ea typeface="楷体_GB2312" pitchFamily="49" charset="-122"/>
                          <a:sym typeface="Wingdings" pitchFamily="2" charset="2"/>
                        </a:rPr>
                        <a:t>mutex</a:t>
                      </a: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sym typeface="Wingdings" pitchFamily="2" charset="2"/>
                        </a:rPr>
                        <a:t>);</a:t>
                      </a:r>
                    </a:p>
                    <a:p>
                      <a:pPr marL="0" marR="0" lvl="0" indent="0" algn="l" defTabSz="914400" rtl="0" eaLnBrk="1" fontAlgn="base" latinLnBrk="0" hangingPunct="1">
                        <a:lnSpc>
                          <a:spcPct val="100000"/>
                        </a:lnSpc>
                        <a:spcBef>
                          <a:spcPct val="5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sym typeface="Wingdings" pitchFamily="2" charset="2"/>
                        </a:rPr>
                        <a:t>Signal(full);  //</a:t>
                      </a:r>
                      <a:r>
                        <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sym typeface="Wingdings" pitchFamily="2" charset="2"/>
                        </a:rPr>
                        <a:t>退出区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bl>
          </a:graphicData>
        </a:graphic>
      </p:graphicFrame>
      <p:sp>
        <p:nvSpPr>
          <p:cNvPr id="7" name="Text Box 14">
            <a:extLst>
              <a:ext uri="{FF2B5EF4-FFF2-40B4-BE49-F238E27FC236}">
                <a16:creationId xmlns:a16="http://schemas.microsoft.com/office/drawing/2014/main" id="{49537326-E6EE-41E3-B1F8-70C9321A90AB}"/>
              </a:ext>
            </a:extLst>
          </p:cNvPr>
          <p:cNvSpPr txBox="1">
            <a:spLocks noChangeArrowheads="1"/>
          </p:cNvSpPr>
          <p:nvPr/>
        </p:nvSpPr>
        <p:spPr bwMode="auto">
          <a:xfrm>
            <a:off x="4940935" y="1797685"/>
            <a:ext cx="3763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
              </a:spcBef>
              <a:buClrTx/>
              <a:buSzTx/>
              <a:buFontTx/>
              <a:buNone/>
            </a:pPr>
            <a:r>
              <a:rPr lang="en-US" altLang="zh-CN" sz="1800" b="1">
                <a:latin typeface="Helvetica" panose="020B0604020202020204" pitchFamily="34" charset="0"/>
                <a:ea typeface="楷体_GB2312" pitchFamily="49" charset="-122"/>
              </a:rPr>
              <a:t>	Consumer</a:t>
            </a:r>
          </a:p>
        </p:txBody>
      </p:sp>
      <p:graphicFrame>
        <p:nvGraphicFramePr>
          <p:cNvPr id="8" name="Group 15">
            <a:extLst>
              <a:ext uri="{FF2B5EF4-FFF2-40B4-BE49-F238E27FC236}">
                <a16:creationId xmlns:a16="http://schemas.microsoft.com/office/drawing/2014/main" id="{9C3FE2B9-74E6-44FC-B3AE-BBCC7985C220}"/>
              </a:ext>
            </a:extLst>
          </p:cNvPr>
          <p:cNvGraphicFramePr>
            <a:graphicFrameLocks noGrp="1"/>
          </p:cNvGraphicFramePr>
          <p:nvPr>
            <p:extLst>
              <p:ext uri="{D42A27DB-BD31-4B8C-83A1-F6EECF244321}">
                <p14:modId xmlns:p14="http://schemas.microsoft.com/office/powerpoint/2010/main" val="4221578643"/>
              </p:ext>
            </p:extLst>
          </p:nvPr>
        </p:nvGraphicFramePr>
        <p:xfrm>
          <a:off x="4942523" y="2200910"/>
          <a:ext cx="3763962" cy="2162176"/>
        </p:xfrm>
        <a:graphic>
          <a:graphicData uri="http://schemas.openxmlformats.org/drawingml/2006/table">
            <a:tbl>
              <a:tblPr/>
              <a:tblGrid>
                <a:gridCol w="3763962">
                  <a:extLst>
                    <a:ext uri="{9D8B030D-6E8A-4147-A177-3AD203B41FA5}">
                      <a16:colId xmlns:a16="http://schemas.microsoft.com/office/drawing/2014/main" val="20000"/>
                    </a:ext>
                  </a:extLst>
                </a:gridCol>
              </a:tblGrid>
              <a:tr h="823913">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5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rPr>
                        <a:t>Wait(full);</a:t>
                      </a:r>
                    </a:p>
                    <a:p>
                      <a:pPr marL="0" marR="0" lvl="0" indent="0" algn="l" defTabSz="914400" rtl="0" eaLnBrk="1" fontAlgn="base" latinLnBrk="0" hangingPunct="1">
                        <a:lnSpc>
                          <a:spcPct val="100000"/>
                        </a:lnSpc>
                        <a:spcBef>
                          <a:spcPct val="5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rPr>
                        <a:t>Wait(</a:t>
                      </a:r>
                      <a:r>
                        <a:rPr kumimoji="0" lang="en-US" altLang="zh-CN" sz="2000" b="1" i="0" u="none" strike="noStrike" cap="none" normalizeH="0" baseline="0" dirty="0" err="1">
                          <a:ln>
                            <a:noFill/>
                          </a:ln>
                          <a:solidFill>
                            <a:schemeClr val="tx1"/>
                          </a:solidFill>
                          <a:effectLst/>
                          <a:latin typeface="Times New Roman" pitchFamily="18" charset="0"/>
                          <a:ea typeface="楷体_GB2312" pitchFamily="49" charset="-122"/>
                        </a:rPr>
                        <a:t>mutex</a:t>
                      </a: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rPr>
                        <a:t>); //</a:t>
                      </a:r>
                      <a:r>
                        <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rPr>
                        <a:t>进入区</a:t>
                      </a:r>
                      <a:endParaRPr kumimoji="1"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466725">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rPr>
                        <a:t>One unit </a:t>
                      </a: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sym typeface="Wingdings" pitchFamily="2" charset="2"/>
                        </a:rPr>
                        <a:t>buffer;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871538">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5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sym typeface="Wingdings" pitchFamily="2" charset="2"/>
                        </a:rPr>
                        <a:t>Signal(</a:t>
                      </a:r>
                      <a:r>
                        <a:rPr kumimoji="0" lang="en-US" altLang="zh-CN" sz="2000" b="1" i="0" u="none" strike="noStrike" cap="none" normalizeH="0" baseline="0" dirty="0" err="1">
                          <a:ln>
                            <a:noFill/>
                          </a:ln>
                          <a:solidFill>
                            <a:schemeClr val="tx1"/>
                          </a:solidFill>
                          <a:effectLst/>
                          <a:latin typeface="Times New Roman" pitchFamily="18" charset="0"/>
                          <a:ea typeface="楷体_GB2312" pitchFamily="49" charset="-122"/>
                          <a:sym typeface="Wingdings" pitchFamily="2" charset="2"/>
                        </a:rPr>
                        <a:t>mutex</a:t>
                      </a: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sym typeface="Wingdings" pitchFamily="2" charset="2"/>
                        </a:rPr>
                        <a:t>);</a:t>
                      </a:r>
                    </a:p>
                    <a:p>
                      <a:pPr marL="0" marR="0" lvl="0" indent="0" algn="l" defTabSz="914400" rtl="0" eaLnBrk="1" fontAlgn="base" latinLnBrk="0" hangingPunct="1">
                        <a:lnSpc>
                          <a:spcPct val="100000"/>
                        </a:lnSpc>
                        <a:spcBef>
                          <a:spcPct val="5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sym typeface="Wingdings" pitchFamily="2" charset="2"/>
                        </a:rPr>
                        <a:t>Signal(empty);  //</a:t>
                      </a:r>
                      <a:r>
                        <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sym typeface="Wingdings" pitchFamily="2" charset="2"/>
                        </a:rPr>
                        <a:t>退出区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bl>
          </a:graphicData>
        </a:graphic>
      </p:graphicFrame>
      <p:sp>
        <p:nvSpPr>
          <p:cNvPr id="9" name="Text Box 41">
            <a:extLst>
              <a:ext uri="{FF2B5EF4-FFF2-40B4-BE49-F238E27FC236}">
                <a16:creationId xmlns:a16="http://schemas.microsoft.com/office/drawing/2014/main" id="{0271A5F4-BF0D-445F-BBEC-ACD08EE3D36D}"/>
              </a:ext>
            </a:extLst>
          </p:cNvPr>
          <p:cNvSpPr txBox="1">
            <a:spLocks noChangeArrowheads="1"/>
          </p:cNvSpPr>
          <p:nvPr/>
        </p:nvSpPr>
        <p:spPr bwMode="auto">
          <a:xfrm>
            <a:off x="805498" y="988060"/>
            <a:ext cx="7705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buSzPct val="90000"/>
              <a:buFont typeface="Monotype Sorts" pitchFamily="2" charset="2"/>
              <a:buNone/>
            </a:pPr>
            <a:r>
              <a:rPr lang="en-US" altLang="zh-CN" sz="2800" b="1">
                <a:latin typeface="楷体_GB2312" pitchFamily="49" charset="-122"/>
                <a:ea typeface="楷体_GB2312" pitchFamily="49" charset="-122"/>
              </a:rPr>
              <a:t>var </a:t>
            </a:r>
            <a:r>
              <a:rPr lang="en-US" altLang="zh-CN" sz="2800" b="1">
                <a:solidFill>
                  <a:srgbClr val="FF0000"/>
                </a:solidFill>
                <a:latin typeface="楷体_GB2312" pitchFamily="49" charset="-122"/>
                <a:ea typeface="楷体_GB2312" pitchFamily="49" charset="-122"/>
              </a:rPr>
              <a:t>mutex,full,empty:</a:t>
            </a:r>
            <a:r>
              <a:rPr lang="en-US" altLang="zh-CN" sz="2800" b="1">
                <a:latin typeface="楷体_GB2312" pitchFamily="49" charset="-122"/>
                <a:ea typeface="楷体_GB2312" pitchFamily="49" charset="-122"/>
              </a:rPr>
              <a:t>semaphore:=</a:t>
            </a:r>
            <a:r>
              <a:rPr lang="en-US" altLang="zh-CN" sz="2800" b="1">
                <a:solidFill>
                  <a:srgbClr val="FF0000"/>
                </a:solidFill>
                <a:latin typeface="楷体_GB2312" pitchFamily="49" charset="-122"/>
                <a:ea typeface="楷体_GB2312" pitchFamily="49" charset="-122"/>
              </a:rPr>
              <a:t>1,0,n</a:t>
            </a:r>
            <a:endParaRPr lang="en-US" altLang="zh-CN" sz="2800" b="1">
              <a:solidFill>
                <a:srgbClr val="FF0000"/>
              </a:solidFill>
              <a:latin typeface="Helvetica" panose="020B0604020202020204" pitchFamily="34" charset="0"/>
              <a:ea typeface="楷体_GB2312" pitchFamily="49" charset="-122"/>
            </a:endParaRPr>
          </a:p>
        </p:txBody>
      </p:sp>
      <p:sp>
        <p:nvSpPr>
          <p:cNvPr id="10" name="Rectangle 42">
            <a:extLst>
              <a:ext uri="{FF2B5EF4-FFF2-40B4-BE49-F238E27FC236}">
                <a16:creationId xmlns:a16="http://schemas.microsoft.com/office/drawing/2014/main" id="{F29575A1-9482-4BB6-96BA-C7FBB6EB0972}"/>
              </a:ext>
            </a:extLst>
          </p:cNvPr>
          <p:cNvSpPr>
            <a:spLocks noGrp="1" noChangeArrowheads="1"/>
          </p:cNvSpPr>
          <p:nvPr>
            <p:ph type="title"/>
          </p:nvPr>
        </p:nvSpPr>
        <p:spPr>
          <a:xfrm>
            <a:off x="1265238" y="367348"/>
            <a:ext cx="7772400" cy="381000"/>
          </a:xfrm>
          <a:noFill/>
        </p:spPr>
        <p:txBody>
          <a:bodyPr/>
          <a:lstStyle/>
          <a:p>
            <a:pPr algn="l"/>
            <a:r>
              <a:rPr lang="zh-CN" altLang="en-US" sz="2800" b="1" dirty="0">
                <a:latin typeface="仿宋_GB2312" pitchFamily="49" charset="-122"/>
                <a:ea typeface="仿宋_GB2312" pitchFamily="49" charset="-122"/>
              </a:rPr>
              <a:t>采用记录型信号量机制解决该同步问题</a:t>
            </a:r>
          </a:p>
        </p:txBody>
      </p:sp>
      <p:cxnSp>
        <p:nvCxnSpPr>
          <p:cNvPr id="11" name="直接连接符 10">
            <a:extLst>
              <a:ext uri="{FF2B5EF4-FFF2-40B4-BE49-F238E27FC236}">
                <a16:creationId xmlns:a16="http://schemas.microsoft.com/office/drawing/2014/main" id="{8B5C31C3-A171-4930-ADDE-EEA5FD791E88}"/>
              </a:ext>
            </a:extLst>
          </p:cNvPr>
          <p:cNvCxnSpPr>
            <a:cxnSpLocks noChangeShapeType="1"/>
          </p:cNvCxnSpPr>
          <p:nvPr/>
        </p:nvCxnSpPr>
        <p:spPr bwMode="auto">
          <a:xfrm>
            <a:off x="3013710" y="2442210"/>
            <a:ext cx="1927225" cy="1600200"/>
          </a:xfrm>
          <a:prstGeom prst="line">
            <a:avLst/>
          </a:prstGeom>
          <a:noFill/>
          <a:ln w="28575" algn="ctr">
            <a:solidFill>
              <a:srgbClr val="FF0000"/>
            </a:solidFill>
            <a:round/>
            <a:headEnd/>
            <a:tailEnd/>
          </a:ln>
          <a:effectLst>
            <a:prstShdw prst="shdw17" dist="17961" dir="13500000">
              <a:schemeClr val="bg2"/>
            </a:prstShdw>
          </a:effectLst>
          <a:extLst>
            <a:ext uri="{909E8E84-426E-40DD-AFC4-6F175D3DCCD1}">
              <a14:hiddenFill xmlns:a14="http://schemas.microsoft.com/office/drawing/2010/main">
                <a:noFill/>
              </a14:hiddenFill>
            </a:ext>
          </a:extLst>
        </p:spPr>
      </p:cxnSp>
      <p:cxnSp>
        <p:nvCxnSpPr>
          <p:cNvPr id="12" name="直接连接符 11">
            <a:extLst>
              <a:ext uri="{FF2B5EF4-FFF2-40B4-BE49-F238E27FC236}">
                <a16:creationId xmlns:a16="http://schemas.microsoft.com/office/drawing/2014/main" id="{12FBF67B-8353-431D-8EBE-FAF6DF0F6096}"/>
              </a:ext>
            </a:extLst>
          </p:cNvPr>
          <p:cNvCxnSpPr>
            <a:cxnSpLocks noChangeShapeType="1"/>
          </p:cNvCxnSpPr>
          <p:nvPr/>
        </p:nvCxnSpPr>
        <p:spPr bwMode="auto">
          <a:xfrm flipV="1">
            <a:off x="3013710" y="2442210"/>
            <a:ext cx="1981200" cy="1524000"/>
          </a:xfrm>
          <a:prstGeom prst="line">
            <a:avLst/>
          </a:prstGeom>
          <a:noFill/>
          <a:ln w="28575" algn="ctr">
            <a:solidFill>
              <a:srgbClr val="FF0000"/>
            </a:solidFill>
            <a:round/>
            <a:headEnd/>
            <a:tailEnd/>
          </a:ln>
          <a:effectLst>
            <a:prstShdw prst="shdw17" dist="17961" dir="13500000">
              <a:schemeClr val="bg2"/>
            </a:prstShdw>
          </a:effectLst>
          <a:extLst>
            <a:ext uri="{909E8E84-426E-40DD-AFC4-6F175D3DCCD1}">
              <a14:hiddenFill xmlns:a14="http://schemas.microsoft.com/office/drawing/2010/main">
                <a:noFill/>
              </a14:hiddenFill>
            </a:ext>
          </a:extLst>
        </p:spPr>
      </p:cxnSp>
      <p:sp>
        <p:nvSpPr>
          <p:cNvPr id="13" name="右中括号 12">
            <a:extLst>
              <a:ext uri="{FF2B5EF4-FFF2-40B4-BE49-F238E27FC236}">
                <a16:creationId xmlns:a16="http://schemas.microsoft.com/office/drawing/2014/main" id="{829F4905-AE81-44A7-A513-2D5CB59A4607}"/>
              </a:ext>
            </a:extLst>
          </p:cNvPr>
          <p:cNvSpPr>
            <a:spLocks/>
          </p:cNvSpPr>
          <p:nvPr/>
        </p:nvSpPr>
        <p:spPr bwMode="auto">
          <a:xfrm rot="889674">
            <a:off x="2851785" y="2716848"/>
            <a:ext cx="385763" cy="1098550"/>
          </a:xfrm>
          <a:prstGeom prst="rightBracket">
            <a:avLst>
              <a:gd name="adj" fmla="val 123903"/>
            </a:avLst>
          </a:prstGeom>
          <a:noFill/>
          <a:ln w="28575" algn="ctr">
            <a:solidFill>
              <a:srgbClr val="FF0000"/>
            </a:solidFill>
            <a:round/>
            <a:headEnd/>
            <a:tailEnd/>
          </a:ln>
          <a:effectLst>
            <a:prstShdw prst="shdw17" dist="17961" dir="13500000">
              <a:schemeClr val="bg2"/>
            </a:prstShdw>
          </a:effectLst>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4" name="右中括号 13">
            <a:extLst>
              <a:ext uri="{FF2B5EF4-FFF2-40B4-BE49-F238E27FC236}">
                <a16:creationId xmlns:a16="http://schemas.microsoft.com/office/drawing/2014/main" id="{AE51B263-51BC-4E13-B833-365C712B1C73}"/>
              </a:ext>
            </a:extLst>
          </p:cNvPr>
          <p:cNvSpPr>
            <a:spLocks/>
          </p:cNvSpPr>
          <p:nvPr/>
        </p:nvSpPr>
        <p:spPr bwMode="auto">
          <a:xfrm rot="530039">
            <a:off x="7369810" y="2754948"/>
            <a:ext cx="368300" cy="1038225"/>
          </a:xfrm>
          <a:prstGeom prst="rightBracket">
            <a:avLst>
              <a:gd name="adj" fmla="val 61861"/>
            </a:avLst>
          </a:prstGeom>
          <a:noFill/>
          <a:ln w="28575" algn="ctr">
            <a:solidFill>
              <a:srgbClr val="FF0000"/>
            </a:solidFill>
            <a:round/>
            <a:headEnd/>
            <a:tailEnd/>
          </a:ln>
          <a:effectLst>
            <a:prstShdw prst="shdw17" dist="17961" dir="13500000">
              <a:schemeClr val="bg2"/>
            </a:prstShdw>
          </a:effectLst>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extLst>
      <p:ext uri="{BB962C8B-B14F-4D97-AF65-F5344CB8AC3E}">
        <p14:creationId xmlns:p14="http://schemas.microsoft.com/office/powerpoint/2010/main" val="4168039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4">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13" grpId="0" animBg="1"/>
      <p:bldP spid="14"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6D5941DF-4A3A-467B-BEF7-E75B6DDDB08C}"/>
              </a:ext>
            </a:extLst>
          </p:cNvPr>
          <p:cNvSpPr>
            <a:spLocks noChangeArrowheads="1"/>
          </p:cNvSpPr>
          <p:nvPr/>
        </p:nvSpPr>
        <p:spPr bwMode="auto">
          <a:xfrm>
            <a:off x="68580" y="68580"/>
            <a:ext cx="8991600" cy="6705600"/>
          </a:xfrm>
          <a:prstGeom prst="rect">
            <a:avLst/>
          </a:prstGeom>
          <a:solidFill>
            <a:schemeClr val="bg1"/>
          </a:solidFill>
          <a:ln>
            <a:noFill/>
          </a:ln>
          <a:effectLst>
            <a:prstShdw prst="shdw17" dist="17961" dir="13500000">
              <a:srgbClr val="050505"/>
            </a:prstShdw>
          </a:effec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200" b="1">
                <a:solidFill>
                  <a:srgbClr val="003300"/>
                </a:solidFill>
              </a:rPr>
              <a:t>          var mutex, empty, full</a:t>
            </a:r>
            <a:r>
              <a:rPr kumimoji="1" lang="zh-CN" altLang="en-US" sz="2200" b="1">
                <a:solidFill>
                  <a:srgbClr val="003300"/>
                </a:solidFill>
              </a:rPr>
              <a:t>：</a:t>
            </a:r>
            <a:r>
              <a:rPr kumimoji="1" lang="en-US" altLang="zh-CN" sz="2200" b="1">
                <a:solidFill>
                  <a:srgbClr val="003300"/>
                </a:solidFill>
              </a:rPr>
              <a:t>semaphore</a:t>
            </a:r>
            <a:r>
              <a:rPr kumimoji="1" lang="zh-CN" altLang="en-US" sz="2200" b="1">
                <a:solidFill>
                  <a:srgbClr val="003300"/>
                </a:solidFill>
              </a:rPr>
              <a:t>：</a:t>
            </a:r>
            <a:r>
              <a:rPr kumimoji="1" lang="en-US" altLang="zh-CN" sz="2200" b="1">
                <a:solidFill>
                  <a:srgbClr val="003300"/>
                </a:solidFill>
              </a:rPr>
              <a:t>=1</a:t>
            </a:r>
            <a:r>
              <a:rPr kumimoji="1" lang="zh-CN" altLang="en-US" sz="2200" b="1">
                <a:solidFill>
                  <a:srgbClr val="003300"/>
                </a:solidFill>
              </a:rPr>
              <a:t>，</a:t>
            </a:r>
            <a:r>
              <a:rPr kumimoji="1" lang="en-US" altLang="zh-CN" sz="2200" b="1">
                <a:solidFill>
                  <a:srgbClr val="003300"/>
                </a:solidFill>
              </a:rPr>
              <a:t>n</a:t>
            </a:r>
            <a:r>
              <a:rPr kumimoji="1" lang="zh-CN" altLang="en-US" sz="2200" b="1">
                <a:solidFill>
                  <a:srgbClr val="003300"/>
                </a:solidFill>
              </a:rPr>
              <a:t>，</a:t>
            </a:r>
            <a:r>
              <a:rPr kumimoji="1" lang="en-US" altLang="zh-CN" sz="2200" b="1">
                <a:solidFill>
                  <a:srgbClr val="003300"/>
                </a:solidFill>
              </a:rPr>
              <a:t>0</a:t>
            </a:r>
            <a:r>
              <a:rPr kumimoji="1" lang="zh-CN" altLang="en-US" sz="2200" b="1">
                <a:solidFill>
                  <a:srgbClr val="003300"/>
                </a:solidFill>
              </a:rPr>
              <a:t>；</a:t>
            </a:r>
          </a:p>
          <a:p>
            <a:pPr eaLnBrk="1" hangingPunct="1">
              <a:spcBef>
                <a:spcPct val="0"/>
              </a:spcBef>
              <a:buClrTx/>
              <a:buSzTx/>
              <a:buFontTx/>
              <a:buNone/>
            </a:pPr>
            <a:r>
              <a:rPr kumimoji="1" lang="zh-CN" altLang="en-US" sz="2200" b="1">
                <a:solidFill>
                  <a:srgbClr val="003300"/>
                </a:solidFill>
              </a:rPr>
              <a:t>          </a:t>
            </a:r>
            <a:r>
              <a:rPr kumimoji="1" lang="en-US" altLang="zh-CN" sz="2200" b="1">
                <a:solidFill>
                  <a:srgbClr val="003300"/>
                </a:solidFill>
              </a:rPr>
              <a:t>buffer</a:t>
            </a:r>
            <a:r>
              <a:rPr kumimoji="1" lang="zh-CN" altLang="en-US" sz="2200" b="1">
                <a:solidFill>
                  <a:srgbClr val="003300"/>
                </a:solidFill>
              </a:rPr>
              <a:t>：</a:t>
            </a:r>
            <a:r>
              <a:rPr kumimoji="1" lang="en-US" altLang="zh-CN" sz="2200" b="1">
                <a:solidFill>
                  <a:srgbClr val="003300"/>
                </a:solidFill>
              </a:rPr>
              <a:t>array[0</a:t>
            </a:r>
            <a:r>
              <a:rPr kumimoji="1" lang="zh-CN" altLang="en-US" sz="2200" b="1">
                <a:solidFill>
                  <a:srgbClr val="003300"/>
                </a:solidFill>
              </a:rPr>
              <a:t>，</a:t>
            </a:r>
            <a:r>
              <a:rPr kumimoji="1" lang="en-US" altLang="zh-CN" sz="2200" b="1">
                <a:solidFill>
                  <a:srgbClr val="003300"/>
                </a:solidFill>
              </a:rPr>
              <a:t>…</a:t>
            </a:r>
            <a:r>
              <a:rPr kumimoji="1" lang="zh-CN" altLang="en-US" sz="2200" b="1">
                <a:solidFill>
                  <a:srgbClr val="003300"/>
                </a:solidFill>
              </a:rPr>
              <a:t>，</a:t>
            </a:r>
            <a:r>
              <a:rPr kumimoji="1" lang="en-US" altLang="zh-CN" sz="2200" b="1">
                <a:solidFill>
                  <a:srgbClr val="003300"/>
                </a:solidFill>
              </a:rPr>
              <a:t>n-1] of  item</a:t>
            </a:r>
            <a:r>
              <a:rPr kumimoji="1" lang="zh-CN" altLang="en-US" sz="2200" b="1">
                <a:solidFill>
                  <a:srgbClr val="003300"/>
                </a:solidFill>
              </a:rPr>
              <a:t>；</a:t>
            </a:r>
          </a:p>
          <a:p>
            <a:pPr eaLnBrk="1" hangingPunct="1">
              <a:spcBef>
                <a:spcPct val="0"/>
              </a:spcBef>
              <a:buClrTx/>
              <a:buSzTx/>
              <a:buFontTx/>
              <a:buNone/>
            </a:pPr>
            <a:r>
              <a:rPr kumimoji="1" lang="zh-CN" altLang="en-US" sz="2200" b="1">
                <a:solidFill>
                  <a:srgbClr val="003300"/>
                </a:solidFill>
              </a:rPr>
              <a:t>          </a:t>
            </a:r>
            <a:r>
              <a:rPr kumimoji="1" lang="en-US" altLang="zh-CN" sz="2200" b="1">
                <a:solidFill>
                  <a:srgbClr val="003300"/>
                </a:solidFill>
              </a:rPr>
              <a:t>in, out</a:t>
            </a:r>
            <a:r>
              <a:rPr kumimoji="1" lang="zh-CN" altLang="en-US" sz="2200" b="1">
                <a:solidFill>
                  <a:srgbClr val="003300"/>
                </a:solidFill>
              </a:rPr>
              <a:t>：</a:t>
            </a:r>
            <a:r>
              <a:rPr kumimoji="1" lang="en-US" altLang="zh-CN" sz="2200" b="1">
                <a:solidFill>
                  <a:srgbClr val="003300"/>
                </a:solidFill>
              </a:rPr>
              <a:t>integer:</a:t>
            </a:r>
            <a:r>
              <a:rPr kumimoji="1" lang="zh-CN" altLang="en-US" sz="2200" b="1">
                <a:solidFill>
                  <a:srgbClr val="003300"/>
                </a:solidFill>
              </a:rPr>
              <a:t>＝</a:t>
            </a:r>
            <a:r>
              <a:rPr kumimoji="1" lang="en-US" altLang="zh-CN" sz="2200" b="1">
                <a:solidFill>
                  <a:srgbClr val="003300"/>
                </a:solidFill>
              </a:rPr>
              <a:t>0, 0</a:t>
            </a:r>
            <a:r>
              <a:rPr kumimoji="1" lang="zh-CN" altLang="en-US" sz="2200" b="1">
                <a:solidFill>
                  <a:srgbClr val="003300"/>
                </a:solidFill>
              </a:rPr>
              <a:t>；</a:t>
            </a:r>
          </a:p>
          <a:p>
            <a:pPr eaLnBrk="1" hangingPunct="1">
              <a:spcBef>
                <a:spcPct val="0"/>
              </a:spcBef>
              <a:buClrTx/>
              <a:buSzTx/>
              <a:buFontTx/>
              <a:buNone/>
            </a:pPr>
            <a:r>
              <a:rPr kumimoji="1" lang="zh-CN" altLang="en-US" sz="2200" b="1">
                <a:solidFill>
                  <a:srgbClr val="003300"/>
                </a:solidFill>
              </a:rPr>
              <a:t>          </a:t>
            </a:r>
            <a:r>
              <a:rPr kumimoji="1" lang="en-US" altLang="zh-CN" sz="2200" b="1">
                <a:solidFill>
                  <a:srgbClr val="003300"/>
                </a:solidFill>
              </a:rPr>
              <a:t>begin</a:t>
            </a:r>
          </a:p>
          <a:p>
            <a:pPr eaLnBrk="1" hangingPunct="1">
              <a:spcBef>
                <a:spcPct val="0"/>
              </a:spcBef>
              <a:buClrTx/>
              <a:buSzTx/>
              <a:buFontTx/>
              <a:buNone/>
            </a:pPr>
            <a:r>
              <a:rPr kumimoji="1" lang="en-US" altLang="zh-CN" sz="2200" b="1">
                <a:solidFill>
                  <a:srgbClr val="003300"/>
                </a:solidFill>
              </a:rPr>
              <a:t>             parbegin</a:t>
            </a:r>
          </a:p>
          <a:p>
            <a:pPr eaLnBrk="1" hangingPunct="1">
              <a:spcBef>
                <a:spcPct val="0"/>
              </a:spcBef>
              <a:buClrTx/>
              <a:buSzTx/>
              <a:buFontTx/>
              <a:buNone/>
            </a:pPr>
            <a:r>
              <a:rPr kumimoji="1" lang="en-US" altLang="zh-CN" sz="2200" b="1">
                <a:solidFill>
                  <a:srgbClr val="003300"/>
                </a:solidFill>
              </a:rPr>
              <a:t>                </a:t>
            </a:r>
            <a:r>
              <a:rPr kumimoji="1" lang="en-US" altLang="zh-CN" sz="2200" b="1">
                <a:solidFill>
                  <a:srgbClr val="0066FF"/>
                </a:solidFill>
              </a:rPr>
              <a:t>proceducer</a:t>
            </a:r>
            <a:r>
              <a:rPr kumimoji="1" lang="zh-CN" altLang="en-US" sz="2200" b="1">
                <a:solidFill>
                  <a:srgbClr val="003300"/>
                </a:solidFill>
              </a:rPr>
              <a:t>：</a:t>
            </a:r>
            <a:r>
              <a:rPr kumimoji="1" lang="en-US" altLang="zh-CN" sz="2200" b="1">
                <a:solidFill>
                  <a:srgbClr val="003300"/>
                </a:solidFill>
              </a:rPr>
              <a:t>begin</a:t>
            </a:r>
          </a:p>
          <a:p>
            <a:pPr eaLnBrk="1" hangingPunct="1">
              <a:spcBef>
                <a:spcPct val="0"/>
              </a:spcBef>
              <a:buClrTx/>
              <a:buSzTx/>
              <a:buFontTx/>
              <a:buNone/>
            </a:pPr>
            <a:r>
              <a:rPr kumimoji="1" lang="en-US" altLang="zh-CN" sz="2200" b="1">
                <a:solidFill>
                  <a:srgbClr val="003300"/>
                </a:solidFill>
              </a:rPr>
              <a:t>                           repeat</a:t>
            </a:r>
          </a:p>
          <a:p>
            <a:pPr eaLnBrk="1" hangingPunct="1">
              <a:spcBef>
                <a:spcPct val="0"/>
              </a:spcBef>
              <a:buClrTx/>
              <a:buSzTx/>
              <a:buFontTx/>
              <a:buNone/>
            </a:pPr>
            <a:r>
              <a:rPr kumimoji="1" lang="en-US" altLang="zh-CN" sz="2200" b="1">
                <a:solidFill>
                  <a:srgbClr val="003300"/>
                </a:solidFill>
              </a:rPr>
              <a:t>                              ┇</a:t>
            </a:r>
          </a:p>
          <a:p>
            <a:pPr eaLnBrk="1" hangingPunct="1">
              <a:spcBef>
                <a:spcPct val="0"/>
              </a:spcBef>
              <a:buClrTx/>
              <a:buSzTx/>
              <a:buFontTx/>
              <a:buNone/>
            </a:pPr>
            <a:r>
              <a:rPr kumimoji="1" lang="en-US" altLang="zh-CN" sz="2200" b="1">
                <a:solidFill>
                  <a:srgbClr val="003300"/>
                </a:solidFill>
              </a:rPr>
              <a:t>                           produce an item nextp</a:t>
            </a:r>
            <a:r>
              <a:rPr kumimoji="1" lang="zh-CN" altLang="en-US" sz="2200" b="1">
                <a:solidFill>
                  <a:srgbClr val="003300"/>
                </a:solidFill>
              </a:rPr>
              <a:t>；</a:t>
            </a:r>
          </a:p>
          <a:p>
            <a:pPr eaLnBrk="1" hangingPunct="1">
              <a:spcBef>
                <a:spcPct val="0"/>
              </a:spcBef>
              <a:buClrTx/>
              <a:buSzTx/>
              <a:buFontTx/>
              <a:buNone/>
            </a:pPr>
            <a:r>
              <a:rPr kumimoji="1" lang="zh-CN" altLang="en-US" sz="2200" b="1">
                <a:solidFill>
                  <a:srgbClr val="003300"/>
                </a:solidFill>
              </a:rPr>
              <a:t>                              ┇</a:t>
            </a:r>
          </a:p>
          <a:p>
            <a:pPr eaLnBrk="1" hangingPunct="1">
              <a:spcBef>
                <a:spcPct val="0"/>
              </a:spcBef>
              <a:buClrTx/>
              <a:buSzTx/>
              <a:buFontTx/>
              <a:buNone/>
            </a:pPr>
            <a:r>
              <a:rPr kumimoji="1" lang="zh-CN" altLang="en-US" sz="2200" b="1">
                <a:solidFill>
                  <a:srgbClr val="003300"/>
                </a:solidFill>
              </a:rPr>
              <a:t>                            </a:t>
            </a:r>
            <a:r>
              <a:rPr kumimoji="1" lang="en-US" altLang="zh-CN" sz="2200" b="1">
                <a:solidFill>
                  <a:srgbClr val="FF0000"/>
                </a:solidFill>
              </a:rPr>
              <a:t>wait</a:t>
            </a:r>
            <a:r>
              <a:rPr kumimoji="1" lang="zh-CN" altLang="en-US" sz="2200" b="1">
                <a:solidFill>
                  <a:srgbClr val="FF0000"/>
                </a:solidFill>
              </a:rPr>
              <a:t>（</a:t>
            </a:r>
            <a:r>
              <a:rPr kumimoji="1" lang="en-US" altLang="zh-CN" sz="2200" b="1">
                <a:solidFill>
                  <a:srgbClr val="FF0000"/>
                </a:solidFill>
              </a:rPr>
              <a:t>empty</a:t>
            </a:r>
            <a:r>
              <a:rPr kumimoji="1" lang="zh-CN" altLang="en-US" sz="2200" b="1">
                <a:solidFill>
                  <a:srgbClr val="FF0000"/>
                </a:solidFill>
              </a:rPr>
              <a:t>）；</a:t>
            </a:r>
          </a:p>
          <a:p>
            <a:pPr eaLnBrk="1" hangingPunct="1">
              <a:spcBef>
                <a:spcPct val="0"/>
              </a:spcBef>
              <a:buClrTx/>
              <a:buSzTx/>
              <a:buFontTx/>
              <a:buNone/>
            </a:pPr>
            <a:r>
              <a:rPr kumimoji="1" lang="zh-CN" altLang="en-US" sz="2200" b="1">
                <a:solidFill>
                  <a:srgbClr val="FF0000"/>
                </a:solidFill>
              </a:rPr>
              <a:t>                            </a:t>
            </a:r>
            <a:r>
              <a:rPr kumimoji="1" lang="en-US" altLang="zh-CN" sz="2200" b="1">
                <a:solidFill>
                  <a:srgbClr val="FF0000"/>
                </a:solidFill>
              </a:rPr>
              <a:t>wait</a:t>
            </a:r>
            <a:r>
              <a:rPr kumimoji="1" lang="zh-CN" altLang="en-US" sz="2200" b="1">
                <a:solidFill>
                  <a:srgbClr val="FF0000"/>
                </a:solidFill>
              </a:rPr>
              <a:t>（</a:t>
            </a:r>
            <a:r>
              <a:rPr kumimoji="1" lang="en-US" altLang="zh-CN" sz="2200" b="1">
                <a:solidFill>
                  <a:srgbClr val="FF0000"/>
                </a:solidFill>
              </a:rPr>
              <a:t>mutex</a:t>
            </a:r>
            <a:r>
              <a:rPr kumimoji="1" lang="zh-CN" altLang="en-US" sz="2200" b="1">
                <a:solidFill>
                  <a:srgbClr val="FF0000"/>
                </a:solidFill>
              </a:rPr>
              <a:t>）；</a:t>
            </a:r>
          </a:p>
          <a:p>
            <a:pPr eaLnBrk="1" hangingPunct="1">
              <a:spcBef>
                <a:spcPct val="0"/>
              </a:spcBef>
              <a:buClrTx/>
              <a:buSzTx/>
              <a:buFontTx/>
              <a:buNone/>
            </a:pPr>
            <a:r>
              <a:rPr kumimoji="1" lang="zh-CN" altLang="en-US" sz="2200" b="1">
                <a:solidFill>
                  <a:srgbClr val="FF0000"/>
                </a:solidFill>
              </a:rPr>
              <a:t>                            </a:t>
            </a:r>
            <a:r>
              <a:rPr kumimoji="1" lang="en-US" altLang="zh-CN" sz="2200" b="1">
                <a:solidFill>
                  <a:srgbClr val="FF0000"/>
                </a:solidFill>
              </a:rPr>
              <a:t>buffer</a:t>
            </a:r>
            <a:r>
              <a:rPr kumimoji="1" lang="zh-CN" altLang="en-US" sz="2200" b="1">
                <a:solidFill>
                  <a:srgbClr val="FF0000"/>
                </a:solidFill>
              </a:rPr>
              <a:t>（</a:t>
            </a:r>
            <a:r>
              <a:rPr kumimoji="1" lang="en-US" altLang="zh-CN" sz="2200" b="1">
                <a:solidFill>
                  <a:srgbClr val="FF0000"/>
                </a:solidFill>
              </a:rPr>
              <a:t>in</a:t>
            </a:r>
            <a:r>
              <a:rPr kumimoji="1" lang="zh-CN" altLang="en-US" sz="2200" b="1">
                <a:solidFill>
                  <a:srgbClr val="FF0000"/>
                </a:solidFill>
              </a:rPr>
              <a:t>）：</a:t>
            </a:r>
            <a:r>
              <a:rPr kumimoji="1" lang="en-US" altLang="zh-CN" sz="2200" b="1">
                <a:solidFill>
                  <a:srgbClr val="FF0000"/>
                </a:solidFill>
              </a:rPr>
              <a:t>=nextp</a:t>
            </a:r>
            <a:r>
              <a:rPr kumimoji="1" lang="zh-CN" altLang="en-US" sz="2200" b="1">
                <a:solidFill>
                  <a:srgbClr val="FF0000"/>
                </a:solidFill>
              </a:rPr>
              <a:t>；</a:t>
            </a:r>
          </a:p>
          <a:p>
            <a:pPr eaLnBrk="1" hangingPunct="1">
              <a:spcBef>
                <a:spcPct val="0"/>
              </a:spcBef>
              <a:buClrTx/>
              <a:buSzTx/>
              <a:buFontTx/>
              <a:buNone/>
            </a:pPr>
            <a:r>
              <a:rPr kumimoji="1" lang="zh-CN" altLang="en-US" sz="2200" b="1">
                <a:solidFill>
                  <a:srgbClr val="FF0000"/>
                </a:solidFill>
              </a:rPr>
              <a:t>                            </a:t>
            </a:r>
            <a:r>
              <a:rPr kumimoji="1" lang="en-US" altLang="zh-CN" sz="2200" b="1">
                <a:solidFill>
                  <a:srgbClr val="FF0000"/>
                </a:solidFill>
              </a:rPr>
              <a:t>in</a:t>
            </a:r>
            <a:r>
              <a:rPr kumimoji="1" lang="zh-CN" altLang="en-US" sz="2200" b="1">
                <a:solidFill>
                  <a:srgbClr val="FF0000"/>
                </a:solidFill>
              </a:rPr>
              <a:t>：</a:t>
            </a:r>
            <a:r>
              <a:rPr kumimoji="1" lang="en-US" altLang="zh-CN" sz="2200" b="1">
                <a:solidFill>
                  <a:srgbClr val="FF0000"/>
                </a:solidFill>
              </a:rPr>
              <a:t>=</a:t>
            </a:r>
            <a:r>
              <a:rPr kumimoji="1" lang="zh-CN" altLang="en-US" sz="2200" b="1">
                <a:solidFill>
                  <a:srgbClr val="FF0000"/>
                </a:solidFill>
              </a:rPr>
              <a:t>（</a:t>
            </a:r>
            <a:r>
              <a:rPr kumimoji="1" lang="en-US" altLang="zh-CN" sz="2200" b="1">
                <a:solidFill>
                  <a:srgbClr val="FF0000"/>
                </a:solidFill>
              </a:rPr>
              <a:t>in+1</a:t>
            </a:r>
            <a:r>
              <a:rPr kumimoji="1" lang="zh-CN" altLang="en-US" sz="2200" b="1">
                <a:solidFill>
                  <a:srgbClr val="FF0000"/>
                </a:solidFill>
              </a:rPr>
              <a:t>）</a:t>
            </a:r>
            <a:r>
              <a:rPr kumimoji="1" lang="en-US" altLang="zh-CN" sz="2200" b="1">
                <a:solidFill>
                  <a:srgbClr val="FF0000"/>
                </a:solidFill>
              </a:rPr>
              <a:t>mod n</a:t>
            </a:r>
            <a:r>
              <a:rPr kumimoji="1" lang="zh-CN" altLang="en-US" sz="2200" b="1">
                <a:solidFill>
                  <a:srgbClr val="FF0000"/>
                </a:solidFill>
              </a:rPr>
              <a:t>；</a:t>
            </a:r>
          </a:p>
          <a:p>
            <a:pPr eaLnBrk="1" hangingPunct="1">
              <a:spcBef>
                <a:spcPct val="0"/>
              </a:spcBef>
              <a:buClrTx/>
              <a:buSzTx/>
              <a:buFontTx/>
              <a:buNone/>
            </a:pPr>
            <a:r>
              <a:rPr kumimoji="1" lang="zh-CN" altLang="en-US" sz="2200" b="1">
                <a:solidFill>
                  <a:srgbClr val="FF0000"/>
                </a:solidFill>
              </a:rPr>
              <a:t>                            </a:t>
            </a:r>
            <a:r>
              <a:rPr kumimoji="1" lang="en-US" altLang="zh-CN" sz="2200" b="1">
                <a:solidFill>
                  <a:srgbClr val="FF0000"/>
                </a:solidFill>
              </a:rPr>
              <a:t>signal</a:t>
            </a:r>
            <a:r>
              <a:rPr kumimoji="1" lang="zh-CN" altLang="en-US" sz="2200" b="1">
                <a:solidFill>
                  <a:srgbClr val="FF0000"/>
                </a:solidFill>
              </a:rPr>
              <a:t>（</a:t>
            </a:r>
            <a:r>
              <a:rPr kumimoji="1" lang="en-US" altLang="zh-CN" sz="2200" b="1">
                <a:solidFill>
                  <a:srgbClr val="FF0000"/>
                </a:solidFill>
              </a:rPr>
              <a:t>mutex</a:t>
            </a:r>
            <a:r>
              <a:rPr kumimoji="1" lang="zh-CN" altLang="en-US" sz="2200" b="1">
                <a:solidFill>
                  <a:srgbClr val="FF0000"/>
                </a:solidFill>
              </a:rPr>
              <a:t>）；</a:t>
            </a:r>
          </a:p>
          <a:p>
            <a:pPr eaLnBrk="1" hangingPunct="1">
              <a:spcBef>
                <a:spcPct val="0"/>
              </a:spcBef>
              <a:buClrTx/>
              <a:buSzTx/>
              <a:buFontTx/>
              <a:buNone/>
            </a:pPr>
            <a:r>
              <a:rPr kumimoji="1" lang="zh-CN" altLang="en-US" sz="2200" b="1">
                <a:solidFill>
                  <a:srgbClr val="FF0000"/>
                </a:solidFill>
              </a:rPr>
              <a:t>                            </a:t>
            </a:r>
            <a:r>
              <a:rPr kumimoji="1" lang="en-US" altLang="zh-CN" sz="2200" b="1">
                <a:solidFill>
                  <a:srgbClr val="FF0000"/>
                </a:solidFill>
              </a:rPr>
              <a:t>signal</a:t>
            </a:r>
            <a:r>
              <a:rPr kumimoji="1" lang="zh-CN" altLang="en-US" sz="2200" b="1">
                <a:solidFill>
                  <a:srgbClr val="FF0000"/>
                </a:solidFill>
              </a:rPr>
              <a:t>（</a:t>
            </a:r>
            <a:r>
              <a:rPr kumimoji="1" lang="en-US" altLang="zh-CN" sz="2200" b="1">
                <a:solidFill>
                  <a:srgbClr val="FF0000"/>
                </a:solidFill>
              </a:rPr>
              <a:t>full</a:t>
            </a:r>
            <a:r>
              <a:rPr kumimoji="1" lang="zh-CN" altLang="en-US" sz="2200" b="1">
                <a:solidFill>
                  <a:srgbClr val="FF0000"/>
                </a:solidFill>
              </a:rPr>
              <a:t>）；</a:t>
            </a:r>
          </a:p>
          <a:p>
            <a:pPr eaLnBrk="1" hangingPunct="1">
              <a:spcBef>
                <a:spcPct val="0"/>
              </a:spcBef>
              <a:buClrTx/>
              <a:buSzTx/>
              <a:buFontTx/>
              <a:buNone/>
            </a:pPr>
            <a:r>
              <a:rPr kumimoji="1" lang="zh-CN" altLang="en-US" sz="2200" b="1">
                <a:solidFill>
                  <a:srgbClr val="003300"/>
                </a:solidFill>
              </a:rPr>
              <a:t>                            </a:t>
            </a:r>
            <a:r>
              <a:rPr kumimoji="1" lang="en-US" altLang="zh-CN" sz="2200" b="1">
                <a:solidFill>
                  <a:srgbClr val="003300"/>
                </a:solidFill>
              </a:rPr>
              <a:t>until false</a:t>
            </a:r>
            <a:r>
              <a:rPr kumimoji="1" lang="zh-CN" altLang="en-US" sz="2200" b="1">
                <a:solidFill>
                  <a:srgbClr val="003300"/>
                </a:solidFill>
              </a:rPr>
              <a:t>；</a:t>
            </a:r>
          </a:p>
          <a:p>
            <a:pPr eaLnBrk="1" hangingPunct="1">
              <a:spcBef>
                <a:spcPct val="0"/>
              </a:spcBef>
              <a:buClrTx/>
              <a:buSzTx/>
              <a:buFontTx/>
              <a:buNone/>
            </a:pPr>
            <a:r>
              <a:rPr kumimoji="1" lang="zh-CN" altLang="en-US" sz="2200" b="1">
                <a:solidFill>
                  <a:srgbClr val="003300"/>
                </a:solidFill>
              </a:rPr>
              <a:t>                            </a:t>
            </a:r>
            <a:r>
              <a:rPr kumimoji="1" lang="en-US" altLang="zh-CN" sz="2200" b="1">
                <a:solidFill>
                  <a:srgbClr val="003300"/>
                </a:solidFill>
              </a:rPr>
              <a:t>end </a:t>
            </a:r>
          </a:p>
          <a:p>
            <a:pPr eaLnBrk="1" hangingPunct="1">
              <a:buSzPct val="60000"/>
              <a:buFont typeface="Wingdings" panose="05000000000000000000" pitchFamily="2" charset="2"/>
              <a:buNone/>
            </a:pPr>
            <a:endParaRPr lang="en-US" altLang="zh-CN" sz="2200" b="1">
              <a:solidFill>
                <a:srgbClr val="003300"/>
              </a:solidFill>
            </a:endParaRPr>
          </a:p>
          <a:p>
            <a:pPr eaLnBrk="1" hangingPunct="1">
              <a:spcBef>
                <a:spcPct val="0"/>
              </a:spcBef>
              <a:buClrTx/>
              <a:buSzTx/>
              <a:buFontTx/>
              <a:buNone/>
            </a:pPr>
            <a:r>
              <a:rPr lang="en-US" altLang="zh-CN" sz="2200" b="1">
                <a:solidFill>
                  <a:srgbClr val="003300"/>
                </a:solidFill>
              </a:rPr>
              <a:t>         </a:t>
            </a:r>
            <a:endParaRPr lang="zh-CN" altLang="en-US" sz="2200">
              <a:solidFill>
                <a:srgbClr val="003300"/>
              </a:solidFill>
            </a:endParaRPr>
          </a:p>
        </p:txBody>
      </p:sp>
      <p:sp>
        <p:nvSpPr>
          <p:cNvPr id="7" name="矩形 6">
            <a:extLst>
              <a:ext uri="{FF2B5EF4-FFF2-40B4-BE49-F238E27FC236}">
                <a16:creationId xmlns:a16="http://schemas.microsoft.com/office/drawing/2014/main" id="{11E06BC9-8E71-4651-A77C-76BFA07B39F7}"/>
              </a:ext>
            </a:extLst>
          </p:cNvPr>
          <p:cNvSpPr>
            <a:spLocks noChangeArrowheads="1"/>
          </p:cNvSpPr>
          <p:nvPr/>
        </p:nvSpPr>
        <p:spPr bwMode="auto">
          <a:xfrm>
            <a:off x="4792980" y="3421380"/>
            <a:ext cx="2430780" cy="381000"/>
          </a:xfrm>
          <a:prstGeom prst="rect">
            <a:avLst/>
          </a:prstGeom>
          <a:solidFill>
            <a:srgbClr val="FFFF00"/>
          </a:solidFill>
          <a:ln>
            <a:noFill/>
          </a:ln>
          <a:effectLst>
            <a:prstShdw prst="shdw17" dist="17961" dir="13500000">
              <a:schemeClr val="bg2"/>
            </a:prstShdw>
          </a:effec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dirty="0" err="1">
                <a:latin typeface="+mj-ea"/>
                <a:ea typeface="+mj-ea"/>
              </a:rPr>
              <a:t>Swait</a:t>
            </a:r>
            <a:r>
              <a:rPr lang="en-US" altLang="zh-CN" sz="1800" dirty="0">
                <a:latin typeface="+mj-ea"/>
                <a:ea typeface="+mj-ea"/>
              </a:rPr>
              <a:t>(</a:t>
            </a:r>
            <a:r>
              <a:rPr lang="en-US" altLang="zh-CN" sz="1800" dirty="0" err="1">
                <a:latin typeface="+mj-ea"/>
                <a:ea typeface="+mj-ea"/>
              </a:rPr>
              <a:t>empty,mutex</a:t>
            </a:r>
            <a:r>
              <a:rPr lang="en-US" altLang="zh-CN" sz="1800" dirty="0">
                <a:latin typeface="+mj-ea"/>
                <a:ea typeface="+mj-ea"/>
              </a:rPr>
              <a:t>)</a:t>
            </a:r>
            <a:endParaRPr lang="zh-CN" altLang="en-US" sz="1800" dirty="0">
              <a:latin typeface="+mj-ea"/>
              <a:ea typeface="+mj-ea"/>
            </a:endParaRPr>
          </a:p>
        </p:txBody>
      </p:sp>
      <p:sp>
        <p:nvSpPr>
          <p:cNvPr id="8" name="矩形 7">
            <a:extLst>
              <a:ext uri="{FF2B5EF4-FFF2-40B4-BE49-F238E27FC236}">
                <a16:creationId xmlns:a16="http://schemas.microsoft.com/office/drawing/2014/main" id="{C3FB7564-B3B0-4F23-82FC-06D41451B6CE}"/>
              </a:ext>
            </a:extLst>
          </p:cNvPr>
          <p:cNvSpPr>
            <a:spLocks noChangeArrowheads="1"/>
          </p:cNvSpPr>
          <p:nvPr/>
        </p:nvSpPr>
        <p:spPr bwMode="auto">
          <a:xfrm>
            <a:off x="5021580" y="4869180"/>
            <a:ext cx="2430780" cy="381000"/>
          </a:xfrm>
          <a:prstGeom prst="rect">
            <a:avLst/>
          </a:prstGeom>
          <a:solidFill>
            <a:srgbClr val="FFFF00"/>
          </a:solidFill>
          <a:ln>
            <a:noFill/>
          </a:ln>
          <a:effectLst>
            <a:prstShdw prst="shdw17" dist="17961" dir="13500000">
              <a:schemeClr val="bg2"/>
            </a:prstShdw>
          </a:effec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dirty="0" err="1">
                <a:latin typeface="+mj-ea"/>
                <a:ea typeface="+mj-ea"/>
              </a:rPr>
              <a:t>Ssignal</a:t>
            </a:r>
            <a:r>
              <a:rPr lang="en-US" altLang="zh-CN" sz="1800" dirty="0">
                <a:latin typeface="+mj-ea"/>
                <a:ea typeface="+mj-ea"/>
              </a:rPr>
              <a:t>(</a:t>
            </a:r>
            <a:r>
              <a:rPr lang="en-US" altLang="zh-CN" sz="1800" dirty="0" err="1">
                <a:latin typeface="+mj-ea"/>
                <a:ea typeface="+mj-ea"/>
              </a:rPr>
              <a:t>mutex,full</a:t>
            </a:r>
            <a:r>
              <a:rPr lang="en-US" altLang="zh-CN" sz="1800" dirty="0">
                <a:latin typeface="+mj-ea"/>
                <a:ea typeface="+mj-ea"/>
              </a:rPr>
              <a:t>)</a:t>
            </a:r>
            <a:endParaRPr lang="zh-CN" altLang="en-US" sz="1800" dirty="0">
              <a:latin typeface="+mj-ea"/>
              <a:ea typeface="+mj-ea"/>
            </a:endParaRPr>
          </a:p>
        </p:txBody>
      </p:sp>
    </p:spTree>
    <p:extLst>
      <p:ext uri="{BB962C8B-B14F-4D97-AF65-F5344CB8AC3E}">
        <p14:creationId xmlns:p14="http://schemas.microsoft.com/office/powerpoint/2010/main" val="1833841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2C719E8E-3A95-472A-A099-846FC58CAE73}"/>
              </a:ext>
            </a:extLst>
          </p:cNvPr>
          <p:cNvSpPr>
            <a:spLocks noChangeArrowheads="1"/>
          </p:cNvSpPr>
          <p:nvPr/>
        </p:nvSpPr>
        <p:spPr bwMode="auto">
          <a:xfrm>
            <a:off x="80010" y="76200"/>
            <a:ext cx="9144000" cy="6705600"/>
          </a:xfrm>
          <a:prstGeom prst="rect">
            <a:avLst/>
          </a:prstGeom>
          <a:solidFill>
            <a:schemeClr val="bg1"/>
          </a:solidFill>
          <a:ln>
            <a:noFill/>
          </a:ln>
          <a:effectLst>
            <a:prstShdw prst="shdw17" dist="17961" dir="13500000">
              <a:srgbClr val="050505"/>
            </a:prstShdw>
          </a:effec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solidFill>
                  <a:srgbClr val="003300"/>
                </a:solidFill>
              </a:rPr>
              <a:t>consumer  </a:t>
            </a:r>
            <a:r>
              <a:rPr kumimoji="1" lang="zh-CN" altLang="en-US" sz="2400" b="1">
                <a:solidFill>
                  <a:srgbClr val="003300"/>
                </a:solidFill>
              </a:rPr>
              <a:t>：</a:t>
            </a:r>
            <a:r>
              <a:rPr kumimoji="1" lang="en-US" altLang="zh-CN" sz="2400" b="1">
                <a:solidFill>
                  <a:srgbClr val="003300"/>
                </a:solidFill>
              </a:rPr>
              <a:t>begin</a:t>
            </a:r>
          </a:p>
          <a:p>
            <a:pPr eaLnBrk="1" hangingPunct="1">
              <a:spcBef>
                <a:spcPct val="0"/>
              </a:spcBef>
              <a:buClrTx/>
              <a:buSzTx/>
              <a:buFontTx/>
              <a:buNone/>
            </a:pPr>
            <a:r>
              <a:rPr kumimoji="1" lang="en-US" altLang="zh-CN" sz="2400" b="1">
                <a:solidFill>
                  <a:srgbClr val="003300"/>
                </a:solidFill>
              </a:rPr>
              <a:t>                          repeat</a:t>
            </a:r>
          </a:p>
          <a:p>
            <a:pPr eaLnBrk="1" hangingPunct="1">
              <a:spcBef>
                <a:spcPct val="0"/>
              </a:spcBef>
              <a:buClrTx/>
              <a:buSzTx/>
              <a:buFontTx/>
              <a:buNone/>
            </a:pPr>
            <a:r>
              <a:rPr kumimoji="1" lang="en-US" altLang="zh-CN" sz="2400" b="1">
                <a:solidFill>
                  <a:srgbClr val="003300"/>
                </a:solidFill>
              </a:rPr>
              <a:t>                          </a:t>
            </a:r>
            <a:r>
              <a:rPr kumimoji="1" lang="en-US" altLang="zh-CN" sz="2400" b="1">
                <a:solidFill>
                  <a:srgbClr val="FF0000"/>
                </a:solidFill>
              </a:rPr>
              <a:t>wait(full);</a:t>
            </a:r>
          </a:p>
          <a:p>
            <a:pPr eaLnBrk="1" hangingPunct="1">
              <a:spcBef>
                <a:spcPct val="0"/>
              </a:spcBef>
              <a:buClrTx/>
              <a:buSzTx/>
              <a:buFontTx/>
              <a:buNone/>
            </a:pPr>
            <a:r>
              <a:rPr kumimoji="1" lang="en-US" altLang="zh-CN" sz="2400" b="1">
                <a:solidFill>
                  <a:srgbClr val="FF0000"/>
                </a:solidFill>
              </a:rPr>
              <a:t>                          wait(mutex)</a:t>
            </a:r>
            <a:r>
              <a:rPr kumimoji="1" lang="zh-CN" altLang="en-US" sz="2400" b="1">
                <a:solidFill>
                  <a:srgbClr val="FF0000"/>
                </a:solidFill>
              </a:rPr>
              <a:t>；</a:t>
            </a:r>
          </a:p>
          <a:p>
            <a:pPr eaLnBrk="1" hangingPunct="1">
              <a:spcBef>
                <a:spcPct val="0"/>
              </a:spcBef>
              <a:buClrTx/>
              <a:buSzTx/>
              <a:buFontTx/>
              <a:buNone/>
            </a:pPr>
            <a:r>
              <a:rPr kumimoji="1" lang="zh-CN" altLang="en-US" sz="2400" b="1">
                <a:solidFill>
                  <a:srgbClr val="FF0000"/>
                </a:solidFill>
              </a:rPr>
              <a:t>                          </a:t>
            </a:r>
            <a:r>
              <a:rPr kumimoji="1" lang="en-US" altLang="zh-CN" sz="2400" b="1">
                <a:solidFill>
                  <a:srgbClr val="FF0000"/>
                </a:solidFill>
              </a:rPr>
              <a:t>nextc  </a:t>
            </a:r>
            <a:r>
              <a:rPr kumimoji="1" lang="zh-CN" altLang="en-US" sz="2400" b="1">
                <a:solidFill>
                  <a:srgbClr val="FF0000"/>
                </a:solidFill>
              </a:rPr>
              <a:t>：</a:t>
            </a:r>
            <a:r>
              <a:rPr kumimoji="1" lang="en-US" altLang="zh-CN" sz="2400" b="1">
                <a:solidFill>
                  <a:srgbClr val="FF0000"/>
                </a:solidFill>
              </a:rPr>
              <a:t>=buffer(out)</a:t>
            </a:r>
            <a:r>
              <a:rPr kumimoji="1" lang="zh-CN" altLang="en-US" sz="2400" b="1">
                <a:solidFill>
                  <a:srgbClr val="FF0000"/>
                </a:solidFill>
              </a:rPr>
              <a:t>；</a:t>
            </a:r>
          </a:p>
          <a:p>
            <a:pPr eaLnBrk="1" hangingPunct="1">
              <a:spcBef>
                <a:spcPct val="0"/>
              </a:spcBef>
              <a:buClrTx/>
              <a:buSzTx/>
              <a:buFontTx/>
              <a:buNone/>
            </a:pPr>
            <a:r>
              <a:rPr kumimoji="1" lang="zh-CN" altLang="en-US" sz="2400" b="1">
                <a:solidFill>
                  <a:srgbClr val="FF0000"/>
                </a:solidFill>
              </a:rPr>
              <a:t>                          </a:t>
            </a:r>
            <a:r>
              <a:rPr kumimoji="1" lang="en-US" altLang="zh-CN" sz="2400" b="1">
                <a:solidFill>
                  <a:srgbClr val="FF0000"/>
                </a:solidFill>
              </a:rPr>
              <a:t>out</a:t>
            </a:r>
            <a:r>
              <a:rPr kumimoji="1" lang="zh-CN" altLang="en-US" sz="2400" b="1">
                <a:solidFill>
                  <a:srgbClr val="FF0000"/>
                </a:solidFill>
              </a:rPr>
              <a:t>：</a:t>
            </a:r>
            <a:r>
              <a:rPr kumimoji="1" lang="en-US" altLang="zh-CN" sz="2400" b="1">
                <a:solidFill>
                  <a:srgbClr val="FF0000"/>
                </a:solidFill>
              </a:rPr>
              <a:t>= </a:t>
            </a:r>
            <a:r>
              <a:rPr kumimoji="1" lang="zh-CN" altLang="en-US" sz="2400" b="1">
                <a:solidFill>
                  <a:srgbClr val="FF0000"/>
                </a:solidFill>
              </a:rPr>
              <a:t>（</a:t>
            </a:r>
            <a:r>
              <a:rPr kumimoji="1" lang="en-US" altLang="zh-CN" sz="2400" b="1">
                <a:solidFill>
                  <a:srgbClr val="FF0000"/>
                </a:solidFill>
              </a:rPr>
              <a:t>out+1</a:t>
            </a:r>
            <a:r>
              <a:rPr kumimoji="1" lang="zh-CN" altLang="en-US" sz="2400" b="1">
                <a:solidFill>
                  <a:srgbClr val="FF0000"/>
                </a:solidFill>
              </a:rPr>
              <a:t>）</a:t>
            </a:r>
            <a:r>
              <a:rPr kumimoji="1" lang="en-US" altLang="zh-CN" sz="2400" b="1">
                <a:solidFill>
                  <a:srgbClr val="FF0000"/>
                </a:solidFill>
              </a:rPr>
              <a:t>mod n;</a:t>
            </a:r>
          </a:p>
          <a:p>
            <a:pPr eaLnBrk="1" hangingPunct="1">
              <a:spcBef>
                <a:spcPct val="0"/>
              </a:spcBef>
              <a:buClrTx/>
              <a:buSzTx/>
              <a:buFontTx/>
              <a:buNone/>
            </a:pPr>
            <a:r>
              <a:rPr kumimoji="1" lang="en-US" altLang="zh-CN" sz="2400" b="1">
                <a:solidFill>
                  <a:srgbClr val="FF0000"/>
                </a:solidFill>
              </a:rPr>
              <a:t>                          signal</a:t>
            </a:r>
            <a:r>
              <a:rPr kumimoji="1" lang="zh-CN" altLang="en-US" sz="2400" b="1">
                <a:solidFill>
                  <a:srgbClr val="FF0000"/>
                </a:solidFill>
              </a:rPr>
              <a:t>（</a:t>
            </a:r>
            <a:r>
              <a:rPr kumimoji="1" lang="en-US" altLang="zh-CN" sz="2400" b="1">
                <a:solidFill>
                  <a:srgbClr val="FF0000"/>
                </a:solidFill>
              </a:rPr>
              <a:t>mutex</a:t>
            </a:r>
            <a:r>
              <a:rPr kumimoji="1" lang="zh-CN" altLang="en-US" sz="2400" b="1">
                <a:solidFill>
                  <a:srgbClr val="FF0000"/>
                </a:solidFill>
              </a:rPr>
              <a:t>）；</a:t>
            </a:r>
          </a:p>
          <a:p>
            <a:pPr eaLnBrk="1" hangingPunct="1">
              <a:spcBef>
                <a:spcPct val="0"/>
              </a:spcBef>
              <a:buClrTx/>
              <a:buSzTx/>
              <a:buFontTx/>
              <a:buNone/>
            </a:pPr>
            <a:r>
              <a:rPr kumimoji="1" lang="zh-CN" altLang="en-US" sz="2400" b="1">
                <a:solidFill>
                  <a:srgbClr val="FF0000"/>
                </a:solidFill>
              </a:rPr>
              <a:t>                          </a:t>
            </a:r>
            <a:r>
              <a:rPr kumimoji="1" lang="en-US" altLang="zh-CN" sz="2400" b="1">
                <a:solidFill>
                  <a:srgbClr val="FF0000"/>
                </a:solidFill>
              </a:rPr>
              <a:t>signal</a:t>
            </a:r>
            <a:r>
              <a:rPr kumimoji="1" lang="zh-CN" altLang="en-US" sz="2400" b="1">
                <a:solidFill>
                  <a:srgbClr val="FF0000"/>
                </a:solidFill>
              </a:rPr>
              <a:t>（</a:t>
            </a:r>
            <a:r>
              <a:rPr kumimoji="1" lang="en-US" altLang="zh-CN" sz="2400" b="1">
                <a:solidFill>
                  <a:srgbClr val="FF0000"/>
                </a:solidFill>
              </a:rPr>
              <a:t>empty</a:t>
            </a:r>
            <a:r>
              <a:rPr kumimoji="1" lang="zh-CN" altLang="en-US" sz="2400" b="1">
                <a:solidFill>
                  <a:srgbClr val="FF0000"/>
                </a:solidFill>
              </a:rPr>
              <a:t>）；</a:t>
            </a:r>
          </a:p>
          <a:p>
            <a:pPr eaLnBrk="1" hangingPunct="1">
              <a:spcBef>
                <a:spcPct val="0"/>
              </a:spcBef>
              <a:buClrTx/>
              <a:buSzTx/>
              <a:buFontTx/>
              <a:buNone/>
            </a:pPr>
            <a:r>
              <a:rPr kumimoji="1" lang="zh-CN" altLang="en-US" sz="2400" b="1">
                <a:solidFill>
                  <a:srgbClr val="003300"/>
                </a:solidFill>
              </a:rPr>
              <a:t>                          </a:t>
            </a:r>
            <a:r>
              <a:rPr kumimoji="1" lang="en-US" altLang="zh-CN" sz="2400" b="1">
                <a:solidFill>
                  <a:srgbClr val="003300"/>
                </a:solidFill>
              </a:rPr>
              <a:t>consume  the item  in  nextc;</a:t>
            </a:r>
          </a:p>
          <a:p>
            <a:pPr eaLnBrk="1" hangingPunct="1">
              <a:spcBef>
                <a:spcPct val="0"/>
              </a:spcBef>
              <a:buClrTx/>
              <a:buSzTx/>
              <a:buFontTx/>
              <a:buNone/>
            </a:pPr>
            <a:r>
              <a:rPr kumimoji="1" lang="en-US" altLang="zh-CN" sz="2400" b="1">
                <a:solidFill>
                  <a:srgbClr val="003300"/>
                </a:solidFill>
              </a:rPr>
              <a:t>                        until false</a:t>
            </a:r>
            <a:r>
              <a:rPr kumimoji="1" lang="zh-CN" altLang="en-US" sz="2400" b="1">
                <a:solidFill>
                  <a:srgbClr val="003300"/>
                </a:solidFill>
              </a:rPr>
              <a:t>；</a:t>
            </a:r>
          </a:p>
          <a:p>
            <a:pPr eaLnBrk="1" hangingPunct="1">
              <a:spcBef>
                <a:spcPct val="0"/>
              </a:spcBef>
              <a:buClrTx/>
              <a:buSzTx/>
              <a:buFontTx/>
              <a:buNone/>
            </a:pPr>
            <a:r>
              <a:rPr kumimoji="1" lang="zh-CN" altLang="en-US" sz="2400" b="1">
                <a:solidFill>
                  <a:srgbClr val="003300"/>
                </a:solidFill>
              </a:rPr>
              <a:t>                      </a:t>
            </a:r>
            <a:r>
              <a:rPr kumimoji="1" lang="en-US" altLang="zh-CN" sz="2400" b="1">
                <a:solidFill>
                  <a:srgbClr val="003300"/>
                </a:solidFill>
              </a:rPr>
              <a:t>end</a:t>
            </a:r>
          </a:p>
          <a:p>
            <a:pPr eaLnBrk="1" hangingPunct="1">
              <a:spcBef>
                <a:spcPct val="0"/>
              </a:spcBef>
              <a:buClrTx/>
              <a:buSzTx/>
              <a:buFontTx/>
              <a:buNone/>
            </a:pPr>
            <a:r>
              <a:rPr kumimoji="1" lang="en-US" altLang="zh-CN" sz="2400" b="1">
                <a:solidFill>
                  <a:srgbClr val="003300"/>
                </a:solidFill>
              </a:rPr>
              <a:t>             parend</a:t>
            </a:r>
          </a:p>
          <a:p>
            <a:pPr eaLnBrk="1" hangingPunct="1">
              <a:spcBef>
                <a:spcPct val="0"/>
              </a:spcBef>
              <a:buClrTx/>
              <a:buSzTx/>
              <a:buFontTx/>
              <a:buNone/>
            </a:pPr>
            <a:r>
              <a:rPr kumimoji="1" lang="en-US" altLang="zh-CN" sz="2400" b="1">
                <a:solidFill>
                  <a:srgbClr val="003300"/>
                </a:solidFill>
              </a:rPr>
              <a:t>          end </a:t>
            </a:r>
          </a:p>
          <a:p>
            <a:pPr eaLnBrk="1" hangingPunct="1">
              <a:spcBef>
                <a:spcPct val="0"/>
              </a:spcBef>
              <a:buClrTx/>
              <a:buSzTx/>
              <a:buFontTx/>
              <a:buNone/>
            </a:pPr>
            <a:endParaRPr lang="zh-CN" altLang="en-US" sz="2400" b="1">
              <a:solidFill>
                <a:srgbClr val="003300"/>
              </a:solidFill>
            </a:endParaRPr>
          </a:p>
        </p:txBody>
      </p:sp>
      <p:sp>
        <p:nvSpPr>
          <p:cNvPr id="5" name="矩形 4">
            <a:extLst>
              <a:ext uri="{FF2B5EF4-FFF2-40B4-BE49-F238E27FC236}">
                <a16:creationId xmlns:a16="http://schemas.microsoft.com/office/drawing/2014/main" id="{DCB7321F-4752-4FB2-90D0-208B080602FB}"/>
              </a:ext>
            </a:extLst>
          </p:cNvPr>
          <p:cNvSpPr>
            <a:spLocks noChangeArrowheads="1"/>
          </p:cNvSpPr>
          <p:nvPr/>
        </p:nvSpPr>
        <p:spPr bwMode="auto">
          <a:xfrm>
            <a:off x="4880610" y="1600200"/>
            <a:ext cx="2209800" cy="381000"/>
          </a:xfrm>
          <a:prstGeom prst="rect">
            <a:avLst/>
          </a:prstGeom>
          <a:solidFill>
            <a:srgbClr val="FFFF00"/>
          </a:solidFill>
          <a:ln>
            <a:noFill/>
          </a:ln>
          <a:effectLst>
            <a:prstShdw prst="shdw17" dist="17961" dir="13500000">
              <a:schemeClr val="bg2"/>
            </a:prstShdw>
          </a:effec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dirty="0" err="1"/>
              <a:t>Swait</a:t>
            </a:r>
            <a:r>
              <a:rPr lang="en-US" altLang="zh-CN" sz="1800" dirty="0"/>
              <a:t>(</a:t>
            </a:r>
            <a:r>
              <a:rPr lang="en-US" altLang="zh-CN" sz="1800" dirty="0" err="1"/>
              <a:t>full,mutex</a:t>
            </a:r>
            <a:r>
              <a:rPr lang="en-US" altLang="zh-CN" sz="1800" dirty="0"/>
              <a:t>)</a:t>
            </a:r>
            <a:endParaRPr lang="zh-CN" altLang="en-US" sz="1800" dirty="0"/>
          </a:p>
        </p:txBody>
      </p:sp>
      <p:sp>
        <p:nvSpPr>
          <p:cNvPr id="6" name="矩形 5">
            <a:extLst>
              <a:ext uri="{FF2B5EF4-FFF2-40B4-BE49-F238E27FC236}">
                <a16:creationId xmlns:a16="http://schemas.microsoft.com/office/drawing/2014/main" id="{169161DB-5FEC-4597-B430-0C2ADFCACBC2}"/>
              </a:ext>
            </a:extLst>
          </p:cNvPr>
          <p:cNvSpPr>
            <a:spLocks noChangeArrowheads="1"/>
          </p:cNvSpPr>
          <p:nvPr/>
        </p:nvSpPr>
        <p:spPr bwMode="auto">
          <a:xfrm>
            <a:off x="5337810" y="3276600"/>
            <a:ext cx="2362200" cy="381000"/>
          </a:xfrm>
          <a:prstGeom prst="rect">
            <a:avLst/>
          </a:prstGeom>
          <a:solidFill>
            <a:srgbClr val="FFFF00"/>
          </a:solidFill>
          <a:ln>
            <a:noFill/>
          </a:ln>
          <a:effectLst>
            <a:prstShdw prst="shdw17" dist="17961" dir="13500000">
              <a:schemeClr val="bg2"/>
            </a:prstShdw>
          </a:effec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dirty="0" err="1"/>
              <a:t>Ssignal</a:t>
            </a:r>
            <a:r>
              <a:rPr lang="en-US" altLang="zh-CN" sz="1800" dirty="0"/>
              <a:t>(</a:t>
            </a:r>
            <a:r>
              <a:rPr lang="en-US" altLang="zh-CN" sz="1800" dirty="0" err="1"/>
              <a:t>mutex,empty</a:t>
            </a:r>
            <a:r>
              <a:rPr lang="en-US" altLang="zh-CN" sz="1800" dirty="0"/>
              <a:t>)</a:t>
            </a:r>
            <a:endParaRPr lang="zh-CN" altLang="en-US" sz="1800" dirty="0"/>
          </a:p>
        </p:txBody>
      </p:sp>
    </p:spTree>
    <p:extLst>
      <p:ext uri="{BB962C8B-B14F-4D97-AF65-F5344CB8AC3E}">
        <p14:creationId xmlns:p14="http://schemas.microsoft.com/office/powerpoint/2010/main" val="1006449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5">
            <a:extLst>
              <a:ext uri="{FF2B5EF4-FFF2-40B4-BE49-F238E27FC236}">
                <a16:creationId xmlns:a16="http://schemas.microsoft.com/office/drawing/2014/main" id="{0C1AB2D9-9571-41CF-879B-EF0A5DA08CF3}"/>
              </a:ext>
            </a:extLst>
          </p:cNvPr>
          <p:cNvGraphicFramePr>
            <a:graphicFrameLocks noChangeAspect="1"/>
          </p:cNvGraphicFramePr>
          <p:nvPr/>
        </p:nvGraphicFramePr>
        <p:xfrm>
          <a:off x="609600" y="1600200"/>
          <a:ext cx="8001000" cy="4103688"/>
        </p:xfrm>
        <a:graphic>
          <a:graphicData uri="http://schemas.openxmlformats.org/presentationml/2006/ole">
            <mc:AlternateContent xmlns:mc="http://schemas.openxmlformats.org/markup-compatibility/2006">
              <mc:Choice xmlns:v="urn:schemas-microsoft-com:vml" Requires="v">
                <p:oleObj spid="_x0000_s1030" name="VISIO" r:id="rId3" imgW="3421380" imgH="1760220" progId="Visio.Drawing.4">
                  <p:embed/>
                </p:oleObj>
              </mc:Choice>
              <mc:Fallback>
                <p:oleObj name="VISIO" r:id="rId3" imgW="3421380" imgH="1760220" progId="Visio.Drawing.4">
                  <p:embed/>
                  <p:pic>
                    <p:nvPicPr>
                      <p:cNvPr id="10242" name="Object 5">
                        <a:extLst>
                          <a:ext uri="{FF2B5EF4-FFF2-40B4-BE49-F238E27FC236}">
                            <a16:creationId xmlns:a16="http://schemas.microsoft.com/office/drawing/2014/main" id="{0C1AB2D9-9571-41CF-879B-EF0A5DA08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600200"/>
                        <a:ext cx="8001000"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3" name="矩形 6">
            <a:extLst>
              <a:ext uri="{FF2B5EF4-FFF2-40B4-BE49-F238E27FC236}">
                <a16:creationId xmlns:a16="http://schemas.microsoft.com/office/drawing/2014/main" id="{BC65B416-8A1B-455B-B286-C1C86FB5946C}"/>
              </a:ext>
            </a:extLst>
          </p:cNvPr>
          <p:cNvSpPr>
            <a:spLocks noChangeArrowheads="1"/>
          </p:cNvSpPr>
          <p:nvPr/>
        </p:nvSpPr>
        <p:spPr bwMode="auto">
          <a:xfrm>
            <a:off x="533400" y="762000"/>
            <a:ext cx="1689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3600" b="1">
                <a:solidFill>
                  <a:srgbClr val="0066FF"/>
                </a:solidFill>
                <a:latin typeface="Times New Roman" panose="02020603050405020304" pitchFamily="18" charset="0"/>
              </a:rPr>
              <a:t>前趋图 </a:t>
            </a:r>
          </a:p>
        </p:txBody>
      </p:sp>
      <p:sp>
        <p:nvSpPr>
          <p:cNvPr id="8" name="矩形 7">
            <a:extLst>
              <a:ext uri="{FF2B5EF4-FFF2-40B4-BE49-F238E27FC236}">
                <a16:creationId xmlns:a16="http://schemas.microsoft.com/office/drawing/2014/main" id="{6311CA29-B475-4C05-8400-72F0F570A999}"/>
              </a:ext>
            </a:extLst>
          </p:cNvPr>
          <p:cNvSpPr/>
          <p:nvPr/>
        </p:nvSpPr>
        <p:spPr>
          <a:xfrm>
            <a:off x="2667000" y="914400"/>
            <a:ext cx="5647700" cy="400110"/>
          </a:xfrm>
          <a:prstGeom prst="rect">
            <a:avLst/>
          </a:prstGeom>
          <a:solidFill>
            <a:schemeClr val="accent2"/>
          </a:solidFill>
        </p:spPr>
        <p:txBody>
          <a:bodyPr wrap="none">
            <a:spAutoFit/>
          </a:bodyPr>
          <a:lstStyle/>
          <a:p>
            <a:pPr eaLnBrk="1" hangingPunct="1">
              <a:defRPr/>
            </a:pPr>
            <a:r>
              <a:rPr lang="zh-CN" altLang="en-US" sz="2000" b="1" dirty="0">
                <a:effectLst>
                  <a:outerShdw blurRad="38100" dist="38100" dir="2700000" algn="tl">
                    <a:srgbClr val="C0C0C0"/>
                  </a:outerShdw>
                </a:effectLst>
                <a:latin typeface="楷体_GB2312" pitchFamily="49" charset="-122"/>
                <a:ea typeface="楷体_GB2312" pitchFamily="49" charset="-122"/>
              </a:rPr>
              <a:t>节点表示：一条语句，一个程序段，一个进程。 </a:t>
            </a:r>
          </a:p>
        </p:txBody>
      </p:sp>
      <p:sp>
        <p:nvSpPr>
          <p:cNvPr id="9" name="矩形 8">
            <a:extLst>
              <a:ext uri="{FF2B5EF4-FFF2-40B4-BE49-F238E27FC236}">
                <a16:creationId xmlns:a16="http://schemas.microsoft.com/office/drawing/2014/main" id="{CBBF512F-7993-42C7-9B57-9B2034E20EB4}"/>
              </a:ext>
            </a:extLst>
          </p:cNvPr>
          <p:cNvSpPr/>
          <p:nvPr/>
        </p:nvSpPr>
        <p:spPr>
          <a:xfrm>
            <a:off x="5638800" y="5638800"/>
            <a:ext cx="3124200" cy="954088"/>
          </a:xfrm>
          <a:prstGeom prst="rect">
            <a:avLst/>
          </a:prstGeom>
        </p:spPr>
        <p:txBody>
          <a:bodyPr>
            <a:spAutoFit/>
          </a:bodyPr>
          <a:lstStyle/>
          <a:p>
            <a:pPr algn="ctr" eaLnBrk="1" hangingPunct="1">
              <a:defRPr/>
            </a:pPr>
            <a:r>
              <a:rPr kumimoji="1" lang="en-US" altLang="zh-CN" sz="3600" b="1" dirty="0">
                <a:solidFill>
                  <a:srgbClr val="FF0000"/>
                </a:solidFill>
                <a:effectLst>
                  <a:outerShdw blurRad="38100" dist="38100" dir="2700000" algn="tl">
                    <a:srgbClr val="C0C0C0"/>
                  </a:outerShdw>
                </a:effectLst>
                <a:latin typeface="Times New Roman" pitchFamily="18" charset="0"/>
                <a:ea typeface="宋体" charset="-122"/>
              </a:rPr>
              <a:t>×</a:t>
            </a:r>
          </a:p>
          <a:p>
            <a:pPr algn="ctr" eaLnBrk="1" hangingPunct="1">
              <a:defRPr/>
            </a:pPr>
            <a:r>
              <a:rPr kumimoji="1" lang="zh-CN" altLang="en-US" sz="2000" b="1" dirty="0">
                <a:solidFill>
                  <a:srgbClr val="FF0000"/>
                </a:solidFill>
                <a:effectLst>
                  <a:outerShdw blurRad="38100" dist="38100" dir="2700000" algn="tl">
                    <a:srgbClr val="C0C0C0"/>
                  </a:outerShdw>
                </a:effectLst>
                <a:latin typeface="Times New Roman" pitchFamily="18" charset="0"/>
                <a:ea typeface="宋体" charset="-122"/>
              </a:rPr>
              <a:t>前趋图中必须不存在循环</a:t>
            </a:r>
            <a:endParaRPr lang="zh-CN" altLang="en-US" sz="2000" dirty="0">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72D8A5A-6F07-4644-AE30-7D33534022A3}"/>
              </a:ext>
            </a:extLst>
          </p:cNvPr>
          <p:cNvSpPr txBox="1">
            <a:spLocks/>
          </p:cNvSpPr>
          <p:nvPr/>
        </p:nvSpPr>
        <p:spPr>
          <a:xfrm>
            <a:off x="301625" y="228600"/>
            <a:ext cx="8540750" cy="1143000"/>
          </a:xfrm>
          <a:prstGeom prst="rect">
            <a:avLst/>
          </a:prstGeom>
        </p:spPr>
        <p:txBody>
          <a:bodyPr/>
          <a:lstStyle>
            <a:lvl1pPr algn="ctr" defTabSz="6858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r>
              <a:rPr lang="zh-CN" altLang="en-US"/>
              <a:t>思考</a:t>
            </a:r>
            <a:endParaRPr lang="zh-CN" altLang="en-US" dirty="0"/>
          </a:p>
        </p:txBody>
      </p:sp>
      <p:sp>
        <p:nvSpPr>
          <p:cNvPr id="5" name="内容占位符 2">
            <a:extLst>
              <a:ext uri="{FF2B5EF4-FFF2-40B4-BE49-F238E27FC236}">
                <a16:creationId xmlns:a16="http://schemas.microsoft.com/office/drawing/2014/main" id="{0F7DC474-E118-48D9-8315-E260985F02A9}"/>
              </a:ext>
            </a:extLst>
          </p:cNvPr>
          <p:cNvSpPr txBox="1">
            <a:spLocks/>
          </p:cNvSpPr>
          <p:nvPr/>
        </p:nvSpPr>
        <p:spPr>
          <a:xfrm>
            <a:off x="301625" y="1600200"/>
            <a:ext cx="8540750" cy="4498975"/>
          </a:xfrm>
          <a:prstGeom prst="rect">
            <a:avLst/>
          </a:prstGeom>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r>
              <a:rPr lang="zh-CN" altLang="en-US" dirty="0">
                <a:effectLst>
                  <a:outerShdw blurRad="38100" dist="38100" dir="2700000" algn="tl">
                    <a:srgbClr val="C0C0C0"/>
                  </a:outerShdw>
                </a:effectLst>
                <a:ea typeface="仿宋_GB2312" pitchFamily="49" charset="-122"/>
              </a:rPr>
              <a:t>进程能否先申请互斥信号量，再申请资源信号量？</a:t>
            </a:r>
            <a:endParaRPr lang="en-US" altLang="zh-CN" dirty="0">
              <a:effectLst>
                <a:outerShdw blurRad="38100" dist="38100" dir="2700000" algn="tl">
                  <a:srgbClr val="C0C0C0"/>
                </a:outerShdw>
              </a:effectLst>
              <a:ea typeface="仿宋_GB2312" pitchFamily="49" charset="-122"/>
            </a:endParaRPr>
          </a:p>
          <a:p>
            <a:pPr algn="just">
              <a:lnSpc>
                <a:spcPct val="90000"/>
              </a:lnSpc>
              <a:defRPr/>
            </a:pPr>
            <a:r>
              <a:rPr lang="zh-CN" altLang="en-US" dirty="0">
                <a:effectLst>
                  <a:outerShdw blurRad="38100" dist="38100" dir="2700000" algn="tl">
                    <a:srgbClr val="C0C0C0"/>
                  </a:outerShdw>
                </a:effectLst>
                <a:ea typeface="仿宋_GB2312" pitchFamily="49" charset="-122"/>
              </a:rPr>
              <a:t>对任何信号量的</a:t>
            </a:r>
            <a:r>
              <a:rPr lang="en-US" altLang="zh-CN" dirty="0">
                <a:effectLst>
                  <a:outerShdw blurRad="38100" dist="38100" dir="2700000" algn="tl">
                    <a:srgbClr val="C0C0C0"/>
                  </a:outerShdw>
                </a:effectLst>
                <a:ea typeface="仿宋_GB2312" pitchFamily="49" charset="-122"/>
              </a:rPr>
              <a:t>wait</a:t>
            </a:r>
            <a:r>
              <a:rPr lang="zh-CN" altLang="en-US" dirty="0">
                <a:effectLst>
                  <a:outerShdw blurRad="38100" dist="38100" dir="2700000" algn="tl">
                    <a:srgbClr val="C0C0C0"/>
                  </a:outerShdw>
                </a:effectLst>
                <a:ea typeface="仿宋_GB2312" pitchFamily="49" charset="-122"/>
              </a:rPr>
              <a:t>与</a:t>
            </a:r>
            <a:r>
              <a:rPr lang="en-US" altLang="zh-CN" dirty="0">
                <a:effectLst>
                  <a:outerShdw blurRad="38100" dist="38100" dir="2700000" algn="tl">
                    <a:srgbClr val="C0C0C0"/>
                  </a:outerShdw>
                </a:effectLst>
                <a:ea typeface="仿宋_GB2312" pitchFamily="49" charset="-122"/>
              </a:rPr>
              <a:t>signal</a:t>
            </a:r>
            <a:r>
              <a:rPr lang="zh-CN" altLang="en-US" dirty="0">
                <a:effectLst>
                  <a:outerShdw blurRad="38100" dist="38100" dir="2700000" algn="tl">
                    <a:srgbClr val="C0C0C0"/>
                  </a:outerShdw>
                </a:effectLst>
                <a:ea typeface="仿宋_GB2312" pitchFamily="49" charset="-122"/>
              </a:rPr>
              <a:t>操作是否必须配对？</a:t>
            </a:r>
            <a:endParaRPr lang="en-US" altLang="zh-CN" dirty="0">
              <a:effectLst>
                <a:outerShdw blurRad="38100" dist="38100" dir="2700000" algn="tl">
                  <a:srgbClr val="C0C0C0"/>
                </a:outerShdw>
              </a:effectLst>
              <a:ea typeface="仿宋_GB2312" pitchFamily="49" charset="-122"/>
            </a:endParaRPr>
          </a:p>
          <a:p>
            <a:pPr algn="just">
              <a:lnSpc>
                <a:spcPct val="90000"/>
              </a:lnSpc>
              <a:defRPr/>
            </a:pPr>
            <a:r>
              <a:rPr lang="zh-CN" altLang="en-US" dirty="0">
                <a:effectLst>
                  <a:outerShdw blurRad="38100" dist="38100" dir="2700000" algn="tl">
                    <a:srgbClr val="C0C0C0"/>
                  </a:outerShdw>
                </a:effectLst>
                <a:ea typeface="仿宋_GB2312" pitchFamily="49" charset="-122"/>
              </a:rPr>
              <a:t>同一进程中的多对</a:t>
            </a:r>
            <a:r>
              <a:rPr lang="en-US" altLang="zh-CN" dirty="0">
                <a:effectLst>
                  <a:outerShdw blurRad="38100" dist="38100" dir="2700000" algn="tl">
                    <a:srgbClr val="C0C0C0"/>
                  </a:outerShdw>
                </a:effectLst>
                <a:ea typeface="仿宋_GB2312" pitchFamily="49" charset="-122"/>
              </a:rPr>
              <a:t>wait</a:t>
            </a:r>
            <a:r>
              <a:rPr lang="zh-CN" altLang="en-US" dirty="0">
                <a:effectLst>
                  <a:outerShdw blurRad="38100" dist="38100" dir="2700000" algn="tl">
                    <a:srgbClr val="C0C0C0"/>
                  </a:outerShdw>
                </a:effectLst>
                <a:ea typeface="仿宋_GB2312" pitchFamily="49" charset="-122"/>
              </a:rPr>
              <a:t>与</a:t>
            </a:r>
            <a:r>
              <a:rPr lang="en-US" altLang="zh-CN" dirty="0">
                <a:effectLst>
                  <a:outerShdw blurRad="38100" dist="38100" dir="2700000" algn="tl">
                    <a:srgbClr val="C0C0C0"/>
                  </a:outerShdw>
                </a:effectLst>
                <a:ea typeface="仿宋_GB2312" pitchFamily="49" charset="-122"/>
              </a:rPr>
              <a:t>signal</a:t>
            </a:r>
            <a:r>
              <a:rPr lang="zh-CN" altLang="en-US" dirty="0">
                <a:effectLst>
                  <a:outerShdw blurRad="38100" dist="38100" dir="2700000" algn="tl">
                    <a:srgbClr val="C0C0C0"/>
                  </a:outerShdw>
                </a:effectLst>
                <a:ea typeface="仿宋_GB2312" pitchFamily="49" charset="-122"/>
              </a:rPr>
              <a:t>语句能否交叉？</a:t>
            </a:r>
            <a:endParaRPr lang="en-US" altLang="zh-CN" dirty="0">
              <a:effectLst>
                <a:outerShdw blurRad="38100" dist="38100" dir="2700000" algn="tl">
                  <a:srgbClr val="C0C0C0"/>
                </a:outerShdw>
              </a:effectLst>
              <a:ea typeface="仿宋_GB2312" pitchFamily="49" charset="-122"/>
            </a:endParaRPr>
          </a:p>
          <a:p>
            <a:r>
              <a:rPr lang="zh-CN" altLang="en-US" dirty="0">
                <a:effectLst>
                  <a:outerShdw blurRad="38100" dist="38100" dir="2700000" algn="tl">
                    <a:srgbClr val="C0C0C0"/>
                  </a:outerShdw>
                </a:effectLst>
                <a:ea typeface="仿宋_GB2312" pitchFamily="49" charset="-122"/>
              </a:rPr>
              <a:t>信号量的</a:t>
            </a:r>
            <a:r>
              <a:rPr lang="en-US" altLang="zh-CN" dirty="0">
                <a:effectLst>
                  <a:outerShdw blurRad="38100" dist="38100" dir="2700000" algn="tl">
                    <a:srgbClr val="C0C0C0"/>
                  </a:outerShdw>
                </a:effectLst>
                <a:ea typeface="仿宋_GB2312" pitchFamily="49" charset="-122"/>
              </a:rPr>
              <a:t>wait</a:t>
            </a:r>
            <a:r>
              <a:rPr lang="zh-CN" altLang="en-US" dirty="0">
                <a:effectLst>
                  <a:outerShdw blurRad="38100" dist="38100" dir="2700000" algn="tl">
                    <a:srgbClr val="C0C0C0"/>
                  </a:outerShdw>
                </a:effectLst>
                <a:ea typeface="仿宋_GB2312" pitchFamily="49" charset="-122"/>
              </a:rPr>
              <a:t>和</a:t>
            </a:r>
            <a:r>
              <a:rPr lang="en-US" altLang="zh-CN" dirty="0">
                <a:effectLst>
                  <a:outerShdw blurRad="38100" dist="38100" dir="2700000" algn="tl">
                    <a:srgbClr val="C0C0C0"/>
                  </a:outerShdw>
                </a:effectLst>
                <a:ea typeface="仿宋_GB2312" pitchFamily="49" charset="-122"/>
              </a:rPr>
              <a:t>signal</a:t>
            </a:r>
            <a:r>
              <a:rPr lang="zh-CN" altLang="en-US" dirty="0">
                <a:effectLst>
                  <a:outerShdw blurRad="38100" dist="38100" dir="2700000" algn="tl">
                    <a:srgbClr val="C0C0C0"/>
                  </a:outerShdw>
                </a:effectLst>
                <a:ea typeface="仿宋_GB2312" pitchFamily="49" charset="-122"/>
              </a:rPr>
              <a:t>操作能否在不同的进程中？</a:t>
            </a:r>
            <a:endParaRPr lang="en-US" altLang="zh-CN" dirty="0">
              <a:effectLst>
                <a:outerShdw blurRad="38100" dist="38100" dir="2700000" algn="tl">
                  <a:srgbClr val="C0C0C0"/>
                </a:outerShdw>
              </a:effectLst>
              <a:ea typeface="仿宋_GB2312" pitchFamily="49" charset="-122"/>
            </a:endParaRPr>
          </a:p>
        </p:txBody>
      </p:sp>
    </p:spTree>
    <p:extLst>
      <p:ext uri="{BB962C8B-B14F-4D97-AF65-F5344CB8AC3E}">
        <p14:creationId xmlns:p14="http://schemas.microsoft.com/office/powerpoint/2010/main" val="465643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EE7D3CA-A12B-478B-A569-6397161C8BFE}"/>
              </a:ext>
            </a:extLst>
          </p:cNvPr>
          <p:cNvSpPr>
            <a:spLocks noRot="1" noChangeArrowheads="1"/>
          </p:cNvSpPr>
          <p:nvPr/>
        </p:nvSpPr>
        <p:spPr bwMode="auto">
          <a:xfrm>
            <a:off x="887730" y="2461260"/>
            <a:ext cx="7772400" cy="1524000"/>
          </a:xfrm>
          <a:prstGeom prst="rect">
            <a:avLst/>
          </a:prstGeom>
          <a:gradFill rotWithShape="0">
            <a:gsLst>
              <a:gs pos="0">
                <a:srgbClr val="404552"/>
              </a:gs>
              <a:gs pos="50000">
                <a:srgbClr val="FFFF99"/>
              </a:gs>
              <a:gs pos="100000">
                <a:srgbClr val="404552"/>
              </a:gs>
            </a:gsLst>
            <a:lin ang="5400000" scaled="1"/>
          </a:gradFill>
          <a:ln w="9525">
            <a:noFill/>
            <a:miter lim="800000"/>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rPr>
              <a:t>2.5.2 </a:t>
            </a:r>
            <a:r>
              <a:rPr kumimoji="0" lang="zh-CN" altLang="en-US" sz="4800" b="1" i="0" u="none" strike="noStrike" kern="0" cap="none" spc="0" normalizeH="0" baseline="0" noProof="0" dirty="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rPr>
              <a:t>哲学家就餐问题</a:t>
            </a:r>
          </a:p>
        </p:txBody>
      </p:sp>
    </p:spTree>
    <p:extLst>
      <p:ext uri="{BB962C8B-B14F-4D97-AF65-F5344CB8AC3E}">
        <p14:creationId xmlns:p14="http://schemas.microsoft.com/office/powerpoint/2010/main" val="1743847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9723984C-815B-4CB6-BB9D-E67AD7E65B9E}"/>
              </a:ext>
            </a:extLst>
          </p:cNvPr>
          <p:cNvSpPr txBox="1">
            <a:spLocks noRot="1" noChangeArrowheads="1"/>
          </p:cNvSpPr>
          <p:nvPr/>
        </p:nvSpPr>
        <p:spPr bwMode="auto">
          <a:xfrm>
            <a:off x="301625" y="97155"/>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39AC"/>
                </a:solidFill>
                <a:effectLst/>
                <a:uLnTx/>
                <a:uFillTx/>
                <a:latin typeface="+mj-ea"/>
                <a:cs typeface="+mj-cs"/>
              </a:rPr>
              <a:t>问题描述</a:t>
            </a:r>
          </a:p>
        </p:txBody>
      </p:sp>
      <p:sp>
        <p:nvSpPr>
          <p:cNvPr id="8" name="Rectangle 3">
            <a:extLst>
              <a:ext uri="{FF2B5EF4-FFF2-40B4-BE49-F238E27FC236}">
                <a16:creationId xmlns:a16="http://schemas.microsoft.com/office/drawing/2014/main" id="{B0166D8C-6110-4E2F-A63F-D850E3624462}"/>
              </a:ext>
            </a:extLst>
          </p:cNvPr>
          <p:cNvSpPr txBox="1">
            <a:spLocks noRot="1" noChangeArrowheads="1"/>
          </p:cNvSpPr>
          <p:nvPr/>
        </p:nvSpPr>
        <p:spPr bwMode="auto">
          <a:xfrm>
            <a:off x="148590" y="1387475"/>
            <a:ext cx="48387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1143000" marR="0" lvl="2" indent="-228600" algn="l"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dirty="0">
              <a:ln>
                <a:noFill/>
              </a:ln>
              <a:solidFill>
                <a:srgbClr val="080808"/>
              </a:solidFill>
              <a:effectLst/>
              <a:uLnTx/>
              <a:uFillTx/>
              <a:latin typeface="+mj-ea"/>
              <a:ea typeface="+mj-ea"/>
            </a:endParaRP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1" lang="zh-CN" altLang="en-US" sz="3200" b="1" i="0" u="none" strike="noStrike" kern="0" cap="none" spc="0" normalizeH="0" baseline="0" noProof="0" dirty="0">
                <a:ln>
                  <a:noFill/>
                </a:ln>
                <a:solidFill>
                  <a:srgbClr val="080808"/>
                </a:solidFill>
                <a:effectLst/>
                <a:uLnTx/>
                <a:uFillTx/>
                <a:latin typeface="+mj-ea"/>
                <a:ea typeface="+mj-ea"/>
              </a:rPr>
              <a:t>五个哲学家五只筷子，哲学家循环做着思考和吃饭的动作，吃饭程序是：先取左边筷子，再取右边筷子，再吃饭，再放筷子。</a:t>
            </a:r>
          </a:p>
        </p:txBody>
      </p:sp>
      <p:pic>
        <p:nvPicPr>
          <p:cNvPr id="9" name="Picture 8" descr="200px-Dining_philosophers">
            <a:hlinkClick r:id="rId3"/>
            <a:extLst>
              <a:ext uri="{FF2B5EF4-FFF2-40B4-BE49-F238E27FC236}">
                <a16:creationId xmlns:a16="http://schemas.microsoft.com/office/drawing/2014/main" id="{C46B5D23-62B3-4486-BDDC-AFC78A8160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2520" y="2120265"/>
            <a:ext cx="407289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5547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F676610E-BB24-482D-A7F2-29DAF40B0A78}"/>
              </a:ext>
            </a:extLst>
          </p:cNvPr>
          <p:cNvSpPr>
            <a:spLocks noGrp="1" noRot="1" noChangeArrowheads="1"/>
          </p:cNvSpPr>
          <p:nvPr>
            <p:ph type="title" idx="4294967295"/>
          </p:nvPr>
        </p:nvSpPr>
        <p:spPr>
          <a:xfrm>
            <a:off x="533400" y="304800"/>
            <a:ext cx="8077200" cy="1066800"/>
          </a:xfrm>
        </p:spPr>
        <p:txBody>
          <a:bodyPr/>
          <a:lstStyle/>
          <a:p>
            <a:pPr eaLnBrk="1" hangingPunct="1"/>
            <a:r>
              <a:rPr kumimoji="1" lang="zh-CN" altLang="en-US" sz="4000" b="1">
                <a:solidFill>
                  <a:schemeClr val="folHlink"/>
                </a:solidFill>
              </a:rPr>
              <a:t>利用记录型信号量解决</a:t>
            </a:r>
            <a:br>
              <a:rPr kumimoji="1" lang="zh-CN" altLang="en-US" sz="4000" b="1">
                <a:solidFill>
                  <a:schemeClr val="folHlink"/>
                </a:solidFill>
              </a:rPr>
            </a:br>
            <a:r>
              <a:rPr kumimoji="1" lang="zh-CN" altLang="en-US" sz="4000" b="1">
                <a:solidFill>
                  <a:schemeClr val="folHlink"/>
                </a:solidFill>
              </a:rPr>
              <a:t>哲学家进餐问题</a:t>
            </a:r>
          </a:p>
        </p:txBody>
      </p:sp>
      <p:sp>
        <p:nvSpPr>
          <p:cNvPr id="130051" name="Rectangle 3">
            <a:extLst>
              <a:ext uri="{FF2B5EF4-FFF2-40B4-BE49-F238E27FC236}">
                <a16:creationId xmlns:a16="http://schemas.microsoft.com/office/drawing/2014/main" id="{3D127430-76A3-4618-9F83-797B463B121A}"/>
              </a:ext>
            </a:extLst>
          </p:cNvPr>
          <p:cNvSpPr>
            <a:spLocks noGrp="1" noRot="1" noChangeArrowheads="1"/>
          </p:cNvSpPr>
          <p:nvPr>
            <p:ph type="body" idx="4294967295"/>
          </p:nvPr>
        </p:nvSpPr>
        <p:spPr>
          <a:xfrm>
            <a:off x="381000" y="1673225"/>
            <a:ext cx="8305800" cy="4498975"/>
          </a:xfrm>
        </p:spPr>
        <p:txBody>
          <a:bodyPr/>
          <a:lstStyle/>
          <a:p>
            <a:pPr eaLnBrk="1" hangingPunct="1"/>
            <a:r>
              <a:rPr kumimoji="1" lang="zh-CN" altLang="en-US"/>
              <a:t> </a:t>
            </a:r>
            <a:r>
              <a:rPr kumimoji="1" lang="zh-CN" altLang="en-US" b="1"/>
              <a:t>经分析可知，放在桌子上的筷子是临界资源，在一段时间内只允许一位哲学家使用。为了实现对筷子的互斥使用，可以用一个信号量表示一只筷子，由这五个信号量构成信号量数组。其描述如下：</a:t>
            </a:r>
          </a:p>
          <a:p>
            <a:pPr eaLnBrk="1" hangingPunct="1"/>
            <a:r>
              <a:rPr kumimoji="1" lang="zh-CN" altLang="en-US" b="1"/>
              <a:t> </a:t>
            </a:r>
            <a:r>
              <a:rPr kumimoji="1" lang="en-US" altLang="zh-CN" b="1"/>
              <a:t>Var chopstick: array</a:t>
            </a:r>
            <a:r>
              <a:rPr kumimoji="1" lang="zh-CN" altLang="en-US" b="1"/>
              <a:t>［</a:t>
            </a:r>
            <a:r>
              <a:rPr kumimoji="1" lang="en-US" altLang="zh-CN" b="1"/>
              <a:t>0, …, 4</a:t>
            </a:r>
            <a:r>
              <a:rPr kumimoji="1" lang="zh-CN" altLang="en-US" b="1"/>
              <a:t>］ </a:t>
            </a:r>
            <a:r>
              <a:rPr kumimoji="1" lang="en-US" altLang="zh-CN" b="1"/>
              <a:t>of semaphore;</a:t>
            </a:r>
          </a:p>
          <a:p>
            <a:pPr eaLnBrk="1" hangingPunct="1"/>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051">
                                            <p:txEl>
                                              <p:pRg st="0" end="0"/>
                                            </p:txEl>
                                          </p:spTgt>
                                        </p:tgtEl>
                                        <p:attrNameLst>
                                          <p:attrName>style.visibility</p:attrName>
                                        </p:attrNameLst>
                                      </p:cBhvr>
                                      <p:to>
                                        <p:strVal val="visible"/>
                                      </p:to>
                                    </p:set>
                                    <p:animEffect transition="in" filter="fade">
                                      <p:cBhvr>
                                        <p:cTn id="7" dur="500"/>
                                        <p:tgtEl>
                                          <p:spTgt spid="1300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0051">
                                            <p:txEl>
                                              <p:pRg st="1" end="1"/>
                                            </p:txEl>
                                          </p:spTgt>
                                        </p:tgtEl>
                                        <p:attrNameLst>
                                          <p:attrName>style.visibility</p:attrName>
                                        </p:attrNameLst>
                                      </p:cBhvr>
                                      <p:to>
                                        <p:strVal val="visible"/>
                                      </p:to>
                                    </p:set>
                                    <p:animEffect transition="in" filter="fade">
                                      <p:cBhvr>
                                        <p:cTn id="12" dur="500"/>
                                        <p:tgtEl>
                                          <p:spTgt spid="1300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500" name="Rectangle 4">
            <a:extLst>
              <a:ext uri="{FF2B5EF4-FFF2-40B4-BE49-F238E27FC236}">
                <a16:creationId xmlns:a16="http://schemas.microsoft.com/office/drawing/2014/main" id="{065C0A95-2F3C-4586-AABC-4372BE9686B8}"/>
              </a:ext>
            </a:extLst>
          </p:cNvPr>
          <p:cNvSpPr>
            <a:spLocks noChangeArrowheads="1"/>
          </p:cNvSpPr>
          <p:nvPr/>
        </p:nvSpPr>
        <p:spPr bwMode="auto">
          <a:xfrm>
            <a:off x="228600" y="0"/>
            <a:ext cx="8458200" cy="1433513"/>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eaLnBrk="1" hangingPunct="1">
              <a:defRPr/>
            </a:pPr>
            <a:r>
              <a:rPr kumimoji="1" lang="zh-CN" altLang="en-US" sz="3200" b="1">
                <a:solidFill>
                  <a:srgbClr val="FF0000"/>
                </a:solidFill>
                <a:latin typeface="Arial" charset="0"/>
              </a:rPr>
              <a:t>实现：</a:t>
            </a:r>
          </a:p>
          <a:p>
            <a:pPr eaLnBrk="1" hangingPunct="1">
              <a:buFont typeface="Wingdings" pitchFamily="2" charset="2"/>
              <a:buChar char="Ø"/>
              <a:defRPr/>
            </a:pPr>
            <a:r>
              <a:rPr kumimoji="1" lang="zh-CN" altLang="en-US" sz="2800" b="1">
                <a:latin typeface="Arial" charset="0"/>
              </a:rPr>
              <a:t>为每个筷子设一把锁（信号量，初值为</a:t>
            </a:r>
            <a:r>
              <a:rPr kumimoji="1" lang="en-US" altLang="zh-CN" sz="2800" b="1">
                <a:latin typeface="Arial" charset="0"/>
              </a:rPr>
              <a:t>1</a:t>
            </a:r>
            <a:r>
              <a:rPr kumimoji="1" lang="zh-CN" altLang="en-US" sz="2800" b="1">
                <a:latin typeface="Arial" charset="0"/>
              </a:rPr>
              <a:t>）</a:t>
            </a:r>
          </a:p>
          <a:p>
            <a:pPr eaLnBrk="1" hangingPunct="1">
              <a:buFont typeface="Wingdings" pitchFamily="2" charset="2"/>
              <a:buChar char="Ø"/>
              <a:defRPr/>
            </a:pPr>
            <a:r>
              <a:rPr kumimoji="1" lang="zh-CN" altLang="en-US" sz="2800" b="1">
                <a:latin typeface="Arial" charset="0"/>
              </a:rPr>
              <a:t>每个哲学家是一个进程。</a:t>
            </a:r>
          </a:p>
        </p:txBody>
      </p:sp>
      <p:sp>
        <p:nvSpPr>
          <p:cNvPr id="206851" name="Rectangle 5">
            <a:extLst>
              <a:ext uri="{FF2B5EF4-FFF2-40B4-BE49-F238E27FC236}">
                <a16:creationId xmlns:a16="http://schemas.microsoft.com/office/drawing/2014/main" id="{CD77CF38-1D4C-41AF-9E54-AC86B5AAD9A8}"/>
              </a:ext>
            </a:extLst>
          </p:cNvPr>
          <p:cNvSpPr>
            <a:spLocks noChangeArrowheads="1"/>
          </p:cNvSpPr>
          <p:nvPr/>
        </p:nvSpPr>
        <p:spPr bwMode="auto">
          <a:xfrm>
            <a:off x="228600" y="1905000"/>
            <a:ext cx="7696200" cy="4114800"/>
          </a:xfrm>
          <a:prstGeom prst="rect">
            <a:avLst/>
          </a:prstGeom>
          <a:solidFill>
            <a:srgbClr val="CCFFFF"/>
          </a:solidFill>
          <a:ln>
            <a:noFill/>
          </a:ln>
          <a:effectLst>
            <a:prstShdw prst="shdw17" dist="17961" dir="13500000">
              <a:srgbClr val="050505"/>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solidFill>
                  <a:srgbClr val="003300"/>
                </a:solidFill>
              </a:rPr>
              <a:t>Semaphore chopstick[5]={1,1,1,1,1};</a:t>
            </a:r>
          </a:p>
          <a:p>
            <a:pPr eaLnBrk="1" hangingPunct="1">
              <a:spcBef>
                <a:spcPct val="0"/>
              </a:spcBef>
              <a:buClrTx/>
              <a:buSzTx/>
              <a:buFontTx/>
              <a:buNone/>
            </a:pPr>
            <a:r>
              <a:rPr kumimoji="1" lang="en-US" altLang="zh-CN" sz="2400" b="1">
                <a:solidFill>
                  <a:srgbClr val="003300"/>
                </a:solidFill>
              </a:rPr>
              <a:t>  </a:t>
            </a:r>
            <a:r>
              <a:rPr kumimoji="1" lang="zh-CN" altLang="en-US" sz="2400" b="1">
                <a:solidFill>
                  <a:srgbClr val="003300"/>
                </a:solidFill>
              </a:rPr>
              <a:t>第</a:t>
            </a:r>
            <a:r>
              <a:rPr kumimoji="1" lang="en-US" altLang="zh-CN" sz="2400" b="1">
                <a:solidFill>
                  <a:srgbClr val="003300"/>
                </a:solidFill>
              </a:rPr>
              <a:t>i</a:t>
            </a:r>
            <a:r>
              <a:rPr kumimoji="1" lang="zh-CN" altLang="en-US" sz="2400" b="1">
                <a:solidFill>
                  <a:srgbClr val="003300"/>
                </a:solidFill>
              </a:rPr>
              <a:t>个哲学家进程描述如下：</a:t>
            </a:r>
            <a:r>
              <a:rPr kumimoji="1" lang="en-US" altLang="zh-CN" sz="2400" b="1">
                <a:solidFill>
                  <a:srgbClr val="003300"/>
                </a:solidFill>
              </a:rPr>
              <a:t>(i=0,… ,4)</a:t>
            </a:r>
          </a:p>
          <a:p>
            <a:pPr eaLnBrk="1" hangingPunct="1">
              <a:spcBef>
                <a:spcPct val="0"/>
              </a:spcBef>
              <a:buClrTx/>
              <a:buSzTx/>
              <a:buFontTx/>
              <a:buNone/>
            </a:pPr>
            <a:r>
              <a:rPr kumimoji="1" lang="en-US" altLang="zh-CN" sz="2400" b="1">
                <a:solidFill>
                  <a:srgbClr val="003300"/>
                </a:solidFill>
              </a:rPr>
              <a:t>repeat</a:t>
            </a:r>
          </a:p>
          <a:p>
            <a:pPr eaLnBrk="1" hangingPunct="1">
              <a:spcBef>
                <a:spcPct val="0"/>
              </a:spcBef>
              <a:buClrTx/>
              <a:buSzTx/>
              <a:buFontTx/>
              <a:buNone/>
            </a:pPr>
            <a:r>
              <a:rPr kumimoji="1" lang="en-US" altLang="zh-CN" sz="2400" b="1">
                <a:solidFill>
                  <a:srgbClr val="003300"/>
                </a:solidFill>
              </a:rPr>
              <a:t>  wait</a:t>
            </a:r>
            <a:r>
              <a:rPr kumimoji="1" lang="zh-CN" altLang="en-US" sz="2400" b="1">
                <a:solidFill>
                  <a:srgbClr val="003300"/>
                </a:solidFill>
              </a:rPr>
              <a:t>（</a:t>
            </a:r>
            <a:r>
              <a:rPr kumimoji="1" lang="en-US" altLang="zh-CN" sz="2400" b="1">
                <a:solidFill>
                  <a:srgbClr val="003300"/>
                </a:solidFill>
              </a:rPr>
              <a:t>chopstick[i]</a:t>
            </a:r>
            <a:r>
              <a:rPr kumimoji="1" lang="zh-CN" altLang="en-US" sz="2400" b="1">
                <a:solidFill>
                  <a:srgbClr val="003300"/>
                </a:solidFill>
              </a:rPr>
              <a:t>）</a:t>
            </a:r>
            <a:r>
              <a:rPr kumimoji="1" lang="en-US" altLang="zh-CN" sz="2400" b="1">
                <a:solidFill>
                  <a:srgbClr val="003300"/>
                </a:solidFill>
              </a:rPr>
              <a:t>;</a:t>
            </a:r>
            <a:r>
              <a:rPr kumimoji="1" lang="zh-CN" altLang="en-US" sz="2400" b="1">
                <a:solidFill>
                  <a:srgbClr val="003300"/>
                </a:solidFill>
              </a:rPr>
              <a:t>取左筷子；</a:t>
            </a:r>
          </a:p>
          <a:p>
            <a:pPr eaLnBrk="1" hangingPunct="1">
              <a:spcBef>
                <a:spcPct val="0"/>
              </a:spcBef>
              <a:buClrTx/>
              <a:buSzTx/>
              <a:buFontTx/>
              <a:buNone/>
            </a:pPr>
            <a:r>
              <a:rPr kumimoji="1" lang="zh-CN" altLang="en-US" sz="2400" b="1">
                <a:solidFill>
                  <a:srgbClr val="003300"/>
                </a:solidFill>
              </a:rPr>
              <a:t>  </a:t>
            </a:r>
            <a:r>
              <a:rPr kumimoji="1" lang="en-US" altLang="zh-CN" sz="2400" b="1">
                <a:solidFill>
                  <a:srgbClr val="003300"/>
                </a:solidFill>
              </a:rPr>
              <a:t>wait(chopstick[(i+1)mod 5])</a:t>
            </a:r>
            <a:r>
              <a:rPr kumimoji="1" lang="zh-CN" altLang="en-US" sz="2400" b="1">
                <a:solidFill>
                  <a:srgbClr val="003300"/>
                </a:solidFill>
              </a:rPr>
              <a:t>；取右筷子；</a:t>
            </a:r>
          </a:p>
          <a:p>
            <a:pPr eaLnBrk="1" hangingPunct="1">
              <a:spcBef>
                <a:spcPct val="0"/>
              </a:spcBef>
              <a:buClrTx/>
              <a:buSzTx/>
              <a:buFontTx/>
              <a:buNone/>
            </a:pPr>
            <a:r>
              <a:rPr kumimoji="1" lang="zh-CN" altLang="en-US" sz="2400" b="1">
                <a:solidFill>
                  <a:srgbClr val="003300"/>
                </a:solidFill>
              </a:rPr>
              <a:t>  </a:t>
            </a:r>
            <a:r>
              <a:rPr kumimoji="1" lang="en-US" altLang="zh-CN" sz="2400" b="1">
                <a:solidFill>
                  <a:srgbClr val="003300"/>
                </a:solidFill>
              </a:rPr>
              <a:t>eat;</a:t>
            </a:r>
          </a:p>
          <a:p>
            <a:pPr eaLnBrk="1" hangingPunct="1">
              <a:spcBef>
                <a:spcPct val="0"/>
              </a:spcBef>
              <a:buClrTx/>
              <a:buSzTx/>
              <a:buFontTx/>
              <a:buNone/>
            </a:pPr>
            <a:r>
              <a:rPr kumimoji="1" lang="zh-CN" altLang="en-US" sz="2400" b="1">
                <a:solidFill>
                  <a:srgbClr val="003300"/>
                </a:solidFill>
              </a:rPr>
              <a:t>  </a:t>
            </a:r>
            <a:r>
              <a:rPr kumimoji="1" lang="en-US" altLang="zh-CN" sz="2400" b="1">
                <a:solidFill>
                  <a:srgbClr val="003300"/>
                </a:solidFill>
              </a:rPr>
              <a:t>signal(chopstick[i]);</a:t>
            </a:r>
            <a:r>
              <a:rPr kumimoji="1" lang="zh-CN" altLang="en-US" sz="2400" b="1">
                <a:solidFill>
                  <a:srgbClr val="003300"/>
                </a:solidFill>
              </a:rPr>
              <a:t>放左筷子</a:t>
            </a:r>
          </a:p>
          <a:p>
            <a:pPr eaLnBrk="1" hangingPunct="1">
              <a:spcBef>
                <a:spcPct val="0"/>
              </a:spcBef>
              <a:buClrTx/>
              <a:buSzTx/>
              <a:buFontTx/>
              <a:buNone/>
            </a:pPr>
            <a:r>
              <a:rPr kumimoji="1" lang="zh-CN" altLang="en-US" sz="2400" b="1">
                <a:solidFill>
                  <a:srgbClr val="003300"/>
                </a:solidFill>
              </a:rPr>
              <a:t>  </a:t>
            </a:r>
            <a:r>
              <a:rPr kumimoji="1" lang="en-US" altLang="zh-CN" sz="2400" b="1">
                <a:solidFill>
                  <a:srgbClr val="003300"/>
                </a:solidFill>
              </a:rPr>
              <a:t>signal (Chopstick[(i+1)mod 5]</a:t>
            </a:r>
            <a:r>
              <a:rPr kumimoji="1" lang="zh-CN" altLang="en-US" sz="2400" b="1">
                <a:solidFill>
                  <a:srgbClr val="003300"/>
                </a:solidFill>
              </a:rPr>
              <a:t>；放右筷子；</a:t>
            </a:r>
          </a:p>
          <a:p>
            <a:pPr eaLnBrk="1" hangingPunct="1">
              <a:spcBef>
                <a:spcPct val="0"/>
              </a:spcBef>
              <a:buClrTx/>
              <a:buSzTx/>
              <a:buFontTx/>
              <a:buNone/>
            </a:pPr>
            <a:r>
              <a:rPr kumimoji="1" lang="en-US" altLang="zh-CN" sz="2400" b="1">
                <a:solidFill>
                  <a:srgbClr val="003300"/>
                </a:solidFill>
              </a:rPr>
              <a:t> </a:t>
            </a:r>
            <a:r>
              <a:rPr kumimoji="1" lang="zh-CN" altLang="en-US" sz="2400" b="1">
                <a:solidFill>
                  <a:srgbClr val="003300"/>
                </a:solidFill>
              </a:rPr>
              <a:t> </a:t>
            </a:r>
            <a:r>
              <a:rPr kumimoji="1" lang="en-US" altLang="zh-CN" sz="2400" b="1">
                <a:solidFill>
                  <a:srgbClr val="003300"/>
                </a:solidFill>
              </a:rPr>
              <a:t>think;</a:t>
            </a:r>
          </a:p>
          <a:p>
            <a:pPr eaLnBrk="1" hangingPunct="1">
              <a:spcBef>
                <a:spcPct val="0"/>
              </a:spcBef>
              <a:buClrTx/>
              <a:buSzTx/>
              <a:buFontTx/>
              <a:buNone/>
            </a:pPr>
            <a:r>
              <a:rPr kumimoji="1" lang="en-US" altLang="zh-CN" sz="2400" b="1">
                <a:solidFill>
                  <a:srgbClr val="003300"/>
                </a:solidFill>
              </a:rPr>
              <a:t>until false;</a:t>
            </a:r>
          </a:p>
          <a:p>
            <a:pPr eaLnBrk="1" hangingPunct="1">
              <a:spcBef>
                <a:spcPct val="0"/>
              </a:spcBef>
              <a:buClrTx/>
              <a:buSzTx/>
              <a:buFontTx/>
              <a:buNone/>
            </a:pPr>
            <a:endParaRPr lang="zh-CN" altLang="en-US" sz="2400">
              <a:solidFill>
                <a:srgbClr val="003300"/>
              </a:solidFill>
            </a:endParaRPr>
          </a:p>
        </p:txBody>
      </p:sp>
      <p:sp>
        <p:nvSpPr>
          <p:cNvPr id="362502" name="Rectangle 6">
            <a:extLst>
              <a:ext uri="{FF2B5EF4-FFF2-40B4-BE49-F238E27FC236}">
                <a16:creationId xmlns:a16="http://schemas.microsoft.com/office/drawing/2014/main" id="{CBCE0A09-B601-4B69-8178-B617F53CDB02}"/>
              </a:ext>
            </a:extLst>
          </p:cNvPr>
          <p:cNvSpPr>
            <a:spLocks noChangeArrowheads="1"/>
          </p:cNvSpPr>
          <p:nvPr/>
        </p:nvSpPr>
        <p:spPr bwMode="auto">
          <a:xfrm>
            <a:off x="228600" y="6096000"/>
            <a:ext cx="8686800" cy="519113"/>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eaLnBrk="1" hangingPunct="1">
              <a:defRPr/>
            </a:pPr>
            <a:r>
              <a:rPr kumimoji="1" lang="en-US" altLang="zh-CN" sz="2800" b="1" i="1" dirty="0">
                <a:solidFill>
                  <a:srgbClr val="FF0000"/>
                </a:solidFill>
                <a:latin typeface="Arial" charset="0"/>
              </a:rPr>
              <a:t>(</a:t>
            </a:r>
            <a:r>
              <a:rPr kumimoji="1" lang="zh-CN" altLang="en-US" sz="2800" b="1" i="1" dirty="0">
                <a:solidFill>
                  <a:srgbClr val="FF0000"/>
                </a:solidFill>
                <a:latin typeface="Arial" charset="0"/>
              </a:rPr>
              <a:t>这可能导致死锁！！！</a:t>
            </a:r>
            <a:r>
              <a:rPr kumimoji="1" lang="en-US" altLang="zh-CN" sz="2800" b="1" i="1" dirty="0">
                <a:solidFill>
                  <a:srgbClr val="FF0000"/>
                </a:solidFill>
                <a:latin typeface="Arial" charset="0"/>
              </a:rPr>
              <a:t>)</a:t>
            </a:r>
            <a:endParaRPr kumimoji="1" lang="zh-CN" altLang="en-US" sz="2800" b="1" i="1" dirty="0">
              <a:solidFill>
                <a:srgbClr val="FF0000"/>
              </a:solidFill>
              <a:latin typeface="Arial" charset="0"/>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Oval 27">
            <a:extLst>
              <a:ext uri="{FF2B5EF4-FFF2-40B4-BE49-F238E27FC236}">
                <a16:creationId xmlns:a16="http://schemas.microsoft.com/office/drawing/2014/main" id="{99D481BA-FF19-443F-8DB0-FCE92B7FD1D2}"/>
              </a:ext>
            </a:extLst>
          </p:cNvPr>
          <p:cNvSpPr>
            <a:spLocks noChangeArrowheads="1"/>
          </p:cNvSpPr>
          <p:nvPr/>
        </p:nvSpPr>
        <p:spPr bwMode="auto">
          <a:xfrm>
            <a:off x="2627313" y="1557338"/>
            <a:ext cx="3744912" cy="3743325"/>
          </a:xfrm>
          <a:prstGeom prst="ellipse">
            <a:avLst/>
          </a:prstGeom>
          <a:solidFill>
            <a:srgbClr val="FFCC99"/>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7875" name="AutoShape 28">
            <a:extLst>
              <a:ext uri="{FF2B5EF4-FFF2-40B4-BE49-F238E27FC236}">
                <a16:creationId xmlns:a16="http://schemas.microsoft.com/office/drawing/2014/main" id="{62B1F64C-C343-481C-903B-41634B5B060D}"/>
              </a:ext>
            </a:extLst>
          </p:cNvPr>
          <p:cNvSpPr>
            <a:spLocks noChangeArrowheads="1"/>
          </p:cNvSpPr>
          <p:nvPr/>
        </p:nvSpPr>
        <p:spPr bwMode="auto">
          <a:xfrm>
            <a:off x="2339975" y="105251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5149" name="AutoShape 29">
            <a:extLst>
              <a:ext uri="{FF2B5EF4-FFF2-40B4-BE49-F238E27FC236}">
                <a16:creationId xmlns:a16="http://schemas.microsoft.com/office/drawing/2014/main" id="{0BD37032-891E-4F87-AD31-219B2779E9E2}"/>
              </a:ext>
            </a:extLst>
          </p:cNvPr>
          <p:cNvSpPr>
            <a:spLocks noChangeArrowheads="1"/>
          </p:cNvSpPr>
          <p:nvPr/>
        </p:nvSpPr>
        <p:spPr bwMode="auto">
          <a:xfrm rot="-8280000">
            <a:off x="3708400" y="4076700"/>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5150" name="AutoShape 30">
            <a:extLst>
              <a:ext uri="{FF2B5EF4-FFF2-40B4-BE49-F238E27FC236}">
                <a16:creationId xmlns:a16="http://schemas.microsoft.com/office/drawing/2014/main" id="{C56DBE8B-BD8D-4F4C-963D-D8DA65B0D16B}"/>
              </a:ext>
            </a:extLst>
          </p:cNvPr>
          <p:cNvSpPr>
            <a:spLocks noChangeArrowheads="1"/>
          </p:cNvSpPr>
          <p:nvPr/>
        </p:nvSpPr>
        <p:spPr bwMode="auto">
          <a:xfrm rot="-4500000">
            <a:off x="3171825" y="2525713"/>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5151" name="AutoShape 31">
            <a:extLst>
              <a:ext uri="{FF2B5EF4-FFF2-40B4-BE49-F238E27FC236}">
                <a16:creationId xmlns:a16="http://schemas.microsoft.com/office/drawing/2014/main" id="{FA9B936D-873F-4776-A0CB-67A333D63196}"/>
              </a:ext>
            </a:extLst>
          </p:cNvPr>
          <p:cNvSpPr>
            <a:spLocks noChangeArrowheads="1"/>
          </p:cNvSpPr>
          <p:nvPr/>
        </p:nvSpPr>
        <p:spPr bwMode="auto">
          <a:xfrm>
            <a:off x="4500563" y="1557338"/>
            <a:ext cx="71437" cy="10080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5152" name="AutoShape 32">
            <a:extLst>
              <a:ext uri="{FF2B5EF4-FFF2-40B4-BE49-F238E27FC236}">
                <a16:creationId xmlns:a16="http://schemas.microsoft.com/office/drawing/2014/main" id="{7D3EADE6-3CA2-44FB-B42E-981B950EEBFC}"/>
              </a:ext>
            </a:extLst>
          </p:cNvPr>
          <p:cNvSpPr>
            <a:spLocks noChangeArrowheads="1"/>
          </p:cNvSpPr>
          <p:nvPr/>
        </p:nvSpPr>
        <p:spPr bwMode="auto">
          <a:xfrm rot="4200000">
            <a:off x="5764212" y="2597151"/>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5153" name="AutoShape 33">
            <a:extLst>
              <a:ext uri="{FF2B5EF4-FFF2-40B4-BE49-F238E27FC236}">
                <a16:creationId xmlns:a16="http://schemas.microsoft.com/office/drawing/2014/main" id="{A21C73A5-FA27-472F-99B0-FBB96F1E0B89}"/>
              </a:ext>
            </a:extLst>
          </p:cNvPr>
          <p:cNvSpPr>
            <a:spLocks noChangeArrowheads="1"/>
          </p:cNvSpPr>
          <p:nvPr/>
        </p:nvSpPr>
        <p:spPr bwMode="auto">
          <a:xfrm rot="8400000">
            <a:off x="5219700" y="4005263"/>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207881" name="Oval 34">
            <a:extLst>
              <a:ext uri="{FF2B5EF4-FFF2-40B4-BE49-F238E27FC236}">
                <a16:creationId xmlns:a16="http://schemas.microsoft.com/office/drawing/2014/main" id="{9CF08E3A-61CB-4AA5-8CD6-049211589124}"/>
              </a:ext>
            </a:extLst>
          </p:cNvPr>
          <p:cNvSpPr>
            <a:spLocks noChangeArrowheads="1"/>
          </p:cNvSpPr>
          <p:nvPr/>
        </p:nvSpPr>
        <p:spPr bwMode="auto">
          <a:xfrm>
            <a:off x="3276600" y="213360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7882" name="Oval 35">
            <a:extLst>
              <a:ext uri="{FF2B5EF4-FFF2-40B4-BE49-F238E27FC236}">
                <a16:creationId xmlns:a16="http://schemas.microsoft.com/office/drawing/2014/main" id="{7586779F-6355-463E-B6E8-93C061F98C01}"/>
              </a:ext>
            </a:extLst>
          </p:cNvPr>
          <p:cNvSpPr>
            <a:spLocks noChangeArrowheads="1"/>
          </p:cNvSpPr>
          <p:nvPr/>
        </p:nvSpPr>
        <p:spPr bwMode="auto">
          <a:xfrm>
            <a:off x="2916238" y="386080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7883" name="Oval 36">
            <a:extLst>
              <a:ext uri="{FF2B5EF4-FFF2-40B4-BE49-F238E27FC236}">
                <a16:creationId xmlns:a16="http://schemas.microsoft.com/office/drawing/2014/main" id="{804D2E4B-8405-41AC-9E1D-58D506FF6767}"/>
              </a:ext>
            </a:extLst>
          </p:cNvPr>
          <p:cNvSpPr>
            <a:spLocks noChangeArrowheads="1"/>
          </p:cNvSpPr>
          <p:nvPr/>
        </p:nvSpPr>
        <p:spPr bwMode="auto">
          <a:xfrm>
            <a:off x="4284663" y="472440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7884" name="Oval 37">
            <a:extLst>
              <a:ext uri="{FF2B5EF4-FFF2-40B4-BE49-F238E27FC236}">
                <a16:creationId xmlns:a16="http://schemas.microsoft.com/office/drawing/2014/main" id="{8242233E-39D0-48C7-A10A-2B2B922926AE}"/>
              </a:ext>
            </a:extLst>
          </p:cNvPr>
          <p:cNvSpPr>
            <a:spLocks noChangeArrowheads="1"/>
          </p:cNvSpPr>
          <p:nvPr/>
        </p:nvSpPr>
        <p:spPr bwMode="auto">
          <a:xfrm>
            <a:off x="5651500" y="3789363"/>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7885" name="Oval 38">
            <a:extLst>
              <a:ext uri="{FF2B5EF4-FFF2-40B4-BE49-F238E27FC236}">
                <a16:creationId xmlns:a16="http://schemas.microsoft.com/office/drawing/2014/main" id="{B68455EC-51B8-4A10-A75C-CFB09308D30F}"/>
              </a:ext>
            </a:extLst>
          </p:cNvPr>
          <p:cNvSpPr>
            <a:spLocks noChangeArrowheads="1"/>
          </p:cNvSpPr>
          <p:nvPr/>
        </p:nvSpPr>
        <p:spPr bwMode="auto">
          <a:xfrm>
            <a:off x="5364163" y="2060575"/>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7886" name="AutoShape 39">
            <a:extLst>
              <a:ext uri="{FF2B5EF4-FFF2-40B4-BE49-F238E27FC236}">
                <a16:creationId xmlns:a16="http://schemas.microsoft.com/office/drawing/2014/main" id="{28DFDC2F-CE9F-4A5C-B36D-229120E01E5C}"/>
              </a:ext>
            </a:extLst>
          </p:cNvPr>
          <p:cNvSpPr>
            <a:spLocks noChangeArrowheads="1"/>
          </p:cNvSpPr>
          <p:nvPr/>
        </p:nvSpPr>
        <p:spPr bwMode="auto">
          <a:xfrm>
            <a:off x="5795963" y="981075"/>
            <a:ext cx="863600" cy="865188"/>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7887" name="AutoShape 40">
            <a:extLst>
              <a:ext uri="{FF2B5EF4-FFF2-40B4-BE49-F238E27FC236}">
                <a16:creationId xmlns:a16="http://schemas.microsoft.com/office/drawing/2014/main" id="{BDEA32B2-217A-4D89-8349-C359C70E6399}"/>
              </a:ext>
            </a:extLst>
          </p:cNvPr>
          <p:cNvSpPr>
            <a:spLocks noChangeArrowheads="1"/>
          </p:cNvSpPr>
          <p:nvPr/>
        </p:nvSpPr>
        <p:spPr bwMode="auto">
          <a:xfrm>
            <a:off x="6443663" y="400526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7888" name="AutoShape 41">
            <a:extLst>
              <a:ext uri="{FF2B5EF4-FFF2-40B4-BE49-F238E27FC236}">
                <a16:creationId xmlns:a16="http://schemas.microsoft.com/office/drawing/2014/main" id="{61593903-ACEF-4AFA-B41F-EF72EB73666E}"/>
              </a:ext>
            </a:extLst>
          </p:cNvPr>
          <p:cNvSpPr>
            <a:spLocks noChangeArrowheads="1"/>
          </p:cNvSpPr>
          <p:nvPr/>
        </p:nvSpPr>
        <p:spPr bwMode="auto">
          <a:xfrm>
            <a:off x="4140200" y="551656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7889" name="AutoShape 42">
            <a:extLst>
              <a:ext uri="{FF2B5EF4-FFF2-40B4-BE49-F238E27FC236}">
                <a16:creationId xmlns:a16="http://schemas.microsoft.com/office/drawing/2014/main" id="{3881718F-CFCF-48EC-AD0C-56CDE776F458}"/>
              </a:ext>
            </a:extLst>
          </p:cNvPr>
          <p:cNvSpPr>
            <a:spLocks noChangeArrowheads="1"/>
          </p:cNvSpPr>
          <p:nvPr/>
        </p:nvSpPr>
        <p:spPr bwMode="auto">
          <a:xfrm>
            <a:off x="3635375" y="476250"/>
            <a:ext cx="863600" cy="287338"/>
          </a:xfrm>
          <a:prstGeom prst="wedgeRoundRectCallout">
            <a:avLst>
              <a:gd name="adj1" fmla="val -111949"/>
              <a:gd name="adj2" fmla="val 176519"/>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1</a:t>
            </a:r>
            <a:r>
              <a:rPr lang="zh-CN" altLang="en-US" sz="1000"/>
              <a:t>号</a:t>
            </a:r>
          </a:p>
        </p:txBody>
      </p:sp>
      <p:sp>
        <p:nvSpPr>
          <p:cNvPr id="207890" name="AutoShape 43">
            <a:extLst>
              <a:ext uri="{FF2B5EF4-FFF2-40B4-BE49-F238E27FC236}">
                <a16:creationId xmlns:a16="http://schemas.microsoft.com/office/drawing/2014/main" id="{D5D9B8CC-B741-4D26-880E-AB2B79D513E1}"/>
              </a:ext>
            </a:extLst>
          </p:cNvPr>
          <p:cNvSpPr>
            <a:spLocks noChangeArrowheads="1"/>
          </p:cNvSpPr>
          <p:nvPr/>
        </p:nvSpPr>
        <p:spPr bwMode="auto">
          <a:xfrm>
            <a:off x="3473450" y="6465888"/>
            <a:ext cx="863600" cy="287337"/>
          </a:xfrm>
          <a:prstGeom prst="wedgeRoundRectCallout">
            <a:avLst>
              <a:gd name="adj1" fmla="val 30593"/>
              <a:gd name="adj2" fmla="val -152278"/>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4</a:t>
            </a:r>
            <a:r>
              <a:rPr lang="zh-CN" altLang="en-US" sz="1000"/>
              <a:t>号</a:t>
            </a:r>
          </a:p>
        </p:txBody>
      </p:sp>
      <p:sp>
        <p:nvSpPr>
          <p:cNvPr id="207891" name="AutoShape 44">
            <a:extLst>
              <a:ext uri="{FF2B5EF4-FFF2-40B4-BE49-F238E27FC236}">
                <a16:creationId xmlns:a16="http://schemas.microsoft.com/office/drawing/2014/main" id="{253B8670-BFA3-4956-BE96-A0569132C3DA}"/>
              </a:ext>
            </a:extLst>
          </p:cNvPr>
          <p:cNvSpPr>
            <a:spLocks noChangeArrowheads="1"/>
          </p:cNvSpPr>
          <p:nvPr/>
        </p:nvSpPr>
        <p:spPr bwMode="auto">
          <a:xfrm>
            <a:off x="7235825" y="620713"/>
            <a:ext cx="863600" cy="287337"/>
          </a:xfrm>
          <a:prstGeom prst="wedgeRoundRectCallout">
            <a:avLst>
              <a:gd name="adj1" fmla="val -111949"/>
              <a:gd name="adj2" fmla="val 151657"/>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2</a:t>
            </a:r>
            <a:r>
              <a:rPr lang="zh-CN" altLang="en-US" sz="1000"/>
              <a:t>号</a:t>
            </a:r>
          </a:p>
        </p:txBody>
      </p:sp>
      <p:sp>
        <p:nvSpPr>
          <p:cNvPr id="207892" name="AutoShape 45">
            <a:extLst>
              <a:ext uri="{FF2B5EF4-FFF2-40B4-BE49-F238E27FC236}">
                <a16:creationId xmlns:a16="http://schemas.microsoft.com/office/drawing/2014/main" id="{E798D988-A0B2-4EA4-B0DA-C6C9E567E7BC}"/>
              </a:ext>
            </a:extLst>
          </p:cNvPr>
          <p:cNvSpPr>
            <a:spLocks noChangeArrowheads="1"/>
          </p:cNvSpPr>
          <p:nvPr/>
        </p:nvSpPr>
        <p:spPr bwMode="auto">
          <a:xfrm>
            <a:off x="7667625" y="3573463"/>
            <a:ext cx="863600" cy="287337"/>
          </a:xfrm>
          <a:prstGeom prst="wedgeRoundRectCallout">
            <a:avLst>
              <a:gd name="adj1" fmla="val -87685"/>
              <a:gd name="adj2" fmla="val 194750"/>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3</a:t>
            </a:r>
            <a:r>
              <a:rPr lang="zh-CN" altLang="en-US" sz="1000"/>
              <a:t>号</a:t>
            </a:r>
          </a:p>
        </p:txBody>
      </p:sp>
      <p:sp>
        <p:nvSpPr>
          <p:cNvPr id="5166" name="AutoShape 46">
            <a:extLst>
              <a:ext uri="{FF2B5EF4-FFF2-40B4-BE49-F238E27FC236}">
                <a16:creationId xmlns:a16="http://schemas.microsoft.com/office/drawing/2014/main" id="{257E50D9-0A91-4BF0-803D-EED73176FDE0}"/>
              </a:ext>
            </a:extLst>
          </p:cNvPr>
          <p:cNvSpPr>
            <a:spLocks noChangeArrowheads="1"/>
          </p:cNvSpPr>
          <p:nvPr/>
        </p:nvSpPr>
        <p:spPr bwMode="auto">
          <a:xfrm>
            <a:off x="1470025" y="2506663"/>
            <a:ext cx="433388" cy="228600"/>
          </a:xfrm>
          <a:prstGeom prst="cloudCallout">
            <a:avLst>
              <a:gd name="adj1" fmla="val 230958"/>
              <a:gd name="adj2" fmla="val 131134"/>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1</a:t>
            </a:r>
          </a:p>
        </p:txBody>
      </p:sp>
      <p:sp>
        <p:nvSpPr>
          <p:cNvPr id="5167" name="AutoShape 47">
            <a:extLst>
              <a:ext uri="{FF2B5EF4-FFF2-40B4-BE49-F238E27FC236}">
                <a16:creationId xmlns:a16="http://schemas.microsoft.com/office/drawing/2014/main" id="{07066911-A055-4E0E-AFB8-FD68DB689083}"/>
              </a:ext>
            </a:extLst>
          </p:cNvPr>
          <p:cNvSpPr>
            <a:spLocks noChangeArrowheads="1"/>
          </p:cNvSpPr>
          <p:nvPr/>
        </p:nvSpPr>
        <p:spPr bwMode="auto">
          <a:xfrm>
            <a:off x="2411413" y="5422900"/>
            <a:ext cx="431800" cy="215900"/>
          </a:xfrm>
          <a:prstGeom prst="cloudCallout">
            <a:avLst>
              <a:gd name="adj1" fmla="val 169421"/>
              <a:gd name="adj2" fmla="val -240426"/>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5</a:t>
            </a:r>
          </a:p>
        </p:txBody>
      </p:sp>
      <p:sp>
        <p:nvSpPr>
          <p:cNvPr id="5168" name="AutoShape 48">
            <a:extLst>
              <a:ext uri="{FF2B5EF4-FFF2-40B4-BE49-F238E27FC236}">
                <a16:creationId xmlns:a16="http://schemas.microsoft.com/office/drawing/2014/main" id="{7AA52A78-1BC3-43DD-B489-1DCE4FEA8528}"/>
              </a:ext>
            </a:extLst>
          </p:cNvPr>
          <p:cNvSpPr>
            <a:spLocks noChangeArrowheads="1"/>
          </p:cNvSpPr>
          <p:nvPr/>
        </p:nvSpPr>
        <p:spPr bwMode="auto">
          <a:xfrm>
            <a:off x="7308850" y="2819400"/>
            <a:ext cx="431800" cy="215900"/>
          </a:xfrm>
          <a:prstGeom prst="cloudCallout">
            <a:avLst>
              <a:gd name="adj1" fmla="val -264106"/>
              <a:gd name="adj2" fmla="val 10463"/>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3</a:t>
            </a:r>
          </a:p>
        </p:txBody>
      </p:sp>
      <p:sp>
        <p:nvSpPr>
          <p:cNvPr id="5169" name="AutoShape 49">
            <a:extLst>
              <a:ext uri="{FF2B5EF4-FFF2-40B4-BE49-F238E27FC236}">
                <a16:creationId xmlns:a16="http://schemas.microsoft.com/office/drawing/2014/main" id="{C9C1FBDB-BB23-44E6-AC07-8196B947A494}"/>
              </a:ext>
            </a:extLst>
          </p:cNvPr>
          <p:cNvSpPr>
            <a:spLocks noChangeArrowheads="1"/>
          </p:cNvSpPr>
          <p:nvPr/>
        </p:nvSpPr>
        <p:spPr bwMode="auto">
          <a:xfrm>
            <a:off x="4930775" y="620713"/>
            <a:ext cx="433388" cy="215900"/>
          </a:xfrm>
          <a:prstGeom prst="cloudCallout">
            <a:avLst>
              <a:gd name="adj1" fmla="val -142227"/>
              <a:gd name="adj2" fmla="val 375245"/>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2</a:t>
            </a:r>
          </a:p>
        </p:txBody>
      </p:sp>
      <p:sp>
        <p:nvSpPr>
          <p:cNvPr id="5170" name="AutoShape 50">
            <a:extLst>
              <a:ext uri="{FF2B5EF4-FFF2-40B4-BE49-F238E27FC236}">
                <a16:creationId xmlns:a16="http://schemas.microsoft.com/office/drawing/2014/main" id="{71E18746-0ADB-4BFD-9909-F236961DA471}"/>
              </a:ext>
            </a:extLst>
          </p:cNvPr>
          <p:cNvSpPr>
            <a:spLocks noChangeArrowheads="1"/>
          </p:cNvSpPr>
          <p:nvPr/>
        </p:nvSpPr>
        <p:spPr bwMode="auto">
          <a:xfrm>
            <a:off x="5867400" y="5570538"/>
            <a:ext cx="433388" cy="215900"/>
          </a:xfrm>
          <a:prstGeom prst="cloudCallout">
            <a:avLst>
              <a:gd name="adj1" fmla="val -104310"/>
              <a:gd name="adj2" fmla="val -325199"/>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4</a:t>
            </a:r>
          </a:p>
        </p:txBody>
      </p:sp>
      <p:sp>
        <p:nvSpPr>
          <p:cNvPr id="207898" name="AutoShape 51">
            <a:extLst>
              <a:ext uri="{FF2B5EF4-FFF2-40B4-BE49-F238E27FC236}">
                <a16:creationId xmlns:a16="http://schemas.microsoft.com/office/drawing/2014/main" id="{4074F009-8676-418B-9CCF-89341D901B56}"/>
              </a:ext>
            </a:extLst>
          </p:cNvPr>
          <p:cNvSpPr>
            <a:spLocks noChangeArrowheads="1"/>
          </p:cNvSpPr>
          <p:nvPr/>
        </p:nvSpPr>
        <p:spPr bwMode="auto">
          <a:xfrm>
            <a:off x="1619250" y="3933825"/>
            <a:ext cx="863600" cy="865188"/>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7899" name="AutoShape 52">
            <a:extLst>
              <a:ext uri="{FF2B5EF4-FFF2-40B4-BE49-F238E27FC236}">
                <a16:creationId xmlns:a16="http://schemas.microsoft.com/office/drawing/2014/main" id="{25B5B29F-2C44-4D2F-9464-611EA914AA38}"/>
              </a:ext>
            </a:extLst>
          </p:cNvPr>
          <p:cNvSpPr>
            <a:spLocks noChangeArrowheads="1"/>
          </p:cNvSpPr>
          <p:nvPr/>
        </p:nvSpPr>
        <p:spPr bwMode="auto">
          <a:xfrm>
            <a:off x="611188" y="3429000"/>
            <a:ext cx="863600" cy="287338"/>
          </a:xfrm>
          <a:prstGeom prst="wedgeRoundRectCallout">
            <a:avLst>
              <a:gd name="adj1" fmla="val 76838"/>
              <a:gd name="adj2" fmla="val 179833"/>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5</a:t>
            </a:r>
            <a:r>
              <a:rPr lang="zh-CN" altLang="en-US" sz="1000"/>
              <a:t>号</a:t>
            </a:r>
          </a:p>
        </p:txBody>
      </p:sp>
      <p:sp>
        <p:nvSpPr>
          <p:cNvPr id="5173" name="AutoShape 53">
            <a:extLst>
              <a:ext uri="{FF2B5EF4-FFF2-40B4-BE49-F238E27FC236}">
                <a16:creationId xmlns:a16="http://schemas.microsoft.com/office/drawing/2014/main" id="{BDC4C116-1174-40E2-9CBC-6EFEC9C9E981}"/>
              </a:ext>
            </a:extLst>
          </p:cNvPr>
          <p:cNvSpPr>
            <a:spLocks noChangeArrowheads="1"/>
          </p:cNvSpPr>
          <p:nvPr/>
        </p:nvSpPr>
        <p:spPr bwMode="auto">
          <a:xfrm>
            <a:off x="0" y="260350"/>
            <a:ext cx="2268538" cy="2016125"/>
          </a:xfrm>
          <a:prstGeom prst="wedgeRoundRectCallout">
            <a:avLst>
              <a:gd name="adj1" fmla="val 42514"/>
              <a:gd name="adj2" fmla="val 63463"/>
              <a:gd name="adj3" fmla="val 16667"/>
            </a:avLst>
          </a:prstGeom>
          <a:gradFill rotWithShape="1">
            <a:gsLst>
              <a:gs pos="0">
                <a:srgbClr val="FFEBFA"/>
              </a:gs>
              <a:gs pos="30000">
                <a:srgbClr val="C4D6EB"/>
              </a:gs>
              <a:gs pos="60001">
                <a:srgbClr val="85C2FF"/>
              </a:gs>
              <a:gs pos="100000">
                <a:srgbClr val="5E9EFF"/>
              </a:gs>
            </a:gsLst>
            <a:path path="rect">
              <a:fillToRect l="50000" t="50000" r="50000" b="50000"/>
            </a:path>
          </a:gra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先拿左</a:t>
            </a:r>
            <a:r>
              <a:rPr lang="en-US" altLang="zh-CN" sz="1800"/>
              <a:t>,</a:t>
            </a:r>
            <a:r>
              <a:rPr lang="zh-CN" altLang="en-US" sz="1800"/>
              <a:t>拿到后再拿右</a:t>
            </a:r>
            <a:r>
              <a:rPr lang="en-US" altLang="zh-CN" sz="1800"/>
              <a:t>,</a:t>
            </a:r>
            <a:r>
              <a:rPr lang="zh-CN" altLang="en-US" sz="1800"/>
              <a:t>成功后进餐</a:t>
            </a:r>
            <a:r>
              <a:rPr lang="en-US" altLang="zh-CN" sz="1800"/>
              <a:t>.</a:t>
            </a:r>
            <a:r>
              <a:rPr lang="zh-CN" altLang="en-US" sz="1800"/>
              <a:t>吃完后先放左再放右</a:t>
            </a:r>
            <a:r>
              <a:rPr lang="en-US" altLang="zh-CN" sz="1800"/>
              <a:t>.</a:t>
            </a:r>
            <a:r>
              <a:rPr lang="zh-CN" altLang="en-US" sz="1800"/>
              <a:t>虽可保证不会有相邻的同时进餐</a:t>
            </a:r>
            <a:r>
              <a:rPr lang="en-US" altLang="zh-CN" sz="1800"/>
              <a:t>,</a:t>
            </a:r>
            <a:r>
              <a:rPr lang="zh-CN" altLang="en-US" sz="1800"/>
              <a:t>但可能死锁</a:t>
            </a:r>
            <a:r>
              <a:rPr lang="en-US" altLang="zh-CN" sz="1800"/>
              <a:t>,</a:t>
            </a:r>
            <a:r>
              <a:rPr lang="zh-CN" altLang="en-US" sz="1800"/>
              <a:t>如动画所示</a:t>
            </a:r>
            <a:r>
              <a:rPr lang="en-US" altLang="zh-CN" sz="1800"/>
              <a:t>.</a:t>
            </a:r>
          </a:p>
        </p:txBody>
      </p:sp>
      <p:sp>
        <p:nvSpPr>
          <p:cNvPr id="5174" name="AutoShape 54">
            <a:extLst>
              <a:ext uri="{FF2B5EF4-FFF2-40B4-BE49-F238E27FC236}">
                <a16:creationId xmlns:a16="http://schemas.microsoft.com/office/drawing/2014/main" id="{94CA7474-1D4F-4E92-95ED-35FE1E5BAB78}"/>
              </a:ext>
            </a:extLst>
          </p:cNvPr>
          <p:cNvSpPr>
            <a:spLocks noChangeArrowheads="1"/>
          </p:cNvSpPr>
          <p:nvPr/>
        </p:nvSpPr>
        <p:spPr bwMode="auto">
          <a:xfrm>
            <a:off x="6910388" y="5229225"/>
            <a:ext cx="2233612" cy="647700"/>
          </a:xfrm>
          <a:prstGeom prst="wedgeRoundRectCallout">
            <a:avLst>
              <a:gd name="adj1" fmla="val -47440"/>
              <a:gd name="adj2" fmla="val 24019"/>
              <a:gd name="adj3" fmla="val 16667"/>
            </a:avLst>
          </a:prstGeom>
          <a:gradFill rotWithShape="1">
            <a:gsLst>
              <a:gs pos="0">
                <a:srgbClr val="005CBF"/>
              </a:gs>
              <a:gs pos="25000">
                <a:srgbClr val="0087E6"/>
              </a:gs>
              <a:gs pos="75000">
                <a:srgbClr val="21D6E0"/>
              </a:gs>
              <a:gs pos="100000">
                <a:srgbClr val="03D4A8"/>
              </a:gs>
            </a:gsLst>
            <a:lin ang="0" scaled="1"/>
          </a:gra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此时没有一个哲学家可以完成进餐</a:t>
            </a:r>
            <a:r>
              <a:rPr lang="en-US" altLang="zh-CN" sz="1800"/>
              <a:t>.</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173"/>
                                        </p:tgtEl>
                                        <p:attrNameLst>
                                          <p:attrName>style.visibility</p:attrName>
                                        </p:attrNameLst>
                                      </p:cBhvr>
                                      <p:to>
                                        <p:strVal val="visible"/>
                                      </p:to>
                                    </p:set>
                                    <p:animEffect transition="in" filter="wipe(down)">
                                      <p:cBhvr>
                                        <p:cTn id="7" dur="500"/>
                                        <p:tgtEl>
                                          <p:spTgt spid="5173"/>
                                        </p:tgtEl>
                                      </p:cBhvr>
                                    </p:animEffect>
                                  </p:childTnLst>
                                </p:cTn>
                              </p:par>
                              <p:par>
                                <p:cTn id="8" presetID="9" presetClass="entr" presetSubtype="0" fill="hold" grpId="0" nodeType="withEffect">
                                  <p:stCondLst>
                                    <p:cond delay="2000"/>
                                  </p:stCondLst>
                                  <p:childTnLst>
                                    <p:set>
                                      <p:cBhvr>
                                        <p:cTn id="9" dur="1" fill="hold">
                                          <p:stCondLst>
                                            <p:cond delay="0"/>
                                          </p:stCondLst>
                                        </p:cTn>
                                        <p:tgtEl>
                                          <p:spTgt spid="5166"/>
                                        </p:tgtEl>
                                        <p:attrNameLst>
                                          <p:attrName>style.visibility</p:attrName>
                                        </p:attrNameLst>
                                      </p:cBhvr>
                                      <p:to>
                                        <p:strVal val="visible"/>
                                      </p:to>
                                    </p:set>
                                    <p:animEffect transition="in" filter="dissolve">
                                      <p:cBhvr>
                                        <p:cTn id="10" dur="500"/>
                                        <p:tgtEl>
                                          <p:spTgt spid="5166"/>
                                        </p:tgtEl>
                                      </p:cBhvr>
                                    </p:animEffect>
                                  </p:childTnLst>
                                </p:cTn>
                              </p:par>
                              <p:par>
                                <p:cTn id="11" presetID="9" presetClass="entr" presetSubtype="0" fill="hold" grpId="0" nodeType="withEffect">
                                  <p:stCondLst>
                                    <p:cond delay="2000"/>
                                  </p:stCondLst>
                                  <p:childTnLst>
                                    <p:set>
                                      <p:cBhvr>
                                        <p:cTn id="12" dur="1" fill="hold">
                                          <p:stCondLst>
                                            <p:cond delay="0"/>
                                          </p:stCondLst>
                                        </p:cTn>
                                        <p:tgtEl>
                                          <p:spTgt spid="5169"/>
                                        </p:tgtEl>
                                        <p:attrNameLst>
                                          <p:attrName>style.visibility</p:attrName>
                                        </p:attrNameLst>
                                      </p:cBhvr>
                                      <p:to>
                                        <p:strVal val="visible"/>
                                      </p:to>
                                    </p:set>
                                    <p:animEffect transition="in" filter="dissolve">
                                      <p:cBhvr>
                                        <p:cTn id="13" dur="500"/>
                                        <p:tgtEl>
                                          <p:spTgt spid="5169"/>
                                        </p:tgtEl>
                                      </p:cBhvr>
                                    </p:animEffect>
                                  </p:childTnLst>
                                </p:cTn>
                              </p:par>
                              <p:par>
                                <p:cTn id="14" presetID="9" presetClass="entr" presetSubtype="0" fill="hold" grpId="0" nodeType="withEffect">
                                  <p:stCondLst>
                                    <p:cond delay="2000"/>
                                  </p:stCondLst>
                                  <p:childTnLst>
                                    <p:set>
                                      <p:cBhvr>
                                        <p:cTn id="15" dur="1" fill="hold">
                                          <p:stCondLst>
                                            <p:cond delay="0"/>
                                          </p:stCondLst>
                                        </p:cTn>
                                        <p:tgtEl>
                                          <p:spTgt spid="5168"/>
                                        </p:tgtEl>
                                        <p:attrNameLst>
                                          <p:attrName>style.visibility</p:attrName>
                                        </p:attrNameLst>
                                      </p:cBhvr>
                                      <p:to>
                                        <p:strVal val="visible"/>
                                      </p:to>
                                    </p:set>
                                    <p:animEffect transition="in" filter="dissolve">
                                      <p:cBhvr>
                                        <p:cTn id="16" dur="500"/>
                                        <p:tgtEl>
                                          <p:spTgt spid="5168"/>
                                        </p:tgtEl>
                                      </p:cBhvr>
                                    </p:animEffect>
                                  </p:childTnLst>
                                </p:cTn>
                              </p:par>
                              <p:par>
                                <p:cTn id="17" presetID="9" presetClass="entr" presetSubtype="0" fill="hold" grpId="0" nodeType="withEffect">
                                  <p:stCondLst>
                                    <p:cond delay="2000"/>
                                  </p:stCondLst>
                                  <p:childTnLst>
                                    <p:set>
                                      <p:cBhvr>
                                        <p:cTn id="18" dur="1" fill="hold">
                                          <p:stCondLst>
                                            <p:cond delay="0"/>
                                          </p:stCondLst>
                                        </p:cTn>
                                        <p:tgtEl>
                                          <p:spTgt spid="5170"/>
                                        </p:tgtEl>
                                        <p:attrNameLst>
                                          <p:attrName>style.visibility</p:attrName>
                                        </p:attrNameLst>
                                      </p:cBhvr>
                                      <p:to>
                                        <p:strVal val="visible"/>
                                      </p:to>
                                    </p:set>
                                    <p:animEffect transition="in" filter="dissolve">
                                      <p:cBhvr>
                                        <p:cTn id="19" dur="500"/>
                                        <p:tgtEl>
                                          <p:spTgt spid="5170"/>
                                        </p:tgtEl>
                                      </p:cBhvr>
                                    </p:animEffect>
                                  </p:childTnLst>
                                </p:cTn>
                              </p:par>
                              <p:par>
                                <p:cTn id="20" presetID="9" presetClass="entr" presetSubtype="0" fill="hold" grpId="0" nodeType="withEffect">
                                  <p:stCondLst>
                                    <p:cond delay="2000"/>
                                  </p:stCondLst>
                                  <p:childTnLst>
                                    <p:set>
                                      <p:cBhvr>
                                        <p:cTn id="21" dur="1" fill="hold">
                                          <p:stCondLst>
                                            <p:cond delay="0"/>
                                          </p:stCondLst>
                                        </p:cTn>
                                        <p:tgtEl>
                                          <p:spTgt spid="5167"/>
                                        </p:tgtEl>
                                        <p:attrNameLst>
                                          <p:attrName>style.visibility</p:attrName>
                                        </p:attrNameLst>
                                      </p:cBhvr>
                                      <p:to>
                                        <p:strVal val="visible"/>
                                      </p:to>
                                    </p:set>
                                    <p:animEffect transition="in" filter="dissolve">
                                      <p:cBhvr>
                                        <p:cTn id="22" dur="500"/>
                                        <p:tgtEl>
                                          <p:spTgt spid="51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path" presetSubtype="0" accel="50000" decel="50000" fill="hold" nodeType="clickEffect">
                                  <p:stCondLst>
                                    <p:cond delay="0"/>
                                  </p:stCondLst>
                                  <p:childTnLst>
                                    <p:animMotion origin="layout" path="M 0 0 L 0 0 C -0.00364 -0.00926 -0.0066 -0.01921 -0.01094 -0.02777 C -0.02552 -0.05717 -0.00729 -0.0206 -0.02465 -0.05648 C -0.02673 -0.06065 -0.02882 -0.06481 -0.0309 -0.06875 C -0.03298 -0.07291 -0.03542 -0.07662 -0.03698 -0.08102 C -0.03785 -0.0831 -0.03854 -0.08518 -0.03941 -0.08727 C -0.0401 -0.08912 -0.04097 -0.09051 -0.04167 -0.09236 C -0.04201 -0.09328 -0.04219 -0.09444 -0.04236 -0.09537 C -0.04288 -0.09722 -0.0434 -0.09884 -0.04392 -0.10069 C -0.04514 -0.10463 -0.04496 -0.10648 -0.04705 -0.11088 C -0.04844 -0.11389 -0.04983 -0.11389 -0.05156 -0.11597 C -0.06094 -0.12615 -0.04462 -0.10949 -0.05712 -0.12407 C -0.05816 -0.12546 -0.05972 -0.12615 -0.06094 -0.12731 C -0.06215 -0.12847 -0.06337 -0.13009 -0.06476 -0.13125 C -0.06597 -0.1324 -0.06719 -0.13356 -0.06858 -0.13449 C -0.06962 -0.13518 -0.07066 -0.13565 -0.0717 -0.13657 C -0.08038 -0.14421 -0.07066 -0.13727 -0.07934 -0.14375 C -0.08038 -0.14444 -0.08246 -0.1456 -0.08246 -0.1456 L -0.10312 -0.15277 L -0.10243 -0.15277 " pathEditMode="relative" ptsTypes="AAAAAAAAAAAAAAAAAAAAA">
                                      <p:cBhvr>
                                        <p:cTn id="26" dur="2000" fill="hold"/>
                                        <p:tgtEl>
                                          <p:spTgt spid="5150"/>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 0 L 0 0 L 0.03073 -0.02777 C 0.03264 -0.02963 0.03507 -0.03055 0.03681 -0.03287 C 0.04167 -0.03912 0.04202 -0.04004 0.04688 -0.04514 C 0.04827 -0.04676 0.05174 -0.0493 0.05295 -0.05046 C 0.05382 -0.05092 0.05452 -0.05185 0.05538 -0.05231 C 0.05643 -0.05324 0.05747 -0.0537 0.05833 -0.0544 C 0.06163 -0.05671 0.0691 -0.06342 0.07066 -0.06481 C 0.07205 -0.06574 0.07309 -0.06736 0.07465 -0.06782 C 0.0757 -0.06805 0.07674 -0.06828 0.07761 -0.06875 C 0.08038 -0.07014 0.08368 -0.07222 0.08611 -0.07407 C 0.0875 -0.075 0.08872 -0.07615 0.08993 -0.07708 C 0.10156 -0.08472 0.08993 -0.07592 0.09931 -0.0831 C 0.10174 -0.08981 0.10052 -0.0868 0.10469 -0.0956 C 0.10504 -0.09652 0.10521 -0.09815 0.10608 -0.09861 L 0.10851 -0.09953 C 0.11285 -0.10393 0.1099 -0.10185 0.11458 -0.1037 C 0.11545 -0.10393 0.11702 -0.10463 0.11702 -0.10463 L 0.11702 -0.10463 " pathEditMode="relative" ptsTypes="AAAAAAAAAAAAAAAAAAAA">
                                      <p:cBhvr>
                                        <p:cTn id="28" dur="2000" fill="hold"/>
                                        <p:tgtEl>
                                          <p:spTgt spid="5151"/>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 L 0 0 C 0.00972 0.00162 0.01944 0.00278 0.02916 0.00509 C 0.03611 0.00648 0.04288 0.00926 0.04982 0.01111 C 0.05173 0.01157 0.05347 0.01181 0.05521 0.01227 L 0.07448 0.01528 C 0.07882 0.01713 0.08698 0.0206 0.09062 0.02338 C 0.09982 0.03079 0.08836 0.02199 0.09982 0.02963 C 0.10173 0.03079 0.1033 0.03264 0.10521 0.0338 C 0.10989 0.03657 0.11319 0.03796 0.11753 0.03981 C 0.12448 0.04676 0.11597 0.03889 0.12604 0.04606 C 0.13003 0.04907 0.12986 0.05023 0.13368 0.05208 C 0.13472 0.05255 0.13576 0.05278 0.1368 0.05324 C 0.13698 0.05417 0.13698 0.05556 0.1375 0.05625 C 0.13819 0.05694 0.13993 0.05741 0.13993 0.05741 L 0.13993 0.05741 " pathEditMode="relative" ptsTypes="AAAAAAAAAAAAAAAA">
                                      <p:cBhvr>
                                        <p:cTn id="30" dur="2000" fill="hold"/>
                                        <p:tgtEl>
                                          <p:spTgt spid="5152"/>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0 0 L 0 0 C 0.00035 0.02454 0.00052 0.04907 0.00157 0.07384 C 0.00157 0.0787 0.00295 0.08333 0.00313 0.08819 C 0.00365 0.11181 0.0033 0.13542 0.00382 0.15903 C 0.00382 0.15995 0.00434 0.16088 0.00469 0.16204 C 0.0066 0.17106 0.00434 0.16181 0.00625 0.16921 C 0.00643 0.17546 0.00643 0.18148 0.00695 0.18773 C 0.00712 0.18981 0.00816 0.19167 0.00851 0.19375 C 0.00886 0.1956 0.00938 0.19907 0.00938 0.19907 L 0.00938 0.19907 " pathEditMode="relative" ptsTypes="AAAAAAAAAAA">
                                      <p:cBhvr>
                                        <p:cTn id="32" dur="2000" fill="hold"/>
                                        <p:tgtEl>
                                          <p:spTgt spid="5153"/>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 0 L 0 0 C -0.004 0.00115 -0.00781 0.00254 -0.01163 0.00393 C -0.01302 0.0044 -0.01424 0.00555 -0.01545 0.00602 C -0.01806 0.00717 -0.02066 0.00787 -0.02327 0.00903 C -0.03924 0.01666 -0.03038 0.01319 -0.04549 0.02245 C -0.08125 0.04398 -0.04827 0.0243 -0.06545 0.03264 C -0.07222 0.03588 -0.07934 0.03819 -0.08559 0.04305 C -0.09202 0.04791 -0.08889 0.04653 -0.09479 0.04815 C -0.09549 0.04907 -0.09618 0.05046 -0.09705 0.05115 C -0.09809 0.05185 -0.09913 0.05162 -0.10018 0.05208 C -0.10174 0.05301 -0.10712 0.05671 -0.10868 0.05833 C -0.11077 0.06041 -0.11216 0.06342 -0.1132 0.06643 C -0.11372 0.06759 -0.11354 0.06875 -0.11406 0.06967 C -0.11493 0.0706 -0.11615 0.07083 -0.11719 0.07176 C -0.11823 0.07245 -0.1191 0.07407 -0.12014 0.07477 C -0.12309 0.07639 -0.12709 0.07708 -0.13021 0.07778 C -0.13125 0.07847 -0.13212 0.0794 -0.13334 0.07986 C -0.13472 0.08055 -0.13646 0.07986 -0.13785 0.08078 C -0.13924 0.08171 -0.13993 0.08356 -0.14097 0.08495 L -0.14167 0.08611 L -0.14167 0.08611 " pathEditMode="relative" ptsTypes="AAAAAAAAAAAAAAAAAAAAAA">
                                      <p:cBhvr>
                                        <p:cTn id="34" dur="2000" fill="hold"/>
                                        <p:tgtEl>
                                          <p:spTgt spid="5149"/>
                                        </p:tgtEl>
                                        <p:attrNameLst>
                                          <p:attrName>ppt_x</p:attrName>
                                          <p:attrName>ppt_y</p:attrName>
                                        </p:attrNameLst>
                                      </p:cBhvr>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5174"/>
                                        </p:tgtEl>
                                        <p:attrNameLst>
                                          <p:attrName>style.visibility</p:attrName>
                                        </p:attrNameLst>
                                      </p:cBhvr>
                                      <p:to>
                                        <p:strVal val="visible"/>
                                      </p:to>
                                    </p:set>
                                    <p:animEffect transition="in" filter="wipe(down)">
                                      <p:cBhvr>
                                        <p:cTn id="39" dur="500"/>
                                        <p:tgtEl>
                                          <p:spTgt spid="5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6" grpId="0" animBg="1"/>
      <p:bldP spid="5167" grpId="0" animBg="1"/>
      <p:bldP spid="5168" grpId="0" animBg="1"/>
      <p:bldP spid="5169" grpId="0" animBg="1"/>
      <p:bldP spid="5170" grpId="0" animBg="1"/>
      <p:bldP spid="5174"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标题 1">
            <a:extLst>
              <a:ext uri="{FF2B5EF4-FFF2-40B4-BE49-F238E27FC236}">
                <a16:creationId xmlns:a16="http://schemas.microsoft.com/office/drawing/2014/main" id="{CD2BFD0C-B642-4C17-82E1-D9EDAA837B4A}"/>
              </a:ext>
            </a:extLst>
          </p:cNvPr>
          <p:cNvSpPr>
            <a:spLocks noGrp="1"/>
          </p:cNvSpPr>
          <p:nvPr>
            <p:ph type="title"/>
          </p:nvPr>
        </p:nvSpPr>
        <p:spPr/>
        <p:txBody>
          <a:bodyPr/>
          <a:lstStyle/>
          <a:p>
            <a:r>
              <a:rPr lang="zh-CN" altLang="en-US" sz="3600" b="1"/>
              <a:t>可采用以下几种解决方法来解决死锁</a:t>
            </a:r>
            <a:r>
              <a:rPr lang="zh-CN" altLang="en-US" sz="3600"/>
              <a:t>：</a:t>
            </a:r>
          </a:p>
        </p:txBody>
      </p:sp>
      <p:sp>
        <p:nvSpPr>
          <p:cNvPr id="3" name="内容占位符 2">
            <a:extLst>
              <a:ext uri="{FF2B5EF4-FFF2-40B4-BE49-F238E27FC236}">
                <a16:creationId xmlns:a16="http://schemas.microsoft.com/office/drawing/2014/main" id="{843B8FE2-8534-4184-B208-C1C67F35542A}"/>
              </a:ext>
            </a:extLst>
          </p:cNvPr>
          <p:cNvSpPr>
            <a:spLocks noGrp="1"/>
          </p:cNvSpPr>
          <p:nvPr>
            <p:ph idx="1"/>
          </p:nvPr>
        </p:nvSpPr>
        <p:spPr/>
        <p:txBody>
          <a:bodyPr/>
          <a:lstStyle/>
          <a:p>
            <a:pPr marL="0" indent="0" eaLnBrk="1" hangingPunct="1">
              <a:spcBef>
                <a:spcPct val="0"/>
              </a:spcBef>
              <a:buClrTx/>
              <a:buSzTx/>
              <a:buFont typeface="Wingdings 2" panose="05020102010507070707" pitchFamily="18" charset="2"/>
              <a:buNone/>
              <a:defRPr/>
            </a:pPr>
            <a:r>
              <a:rPr lang="en-US" altLang="zh-CN" sz="2000" kern="1200" dirty="0">
                <a:solidFill>
                  <a:schemeClr val="tx2"/>
                </a:solidFill>
              </a:rPr>
              <a:t>(1) </a:t>
            </a:r>
            <a:r>
              <a:rPr lang="zh-CN" altLang="en-US" sz="2000" kern="1200" dirty="0">
                <a:solidFill>
                  <a:schemeClr val="tx2"/>
                </a:solidFill>
              </a:rPr>
              <a:t>至多只允许四个哲学家同时进餐</a:t>
            </a:r>
            <a:r>
              <a:rPr lang="en-US" altLang="zh-CN" sz="2000" kern="1200" dirty="0">
                <a:solidFill>
                  <a:schemeClr val="tx2"/>
                </a:solidFill>
              </a:rPr>
              <a:t>,</a:t>
            </a:r>
            <a:r>
              <a:rPr lang="zh-CN" altLang="en-US" sz="2000" kern="1200" dirty="0">
                <a:solidFill>
                  <a:schemeClr val="tx2"/>
                </a:solidFill>
              </a:rPr>
              <a:t>以保证至少有一个哲学家能够进餐</a:t>
            </a:r>
            <a:r>
              <a:rPr lang="en-US" altLang="zh-CN" sz="2000" kern="1200" dirty="0">
                <a:solidFill>
                  <a:schemeClr val="tx2"/>
                </a:solidFill>
              </a:rPr>
              <a:t>,</a:t>
            </a:r>
            <a:r>
              <a:rPr lang="zh-CN" altLang="en-US" sz="2000" kern="1200" dirty="0">
                <a:solidFill>
                  <a:schemeClr val="tx2"/>
                </a:solidFill>
              </a:rPr>
              <a:t>最终总会释放出他所使用过的两支筷子</a:t>
            </a:r>
            <a:r>
              <a:rPr lang="en-US" altLang="zh-CN" sz="2000" kern="1200" dirty="0">
                <a:solidFill>
                  <a:schemeClr val="tx2"/>
                </a:solidFill>
              </a:rPr>
              <a:t>,</a:t>
            </a:r>
            <a:r>
              <a:rPr lang="zh-CN" altLang="en-US" sz="2000" kern="1200" dirty="0">
                <a:solidFill>
                  <a:schemeClr val="tx2"/>
                </a:solidFill>
              </a:rPr>
              <a:t>从而可使更多的哲学家进餐。</a:t>
            </a:r>
          </a:p>
          <a:p>
            <a:pPr marL="0" indent="0" eaLnBrk="1" hangingPunct="1">
              <a:spcBef>
                <a:spcPct val="0"/>
              </a:spcBef>
              <a:buClrTx/>
              <a:buSzTx/>
              <a:buFont typeface="Wingdings 2" panose="05020102010507070707" pitchFamily="18" charset="2"/>
              <a:buNone/>
              <a:defRPr/>
            </a:pPr>
            <a:r>
              <a:rPr lang="zh-CN" altLang="en-US" sz="2400" kern="1200" dirty="0">
                <a:solidFill>
                  <a:srgbClr val="080808"/>
                </a:solidFill>
              </a:rPr>
              <a:t>                </a:t>
            </a:r>
            <a:r>
              <a:rPr lang="en-US" altLang="zh-CN" sz="2000" kern="1200" dirty="0">
                <a:solidFill>
                  <a:srgbClr val="080808"/>
                </a:solidFill>
              </a:rPr>
              <a:t>Semaphore chopstick[5]={1,1,1,1,1};</a:t>
            </a:r>
          </a:p>
          <a:p>
            <a:pPr marL="0" indent="0" eaLnBrk="1" hangingPunct="1">
              <a:spcBef>
                <a:spcPct val="0"/>
              </a:spcBef>
              <a:buClrTx/>
              <a:buSzTx/>
              <a:buFont typeface="Wingdings 2" panose="05020102010507070707" pitchFamily="18" charset="2"/>
              <a:buNone/>
              <a:defRPr/>
            </a:pPr>
            <a:r>
              <a:rPr lang="en-US" altLang="zh-CN" sz="2000" kern="1200" dirty="0">
                <a:solidFill>
                  <a:srgbClr val="080808"/>
                </a:solidFill>
              </a:rPr>
              <a:t>                   Semaphore </a:t>
            </a:r>
            <a:r>
              <a:rPr lang="en-US" altLang="zh-CN" sz="2000" kern="1200" dirty="0">
                <a:solidFill>
                  <a:srgbClr val="FF0000"/>
                </a:solidFill>
              </a:rPr>
              <a:t>room=4</a:t>
            </a:r>
            <a:r>
              <a:rPr lang="en-US" altLang="zh-CN" sz="2000" kern="1200" dirty="0">
                <a:solidFill>
                  <a:srgbClr val="080808"/>
                </a:solidFill>
              </a:rPr>
              <a:t>;</a:t>
            </a:r>
          </a:p>
          <a:p>
            <a:pPr marL="0" indent="0" eaLnBrk="1" hangingPunct="1">
              <a:spcBef>
                <a:spcPct val="0"/>
              </a:spcBef>
              <a:buClrTx/>
              <a:buSzTx/>
              <a:buFont typeface="Wingdings 2" panose="05020102010507070707" pitchFamily="18" charset="2"/>
              <a:buNone/>
              <a:defRPr/>
            </a:pPr>
            <a:r>
              <a:rPr lang="en-US" altLang="zh-CN" sz="2000" kern="1200" dirty="0">
                <a:solidFill>
                  <a:srgbClr val="080808"/>
                </a:solidFill>
              </a:rPr>
              <a:t>                   Void philosopher(</a:t>
            </a:r>
            <a:r>
              <a:rPr lang="en-US" altLang="zh-CN" sz="2000" kern="1200" dirty="0" err="1">
                <a:solidFill>
                  <a:srgbClr val="080808"/>
                </a:solidFill>
              </a:rPr>
              <a:t>int</a:t>
            </a:r>
            <a:r>
              <a:rPr lang="en-US" altLang="zh-CN" sz="2000" kern="1200" dirty="0">
                <a:solidFill>
                  <a:srgbClr val="080808"/>
                </a:solidFill>
              </a:rPr>
              <a:t> </a:t>
            </a:r>
            <a:r>
              <a:rPr lang="en-US" altLang="zh-CN" sz="2000" kern="1200" dirty="0" err="1">
                <a:solidFill>
                  <a:srgbClr val="080808"/>
                </a:solidFill>
              </a:rPr>
              <a:t>i</a:t>
            </a:r>
            <a:r>
              <a:rPr lang="en-US" altLang="zh-CN" sz="2000" kern="1200" dirty="0">
                <a:solidFill>
                  <a:srgbClr val="080808"/>
                </a:solidFill>
              </a:rPr>
              <a:t>)</a:t>
            </a:r>
          </a:p>
          <a:p>
            <a:pPr marL="0" indent="0" eaLnBrk="1" hangingPunct="1">
              <a:spcBef>
                <a:spcPct val="0"/>
              </a:spcBef>
              <a:buClrTx/>
              <a:buSzTx/>
              <a:buFont typeface="Wingdings 2" panose="05020102010507070707" pitchFamily="18" charset="2"/>
              <a:buNone/>
              <a:defRPr/>
            </a:pPr>
            <a:r>
              <a:rPr lang="en-US" altLang="zh-CN" sz="2000" kern="1200" dirty="0">
                <a:solidFill>
                  <a:srgbClr val="080808"/>
                </a:solidFill>
              </a:rPr>
              <a:t>                   {</a:t>
            </a:r>
          </a:p>
          <a:p>
            <a:pPr marL="0" indent="0" eaLnBrk="1" hangingPunct="1">
              <a:spcBef>
                <a:spcPct val="0"/>
              </a:spcBef>
              <a:buClrTx/>
              <a:buSzTx/>
              <a:buFont typeface="Wingdings 2" panose="05020102010507070707" pitchFamily="18" charset="2"/>
              <a:buNone/>
              <a:defRPr/>
            </a:pPr>
            <a:r>
              <a:rPr lang="en-US" altLang="zh-CN" sz="2000" kern="1200" dirty="0">
                <a:solidFill>
                  <a:srgbClr val="080808"/>
                </a:solidFill>
              </a:rPr>
              <a:t>                       while(true) {</a:t>
            </a:r>
          </a:p>
          <a:p>
            <a:pPr marL="0" indent="0" eaLnBrk="1" hangingPunct="1">
              <a:spcBef>
                <a:spcPct val="0"/>
              </a:spcBef>
              <a:buClrTx/>
              <a:buSzTx/>
              <a:buFont typeface="Wingdings 2" panose="05020102010507070707" pitchFamily="18" charset="2"/>
              <a:buNone/>
              <a:defRPr/>
            </a:pPr>
            <a:r>
              <a:rPr lang="en-US" altLang="zh-CN" sz="2000" kern="1200" dirty="0">
                <a:solidFill>
                  <a:srgbClr val="080808"/>
                </a:solidFill>
              </a:rPr>
              <a:t>                                think();</a:t>
            </a:r>
          </a:p>
          <a:p>
            <a:pPr marL="0" indent="0" eaLnBrk="1" hangingPunct="1">
              <a:spcBef>
                <a:spcPct val="0"/>
              </a:spcBef>
              <a:buClrTx/>
              <a:buSzTx/>
              <a:buFont typeface="Wingdings 2" panose="05020102010507070707" pitchFamily="18" charset="2"/>
              <a:buNone/>
              <a:defRPr/>
            </a:pPr>
            <a:r>
              <a:rPr lang="en-US" altLang="zh-CN" sz="2000" kern="1200" dirty="0">
                <a:solidFill>
                  <a:srgbClr val="080808"/>
                </a:solidFill>
              </a:rPr>
              <a:t>                                </a:t>
            </a:r>
            <a:r>
              <a:rPr lang="en-US" altLang="zh-CN" sz="2000" kern="1200" dirty="0">
                <a:solidFill>
                  <a:srgbClr val="FF0000"/>
                </a:solidFill>
              </a:rPr>
              <a:t>wait(room); </a:t>
            </a:r>
            <a:r>
              <a:rPr lang="en-US" altLang="zh-CN" sz="2000" kern="1200" dirty="0">
                <a:solidFill>
                  <a:srgbClr val="080808"/>
                </a:solidFill>
              </a:rPr>
              <a:t>//</a:t>
            </a:r>
            <a:r>
              <a:rPr lang="zh-CN" altLang="en-US" sz="2000" kern="1200" dirty="0">
                <a:solidFill>
                  <a:srgbClr val="080808"/>
                </a:solidFill>
              </a:rPr>
              <a:t>请求进入房间进餐</a:t>
            </a:r>
          </a:p>
          <a:p>
            <a:pPr marL="0" indent="0" eaLnBrk="1" hangingPunct="1">
              <a:spcBef>
                <a:spcPct val="0"/>
              </a:spcBef>
              <a:buClrTx/>
              <a:buSzTx/>
              <a:buFont typeface="Wingdings 2" panose="05020102010507070707" pitchFamily="18" charset="2"/>
              <a:buNone/>
              <a:defRPr/>
            </a:pPr>
            <a:r>
              <a:rPr lang="zh-CN" altLang="en-US" sz="2000" kern="1200" dirty="0">
                <a:solidFill>
                  <a:srgbClr val="080808"/>
                </a:solidFill>
              </a:rPr>
              <a:t>                                </a:t>
            </a:r>
            <a:r>
              <a:rPr lang="en-US" altLang="zh-CN" sz="2000" kern="1200" dirty="0">
                <a:solidFill>
                  <a:srgbClr val="080808"/>
                </a:solidFill>
              </a:rPr>
              <a:t>wait(chopstick[</a:t>
            </a:r>
            <a:r>
              <a:rPr lang="en-US" altLang="zh-CN" sz="2000" kern="1200" dirty="0" err="1">
                <a:solidFill>
                  <a:srgbClr val="080808"/>
                </a:solidFill>
              </a:rPr>
              <a:t>i</a:t>
            </a:r>
            <a:r>
              <a:rPr lang="en-US" altLang="zh-CN" sz="2000" kern="1200" dirty="0">
                <a:solidFill>
                  <a:srgbClr val="080808"/>
                </a:solidFill>
              </a:rPr>
              <a:t>]);//</a:t>
            </a:r>
            <a:r>
              <a:rPr lang="zh-CN" altLang="en-US" sz="2000" kern="1200" dirty="0">
                <a:solidFill>
                  <a:srgbClr val="080808"/>
                </a:solidFill>
              </a:rPr>
              <a:t>请求左手边的筷子</a:t>
            </a:r>
          </a:p>
          <a:p>
            <a:pPr marL="0" indent="0" eaLnBrk="1" hangingPunct="1">
              <a:spcBef>
                <a:spcPct val="0"/>
              </a:spcBef>
              <a:buClrTx/>
              <a:buSzTx/>
              <a:buFont typeface="Wingdings 2" panose="05020102010507070707" pitchFamily="18" charset="2"/>
              <a:buNone/>
              <a:defRPr/>
            </a:pPr>
            <a:r>
              <a:rPr lang="zh-CN" altLang="en-US" sz="2000" kern="1200" dirty="0">
                <a:solidFill>
                  <a:srgbClr val="080808"/>
                </a:solidFill>
              </a:rPr>
              <a:t>                                </a:t>
            </a:r>
            <a:r>
              <a:rPr lang="en-US" altLang="zh-CN" sz="2000" kern="1200" dirty="0">
                <a:solidFill>
                  <a:srgbClr val="080808"/>
                </a:solidFill>
              </a:rPr>
              <a:t>wait(chopstick[(i+1) %5]); //</a:t>
            </a:r>
            <a:r>
              <a:rPr lang="zh-CN" altLang="en-US" sz="2000" kern="1200" dirty="0">
                <a:solidFill>
                  <a:srgbClr val="080808"/>
                </a:solidFill>
              </a:rPr>
              <a:t>请求右手边的筷子</a:t>
            </a:r>
          </a:p>
          <a:p>
            <a:pPr marL="0" indent="0" eaLnBrk="1" hangingPunct="1">
              <a:spcBef>
                <a:spcPct val="0"/>
              </a:spcBef>
              <a:buClrTx/>
              <a:buSzTx/>
              <a:buFont typeface="Wingdings 2" panose="05020102010507070707" pitchFamily="18" charset="2"/>
              <a:buNone/>
              <a:defRPr/>
            </a:pPr>
            <a:r>
              <a:rPr lang="zh-CN" altLang="en-US" sz="2000" kern="1200" dirty="0">
                <a:solidFill>
                  <a:srgbClr val="080808"/>
                </a:solidFill>
              </a:rPr>
              <a:t>                                </a:t>
            </a:r>
            <a:r>
              <a:rPr lang="en-US" altLang="zh-CN" sz="2000" kern="1200" dirty="0">
                <a:solidFill>
                  <a:srgbClr val="080808"/>
                </a:solidFill>
              </a:rPr>
              <a:t>eat();                               </a:t>
            </a:r>
          </a:p>
          <a:p>
            <a:pPr marL="0" indent="0" eaLnBrk="1" hangingPunct="1">
              <a:spcBef>
                <a:spcPct val="0"/>
              </a:spcBef>
              <a:buClrTx/>
              <a:buSzTx/>
              <a:buFont typeface="Wingdings 2" panose="05020102010507070707" pitchFamily="18" charset="2"/>
              <a:buNone/>
              <a:defRPr/>
            </a:pPr>
            <a:r>
              <a:rPr lang="en-US" altLang="zh-CN" sz="2000" kern="1200" dirty="0">
                <a:solidFill>
                  <a:srgbClr val="080808"/>
                </a:solidFill>
              </a:rPr>
              <a:t>                                </a:t>
            </a:r>
            <a:r>
              <a:rPr lang="en-US" altLang="zh-CN" sz="2000" kern="1200" dirty="0" err="1">
                <a:solidFill>
                  <a:srgbClr val="080808"/>
                </a:solidFill>
              </a:rPr>
              <a:t>singal</a:t>
            </a:r>
            <a:r>
              <a:rPr lang="en-US" altLang="zh-CN" sz="2000" kern="1200" dirty="0">
                <a:solidFill>
                  <a:srgbClr val="080808"/>
                </a:solidFill>
              </a:rPr>
              <a:t>(chopstick[</a:t>
            </a:r>
            <a:r>
              <a:rPr lang="en-US" altLang="zh-CN" sz="2000" kern="1200" dirty="0" err="1">
                <a:solidFill>
                  <a:srgbClr val="080808"/>
                </a:solidFill>
              </a:rPr>
              <a:t>i</a:t>
            </a:r>
            <a:r>
              <a:rPr lang="en-US" altLang="zh-CN" sz="2000" kern="1200" dirty="0">
                <a:solidFill>
                  <a:srgbClr val="080808"/>
                </a:solidFill>
              </a:rPr>
              <a:t>]);// </a:t>
            </a:r>
            <a:r>
              <a:rPr lang="zh-CN" altLang="en-US" sz="2000" kern="1200" dirty="0">
                <a:solidFill>
                  <a:srgbClr val="080808"/>
                </a:solidFill>
              </a:rPr>
              <a:t>释放左手边的筷子</a:t>
            </a:r>
          </a:p>
          <a:p>
            <a:pPr marL="0" indent="0" eaLnBrk="1" hangingPunct="1">
              <a:spcBef>
                <a:spcPct val="0"/>
              </a:spcBef>
              <a:buClrTx/>
              <a:buSzTx/>
              <a:buFont typeface="Wingdings 2" panose="05020102010507070707" pitchFamily="18" charset="2"/>
              <a:buNone/>
              <a:defRPr/>
            </a:pPr>
            <a:r>
              <a:rPr lang="en-US" altLang="zh-CN" sz="2000" kern="1200" dirty="0">
                <a:solidFill>
                  <a:srgbClr val="080808"/>
                </a:solidFill>
              </a:rPr>
              <a:t>                                signal(chopstick[(i+1) %5]);//</a:t>
            </a:r>
            <a:r>
              <a:rPr lang="zh-CN" altLang="en-US" sz="2000" kern="1200" dirty="0">
                <a:solidFill>
                  <a:srgbClr val="080808"/>
                </a:solidFill>
              </a:rPr>
              <a:t>释放右手边的筷子</a:t>
            </a:r>
          </a:p>
          <a:p>
            <a:pPr marL="0" indent="0" eaLnBrk="1" hangingPunct="1">
              <a:spcBef>
                <a:spcPct val="0"/>
              </a:spcBef>
              <a:buClrTx/>
              <a:buSzTx/>
              <a:buFont typeface="Wingdings 2" panose="05020102010507070707" pitchFamily="18" charset="2"/>
              <a:buNone/>
              <a:defRPr/>
            </a:pPr>
            <a:r>
              <a:rPr lang="en-US" altLang="zh-CN" sz="2000" kern="1200" dirty="0">
                <a:solidFill>
                  <a:srgbClr val="080808"/>
                </a:solidFill>
              </a:rPr>
              <a:t>                                </a:t>
            </a:r>
            <a:r>
              <a:rPr lang="en-US" altLang="zh-CN" sz="2000" kern="1200" dirty="0" err="1">
                <a:solidFill>
                  <a:srgbClr val="FF0000"/>
                </a:solidFill>
              </a:rPr>
              <a:t>singal</a:t>
            </a:r>
            <a:r>
              <a:rPr lang="en-US" altLang="zh-CN" sz="2000" kern="1200" dirty="0">
                <a:solidFill>
                  <a:srgbClr val="FF0000"/>
                </a:solidFill>
              </a:rPr>
              <a:t>(room);</a:t>
            </a:r>
          </a:p>
          <a:p>
            <a:pPr marL="0" indent="0" eaLnBrk="1" hangingPunct="1">
              <a:spcBef>
                <a:spcPct val="0"/>
              </a:spcBef>
              <a:buClrTx/>
              <a:buSzTx/>
              <a:buFont typeface="Wingdings 2" panose="05020102010507070707" pitchFamily="18" charset="2"/>
              <a:buNone/>
              <a:defRPr/>
            </a:pPr>
            <a:r>
              <a:rPr lang="en-US" altLang="zh-CN" sz="2000" kern="1200" dirty="0">
                <a:solidFill>
                  <a:srgbClr val="080808"/>
                </a:solidFill>
              </a:rPr>
              <a:t>                            }</a:t>
            </a:r>
          </a:p>
          <a:p>
            <a:pPr marL="0" indent="0" eaLnBrk="1" hangingPunct="1">
              <a:spcBef>
                <a:spcPct val="0"/>
              </a:spcBef>
              <a:buClrTx/>
              <a:buSzTx/>
              <a:buFont typeface="Wingdings 2" panose="05020102010507070707" pitchFamily="18" charset="2"/>
              <a:buNone/>
              <a:defRPr/>
            </a:pPr>
            <a:r>
              <a:rPr lang="en-US" altLang="zh-CN" sz="2000" kern="1200" dirty="0">
                <a:solidFill>
                  <a:srgbClr val="080808"/>
                </a:solidFill>
              </a:rPr>
              <a:t>                   }</a:t>
            </a:r>
            <a:endParaRPr lang="en-US" altLang="zh-CN" sz="1800" kern="1200" dirty="0">
              <a:solidFill>
                <a:srgbClr val="080808"/>
              </a:solidFill>
            </a:endParaRPr>
          </a:p>
          <a:p>
            <a:pPr>
              <a:defRPr/>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500"/>
                                        <p:tgtEl>
                                          <p:spTgt spid="3">
                                            <p:txEl>
                                              <p:pRg st="12" end="1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animEffect transition="in" filter="fade">
                                      <p:cBhvr>
                                        <p:cTn id="43" dur="500"/>
                                        <p:tgtEl>
                                          <p:spTgt spid="3">
                                            <p:txEl>
                                              <p:pRg st="13" end="1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4" end="14"/>
                                            </p:txEl>
                                          </p:spTgt>
                                        </p:tgtEl>
                                        <p:attrNameLst>
                                          <p:attrName>style.visibility</p:attrName>
                                        </p:attrNameLst>
                                      </p:cBhvr>
                                      <p:to>
                                        <p:strVal val="visible"/>
                                      </p:to>
                                    </p:set>
                                    <p:animEffect transition="in" filter="fade">
                                      <p:cBhvr>
                                        <p:cTn id="46" dur="500"/>
                                        <p:tgtEl>
                                          <p:spTgt spid="3">
                                            <p:txEl>
                                              <p:pRg st="14" end="1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animEffect transition="in" filter="fade">
                                      <p:cBhvr>
                                        <p:cTn id="49"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Oval 4">
            <a:extLst>
              <a:ext uri="{FF2B5EF4-FFF2-40B4-BE49-F238E27FC236}">
                <a16:creationId xmlns:a16="http://schemas.microsoft.com/office/drawing/2014/main" id="{96681627-4C2C-4E38-82EE-F8AE8751B48C}"/>
              </a:ext>
            </a:extLst>
          </p:cNvPr>
          <p:cNvSpPr>
            <a:spLocks noChangeArrowheads="1"/>
          </p:cNvSpPr>
          <p:nvPr/>
        </p:nvSpPr>
        <p:spPr bwMode="auto">
          <a:xfrm>
            <a:off x="2627313" y="1557338"/>
            <a:ext cx="3744912" cy="3743325"/>
          </a:xfrm>
          <a:prstGeom prst="ellipse">
            <a:avLst/>
          </a:prstGeom>
          <a:solidFill>
            <a:srgbClr val="FFCC99"/>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0947" name="AutoShape 5">
            <a:extLst>
              <a:ext uri="{FF2B5EF4-FFF2-40B4-BE49-F238E27FC236}">
                <a16:creationId xmlns:a16="http://schemas.microsoft.com/office/drawing/2014/main" id="{1E2B694E-F82D-4D27-9D1F-ECFF55C1045C}"/>
              </a:ext>
            </a:extLst>
          </p:cNvPr>
          <p:cNvSpPr>
            <a:spLocks noChangeArrowheads="1"/>
          </p:cNvSpPr>
          <p:nvPr/>
        </p:nvSpPr>
        <p:spPr bwMode="auto">
          <a:xfrm>
            <a:off x="2339975" y="105251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6150" name="AutoShape 6">
            <a:extLst>
              <a:ext uri="{FF2B5EF4-FFF2-40B4-BE49-F238E27FC236}">
                <a16:creationId xmlns:a16="http://schemas.microsoft.com/office/drawing/2014/main" id="{2601E8F0-792F-48F2-901E-5F0FAE344362}"/>
              </a:ext>
            </a:extLst>
          </p:cNvPr>
          <p:cNvSpPr>
            <a:spLocks noChangeArrowheads="1"/>
          </p:cNvSpPr>
          <p:nvPr/>
        </p:nvSpPr>
        <p:spPr bwMode="auto">
          <a:xfrm rot="-8280000">
            <a:off x="3708400" y="4076700"/>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6151" name="AutoShape 7">
            <a:extLst>
              <a:ext uri="{FF2B5EF4-FFF2-40B4-BE49-F238E27FC236}">
                <a16:creationId xmlns:a16="http://schemas.microsoft.com/office/drawing/2014/main" id="{46B7EFF0-3DE0-45E2-8CF1-52AEE4C95CE5}"/>
              </a:ext>
            </a:extLst>
          </p:cNvPr>
          <p:cNvSpPr>
            <a:spLocks noChangeArrowheads="1"/>
          </p:cNvSpPr>
          <p:nvPr/>
        </p:nvSpPr>
        <p:spPr bwMode="auto">
          <a:xfrm rot="-4500000">
            <a:off x="3171825" y="2525713"/>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6152" name="AutoShape 8">
            <a:extLst>
              <a:ext uri="{FF2B5EF4-FFF2-40B4-BE49-F238E27FC236}">
                <a16:creationId xmlns:a16="http://schemas.microsoft.com/office/drawing/2014/main" id="{5EF01533-2156-4C75-B493-607BEDB9BA34}"/>
              </a:ext>
            </a:extLst>
          </p:cNvPr>
          <p:cNvSpPr>
            <a:spLocks noChangeArrowheads="1"/>
          </p:cNvSpPr>
          <p:nvPr/>
        </p:nvSpPr>
        <p:spPr bwMode="auto">
          <a:xfrm>
            <a:off x="4500563" y="1557338"/>
            <a:ext cx="71437" cy="10080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6153" name="AutoShape 9">
            <a:extLst>
              <a:ext uri="{FF2B5EF4-FFF2-40B4-BE49-F238E27FC236}">
                <a16:creationId xmlns:a16="http://schemas.microsoft.com/office/drawing/2014/main" id="{F46638C1-B388-4AE9-B129-B950F843F4CF}"/>
              </a:ext>
            </a:extLst>
          </p:cNvPr>
          <p:cNvSpPr>
            <a:spLocks noChangeArrowheads="1"/>
          </p:cNvSpPr>
          <p:nvPr/>
        </p:nvSpPr>
        <p:spPr bwMode="auto">
          <a:xfrm rot="4200000">
            <a:off x="5764212" y="2597151"/>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6154" name="AutoShape 10">
            <a:extLst>
              <a:ext uri="{FF2B5EF4-FFF2-40B4-BE49-F238E27FC236}">
                <a16:creationId xmlns:a16="http://schemas.microsoft.com/office/drawing/2014/main" id="{B13B638F-35E1-4AB1-8953-549877ED23C8}"/>
              </a:ext>
            </a:extLst>
          </p:cNvPr>
          <p:cNvSpPr>
            <a:spLocks noChangeArrowheads="1"/>
          </p:cNvSpPr>
          <p:nvPr/>
        </p:nvSpPr>
        <p:spPr bwMode="auto">
          <a:xfrm rot="8400000">
            <a:off x="5219700" y="4005263"/>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210953" name="Oval 11">
            <a:extLst>
              <a:ext uri="{FF2B5EF4-FFF2-40B4-BE49-F238E27FC236}">
                <a16:creationId xmlns:a16="http://schemas.microsoft.com/office/drawing/2014/main" id="{8DAF44A6-1F05-4BB5-9901-E21AD667A2F6}"/>
              </a:ext>
            </a:extLst>
          </p:cNvPr>
          <p:cNvSpPr>
            <a:spLocks noChangeArrowheads="1"/>
          </p:cNvSpPr>
          <p:nvPr/>
        </p:nvSpPr>
        <p:spPr bwMode="auto">
          <a:xfrm>
            <a:off x="3276600" y="213360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0954" name="Oval 12">
            <a:extLst>
              <a:ext uri="{FF2B5EF4-FFF2-40B4-BE49-F238E27FC236}">
                <a16:creationId xmlns:a16="http://schemas.microsoft.com/office/drawing/2014/main" id="{21CF54C7-D93E-4E4A-883F-FD75E94DE219}"/>
              </a:ext>
            </a:extLst>
          </p:cNvPr>
          <p:cNvSpPr>
            <a:spLocks noChangeArrowheads="1"/>
          </p:cNvSpPr>
          <p:nvPr/>
        </p:nvSpPr>
        <p:spPr bwMode="auto">
          <a:xfrm>
            <a:off x="2916238" y="386080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0955" name="Oval 13">
            <a:extLst>
              <a:ext uri="{FF2B5EF4-FFF2-40B4-BE49-F238E27FC236}">
                <a16:creationId xmlns:a16="http://schemas.microsoft.com/office/drawing/2014/main" id="{A852EB57-FCBC-4D43-914C-F7FA50907CBC}"/>
              </a:ext>
            </a:extLst>
          </p:cNvPr>
          <p:cNvSpPr>
            <a:spLocks noChangeArrowheads="1"/>
          </p:cNvSpPr>
          <p:nvPr/>
        </p:nvSpPr>
        <p:spPr bwMode="auto">
          <a:xfrm>
            <a:off x="4284663" y="472440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0956" name="Oval 14">
            <a:extLst>
              <a:ext uri="{FF2B5EF4-FFF2-40B4-BE49-F238E27FC236}">
                <a16:creationId xmlns:a16="http://schemas.microsoft.com/office/drawing/2014/main" id="{92824CFD-9631-48B2-A27A-009E505EFEB4}"/>
              </a:ext>
            </a:extLst>
          </p:cNvPr>
          <p:cNvSpPr>
            <a:spLocks noChangeArrowheads="1"/>
          </p:cNvSpPr>
          <p:nvPr/>
        </p:nvSpPr>
        <p:spPr bwMode="auto">
          <a:xfrm>
            <a:off x="5651500" y="3789363"/>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0957" name="Oval 15">
            <a:extLst>
              <a:ext uri="{FF2B5EF4-FFF2-40B4-BE49-F238E27FC236}">
                <a16:creationId xmlns:a16="http://schemas.microsoft.com/office/drawing/2014/main" id="{FBF718DB-E0AF-443F-AC81-AA9239021D56}"/>
              </a:ext>
            </a:extLst>
          </p:cNvPr>
          <p:cNvSpPr>
            <a:spLocks noChangeArrowheads="1"/>
          </p:cNvSpPr>
          <p:nvPr/>
        </p:nvSpPr>
        <p:spPr bwMode="auto">
          <a:xfrm>
            <a:off x="5364163" y="2060575"/>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0958" name="AutoShape 16">
            <a:extLst>
              <a:ext uri="{FF2B5EF4-FFF2-40B4-BE49-F238E27FC236}">
                <a16:creationId xmlns:a16="http://schemas.microsoft.com/office/drawing/2014/main" id="{3E081BA8-8954-4E6C-8897-13DE66A636EF}"/>
              </a:ext>
            </a:extLst>
          </p:cNvPr>
          <p:cNvSpPr>
            <a:spLocks noChangeArrowheads="1"/>
          </p:cNvSpPr>
          <p:nvPr/>
        </p:nvSpPr>
        <p:spPr bwMode="auto">
          <a:xfrm>
            <a:off x="5795963" y="981075"/>
            <a:ext cx="863600" cy="865188"/>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0959" name="AutoShape 17">
            <a:extLst>
              <a:ext uri="{FF2B5EF4-FFF2-40B4-BE49-F238E27FC236}">
                <a16:creationId xmlns:a16="http://schemas.microsoft.com/office/drawing/2014/main" id="{6030C64B-C14B-4901-ADF1-711DA021124B}"/>
              </a:ext>
            </a:extLst>
          </p:cNvPr>
          <p:cNvSpPr>
            <a:spLocks noChangeArrowheads="1"/>
          </p:cNvSpPr>
          <p:nvPr/>
        </p:nvSpPr>
        <p:spPr bwMode="auto">
          <a:xfrm>
            <a:off x="6443663" y="400526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0960" name="AutoShape 18">
            <a:extLst>
              <a:ext uri="{FF2B5EF4-FFF2-40B4-BE49-F238E27FC236}">
                <a16:creationId xmlns:a16="http://schemas.microsoft.com/office/drawing/2014/main" id="{848EDDAB-CE97-4413-BE25-322F7EAAA6DC}"/>
              </a:ext>
            </a:extLst>
          </p:cNvPr>
          <p:cNvSpPr>
            <a:spLocks noChangeArrowheads="1"/>
          </p:cNvSpPr>
          <p:nvPr/>
        </p:nvSpPr>
        <p:spPr bwMode="auto">
          <a:xfrm>
            <a:off x="4140200" y="551656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0961" name="AutoShape 19">
            <a:extLst>
              <a:ext uri="{FF2B5EF4-FFF2-40B4-BE49-F238E27FC236}">
                <a16:creationId xmlns:a16="http://schemas.microsoft.com/office/drawing/2014/main" id="{5FC0F8F0-07D8-4098-92F7-65CAF554E1A1}"/>
              </a:ext>
            </a:extLst>
          </p:cNvPr>
          <p:cNvSpPr>
            <a:spLocks noChangeArrowheads="1"/>
          </p:cNvSpPr>
          <p:nvPr/>
        </p:nvSpPr>
        <p:spPr bwMode="auto">
          <a:xfrm>
            <a:off x="3635375" y="476250"/>
            <a:ext cx="863600" cy="287338"/>
          </a:xfrm>
          <a:prstGeom prst="wedgeRoundRectCallout">
            <a:avLst>
              <a:gd name="adj1" fmla="val -111949"/>
              <a:gd name="adj2" fmla="val 176519"/>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1</a:t>
            </a:r>
            <a:r>
              <a:rPr lang="zh-CN" altLang="en-US" sz="1000"/>
              <a:t>号</a:t>
            </a:r>
          </a:p>
        </p:txBody>
      </p:sp>
      <p:sp>
        <p:nvSpPr>
          <p:cNvPr id="210962" name="AutoShape 20">
            <a:extLst>
              <a:ext uri="{FF2B5EF4-FFF2-40B4-BE49-F238E27FC236}">
                <a16:creationId xmlns:a16="http://schemas.microsoft.com/office/drawing/2014/main" id="{255C821E-1DC6-430A-A19A-74DFC4DC4C79}"/>
              </a:ext>
            </a:extLst>
          </p:cNvPr>
          <p:cNvSpPr>
            <a:spLocks noChangeArrowheads="1"/>
          </p:cNvSpPr>
          <p:nvPr/>
        </p:nvSpPr>
        <p:spPr bwMode="auto">
          <a:xfrm>
            <a:off x="5565775" y="6381750"/>
            <a:ext cx="863600" cy="287338"/>
          </a:xfrm>
          <a:prstGeom prst="wedgeRoundRectCallout">
            <a:avLst>
              <a:gd name="adj1" fmla="val -130616"/>
              <a:gd name="adj2" fmla="val -79954"/>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4</a:t>
            </a:r>
            <a:r>
              <a:rPr lang="zh-CN" altLang="en-US" sz="1000"/>
              <a:t>号</a:t>
            </a:r>
          </a:p>
        </p:txBody>
      </p:sp>
      <p:sp>
        <p:nvSpPr>
          <p:cNvPr id="210963" name="AutoShape 21">
            <a:extLst>
              <a:ext uri="{FF2B5EF4-FFF2-40B4-BE49-F238E27FC236}">
                <a16:creationId xmlns:a16="http://schemas.microsoft.com/office/drawing/2014/main" id="{5E07D3FC-5699-43B0-A2D0-0B205B2A4A25}"/>
              </a:ext>
            </a:extLst>
          </p:cNvPr>
          <p:cNvSpPr>
            <a:spLocks noChangeArrowheads="1"/>
          </p:cNvSpPr>
          <p:nvPr/>
        </p:nvSpPr>
        <p:spPr bwMode="auto">
          <a:xfrm>
            <a:off x="7235825" y="620713"/>
            <a:ext cx="863600" cy="287337"/>
          </a:xfrm>
          <a:prstGeom prst="wedgeRoundRectCallout">
            <a:avLst>
              <a:gd name="adj1" fmla="val -111949"/>
              <a:gd name="adj2" fmla="val 151657"/>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2</a:t>
            </a:r>
            <a:r>
              <a:rPr lang="zh-CN" altLang="en-US" sz="1000"/>
              <a:t>号</a:t>
            </a:r>
          </a:p>
        </p:txBody>
      </p:sp>
      <p:sp>
        <p:nvSpPr>
          <p:cNvPr id="210964" name="AutoShape 22">
            <a:extLst>
              <a:ext uri="{FF2B5EF4-FFF2-40B4-BE49-F238E27FC236}">
                <a16:creationId xmlns:a16="http://schemas.microsoft.com/office/drawing/2014/main" id="{37582484-540E-4506-A5AB-41FFE4392C58}"/>
              </a:ext>
            </a:extLst>
          </p:cNvPr>
          <p:cNvSpPr>
            <a:spLocks noChangeArrowheads="1"/>
          </p:cNvSpPr>
          <p:nvPr/>
        </p:nvSpPr>
        <p:spPr bwMode="auto">
          <a:xfrm>
            <a:off x="7667625" y="3573463"/>
            <a:ext cx="863600" cy="287337"/>
          </a:xfrm>
          <a:prstGeom prst="wedgeRoundRectCallout">
            <a:avLst>
              <a:gd name="adj1" fmla="val -87685"/>
              <a:gd name="adj2" fmla="val 194750"/>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3</a:t>
            </a:r>
            <a:r>
              <a:rPr lang="zh-CN" altLang="en-US" sz="1000"/>
              <a:t>号</a:t>
            </a:r>
          </a:p>
        </p:txBody>
      </p:sp>
      <p:sp>
        <p:nvSpPr>
          <p:cNvPr id="210965" name="AutoShape 23">
            <a:extLst>
              <a:ext uri="{FF2B5EF4-FFF2-40B4-BE49-F238E27FC236}">
                <a16:creationId xmlns:a16="http://schemas.microsoft.com/office/drawing/2014/main" id="{165FF05D-EC0F-4EBF-A6F7-2CBAD0DB6E5C}"/>
              </a:ext>
            </a:extLst>
          </p:cNvPr>
          <p:cNvSpPr>
            <a:spLocks noChangeArrowheads="1"/>
          </p:cNvSpPr>
          <p:nvPr/>
        </p:nvSpPr>
        <p:spPr bwMode="auto">
          <a:xfrm>
            <a:off x="1879600" y="3068638"/>
            <a:ext cx="433388" cy="215900"/>
          </a:xfrm>
          <a:prstGeom prst="cloudCallout">
            <a:avLst>
              <a:gd name="adj1" fmla="val 146565"/>
              <a:gd name="adj2" fmla="val -142690"/>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1</a:t>
            </a:r>
          </a:p>
        </p:txBody>
      </p:sp>
      <p:sp>
        <p:nvSpPr>
          <p:cNvPr id="210966" name="AutoShape 24">
            <a:extLst>
              <a:ext uri="{FF2B5EF4-FFF2-40B4-BE49-F238E27FC236}">
                <a16:creationId xmlns:a16="http://schemas.microsoft.com/office/drawing/2014/main" id="{0EF50BCD-0331-4B81-96F1-A36E63ACB19A}"/>
              </a:ext>
            </a:extLst>
          </p:cNvPr>
          <p:cNvSpPr>
            <a:spLocks noChangeArrowheads="1"/>
          </p:cNvSpPr>
          <p:nvPr/>
        </p:nvSpPr>
        <p:spPr bwMode="auto">
          <a:xfrm>
            <a:off x="2411413" y="5445125"/>
            <a:ext cx="431800" cy="215900"/>
          </a:xfrm>
          <a:prstGeom prst="cloudCallout">
            <a:avLst>
              <a:gd name="adj1" fmla="val 158824"/>
              <a:gd name="adj2" fmla="val -223528"/>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5</a:t>
            </a:r>
          </a:p>
        </p:txBody>
      </p:sp>
      <p:sp>
        <p:nvSpPr>
          <p:cNvPr id="210967" name="AutoShape 25">
            <a:extLst>
              <a:ext uri="{FF2B5EF4-FFF2-40B4-BE49-F238E27FC236}">
                <a16:creationId xmlns:a16="http://schemas.microsoft.com/office/drawing/2014/main" id="{5575FAD8-7C16-4F62-BDA1-CD8EC7DBCAFF}"/>
              </a:ext>
            </a:extLst>
          </p:cNvPr>
          <p:cNvSpPr>
            <a:spLocks noChangeArrowheads="1"/>
          </p:cNvSpPr>
          <p:nvPr/>
        </p:nvSpPr>
        <p:spPr bwMode="auto">
          <a:xfrm>
            <a:off x="7540625" y="2698750"/>
            <a:ext cx="433388" cy="287338"/>
          </a:xfrm>
          <a:prstGeom prst="cloudCallout">
            <a:avLst>
              <a:gd name="adj1" fmla="val -320421"/>
              <a:gd name="adj2" fmla="val 38269"/>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3</a:t>
            </a:r>
          </a:p>
        </p:txBody>
      </p:sp>
      <p:sp>
        <p:nvSpPr>
          <p:cNvPr id="210968" name="AutoShape 26">
            <a:extLst>
              <a:ext uri="{FF2B5EF4-FFF2-40B4-BE49-F238E27FC236}">
                <a16:creationId xmlns:a16="http://schemas.microsoft.com/office/drawing/2014/main" id="{6EF4BB38-4132-4E7B-9B3B-10FE1150D627}"/>
              </a:ext>
            </a:extLst>
          </p:cNvPr>
          <p:cNvSpPr>
            <a:spLocks noChangeArrowheads="1"/>
          </p:cNvSpPr>
          <p:nvPr/>
        </p:nvSpPr>
        <p:spPr bwMode="auto">
          <a:xfrm>
            <a:off x="5216525" y="512763"/>
            <a:ext cx="433388" cy="215900"/>
          </a:xfrm>
          <a:prstGeom prst="cloudCallout">
            <a:avLst>
              <a:gd name="adj1" fmla="val -173065"/>
              <a:gd name="adj2" fmla="val 378505"/>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2</a:t>
            </a:r>
          </a:p>
        </p:txBody>
      </p:sp>
      <p:sp>
        <p:nvSpPr>
          <p:cNvPr id="210969" name="AutoShape 27">
            <a:extLst>
              <a:ext uri="{FF2B5EF4-FFF2-40B4-BE49-F238E27FC236}">
                <a16:creationId xmlns:a16="http://schemas.microsoft.com/office/drawing/2014/main" id="{B240BA30-9781-4DE3-A303-AEB05EA17139}"/>
              </a:ext>
            </a:extLst>
          </p:cNvPr>
          <p:cNvSpPr>
            <a:spLocks noChangeArrowheads="1"/>
          </p:cNvSpPr>
          <p:nvPr/>
        </p:nvSpPr>
        <p:spPr bwMode="auto">
          <a:xfrm>
            <a:off x="6073775" y="5289550"/>
            <a:ext cx="433388" cy="215900"/>
          </a:xfrm>
          <a:prstGeom prst="cloudCallout">
            <a:avLst>
              <a:gd name="adj1" fmla="val -161116"/>
              <a:gd name="adj2" fmla="val -227463"/>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4</a:t>
            </a:r>
          </a:p>
        </p:txBody>
      </p:sp>
      <p:sp>
        <p:nvSpPr>
          <p:cNvPr id="210970" name="AutoShape 28">
            <a:extLst>
              <a:ext uri="{FF2B5EF4-FFF2-40B4-BE49-F238E27FC236}">
                <a16:creationId xmlns:a16="http://schemas.microsoft.com/office/drawing/2014/main" id="{63D6CCA3-7C8D-476F-A312-463355703815}"/>
              </a:ext>
            </a:extLst>
          </p:cNvPr>
          <p:cNvSpPr>
            <a:spLocks noChangeArrowheads="1"/>
          </p:cNvSpPr>
          <p:nvPr/>
        </p:nvSpPr>
        <p:spPr bwMode="auto">
          <a:xfrm>
            <a:off x="1619250" y="3933825"/>
            <a:ext cx="863600" cy="865188"/>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0971" name="AutoShape 29">
            <a:extLst>
              <a:ext uri="{FF2B5EF4-FFF2-40B4-BE49-F238E27FC236}">
                <a16:creationId xmlns:a16="http://schemas.microsoft.com/office/drawing/2014/main" id="{9F79111B-0DC9-478E-BEAE-AB4C2060953B}"/>
              </a:ext>
            </a:extLst>
          </p:cNvPr>
          <p:cNvSpPr>
            <a:spLocks noChangeArrowheads="1"/>
          </p:cNvSpPr>
          <p:nvPr/>
        </p:nvSpPr>
        <p:spPr bwMode="auto">
          <a:xfrm>
            <a:off x="611188" y="3429000"/>
            <a:ext cx="863600" cy="287338"/>
          </a:xfrm>
          <a:prstGeom prst="wedgeRoundRectCallout">
            <a:avLst>
              <a:gd name="adj1" fmla="val 76838"/>
              <a:gd name="adj2" fmla="val 179833"/>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5</a:t>
            </a:r>
            <a:r>
              <a:rPr lang="zh-CN" altLang="en-US" sz="1000"/>
              <a:t>号</a:t>
            </a:r>
          </a:p>
        </p:txBody>
      </p:sp>
      <p:sp>
        <p:nvSpPr>
          <p:cNvPr id="6174" name="AutoShape 30">
            <a:extLst>
              <a:ext uri="{FF2B5EF4-FFF2-40B4-BE49-F238E27FC236}">
                <a16:creationId xmlns:a16="http://schemas.microsoft.com/office/drawing/2014/main" id="{1D740837-A954-44D9-811F-FEB8A2D0F050}"/>
              </a:ext>
            </a:extLst>
          </p:cNvPr>
          <p:cNvSpPr>
            <a:spLocks noChangeArrowheads="1"/>
          </p:cNvSpPr>
          <p:nvPr/>
        </p:nvSpPr>
        <p:spPr bwMode="auto">
          <a:xfrm>
            <a:off x="-36513" y="5286375"/>
            <a:ext cx="3311526" cy="1557338"/>
          </a:xfrm>
          <a:prstGeom prst="cloudCallout">
            <a:avLst>
              <a:gd name="adj1" fmla="val 2190"/>
              <a:gd name="adj2" fmla="val -88671"/>
            </a:avLst>
          </a:prstGeom>
          <a:solidFill>
            <a:srgbClr val="FF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此时</a:t>
            </a:r>
            <a:r>
              <a:rPr lang="en-US" altLang="zh-CN" sz="1800"/>
              <a:t>5</a:t>
            </a:r>
            <a:r>
              <a:rPr lang="zh-CN" altLang="en-US" sz="1800"/>
              <a:t>号哲学家被禁止拿筷子</a:t>
            </a:r>
            <a:r>
              <a:rPr lang="en-US" altLang="zh-CN" sz="1800"/>
              <a:t>.4</a:t>
            </a:r>
            <a:r>
              <a:rPr lang="zh-CN" altLang="en-US" sz="1800"/>
              <a:t>号哲学家拿起他右边即</a:t>
            </a:r>
            <a:r>
              <a:rPr lang="en-US" altLang="zh-CN" sz="1800"/>
              <a:t>5</a:t>
            </a:r>
            <a:r>
              <a:rPr lang="zh-CN" altLang="en-US" sz="1800"/>
              <a:t>号哲学家左边的筷子</a:t>
            </a:r>
            <a:r>
              <a:rPr lang="en-US" altLang="zh-CN" sz="1800"/>
              <a:t>.</a:t>
            </a:r>
          </a:p>
        </p:txBody>
      </p:sp>
      <p:sp>
        <p:nvSpPr>
          <p:cNvPr id="6176" name="AutoShape 32">
            <a:extLst>
              <a:ext uri="{FF2B5EF4-FFF2-40B4-BE49-F238E27FC236}">
                <a16:creationId xmlns:a16="http://schemas.microsoft.com/office/drawing/2014/main" id="{3C91DB3B-29C6-4857-B5EC-EABB9766F684}"/>
              </a:ext>
            </a:extLst>
          </p:cNvPr>
          <p:cNvSpPr>
            <a:spLocks noChangeArrowheads="1"/>
          </p:cNvSpPr>
          <p:nvPr/>
        </p:nvSpPr>
        <p:spPr bwMode="auto">
          <a:xfrm>
            <a:off x="7123113" y="4711700"/>
            <a:ext cx="2017712" cy="2087563"/>
          </a:xfrm>
          <a:prstGeom prst="wedgeEllipseCallout">
            <a:avLst>
              <a:gd name="adj1" fmla="val -152716"/>
              <a:gd name="adj2" fmla="val 12291"/>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p:spPr>
        <p:txBody>
          <a:bodyPr/>
          <a:lstStyle/>
          <a:p>
            <a:pPr eaLnBrk="1" hangingPunct="1">
              <a:defRPr/>
            </a:pPr>
            <a:r>
              <a:rPr lang="en-US" altLang="zh-CN" dirty="0">
                <a:latin typeface="Arial" charset="0"/>
              </a:rPr>
              <a:t>4</a:t>
            </a:r>
            <a:r>
              <a:rPr lang="zh-CN" altLang="en-US" dirty="0">
                <a:latin typeface="Arial" charset="0"/>
              </a:rPr>
              <a:t>号哲学家开始进餐</a:t>
            </a:r>
            <a:r>
              <a:rPr lang="en-US" altLang="zh-CN" dirty="0">
                <a:latin typeface="Arial" charset="0"/>
              </a:rPr>
              <a:t>,</a:t>
            </a:r>
            <a:r>
              <a:rPr lang="zh-CN" altLang="en-US" dirty="0">
                <a:latin typeface="Arial" charset="0"/>
              </a:rPr>
              <a:t>完成后放下筷子</a:t>
            </a:r>
            <a:r>
              <a:rPr lang="en-US" altLang="zh-CN" dirty="0">
                <a:latin typeface="Arial" charset="0"/>
              </a:rPr>
              <a:t>,</a:t>
            </a:r>
            <a:r>
              <a:rPr lang="zh-CN" altLang="en-US" dirty="0">
                <a:latin typeface="Arial" charset="0"/>
              </a:rPr>
              <a:t>其它哲学家开始进餐</a:t>
            </a:r>
          </a:p>
        </p:txBody>
      </p:sp>
      <p:sp>
        <p:nvSpPr>
          <p:cNvPr id="31" name="矩形 30">
            <a:extLst>
              <a:ext uri="{FF2B5EF4-FFF2-40B4-BE49-F238E27FC236}">
                <a16:creationId xmlns:a16="http://schemas.microsoft.com/office/drawing/2014/main" id="{90B0168F-B9BD-45F9-A382-F5109DEE4A3E}"/>
              </a:ext>
            </a:extLst>
          </p:cNvPr>
          <p:cNvSpPr/>
          <p:nvPr/>
        </p:nvSpPr>
        <p:spPr>
          <a:xfrm>
            <a:off x="0" y="152400"/>
            <a:ext cx="2209800" cy="923925"/>
          </a:xfrm>
          <a:prstGeom prst="rect">
            <a:avLst/>
          </a:prstGeom>
        </p:spPr>
        <p:txBody>
          <a:bodyPr>
            <a:spAutoFit/>
          </a:bodyPr>
          <a:lstStyle/>
          <a:p>
            <a:pPr eaLnBrk="1" hangingPunct="1">
              <a:defRPr/>
            </a:pPr>
            <a:r>
              <a:rPr lang="zh-CN" altLang="en-US" b="1" kern="10" dirty="0">
                <a:ln w="12700">
                  <a:noFill/>
                  <a:round/>
                  <a:headEnd/>
                  <a:tailEnd/>
                </a:ln>
                <a:solidFill>
                  <a:srgbClr val="FF0000"/>
                </a:solidFill>
                <a:latin typeface="宋体"/>
                <a:ea typeface="宋体"/>
              </a:rPr>
              <a:t>至多只允许四位哲学家同时去拿左边的筷子</a:t>
            </a:r>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0 0 L 0 0 C -0.00209 -0.00186 -0.00434 -0.00324 -0.00625 -0.00533 C -0.00747 -0.00672 -0.00816 -0.0088 -0.00938 -0.01042 C -0.01094 -0.01227 -0.01303 -0.01366 -0.01476 -0.01551 C -0.0165 -0.01736 -0.01806 -0.01991 -0.02014 -0.02176 C -0.02223 -0.02338 -0.02483 -0.02431 -0.02709 -0.0257 L -0.0448 -0.03704 C -0.05695 -0.04491 -0.05018 -0.04121 -0.05782 -0.04514 C -0.05938 -0.04699 -0.06077 -0.04885 -0.0625 -0.05047 C -0.06372 -0.05162 -0.06511 -0.05209 -0.06632 -0.05348 C -0.08108 -0.06968 -0.06164 -0.05162 -0.07865 -0.06667 C -0.07917 -0.06783 -0.07952 -0.06899 -0.08021 -0.06991 C -0.08091 -0.07107 -0.08195 -0.07176 -0.08247 -0.07292 C -0.08316 -0.07454 -0.08334 -0.07639 -0.08403 -0.07801 C -0.08473 -0.07963 -0.08542 -0.08079 -0.08629 -0.08218 C -0.09532 -0.09491 -0.09167 -0.0926 -0.09792 -0.09537 C -0.09948 -0.09885 -0.10157 -0.10186 -0.10243 -0.10579 C -0.104 -0.11135 -0.10243 -0.10625 -0.10487 -0.11181 C -0.10539 -0.1132 -0.10573 -0.11482 -0.10643 -0.11598 C -0.1073 -0.1176 -0.10834 -0.11875 -0.10938 -0.12014 C -0.1099 -0.12176 -0.11042 -0.12338 -0.11094 -0.12524 C -0.11129 -0.12616 -0.11146 -0.12732 -0.11181 -0.12824 C -0.1132 -0.13218 -0.11355 -0.13102 -0.11563 -0.13449 C -0.11823 -0.13866 -0.11563 -0.13681 -0.11945 -0.13843 C -0.11997 -0.14028 -0.12118 -0.14514 -0.12257 -0.14676 C -0.12344 -0.14769 -0.12466 -0.14792 -0.12553 -0.14885 C -0.12674 -0.14977 -0.12761 -0.15093 -0.12865 -0.15186 C -0.12934 -0.15232 -0.13091 -0.15278 -0.13091 -0.15278 L -0.13091 -0.15278 " pathEditMode="relative" ptsTypes="AAAAAAAAAAAAAAAAAAAAAAAAAAAAAA">
                                      <p:cBhvr>
                                        <p:cTn id="6" dur="2000" fill="hold"/>
                                        <p:tgtEl>
                                          <p:spTgt spid="6151"/>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295 -0.00277 0.0059 -0.00578 0.0092 -0.00833 C 0.00989 -0.00879 0.01076 -0.00879 0.01146 -0.00926 C 0.01632 -0.01412 0.02066 -0.01967 0.02534 -0.02477 C 0.05034 -0.05208 0.01649 -0.01435 0.03993 -0.0412 C 0.04114 -0.04259 0.04253 -0.04375 0.04375 -0.04514 C 0.04618 -0.04791 0.04826 -0.05092 0.05069 -0.05347 C 0.05364 -0.05648 0.05694 -0.05879 0.05989 -0.06157 C 0.06337 -0.06481 0.06649 -0.06875 0.06996 -0.07199 C 0.07257 -0.0743 0.07552 -0.07615 0.07847 -0.07801 C 0.08646 -0.08333 0.08298 -0.07916 0.09305 -0.08727 C 0.09722 -0.09074 0.10104 -0.09514 0.10538 -0.09861 L 0.1092 -0.10162 C 0.11024 -0.10625 0.10972 -0.10509 0.11302 -0.10995 C 0.11441 -0.11203 0.11771 -0.11597 0.11771 -0.11597 C 0.11823 -0.11782 0.1184 -0.11967 0.11909 -0.12106 C 0.11979 -0.12245 0.12083 -0.12315 0.12152 -0.1243 C 0.12291 -0.12639 0.12361 -0.12893 0.12465 -0.13148 C 0.12413 -0.13449 0.12413 -0.13773 0.12309 -0.14051 C 0.12205 -0.14328 0.11996 -0.14467 0.1184 -0.14676 C 0.11666 -0.14907 0.11597 -0.15046 0.11371 -0.15185 C 0.11354 -0.15208 0.11319 -0.15185 0.11302 -0.15185 L 0.11302 -0.15185 " pathEditMode="relative" ptsTypes="AAAAAAAAAAAAAAAAAAAAAAAA">
                                      <p:cBhvr>
                                        <p:cTn id="8" dur="2000" fill="hold"/>
                                        <p:tgtEl>
                                          <p:spTgt spid="6152"/>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191 0.00092 0.004 0.00208 0.00608 0.00301 C 0.00712 0.00347 0.00816 0.00347 0.00921 0.00393 C 0.01493 0.00671 0.02292 0.01088 0.0283 0.01435 C 0.03282 0.01713 0.03698 0.0206 0.0415 0.02361 C 0.04809 0.02777 0.05504 0.03125 0.06146 0.03588 L 0.09375 0.05833 C 0.09809 0.06134 0.10278 0.06319 0.10677 0.06666 C 0.1125 0.07152 0.11858 0.07523 0.12379 0.08102 C 0.12535 0.08287 0.12674 0.08472 0.1283 0.08611 C 0.12865 0.08634 0.13438 0.0912 0.13525 0.09143 C 0.13837 0.09189 0.1415 0.09143 0.14462 0.09143 L 0.14462 0.09143 " pathEditMode="relative" ptsTypes="AAAAAAAAAAAAAA">
                                      <p:cBhvr>
                                        <p:cTn id="10" dur="2000" fill="hold"/>
                                        <p:tgtEl>
                                          <p:spTgt spid="615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17 0.02014 0.00087 0.04028 0.00069 0.06042 C 0.00069 0.07639 -0.00035 0.0926 -0.0007 0.10857 C -0.00104 0.11922 -0.00104 0.12987 -0.00156 0.14051 C -0.00156 0.14213 -0.00208 0.14375 -0.00226 0.14561 C -0.0026 0.14815 -0.00278 0.15093 -0.00295 0.15371 C -0.00365 0.16019 -0.00417 0.1669 -0.00451 0.17315 C -0.00538 0.18426 -0.00521 0.18079 -0.00521 0.18565 L -0.00521 0.18565 " pathEditMode="relative" ptsTypes="AAAAAAAAAA">
                                      <p:cBhvr>
                                        <p:cTn id="12" dur="2000" fill="hold"/>
                                        <p:tgtEl>
                                          <p:spTgt spid="6154"/>
                                        </p:tgtEl>
                                        <p:attrNameLst>
                                          <p:attrName>ppt_x</p:attrName>
                                          <p:attrName>ppt_y</p:attrName>
                                        </p:attrNameLst>
                                      </p:cBhvr>
                                    </p:animMotion>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174"/>
                                        </p:tgtEl>
                                        <p:attrNameLst>
                                          <p:attrName>style.visibility</p:attrName>
                                        </p:attrNameLst>
                                      </p:cBhvr>
                                      <p:to>
                                        <p:strVal val="visible"/>
                                      </p:to>
                                    </p:set>
                                    <p:animEffect transition="in" filter="wipe(down)">
                                      <p:cBhvr>
                                        <p:cTn id="17" dur="500"/>
                                        <p:tgtEl>
                                          <p:spTgt spid="61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0" presetClass="path" presetSubtype="0" accel="50000" decel="50000" fill="hold" nodeType="clickEffect">
                                  <p:stCondLst>
                                    <p:cond delay="0"/>
                                  </p:stCondLst>
                                  <p:childTnLst>
                                    <p:animMotion origin="layout" path="M 0 0 L 0 0 C 0.00312 0.03773 0.00121 0.0118 -0.00087 0.09722 C -0.00087 0.09977 -0.00122 0.10208 -0.00156 0.1044 C -0.00191 0.10717 -0.00278 0.10995 -0.00313 0.11273 C -0.00417 0.11921 -0.00382 0.12245 -0.00469 0.12917 C -0.00504 0.13264 -0.00573 0.13588 -0.00625 0.13935 C -0.00643 0.14467 -0.00643 0.1537 -0.00781 0.15995 C -0.00972 0.16944 -0.01007 0.1669 -0.01077 0.17523 C -0.01094 0.17639 -0.01077 0.17731 -0.01077 0.17847 L -0.01077 0.17847 " pathEditMode="relative" ptsTypes="AAAAAAAAAAA">
                                      <p:cBhvr>
                                        <p:cTn id="21" dur="2000" fill="hold"/>
                                        <p:tgtEl>
                                          <p:spTgt spid="6150"/>
                                        </p:tgtEl>
                                        <p:attrNameLst>
                                          <p:attrName>ppt_x</p:attrName>
                                          <p:attrName>ppt_y</p:attrName>
                                        </p:attrNameLst>
                                      </p:cBhvr>
                                    </p:animMotion>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176"/>
                                        </p:tgtEl>
                                        <p:attrNameLst>
                                          <p:attrName>style.visibility</p:attrName>
                                        </p:attrNameLst>
                                      </p:cBhvr>
                                      <p:to>
                                        <p:strVal val="visible"/>
                                      </p:to>
                                    </p:set>
                                    <p:animEffect transition="in" filter="wipe(down)">
                                      <p:cBhvr>
                                        <p:cTn id="26" dur="500"/>
                                        <p:tgtEl>
                                          <p:spTgt spid="6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4" grpId="0" animBg="1"/>
      <p:bldP spid="6176"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544F05FA-0F08-494C-A6FF-B2DAA1444FDC}"/>
              </a:ext>
            </a:extLst>
          </p:cNvPr>
          <p:cNvSpPr>
            <a:spLocks noGrp="1" noRot="1" noChangeArrowheads="1"/>
          </p:cNvSpPr>
          <p:nvPr>
            <p:ph type="title"/>
          </p:nvPr>
        </p:nvSpPr>
        <p:spPr/>
        <p:txBody>
          <a:bodyPr/>
          <a:lstStyle/>
          <a:p>
            <a:r>
              <a:rPr kumimoji="1" lang="en-US" altLang="zh-CN" sz="3200" b="1"/>
              <a:t>(2)</a:t>
            </a:r>
            <a:r>
              <a:rPr kumimoji="1" lang="zh-CN" altLang="en-US" sz="3200" b="1"/>
              <a:t>利用</a:t>
            </a:r>
            <a:r>
              <a:rPr kumimoji="1" lang="en-US" altLang="zh-CN" sz="3200" b="1"/>
              <a:t>AND</a:t>
            </a:r>
            <a:r>
              <a:rPr kumimoji="1" lang="zh-CN" altLang="en-US" sz="3200" b="1"/>
              <a:t>信号量机制解决死锁问题</a:t>
            </a:r>
          </a:p>
        </p:txBody>
      </p:sp>
      <p:sp>
        <p:nvSpPr>
          <p:cNvPr id="150531" name="Rectangle 3">
            <a:extLst>
              <a:ext uri="{FF2B5EF4-FFF2-40B4-BE49-F238E27FC236}">
                <a16:creationId xmlns:a16="http://schemas.microsoft.com/office/drawing/2014/main" id="{908F13AD-BC51-4D47-AD20-ADDAE7B4988F}"/>
              </a:ext>
            </a:extLst>
          </p:cNvPr>
          <p:cNvSpPr>
            <a:spLocks noGrp="1" noRot="1" noChangeArrowheads="1"/>
          </p:cNvSpPr>
          <p:nvPr>
            <p:ph type="body" idx="1"/>
          </p:nvPr>
        </p:nvSpPr>
        <p:spPr>
          <a:xfrm>
            <a:off x="304800" y="1600200"/>
            <a:ext cx="8540750" cy="5029200"/>
          </a:xfrm>
        </p:spPr>
        <p:txBody>
          <a:bodyPr/>
          <a:lstStyle/>
          <a:p>
            <a:pPr>
              <a:lnSpc>
                <a:spcPct val="90000"/>
              </a:lnSpc>
            </a:pPr>
            <a:r>
              <a:rPr kumimoji="1" lang="zh-CN" altLang="en-US" sz="2800"/>
              <a:t> </a:t>
            </a:r>
            <a:r>
              <a:rPr kumimoji="1" lang="zh-CN" altLang="en-US" sz="2400"/>
              <a:t>在哲学家进餐问题中，要求每个哲学家先获得两个临界资源</a:t>
            </a:r>
            <a:r>
              <a:rPr kumimoji="1" lang="en-US" altLang="zh-CN" sz="2400"/>
              <a:t>(</a:t>
            </a:r>
            <a:r>
              <a:rPr kumimoji="1" lang="zh-CN" altLang="en-US" sz="2400"/>
              <a:t>筷子</a:t>
            </a:r>
            <a:r>
              <a:rPr kumimoji="1" lang="en-US" altLang="zh-CN" sz="2400"/>
              <a:t>)</a:t>
            </a:r>
            <a:r>
              <a:rPr kumimoji="1" lang="zh-CN" altLang="en-US" sz="2400"/>
              <a:t>后方能进餐，这在本质上就是前面所介绍的</a:t>
            </a:r>
            <a:r>
              <a:rPr kumimoji="1" lang="en-US" altLang="zh-CN" sz="2400"/>
              <a:t>AND</a:t>
            </a:r>
            <a:r>
              <a:rPr kumimoji="1" lang="zh-CN" altLang="en-US" sz="2400"/>
              <a:t>同步问题，故用</a:t>
            </a:r>
            <a:r>
              <a:rPr kumimoji="1" lang="en-US" altLang="zh-CN" sz="2400"/>
              <a:t>AND</a:t>
            </a:r>
            <a:r>
              <a:rPr kumimoji="1" lang="zh-CN" altLang="en-US" sz="2400"/>
              <a:t>信号量机制可获得最简洁的解法</a:t>
            </a:r>
            <a:r>
              <a:rPr kumimoji="1" lang="en-US" altLang="zh-CN" sz="2400"/>
              <a:t>,</a:t>
            </a:r>
            <a:r>
              <a:rPr kumimoji="1" lang="zh-CN" altLang="en-US" sz="2400" b="1">
                <a:solidFill>
                  <a:srgbClr val="FF0000"/>
                </a:solidFill>
              </a:rPr>
              <a:t>且可避免死锁</a:t>
            </a:r>
            <a:r>
              <a:rPr kumimoji="1" lang="zh-CN" altLang="en-US" sz="2400"/>
              <a:t>。</a:t>
            </a:r>
            <a:endParaRPr kumimoji="1" lang="zh-CN" altLang="en-US" sz="2800"/>
          </a:p>
          <a:p>
            <a:pPr lvl="2">
              <a:lnSpc>
                <a:spcPct val="80000"/>
              </a:lnSpc>
              <a:buFont typeface="Wingdings 2" panose="05020102010507070707" pitchFamily="18" charset="2"/>
              <a:buNone/>
            </a:pPr>
            <a:r>
              <a:rPr lang="zh-CN" altLang="en-US" sz="1600"/>
              <a:t> </a:t>
            </a:r>
            <a:r>
              <a:rPr lang="en-US" altLang="zh-CN" sz="2000"/>
              <a:t>Semaphore chopstick[5]={1,1,1,1,1};</a:t>
            </a:r>
          </a:p>
          <a:p>
            <a:pPr lvl="2">
              <a:lnSpc>
                <a:spcPct val="80000"/>
              </a:lnSpc>
              <a:buFont typeface="Wingdings 2" panose="05020102010507070707" pitchFamily="18" charset="2"/>
              <a:buNone/>
            </a:pPr>
            <a:r>
              <a:rPr lang="en-US" altLang="zh-CN" sz="2000"/>
              <a:t>             Void philosopher(int I)</a:t>
            </a:r>
          </a:p>
          <a:p>
            <a:pPr lvl="2">
              <a:lnSpc>
                <a:spcPct val="80000"/>
              </a:lnSpc>
              <a:buFont typeface="Wingdings 2" panose="05020102010507070707" pitchFamily="18" charset="2"/>
              <a:buNone/>
            </a:pPr>
            <a:r>
              <a:rPr lang="en-US" altLang="zh-CN" sz="2000"/>
              <a:t>            {</a:t>
            </a:r>
          </a:p>
          <a:p>
            <a:pPr lvl="2">
              <a:lnSpc>
                <a:spcPct val="80000"/>
              </a:lnSpc>
              <a:buFont typeface="Wingdings 2" panose="05020102010507070707" pitchFamily="18" charset="2"/>
              <a:buNone/>
            </a:pPr>
            <a:r>
              <a:rPr lang="en-US" altLang="zh-CN" sz="2000"/>
              <a:t>                 while(true)</a:t>
            </a:r>
          </a:p>
          <a:p>
            <a:pPr lvl="2">
              <a:lnSpc>
                <a:spcPct val="80000"/>
              </a:lnSpc>
              <a:buFont typeface="Wingdings 2" panose="05020102010507070707" pitchFamily="18" charset="2"/>
              <a:buNone/>
            </a:pPr>
            <a:r>
              <a:rPr lang="en-US" altLang="zh-CN" sz="2000"/>
              <a:t>                     {</a:t>
            </a:r>
          </a:p>
          <a:p>
            <a:pPr lvl="2">
              <a:lnSpc>
                <a:spcPct val="80000"/>
              </a:lnSpc>
              <a:buFont typeface="Wingdings 2" panose="05020102010507070707" pitchFamily="18" charset="2"/>
              <a:buNone/>
            </a:pPr>
            <a:r>
              <a:rPr lang="en-US" altLang="zh-CN" sz="2000"/>
              <a:t>                        Think();</a:t>
            </a:r>
          </a:p>
          <a:p>
            <a:pPr lvl="2">
              <a:lnSpc>
                <a:spcPct val="80000"/>
              </a:lnSpc>
              <a:buFont typeface="Wingdings 2" panose="05020102010507070707" pitchFamily="18" charset="2"/>
              <a:buNone/>
            </a:pPr>
            <a:r>
              <a:rPr lang="en-US" altLang="zh-CN" sz="2000"/>
              <a:t>                         Swait(chopstick[(I+1) %5]</a:t>
            </a:r>
            <a:r>
              <a:rPr lang="zh-CN" altLang="en-US" sz="2000"/>
              <a:t>，</a:t>
            </a:r>
            <a:r>
              <a:rPr lang="en-US" altLang="zh-CN" sz="2000"/>
              <a:t>chopstick[I]);</a:t>
            </a:r>
          </a:p>
          <a:p>
            <a:pPr lvl="2">
              <a:lnSpc>
                <a:spcPct val="80000"/>
              </a:lnSpc>
              <a:buFont typeface="Wingdings 2" panose="05020102010507070707" pitchFamily="18" charset="2"/>
              <a:buNone/>
            </a:pPr>
            <a:r>
              <a:rPr lang="en-US" altLang="zh-CN" sz="2000"/>
              <a:t>                         eat();</a:t>
            </a:r>
          </a:p>
          <a:p>
            <a:pPr lvl="2">
              <a:lnSpc>
                <a:spcPct val="80000"/>
              </a:lnSpc>
              <a:buFont typeface="Wingdings 2" panose="05020102010507070707" pitchFamily="18" charset="2"/>
              <a:buNone/>
            </a:pPr>
            <a:r>
              <a:rPr lang="en-US" altLang="zh-CN" sz="2000"/>
              <a:t>                        Ssignal(chopstick[(I+1) %5]</a:t>
            </a:r>
            <a:r>
              <a:rPr lang="zh-CN" altLang="en-US" sz="2000"/>
              <a:t>，</a:t>
            </a:r>
            <a:r>
              <a:rPr lang="en-US" altLang="zh-CN" sz="2000"/>
              <a:t>chopstick[I]);</a:t>
            </a:r>
          </a:p>
          <a:p>
            <a:pPr lvl="2">
              <a:lnSpc>
                <a:spcPct val="80000"/>
              </a:lnSpc>
              <a:buFont typeface="Wingdings 2" panose="05020102010507070707" pitchFamily="18" charset="2"/>
              <a:buNone/>
            </a:pPr>
            <a:r>
              <a:rPr lang="en-US" altLang="zh-CN" sz="2000"/>
              <a:t>                     }</a:t>
            </a:r>
          </a:p>
          <a:p>
            <a:pPr lvl="2">
              <a:lnSpc>
                <a:spcPct val="80000"/>
              </a:lnSpc>
              <a:buFont typeface="Wingdings 2" panose="05020102010507070707" pitchFamily="18" charset="2"/>
              <a:buNone/>
            </a:pPr>
            <a:r>
              <a:rPr lang="en-US" altLang="zh-CN" sz="2000"/>
              <a:t>             } </a:t>
            </a:r>
            <a:endParaRPr kumimoji="1"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0531">
                                            <p:txEl>
                                              <p:pRg st="1" end="1"/>
                                            </p:txEl>
                                          </p:spTgt>
                                        </p:tgtEl>
                                        <p:attrNameLst>
                                          <p:attrName>style.visibility</p:attrName>
                                        </p:attrNameLst>
                                      </p:cBhvr>
                                      <p:to>
                                        <p:strVal val="visible"/>
                                      </p:to>
                                    </p:set>
                                    <p:animEffect transition="in" filter="fade">
                                      <p:cBhvr>
                                        <p:cTn id="7" dur="500"/>
                                        <p:tgtEl>
                                          <p:spTgt spid="15053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0531">
                                            <p:txEl>
                                              <p:pRg st="2" end="2"/>
                                            </p:txEl>
                                          </p:spTgt>
                                        </p:tgtEl>
                                        <p:attrNameLst>
                                          <p:attrName>style.visibility</p:attrName>
                                        </p:attrNameLst>
                                      </p:cBhvr>
                                      <p:to>
                                        <p:strVal val="visible"/>
                                      </p:to>
                                    </p:set>
                                    <p:animEffect transition="in" filter="fade">
                                      <p:cBhvr>
                                        <p:cTn id="10" dur="500"/>
                                        <p:tgtEl>
                                          <p:spTgt spid="15053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0531">
                                            <p:txEl>
                                              <p:pRg st="3" end="3"/>
                                            </p:txEl>
                                          </p:spTgt>
                                        </p:tgtEl>
                                        <p:attrNameLst>
                                          <p:attrName>style.visibility</p:attrName>
                                        </p:attrNameLst>
                                      </p:cBhvr>
                                      <p:to>
                                        <p:strVal val="visible"/>
                                      </p:to>
                                    </p:set>
                                    <p:animEffect transition="in" filter="fade">
                                      <p:cBhvr>
                                        <p:cTn id="13" dur="500"/>
                                        <p:tgtEl>
                                          <p:spTgt spid="150531">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50531">
                                            <p:txEl>
                                              <p:pRg st="4" end="4"/>
                                            </p:txEl>
                                          </p:spTgt>
                                        </p:tgtEl>
                                        <p:attrNameLst>
                                          <p:attrName>style.visibility</p:attrName>
                                        </p:attrNameLst>
                                      </p:cBhvr>
                                      <p:to>
                                        <p:strVal val="visible"/>
                                      </p:to>
                                    </p:set>
                                    <p:animEffect transition="in" filter="fade">
                                      <p:cBhvr>
                                        <p:cTn id="16" dur="500"/>
                                        <p:tgtEl>
                                          <p:spTgt spid="150531">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50531">
                                            <p:txEl>
                                              <p:pRg st="5" end="5"/>
                                            </p:txEl>
                                          </p:spTgt>
                                        </p:tgtEl>
                                        <p:attrNameLst>
                                          <p:attrName>style.visibility</p:attrName>
                                        </p:attrNameLst>
                                      </p:cBhvr>
                                      <p:to>
                                        <p:strVal val="visible"/>
                                      </p:to>
                                    </p:set>
                                    <p:animEffect transition="in" filter="fade">
                                      <p:cBhvr>
                                        <p:cTn id="19" dur="500"/>
                                        <p:tgtEl>
                                          <p:spTgt spid="150531">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50531">
                                            <p:txEl>
                                              <p:pRg st="6" end="6"/>
                                            </p:txEl>
                                          </p:spTgt>
                                        </p:tgtEl>
                                        <p:attrNameLst>
                                          <p:attrName>style.visibility</p:attrName>
                                        </p:attrNameLst>
                                      </p:cBhvr>
                                      <p:to>
                                        <p:strVal val="visible"/>
                                      </p:to>
                                    </p:set>
                                    <p:animEffect transition="in" filter="fade">
                                      <p:cBhvr>
                                        <p:cTn id="22" dur="500"/>
                                        <p:tgtEl>
                                          <p:spTgt spid="150531">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50531">
                                            <p:txEl>
                                              <p:pRg st="7" end="7"/>
                                            </p:txEl>
                                          </p:spTgt>
                                        </p:tgtEl>
                                        <p:attrNameLst>
                                          <p:attrName>style.visibility</p:attrName>
                                        </p:attrNameLst>
                                      </p:cBhvr>
                                      <p:to>
                                        <p:strVal val="visible"/>
                                      </p:to>
                                    </p:set>
                                    <p:animEffect transition="in" filter="fade">
                                      <p:cBhvr>
                                        <p:cTn id="25" dur="500"/>
                                        <p:tgtEl>
                                          <p:spTgt spid="150531">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50531">
                                            <p:txEl>
                                              <p:pRg st="8" end="8"/>
                                            </p:txEl>
                                          </p:spTgt>
                                        </p:tgtEl>
                                        <p:attrNameLst>
                                          <p:attrName>style.visibility</p:attrName>
                                        </p:attrNameLst>
                                      </p:cBhvr>
                                      <p:to>
                                        <p:strVal val="visible"/>
                                      </p:to>
                                    </p:set>
                                    <p:animEffect transition="in" filter="fade">
                                      <p:cBhvr>
                                        <p:cTn id="28" dur="500"/>
                                        <p:tgtEl>
                                          <p:spTgt spid="150531">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0531">
                                            <p:txEl>
                                              <p:pRg st="9" end="9"/>
                                            </p:txEl>
                                          </p:spTgt>
                                        </p:tgtEl>
                                        <p:attrNameLst>
                                          <p:attrName>style.visibility</p:attrName>
                                        </p:attrNameLst>
                                      </p:cBhvr>
                                      <p:to>
                                        <p:strVal val="visible"/>
                                      </p:to>
                                    </p:set>
                                    <p:animEffect transition="in" filter="fade">
                                      <p:cBhvr>
                                        <p:cTn id="31" dur="500"/>
                                        <p:tgtEl>
                                          <p:spTgt spid="150531">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50531">
                                            <p:txEl>
                                              <p:pRg st="10" end="10"/>
                                            </p:txEl>
                                          </p:spTgt>
                                        </p:tgtEl>
                                        <p:attrNameLst>
                                          <p:attrName>style.visibility</p:attrName>
                                        </p:attrNameLst>
                                      </p:cBhvr>
                                      <p:to>
                                        <p:strVal val="visible"/>
                                      </p:to>
                                    </p:set>
                                    <p:animEffect transition="in" filter="fade">
                                      <p:cBhvr>
                                        <p:cTn id="34" dur="500"/>
                                        <p:tgtEl>
                                          <p:spTgt spid="150531">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0531">
                                            <p:txEl>
                                              <p:pRg st="11" end="11"/>
                                            </p:txEl>
                                          </p:spTgt>
                                        </p:tgtEl>
                                        <p:attrNameLst>
                                          <p:attrName>style.visibility</p:attrName>
                                        </p:attrNameLst>
                                      </p:cBhvr>
                                      <p:to>
                                        <p:strVal val="visible"/>
                                      </p:to>
                                    </p:set>
                                    <p:animEffect transition="in" filter="fade">
                                      <p:cBhvr>
                                        <p:cTn id="37" dur="500"/>
                                        <p:tgtEl>
                                          <p:spTgt spid="15053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Oval 5">
            <a:extLst>
              <a:ext uri="{FF2B5EF4-FFF2-40B4-BE49-F238E27FC236}">
                <a16:creationId xmlns:a16="http://schemas.microsoft.com/office/drawing/2014/main" id="{4E9BE395-8901-438F-B8D5-A6BD2AED94A4}"/>
              </a:ext>
            </a:extLst>
          </p:cNvPr>
          <p:cNvSpPr>
            <a:spLocks noChangeArrowheads="1"/>
          </p:cNvSpPr>
          <p:nvPr/>
        </p:nvSpPr>
        <p:spPr bwMode="auto">
          <a:xfrm>
            <a:off x="2268538" y="2060575"/>
            <a:ext cx="3744912" cy="3743325"/>
          </a:xfrm>
          <a:prstGeom prst="ellipse">
            <a:avLst/>
          </a:prstGeom>
          <a:solidFill>
            <a:srgbClr val="FFCC99"/>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4019" name="AutoShape 6">
            <a:extLst>
              <a:ext uri="{FF2B5EF4-FFF2-40B4-BE49-F238E27FC236}">
                <a16:creationId xmlns:a16="http://schemas.microsoft.com/office/drawing/2014/main" id="{A42EA210-BB3B-431C-A3AF-34FD7CBC6156}"/>
              </a:ext>
            </a:extLst>
          </p:cNvPr>
          <p:cNvSpPr>
            <a:spLocks noChangeArrowheads="1"/>
          </p:cNvSpPr>
          <p:nvPr/>
        </p:nvSpPr>
        <p:spPr bwMode="auto">
          <a:xfrm>
            <a:off x="1981200" y="152876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7175" name="AutoShape 7">
            <a:extLst>
              <a:ext uri="{FF2B5EF4-FFF2-40B4-BE49-F238E27FC236}">
                <a16:creationId xmlns:a16="http://schemas.microsoft.com/office/drawing/2014/main" id="{267CBC7F-3104-44AE-BCC6-14B8D1508303}"/>
              </a:ext>
            </a:extLst>
          </p:cNvPr>
          <p:cNvSpPr>
            <a:spLocks noChangeArrowheads="1"/>
          </p:cNvSpPr>
          <p:nvPr/>
        </p:nvSpPr>
        <p:spPr bwMode="auto">
          <a:xfrm rot="-8280000">
            <a:off x="3349625" y="4552950"/>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177157" name="AutoShape 8">
            <a:extLst>
              <a:ext uri="{FF2B5EF4-FFF2-40B4-BE49-F238E27FC236}">
                <a16:creationId xmlns:a16="http://schemas.microsoft.com/office/drawing/2014/main" id="{CA19FBB4-4E3C-4AD0-8912-E01E27193873}"/>
              </a:ext>
            </a:extLst>
          </p:cNvPr>
          <p:cNvSpPr>
            <a:spLocks noChangeArrowheads="1"/>
          </p:cNvSpPr>
          <p:nvPr/>
        </p:nvSpPr>
        <p:spPr bwMode="auto">
          <a:xfrm rot="-4500000">
            <a:off x="1947862" y="2381251"/>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177158" name="AutoShape 9">
            <a:extLst>
              <a:ext uri="{FF2B5EF4-FFF2-40B4-BE49-F238E27FC236}">
                <a16:creationId xmlns:a16="http://schemas.microsoft.com/office/drawing/2014/main" id="{1B788E1D-A8F4-44C5-871A-363EDDC95F6F}"/>
              </a:ext>
            </a:extLst>
          </p:cNvPr>
          <p:cNvSpPr>
            <a:spLocks noChangeArrowheads="1"/>
          </p:cNvSpPr>
          <p:nvPr/>
        </p:nvSpPr>
        <p:spPr bwMode="auto">
          <a:xfrm>
            <a:off x="3132138" y="1341438"/>
            <a:ext cx="71437" cy="10080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7178" name="AutoShape 10">
            <a:extLst>
              <a:ext uri="{FF2B5EF4-FFF2-40B4-BE49-F238E27FC236}">
                <a16:creationId xmlns:a16="http://schemas.microsoft.com/office/drawing/2014/main" id="{C1A32ACE-60A9-4251-A9CF-534545B8B4DF}"/>
              </a:ext>
            </a:extLst>
          </p:cNvPr>
          <p:cNvSpPr>
            <a:spLocks noChangeArrowheads="1"/>
          </p:cNvSpPr>
          <p:nvPr/>
        </p:nvSpPr>
        <p:spPr bwMode="auto">
          <a:xfrm rot="4200000">
            <a:off x="5405437" y="3073401"/>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7179" name="AutoShape 11">
            <a:extLst>
              <a:ext uri="{FF2B5EF4-FFF2-40B4-BE49-F238E27FC236}">
                <a16:creationId xmlns:a16="http://schemas.microsoft.com/office/drawing/2014/main" id="{2FBD4DC1-1172-473E-B882-CF306ED0E930}"/>
              </a:ext>
            </a:extLst>
          </p:cNvPr>
          <p:cNvSpPr>
            <a:spLocks noChangeArrowheads="1"/>
          </p:cNvSpPr>
          <p:nvPr/>
        </p:nvSpPr>
        <p:spPr bwMode="auto">
          <a:xfrm rot="8400000">
            <a:off x="4860925" y="4481513"/>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214025" name="Oval 12">
            <a:extLst>
              <a:ext uri="{FF2B5EF4-FFF2-40B4-BE49-F238E27FC236}">
                <a16:creationId xmlns:a16="http://schemas.microsoft.com/office/drawing/2014/main" id="{5C5F89F1-B4C3-43E5-899D-921565D501BE}"/>
              </a:ext>
            </a:extLst>
          </p:cNvPr>
          <p:cNvSpPr>
            <a:spLocks noChangeArrowheads="1"/>
          </p:cNvSpPr>
          <p:nvPr/>
        </p:nvSpPr>
        <p:spPr bwMode="auto">
          <a:xfrm>
            <a:off x="2917825" y="260985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4026" name="Oval 13">
            <a:extLst>
              <a:ext uri="{FF2B5EF4-FFF2-40B4-BE49-F238E27FC236}">
                <a16:creationId xmlns:a16="http://schemas.microsoft.com/office/drawing/2014/main" id="{67CDD2C9-54C3-4058-9650-2CB5704CA6D2}"/>
              </a:ext>
            </a:extLst>
          </p:cNvPr>
          <p:cNvSpPr>
            <a:spLocks noChangeArrowheads="1"/>
          </p:cNvSpPr>
          <p:nvPr/>
        </p:nvSpPr>
        <p:spPr bwMode="auto">
          <a:xfrm>
            <a:off x="2557463" y="433705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4027" name="Oval 14">
            <a:extLst>
              <a:ext uri="{FF2B5EF4-FFF2-40B4-BE49-F238E27FC236}">
                <a16:creationId xmlns:a16="http://schemas.microsoft.com/office/drawing/2014/main" id="{C4B3D6C4-1EF6-4595-94FD-2DBB1A4217C4}"/>
              </a:ext>
            </a:extLst>
          </p:cNvPr>
          <p:cNvSpPr>
            <a:spLocks noChangeArrowheads="1"/>
          </p:cNvSpPr>
          <p:nvPr/>
        </p:nvSpPr>
        <p:spPr bwMode="auto">
          <a:xfrm>
            <a:off x="3925888" y="520065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4028" name="Oval 15">
            <a:extLst>
              <a:ext uri="{FF2B5EF4-FFF2-40B4-BE49-F238E27FC236}">
                <a16:creationId xmlns:a16="http://schemas.microsoft.com/office/drawing/2014/main" id="{BBC73C48-F55E-4F78-9C63-8E9336B16793}"/>
              </a:ext>
            </a:extLst>
          </p:cNvPr>
          <p:cNvSpPr>
            <a:spLocks noChangeArrowheads="1"/>
          </p:cNvSpPr>
          <p:nvPr/>
        </p:nvSpPr>
        <p:spPr bwMode="auto">
          <a:xfrm>
            <a:off x="5292725" y="4265613"/>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4029" name="Oval 16">
            <a:extLst>
              <a:ext uri="{FF2B5EF4-FFF2-40B4-BE49-F238E27FC236}">
                <a16:creationId xmlns:a16="http://schemas.microsoft.com/office/drawing/2014/main" id="{A9FEAAB2-534E-42E8-803B-4FCD7C4115BC}"/>
              </a:ext>
            </a:extLst>
          </p:cNvPr>
          <p:cNvSpPr>
            <a:spLocks noChangeArrowheads="1"/>
          </p:cNvSpPr>
          <p:nvPr/>
        </p:nvSpPr>
        <p:spPr bwMode="auto">
          <a:xfrm>
            <a:off x="5005388" y="2536825"/>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4030" name="AutoShape 17">
            <a:extLst>
              <a:ext uri="{FF2B5EF4-FFF2-40B4-BE49-F238E27FC236}">
                <a16:creationId xmlns:a16="http://schemas.microsoft.com/office/drawing/2014/main" id="{885B108E-FE37-414D-9060-7B4420853AF5}"/>
              </a:ext>
            </a:extLst>
          </p:cNvPr>
          <p:cNvSpPr>
            <a:spLocks noChangeArrowheads="1"/>
          </p:cNvSpPr>
          <p:nvPr/>
        </p:nvSpPr>
        <p:spPr bwMode="auto">
          <a:xfrm>
            <a:off x="5437188" y="1457325"/>
            <a:ext cx="863600" cy="865188"/>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4031" name="AutoShape 18">
            <a:extLst>
              <a:ext uri="{FF2B5EF4-FFF2-40B4-BE49-F238E27FC236}">
                <a16:creationId xmlns:a16="http://schemas.microsoft.com/office/drawing/2014/main" id="{7AB0BC49-B973-4D69-89C3-A89899493871}"/>
              </a:ext>
            </a:extLst>
          </p:cNvPr>
          <p:cNvSpPr>
            <a:spLocks noChangeArrowheads="1"/>
          </p:cNvSpPr>
          <p:nvPr/>
        </p:nvSpPr>
        <p:spPr bwMode="auto">
          <a:xfrm>
            <a:off x="6084888" y="448151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4032" name="AutoShape 19">
            <a:extLst>
              <a:ext uri="{FF2B5EF4-FFF2-40B4-BE49-F238E27FC236}">
                <a16:creationId xmlns:a16="http://schemas.microsoft.com/office/drawing/2014/main" id="{0ADC4CB7-05CB-49CC-933E-C92780994880}"/>
              </a:ext>
            </a:extLst>
          </p:cNvPr>
          <p:cNvSpPr>
            <a:spLocks noChangeArrowheads="1"/>
          </p:cNvSpPr>
          <p:nvPr/>
        </p:nvSpPr>
        <p:spPr bwMode="auto">
          <a:xfrm>
            <a:off x="3781425" y="599281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4033" name="AutoShape 20">
            <a:extLst>
              <a:ext uri="{FF2B5EF4-FFF2-40B4-BE49-F238E27FC236}">
                <a16:creationId xmlns:a16="http://schemas.microsoft.com/office/drawing/2014/main" id="{61ED2663-D1D9-4735-B361-C65B7ACA32AA}"/>
              </a:ext>
            </a:extLst>
          </p:cNvPr>
          <p:cNvSpPr>
            <a:spLocks noChangeArrowheads="1"/>
          </p:cNvSpPr>
          <p:nvPr/>
        </p:nvSpPr>
        <p:spPr bwMode="auto">
          <a:xfrm>
            <a:off x="3276600" y="952500"/>
            <a:ext cx="863600" cy="287338"/>
          </a:xfrm>
          <a:prstGeom prst="wedgeRoundRectCallout">
            <a:avLst>
              <a:gd name="adj1" fmla="val -111949"/>
              <a:gd name="adj2" fmla="val 176519"/>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1</a:t>
            </a:r>
            <a:r>
              <a:rPr lang="zh-CN" altLang="en-US" sz="1000"/>
              <a:t>号</a:t>
            </a:r>
          </a:p>
        </p:txBody>
      </p:sp>
      <p:sp>
        <p:nvSpPr>
          <p:cNvPr id="214034" name="AutoShape 21">
            <a:extLst>
              <a:ext uri="{FF2B5EF4-FFF2-40B4-BE49-F238E27FC236}">
                <a16:creationId xmlns:a16="http://schemas.microsoft.com/office/drawing/2014/main" id="{439B8275-36D0-4781-AC7D-16D9360F329D}"/>
              </a:ext>
            </a:extLst>
          </p:cNvPr>
          <p:cNvSpPr>
            <a:spLocks noChangeArrowheads="1"/>
          </p:cNvSpPr>
          <p:nvPr/>
        </p:nvSpPr>
        <p:spPr bwMode="auto">
          <a:xfrm>
            <a:off x="5581650" y="6281738"/>
            <a:ext cx="863600" cy="287337"/>
          </a:xfrm>
          <a:prstGeom prst="wedgeRoundRectCallout">
            <a:avLst>
              <a:gd name="adj1" fmla="val -137134"/>
              <a:gd name="adj2" fmla="val 829"/>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4</a:t>
            </a:r>
            <a:r>
              <a:rPr lang="zh-CN" altLang="en-US" sz="1000"/>
              <a:t>号</a:t>
            </a:r>
          </a:p>
        </p:txBody>
      </p:sp>
      <p:sp>
        <p:nvSpPr>
          <p:cNvPr id="214035" name="AutoShape 22">
            <a:extLst>
              <a:ext uri="{FF2B5EF4-FFF2-40B4-BE49-F238E27FC236}">
                <a16:creationId xmlns:a16="http://schemas.microsoft.com/office/drawing/2014/main" id="{2AF0D57F-AA7C-4EA2-A395-C9AB5AC07C79}"/>
              </a:ext>
            </a:extLst>
          </p:cNvPr>
          <p:cNvSpPr>
            <a:spLocks noChangeArrowheads="1"/>
          </p:cNvSpPr>
          <p:nvPr/>
        </p:nvSpPr>
        <p:spPr bwMode="auto">
          <a:xfrm>
            <a:off x="6877050" y="1096963"/>
            <a:ext cx="863600" cy="287337"/>
          </a:xfrm>
          <a:prstGeom prst="wedgeRoundRectCallout">
            <a:avLst>
              <a:gd name="adj1" fmla="val -111949"/>
              <a:gd name="adj2" fmla="val 151657"/>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2</a:t>
            </a:r>
            <a:r>
              <a:rPr lang="zh-CN" altLang="en-US" sz="1000"/>
              <a:t>号</a:t>
            </a:r>
          </a:p>
        </p:txBody>
      </p:sp>
      <p:sp>
        <p:nvSpPr>
          <p:cNvPr id="214036" name="AutoShape 23">
            <a:extLst>
              <a:ext uri="{FF2B5EF4-FFF2-40B4-BE49-F238E27FC236}">
                <a16:creationId xmlns:a16="http://schemas.microsoft.com/office/drawing/2014/main" id="{C0E10B8B-7365-4B54-AAA2-CC025B2BF87D}"/>
              </a:ext>
            </a:extLst>
          </p:cNvPr>
          <p:cNvSpPr>
            <a:spLocks noChangeArrowheads="1"/>
          </p:cNvSpPr>
          <p:nvPr/>
        </p:nvSpPr>
        <p:spPr bwMode="auto">
          <a:xfrm>
            <a:off x="7308850" y="4365625"/>
            <a:ext cx="863600" cy="287338"/>
          </a:xfrm>
          <a:prstGeom prst="wedgeRoundRectCallout">
            <a:avLst>
              <a:gd name="adj1" fmla="val -87685"/>
              <a:gd name="adj2" fmla="val 94199"/>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3</a:t>
            </a:r>
            <a:r>
              <a:rPr lang="zh-CN" altLang="en-US" sz="1000"/>
              <a:t>号</a:t>
            </a:r>
          </a:p>
        </p:txBody>
      </p:sp>
      <p:sp>
        <p:nvSpPr>
          <p:cNvPr id="214037" name="AutoShape 29">
            <a:extLst>
              <a:ext uri="{FF2B5EF4-FFF2-40B4-BE49-F238E27FC236}">
                <a16:creationId xmlns:a16="http://schemas.microsoft.com/office/drawing/2014/main" id="{EE7180A0-E507-40FF-8E11-EB95206607BB}"/>
              </a:ext>
            </a:extLst>
          </p:cNvPr>
          <p:cNvSpPr>
            <a:spLocks noChangeArrowheads="1"/>
          </p:cNvSpPr>
          <p:nvPr/>
        </p:nvSpPr>
        <p:spPr bwMode="auto">
          <a:xfrm>
            <a:off x="1258888" y="401161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4038" name="AutoShape 30">
            <a:extLst>
              <a:ext uri="{FF2B5EF4-FFF2-40B4-BE49-F238E27FC236}">
                <a16:creationId xmlns:a16="http://schemas.microsoft.com/office/drawing/2014/main" id="{103FA4C9-DA48-4FA1-812C-31A935CD3C5B}"/>
              </a:ext>
            </a:extLst>
          </p:cNvPr>
          <p:cNvSpPr>
            <a:spLocks noChangeArrowheads="1"/>
          </p:cNvSpPr>
          <p:nvPr/>
        </p:nvSpPr>
        <p:spPr bwMode="auto">
          <a:xfrm>
            <a:off x="185738" y="4194175"/>
            <a:ext cx="863600" cy="287338"/>
          </a:xfrm>
          <a:prstGeom prst="wedgeRoundRectCallout">
            <a:avLst>
              <a:gd name="adj1" fmla="val 80699"/>
              <a:gd name="adj2" fmla="val 90884"/>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5</a:t>
            </a:r>
            <a:r>
              <a:rPr lang="zh-CN" altLang="en-US" sz="1000"/>
              <a:t>号</a:t>
            </a:r>
          </a:p>
        </p:txBody>
      </p:sp>
      <p:sp>
        <p:nvSpPr>
          <p:cNvPr id="7199" name="AutoShape 31">
            <a:extLst>
              <a:ext uri="{FF2B5EF4-FFF2-40B4-BE49-F238E27FC236}">
                <a16:creationId xmlns:a16="http://schemas.microsoft.com/office/drawing/2014/main" id="{4711B9D0-96A8-49BE-876B-80049E09B2F3}"/>
              </a:ext>
            </a:extLst>
          </p:cNvPr>
          <p:cNvSpPr>
            <a:spLocks noChangeArrowheads="1"/>
          </p:cNvSpPr>
          <p:nvPr/>
        </p:nvSpPr>
        <p:spPr bwMode="auto">
          <a:xfrm>
            <a:off x="269875" y="458788"/>
            <a:ext cx="1979613" cy="1081087"/>
          </a:xfrm>
          <a:prstGeom prst="roundRect">
            <a:avLst>
              <a:gd name="adj" fmla="val 16667"/>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假设</a:t>
            </a:r>
            <a:r>
              <a:rPr lang="en-US" altLang="zh-CN" sz="1800"/>
              <a:t>1</a:t>
            </a:r>
            <a:r>
              <a:rPr lang="zh-CN" altLang="en-US" sz="1800"/>
              <a:t>号进餐</a:t>
            </a:r>
            <a:r>
              <a:rPr lang="en-US" altLang="zh-CN" sz="1800"/>
              <a:t>,</a:t>
            </a:r>
            <a:endParaRPr lang="zh-CN" altLang="en-US" sz="1800"/>
          </a:p>
          <a:p>
            <a:pPr eaLnBrk="1" hangingPunct="1">
              <a:spcBef>
                <a:spcPct val="0"/>
              </a:spcBef>
              <a:buClrTx/>
              <a:buSzTx/>
              <a:buFontTx/>
              <a:buNone/>
            </a:pPr>
            <a:r>
              <a:rPr lang="en-US" altLang="zh-CN" sz="1800"/>
              <a:t>3,4</a:t>
            </a:r>
            <a:r>
              <a:rPr lang="zh-CN" altLang="en-US" sz="1800"/>
              <a:t>号均有机会</a:t>
            </a:r>
            <a:endParaRPr lang="en-US" altLang="zh-CN" sz="1800"/>
          </a:p>
          <a:p>
            <a:pPr eaLnBrk="1" hangingPunct="1">
              <a:spcBef>
                <a:spcPct val="0"/>
              </a:spcBef>
              <a:buClrTx/>
              <a:buSzTx/>
              <a:buFontTx/>
              <a:buNone/>
            </a:pPr>
            <a:r>
              <a:rPr lang="zh-CN" altLang="en-US" sz="1800"/>
              <a:t>拿起左右筷子</a:t>
            </a:r>
          </a:p>
        </p:txBody>
      </p:sp>
      <p:sp>
        <p:nvSpPr>
          <p:cNvPr id="7200" name="AutoShape 32">
            <a:extLst>
              <a:ext uri="{FF2B5EF4-FFF2-40B4-BE49-F238E27FC236}">
                <a16:creationId xmlns:a16="http://schemas.microsoft.com/office/drawing/2014/main" id="{CE27B3C6-1CB6-4E1A-ABBA-F35CA60E76A0}"/>
              </a:ext>
            </a:extLst>
          </p:cNvPr>
          <p:cNvSpPr>
            <a:spLocks noChangeArrowheads="1"/>
          </p:cNvSpPr>
          <p:nvPr/>
        </p:nvSpPr>
        <p:spPr bwMode="auto">
          <a:xfrm>
            <a:off x="4211638" y="188913"/>
            <a:ext cx="2233612" cy="1152525"/>
          </a:xfrm>
          <a:prstGeom prst="cloudCallout">
            <a:avLst>
              <a:gd name="adj1" fmla="val -54977"/>
              <a:gd name="adj2" fmla="val 67356"/>
            </a:avLst>
          </a:prstGeom>
          <a:solidFill>
            <a:srgbClr val="CCCCFF"/>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1</a:t>
            </a:r>
            <a:r>
              <a:rPr lang="zh-CN" altLang="en-US" sz="1800"/>
              <a:t>号进餐完毕</a:t>
            </a:r>
            <a:r>
              <a:rPr lang="en-US" altLang="zh-CN" sz="1800"/>
              <a:t>,</a:t>
            </a:r>
            <a:r>
              <a:rPr lang="zh-CN" altLang="en-US" sz="1800"/>
              <a:t>放下左右筷子</a:t>
            </a:r>
            <a:endParaRPr lang="en-US" altLang="zh-CN" sz="1800"/>
          </a:p>
        </p:txBody>
      </p:sp>
      <p:sp>
        <p:nvSpPr>
          <p:cNvPr id="7202" name="AutoShape 34">
            <a:extLst>
              <a:ext uri="{FF2B5EF4-FFF2-40B4-BE49-F238E27FC236}">
                <a16:creationId xmlns:a16="http://schemas.microsoft.com/office/drawing/2014/main" id="{CF27D948-E5FF-4E60-9358-B5DF0B2BFDF7}"/>
              </a:ext>
            </a:extLst>
          </p:cNvPr>
          <p:cNvSpPr>
            <a:spLocks noChangeArrowheads="1"/>
          </p:cNvSpPr>
          <p:nvPr/>
        </p:nvSpPr>
        <p:spPr bwMode="auto">
          <a:xfrm>
            <a:off x="6800850" y="3457575"/>
            <a:ext cx="1879600" cy="808038"/>
          </a:xfrm>
          <a:prstGeom prst="cloudCallout">
            <a:avLst>
              <a:gd name="adj1" fmla="val -36588"/>
              <a:gd name="adj2" fmla="val 98037"/>
            </a:avLst>
          </a:prstGeom>
          <a:solidFill>
            <a:srgbClr val="CCFFCC">
              <a:alpha val="89803"/>
            </a:srgbClr>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3</a:t>
            </a:r>
            <a:r>
              <a:rPr lang="zh-CN" altLang="en-US" sz="1800"/>
              <a:t>号开始进餐</a:t>
            </a:r>
          </a:p>
        </p:txBody>
      </p:sp>
      <p:sp>
        <p:nvSpPr>
          <p:cNvPr id="7204" name="AutoShape 36">
            <a:extLst>
              <a:ext uri="{FF2B5EF4-FFF2-40B4-BE49-F238E27FC236}">
                <a16:creationId xmlns:a16="http://schemas.microsoft.com/office/drawing/2014/main" id="{EF7ADD83-79B2-48CF-A2FE-92E48BC61FB5}"/>
              </a:ext>
            </a:extLst>
          </p:cNvPr>
          <p:cNvSpPr>
            <a:spLocks noChangeArrowheads="1"/>
          </p:cNvSpPr>
          <p:nvPr/>
        </p:nvSpPr>
        <p:spPr bwMode="auto">
          <a:xfrm>
            <a:off x="611188" y="5084763"/>
            <a:ext cx="2232025" cy="1296987"/>
          </a:xfrm>
          <a:prstGeom prst="cloudCallout">
            <a:avLst>
              <a:gd name="adj1" fmla="val 85991"/>
              <a:gd name="adj2" fmla="val 61259"/>
            </a:avLst>
          </a:prstGeom>
          <a:solidFill>
            <a:schemeClr val="accent1"/>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假设</a:t>
            </a:r>
            <a:r>
              <a:rPr lang="en-US" altLang="zh-CN" sz="1800"/>
              <a:t>4</a:t>
            </a:r>
            <a:r>
              <a:rPr lang="zh-CN" altLang="en-US" sz="1800"/>
              <a:t>号获得左右筷子进餐</a:t>
            </a:r>
            <a:endParaRPr lang="en-US" altLang="zh-CN" sz="1800"/>
          </a:p>
        </p:txBody>
      </p:sp>
      <p:sp>
        <p:nvSpPr>
          <p:cNvPr id="214043" name="矩形 29">
            <a:extLst>
              <a:ext uri="{FF2B5EF4-FFF2-40B4-BE49-F238E27FC236}">
                <a16:creationId xmlns:a16="http://schemas.microsoft.com/office/drawing/2014/main" id="{89A05217-BF8E-4375-8B89-0FF28A807573}"/>
              </a:ext>
            </a:extLst>
          </p:cNvPr>
          <p:cNvSpPr>
            <a:spLocks noChangeArrowheads="1"/>
          </p:cNvSpPr>
          <p:nvPr/>
        </p:nvSpPr>
        <p:spPr bwMode="auto">
          <a:xfrm>
            <a:off x="5638800" y="0"/>
            <a:ext cx="3352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0000"/>
                </a:solidFill>
              </a:rPr>
              <a:t>仅当哲学家左右两边筷子都能用才允许拿筷子</a:t>
            </a:r>
          </a:p>
        </p:txBody>
      </p:sp>
      <p:sp>
        <p:nvSpPr>
          <p:cNvPr id="30" name="AutoShape 34">
            <a:extLst>
              <a:ext uri="{FF2B5EF4-FFF2-40B4-BE49-F238E27FC236}">
                <a16:creationId xmlns:a16="http://schemas.microsoft.com/office/drawing/2014/main" id="{E9C3A82A-9F32-49DC-9C5A-7CD296B33BE1}"/>
              </a:ext>
            </a:extLst>
          </p:cNvPr>
          <p:cNvSpPr>
            <a:spLocks noChangeArrowheads="1"/>
          </p:cNvSpPr>
          <p:nvPr/>
        </p:nvSpPr>
        <p:spPr bwMode="auto">
          <a:xfrm>
            <a:off x="6954838" y="5200650"/>
            <a:ext cx="1368425" cy="814388"/>
          </a:xfrm>
          <a:prstGeom prst="cloudCallout">
            <a:avLst>
              <a:gd name="adj1" fmla="val -53292"/>
              <a:gd name="adj2" fmla="val -71556"/>
            </a:avLst>
          </a:prstGeom>
          <a:solidFill>
            <a:srgbClr val="CCFFCC">
              <a:alpha val="89803"/>
            </a:srgbClr>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3</a:t>
            </a:r>
            <a:r>
              <a:rPr lang="zh-CN" altLang="en-US" sz="1800"/>
              <a:t>号阻塞</a:t>
            </a:r>
          </a:p>
        </p:txBody>
      </p:sp>
      <p:sp>
        <p:nvSpPr>
          <p:cNvPr id="31" name="AutoShape 36">
            <a:extLst>
              <a:ext uri="{FF2B5EF4-FFF2-40B4-BE49-F238E27FC236}">
                <a16:creationId xmlns:a16="http://schemas.microsoft.com/office/drawing/2014/main" id="{24BA0FE0-1A48-4D5D-A7FF-28D35E21E48C}"/>
              </a:ext>
            </a:extLst>
          </p:cNvPr>
          <p:cNvSpPr>
            <a:spLocks noChangeArrowheads="1"/>
          </p:cNvSpPr>
          <p:nvPr/>
        </p:nvSpPr>
        <p:spPr bwMode="auto">
          <a:xfrm>
            <a:off x="617538" y="5159375"/>
            <a:ext cx="2232025" cy="1296988"/>
          </a:xfrm>
          <a:prstGeom prst="cloudCallout">
            <a:avLst>
              <a:gd name="adj1" fmla="val 85991"/>
              <a:gd name="adj2" fmla="val 61259"/>
            </a:avLst>
          </a:prstGeom>
          <a:solidFill>
            <a:schemeClr val="accent1"/>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4</a:t>
            </a:r>
            <a:r>
              <a:rPr lang="zh-CN" altLang="en-US" sz="1800"/>
              <a:t>号进餐完毕，放下左右筷子</a:t>
            </a:r>
            <a:endParaRPr lang="en-US" altLang="zh-CN" sz="1800"/>
          </a:p>
        </p:txBody>
      </p:sp>
      <p:sp>
        <p:nvSpPr>
          <p:cNvPr id="33" name="AutoShape 36">
            <a:extLst>
              <a:ext uri="{FF2B5EF4-FFF2-40B4-BE49-F238E27FC236}">
                <a16:creationId xmlns:a16="http://schemas.microsoft.com/office/drawing/2014/main" id="{830A52FD-B2CE-4F3A-A9C8-2D0A1B8495F7}"/>
              </a:ext>
            </a:extLst>
          </p:cNvPr>
          <p:cNvSpPr>
            <a:spLocks noChangeArrowheads="1"/>
          </p:cNvSpPr>
          <p:nvPr/>
        </p:nvSpPr>
        <p:spPr bwMode="auto">
          <a:xfrm>
            <a:off x="3175" y="3124200"/>
            <a:ext cx="1368425" cy="982663"/>
          </a:xfrm>
          <a:prstGeom prst="cloudCallout">
            <a:avLst>
              <a:gd name="adj1" fmla="val 65653"/>
              <a:gd name="adj2" fmla="val 53653"/>
            </a:avLst>
          </a:prstGeom>
          <a:solidFill>
            <a:schemeClr val="accent1"/>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5</a:t>
            </a:r>
            <a:r>
              <a:rPr lang="zh-CN" altLang="en-US" sz="1800"/>
              <a:t>号开始进餐</a:t>
            </a:r>
            <a:endParaRPr lang="en-US" altLang="zh-CN" sz="1800"/>
          </a:p>
        </p:txBody>
      </p:sp>
      <p:sp>
        <p:nvSpPr>
          <p:cNvPr id="34" name="AutoShape 34">
            <a:extLst>
              <a:ext uri="{FF2B5EF4-FFF2-40B4-BE49-F238E27FC236}">
                <a16:creationId xmlns:a16="http://schemas.microsoft.com/office/drawing/2014/main" id="{286196EB-44E1-43C6-8F5D-75EBE04573C6}"/>
              </a:ext>
            </a:extLst>
          </p:cNvPr>
          <p:cNvSpPr>
            <a:spLocks noChangeArrowheads="1"/>
          </p:cNvSpPr>
          <p:nvPr/>
        </p:nvSpPr>
        <p:spPr bwMode="auto">
          <a:xfrm>
            <a:off x="6516688" y="3373438"/>
            <a:ext cx="2627312" cy="1001712"/>
          </a:xfrm>
          <a:prstGeom prst="cloudCallout">
            <a:avLst>
              <a:gd name="adj1" fmla="val -36588"/>
              <a:gd name="adj2" fmla="val 98037"/>
            </a:avLst>
          </a:prstGeom>
          <a:solidFill>
            <a:srgbClr val="CCFFCC">
              <a:alpha val="89803"/>
            </a:srgbClr>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3</a:t>
            </a:r>
            <a:r>
              <a:rPr lang="zh-CN" altLang="en-US" sz="1800"/>
              <a:t>号进餐完毕，放下左右筷子</a:t>
            </a:r>
          </a:p>
        </p:txBody>
      </p:sp>
      <p:sp>
        <p:nvSpPr>
          <p:cNvPr id="35" name="AutoShape 32">
            <a:extLst>
              <a:ext uri="{FF2B5EF4-FFF2-40B4-BE49-F238E27FC236}">
                <a16:creationId xmlns:a16="http://schemas.microsoft.com/office/drawing/2014/main" id="{5E6F08F6-6E7B-4BDF-BA9F-3F820FDC4885}"/>
              </a:ext>
            </a:extLst>
          </p:cNvPr>
          <p:cNvSpPr>
            <a:spLocks noChangeArrowheads="1"/>
          </p:cNvSpPr>
          <p:nvPr/>
        </p:nvSpPr>
        <p:spPr bwMode="auto">
          <a:xfrm>
            <a:off x="6757988" y="1528763"/>
            <a:ext cx="1565275" cy="865187"/>
          </a:xfrm>
          <a:prstGeom prst="cloudCallout">
            <a:avLst>
              <a:gd name="adj1" fmla="val -69477"/>
              <a:gd name="adj2" fmla="val -12810"/>
            </a:avLst>
          </a:prstGeom>
          <a:solidFill>
            <a:srgbClr val="CCCCFF"/>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2</a:t>
            </a:r>
            <a:r>
              <a:rPr lang="zh-CN" altLang="en-US" sz="1800"/>
              <a:t>号开始进餐</a:t>
            </a:r>
            <a:endParaRPr lang="en-US" altLang="zh-CN" sz="180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path" presetSubtype="0" accel="50000" decel="50000" fill="hold" nodeType="clickEffect">
                                  <p:stCondLst>
                                    <p:cond delay="0"/>
                                  </p:stCondLst>
                                  <p:childTnLst>
                                    <p:animMotion origin="layout" path="M 0 0 C 0.00156 0.00833 0.00347 0.01667 0.0052 0.025 C 0.00746 0.0669 0.00729 0.10741 0.00729 0.15 " pathEditMode="relative" ptsTypes="ffA">
                                      <p:cBhvr>
                                        <p:cTn id="10" dur="750" fill="hold"/>
                                        <p:tgtEl>
                                          <p:spTgt spid="7175"/>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3.33333E-6 -3.33333E-6 C 0.00173 0.00047 0.00382 -3.33333E-6 0.00521 0.00139 C 0.00659 0.00278 0.0092 0.01482 0.00937 0.01528 C 0.01076 0.02107 0.01302 0.02686 0.01562 0.03195 C 0.01701 0.04144 0.01944 0.05023 0.02083 0.05973 C 0.02205 0.07755 0.0217 0.09792 0.02604 0.11528 C 0.0276 0.13218 0.03125 0.14838 0.03125 0.16528 " pathEditMode="relative" rAng="0" ptsTypes="ffffffA">
                                      <p:cBhvr>
                                        <p:cTn id="12" dur="750" fill="hold"/>
                                        <p:tgtEl>
                                          <p:spTgt spid="7179"/>
                                        </p:tgtEl>
                                        <p:attrNameLst>
                                          <p:attrName>ppt_x</p:attrName>
                                          <p:attrName>ppt_y</p:attrName>
                                        </p:attrNameLst>
                                      </p:cBhvr>
                                      <p:rCtr x="1563" y="8264"/>
                                    </p:animMotion>
                                  </p:childTnLst>
                                </p:cTn>
                              </p:par>
                              <p:par>
                                <p:cTn id="13" presetID="1" presetClass="entr" presetSubtype="0" fill="hold" grpId="0" nodeType="withEffect">
                                  <p:stCondLst>
                                    <p:cond delay="0"/>
                                  </p:stCondLst>
                                  <p:childTnLst>
                                    <p:set>
                                      <p:cBhvr>
                                        <p:cTn id="14" dur="1" fill="hold">
                                          <p:stCondLst>
                                            <p:cond delay="0"/>
                                          </p:stCondLst>
                                        </p:cTn>
                                        <p:tgtEl>
                                          <p:spTgt spid="72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2" presetClass="entr" presetSubtype="4" fill="hold" nodeType="withEffect">
                                  <p:stCondLst>
                                    <p:cond delay="0"/>
                                  </p:stCondLst>
                                  <p:childTnLst>
                                    <p:set>
                                      <p:cBhvr>
                                        <p:cTn id="24" dur="1" fill="hold">
                                          <p:stCondLst>
                                            <p:cond delay="0"/>
                                          </p:stCondLst>
                                        </p:cTn>
                                        <p:tgtEl>
                                          <p:spTgt spid="7175"/>
                                        </p:tgtEl>
                                        <p:attrNameLst>
                                          <p:attrName>style.visibility</p:attrName>
                                        </p:attrNameLst>
                                      </p:cBhvr>
                                      <p:to>
                                        <p:strVal val="visible"/>
                                      </p:to>
                                    </p:set>
                                    <p:anim calcmode="lin" valueType="num">
                                      <p:cBhvr additive="base">
                                        <p:cTn id="25" dur="500" fill="hold"/>
                                        <p:tgtEl>
                                          <p:spTgt spid="7175"/>
                                        </p:tgtEl>
                                        <p:attrNameLst>
                                          <p:attrName>ppt_x</p:attrName>
                                        </p:attrNameLst>
                                      </p:cBhvr>
                                      <p:tavLst>
                                        <p:tav tm="0">
                                          <p:val>
                                            <p:strVal val="#ppt_x"/>
                                          </p:val>
                                        </p:tav>
                                        <p:tav tm="100000">
                                          <p:val>
                                            <p:strVal val="#ppt_x"/>
                                          </p:val>
                                        </p:tav>
                                      </p:tavLst>
                                    </p:anim>
                                    <p:anim calcmode="lin" valueType="num">
                                      <p:cBhvr additive="base">
                                        <p:cTn id="26" dur="500" fill="hold"/>
                                        <p:tgtEl>
                                          <p:spTgt spid="717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179"/>
                                        </p:tgtEl>
                                        <p:attrNameLst>
                                          <p:attrName>style.visibility</p:attrName>
                                        </p:attrNameLst>
                                      </p:cBhvr>
                                      <p:to>
                                        <p:strVal val="visible"/>
                                      </p:to>
                                    </p:set>
                                    <p:anim calcmode="lin" valueType="num">
                                      <p:cBhvr additive="base">
                                        <p:cTn id="29" dur="500" fill="hold"/>
                                        <p:tgtEl>
                                          <p:spTgt spid="7179"/>
                                        </p:tgtEl>
                                        <p:attrNameLst>
                                          <p:attrName>ppt_x</p:attrName>
                                        </p:attrNameLst>
                                      </p:cBhvr>
                                      <p:tavLst>
                                        <p:tav tm="0">
                                          <p:val>
                                            <p:strVal val="#ppt_x"/>
                                          </p:val>
                                        </p:tav>
                                        <p:tav tm="100000">
                                          <p:val>
                                            <p:strVal val="#ppt_x"/>
                                          </p:val>
                                        </p:tav>
                                      </p:tavLst>
                                    </p:anim>
                                    <p:anim calcmode="lin" valueType="num">
                                      <p:cBhvr additive="base">
                                        <p:cTn id="30" dur="500" fill="hold"/>
                                        <p:tgtEl>
                                          <p:spTgt spid="7179"/>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0" presetClass="path" presetSubtype="0" accel="50000" decel="50000" fill="hold" nodeType="clickEffect">
                                  <p:stCondLst>
                                    <p:cond delay="0"/>
                                  </p:stCondLst>
                                  <p:childTnLst>
                                    <p:animMotion origin="layout" path="M 0.02569 -0.00694 C 0.03524 -0.0037 0.04305 0.00301 0.05278 0.00556 C 0.05972 0.01181 0.06875 0.01459 0.07674 0.01806 C 0.08229 0.02361 0.08906 0.02732 0.09444 0.03334 C 0.09653 0.03565 0.09757 0.03935 0.09965 0.04167 C 0.10052 0.04259 0.10174 0.04236 0.10278 0.04306 C 0.10712 0.0463 0.11076 0.05 0.11528 0.05278 C 0.11736 0.05394 0.11962 0.05394 0.12153 0.05556 C 0.13264 0.06528 0.14392 0.07778 0.15799 0.07778 L 0.16424 0.07084 " pathEditMode="relative" ptsTypes="ffffffffAA">
                                      <p:cBhvr>
                                        <p:cTn id="34" dur="750" fill="hold"/>
                                        <p:tgtEl>
                                          <p:spTgt spid="7178"/>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01649 0.01412 C 0.02431 0.01759 0.03247 0.0162 0.04045 0.01967 C 0.05156 0.02453 0.0625 0.02986 0.07379 0.03356 C 0.07951 0.03865 0.07413 0.03472 0.08316 0.03773 C 0.0941 0.04143 0.10434 0.04583 0.11545 0.04884 C 0.11754 0.0493 0.12465 0.05208 0.12587 0.05301 C 0.12795 0.05486 0.13004 0.05671 0.13212 0.05856 C 0.13316 0.05949 0.13524 0.06134 0.13524 0.06134 C 0.13976 0.0706 0.13715 0.06828 0.14149 0.07106 " pathEditMode="relative" ptsTypes="ffffffffA">
                                      <p:cBhvr>
                                        <p:cTn id="36" dur="500" fill="hold"/>
                                        <p:tgtEl>
                                          <p:spTgt spid="7179"/>
                                        </p:tgtEl>
                                        <p:attrNameLst>
                                          <p:attrName>ppt_x</p:attrName>
                                          <p:attrName>ppt_y</p:attrName>
                                        </p:attrNameLst>
                                      </p:cBhvr>
                                    </p:animMotion>
                                  </p:childTnLst>
                                </p:cTn>
                              </p:par>
                              <p:par>
                                <p:cTn id="37" presetID="1" presetClass="entr" presetSubtype="0" fill="hold" grpId="0" nodeType="withEffect">
                                  <p:stCondLst>
                                    <p:cond delay="250"/>
                                  </p:stCondLst>
                                  <p:childTnLst>
                                    <p:set>
                                      <p:cBhvr>
                                        <p:cTn id="38" dur="1" fill="hold">
                                          <p:stCondLst>
                                            <p:cond delay="0"/>
                                          </p:stCondLst>
                                        </p:cTn>
                                        <p:tgtEl>
                                          <p:spTgt spid="720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00"/>
                                        </p:tgtEl>
                                        <p:attrNameLst>
                                          <p:attrName>style.visibility</p:attrName>
                                        </p:attrNameLst>
                                      </p:cBhvr>
                                      <p:to>
                                        <p:strVal val="visible"/>
                                      </p:to>
                                    </p:set>
                                  </p:childTnLst>
                                </p:cTn>
                              </p:par>
                              <p:par>
                                <p:cTn id="43" presetID="0" presetClass="path" presetSubtype="0" accel="50000" decel="50000" fill="hold" nodeType="withEffect">
                                  <p:stCondLst>
                                    <p:cond delay="250"/>
                                  </p:stCondLst>
                                  <p:childTnLst>
                                    <p:animMotion origin="layout" path="M 0.00469 -0.00231 C 0.01372 -0.00116 0.01667 0.0007 0.02448 0.00324 C 0.02587 0.00463 0.02709 0.00625 0.02865 0.00741 C 0.02952 0.0081 0.03091 0.00787 0.03178 0.0088 C 0.03664 0.01343 0.0382 0.01783 0.04428 0.01991 C 0.04931 0.02662 0.054 0.0338 0.0599 0.03935 C 0.06198 0.04121 0.06407 0.04306 0.06615 0.04491 C 0.06719 0.04583 0.06928 0.04769 0.06928 0.04769 C 0.07518 0.05972 0.06737 0.0456 0.07448 0.05324 C 0.07674 0.05579 0.07796 0.05972 0.07969 0.06296 C 0.08108 0.06574 0.08386 0.0713 0.08386 0.0713 C 0.08612 0.0831 0.09532 0.09445 0.09532 0.10741 C 0.09532 0.12037 0.09532 0.13333 0.09532 0.1463 " pathEditMode="relative" ptsTypes="ffffffffffffA">
                                      <p:cBhvr>
                                        <p:cTn id="44" dur="500" fill="hold"/>
                                        <p:tgtEl>
                                          <p:spTgt spid="177158"/>
                                        </p:tgtEl>
                                        <p:attrNameLst>
                                          <p:attrName>ppt_x</p:attrName>
                                          <p:attrName>ppt_y</p:attrName>
                                        </p:attrNameLst>
                                      </p:cBhvr>
                                    </p:animMotion>
                                  </p:childTnLst>
                                </p:cTn>
                              </p:par>
                              <p:par>
                                <p:cTn id="45" presetID="0" presetClass="path" presetSubtype="0" accel="50000" decel="50000" fill="hold" nodeType="withEffect">
                                  <p:stCondLst>
                                    <p:cond delay="250"/>
                                  </p:stCondLst>
                                  <p:childTnLst>
                                    <p:animMotion origin="layout" path="M -0.01597 0.00092 C -0.00781 0.00463 -0.00156 0.01574 0.00591 0.02176 C 0.00903 0.02777 0.0132 0.03055 0.01737 0.03564 C 0.02657 0.04699 0.03559 0.05856 0.04445 0.07037 C 0.05209 0.08055 0.04584 0.07384 0.0507 0.08148 C 0.05695 0.09143 0.06355 0.10139 0.07049 0.11064 C 0.07309 0.11412 0.075 0.12014 0.07778 0.12314 C 0.07865 0.12407 0.07987 0.12384 0.08091 0.12453 C 0.08316 0.12615 0.08542 0.12777 0.08716 0.13009 C 0.0882 0.13148 0.08907 0.13333 0.09028 0.13426 C 0.09254 0.13588 0.09532 0.13541 0.09757 0.13703 C 0.09983 0.13865 0.10139 0.14143 0.10382 0.14259 C 0.10921 0.1449 0.1132 0.14676 0.11737 0.15231 " pathEditMode="relative" ptsTypes="ffffffffffffA">
                                      <p:cBhvr>
                                        <p:cTn id="46" dur="500" fill="hold"/>
                                        <p:tgtEl>
                                          <p:spTgt spid="177157"/>
                                        </p:tgtEl>
                                        <p:attrNameLst>
                                          <p:attrName>ppt_x</p:attrName>
                                          <p:attrName>ppt_y</p:attrName>
                                        </p:attrNameLst>
                                      </p:cBhvr>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0" presetClass="path" presetSubtype="0" accel="50000" decel="50000" fill="hold" nodeType="withEffect">
                                  <p:stCondLst>
                                    <p:cond delay="0"/>
                                  </p:stCondLst>
                                  <p:childTnLst>
                                    <p:animMotion origin="layout" path="M 0.11736 0.15231 C 0.11198 0.14745 0.11528 0.14953 0.1059 0.14814 C 0.09931 0.14722 0.08611 0.14536 0.08611 0.14536 C 0.04913 0.12893 0.00816 0.14768 -0.03055 0.1412 C -0.03576 0.13888 -0.04097 0.13796 -0.04618 0.13564 C -0.04687 0.13425 -0.04826 0.13148 -0.04826 0.13148 " pathEditMode="relative" ptsTypes="fffffA">
                                      <p:cBhvr>
                                        <p:cTn id="52" dur="500" fill="hold"/>
                                        <p:tgtEl>
                                          <p:spTgt spid="177157"/>
                                        </p:tgtEl>
                                        <p:attrNameLst>
                                          <p:attrName>ppt_x</p:attrName>
                                          <p:attrName>ppt_y</p:attrName>
                                        </p:attrNameLst>
                                      </p:cBhvr>
                                    </p:animMotion>
                                  </p:childTnLst>
                                </p:cTn>
                              </p:par>
                              <p:par>
                                <p:cTn id="53" presetID="0" presetClass="path" presetSubtype="0" accel="50000" decel="50000" fill="hold" nodeType="withEffect">
                                  <p:stCondLst>
                                    <p:cond delay="0"/>
                                  </p:stCondLst>
                                  <p:childTnLst>
                                    <p:animMotion origin="layout" path="M -0.01093 0.0051 C -0.02205 0.00348 -0.03194 -0.00254 -0.04323 -0.00463 C -0.07187 -0.01736 -0.10607 -0.01041 -0.13593 -0.01157 C -0.14843 -0.01111 -0.16093 -0.01203 -0.17343 -0.01018 C -0.17465 -0.00995 -0.17552 -0.00602 -0.17552 -0.00602 " pathEditMode="relative" ptsTypes="ffffA">
                                      <p:cBhvr>
                                        <p:cTn id="54" dur="500" fill="hold"/>
                                        <p:tgtEl>
                                          <p:spTgt spid="7175"/>
                                        </p:tgtEl>
                                        <p:attrNameLst>
                                          <p:attrName>ppt_x</p:attrName>
                                          <p:attrName>ppt_y</p:attrName>
                                        </p:attrNameLst>
                                      </p:cBhvr>
                                    </p:animMotion>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0" presetClass="path" presetSubtype="0" accel="50000" decel="50000" fill="hold" nodeType="withEffect">
                                  <p:stCondLst>
                                    <p:cond delay="0"/>
                                  </p:stCondLst>
                                  <p:childTnLst>
                                    <p:animMotion origin="layout" path="M 0.16423 0.07084 C 0.12934 0.05533 0.09236 0.0507 0.05694 0.03889 C 0.04965 0.03658 0.05868 0.03866 0.04965 0.03473 C 0.04739 0.0338 0.04357 0.03357 0.04132 0.03195 C 0.03784 0.0294 0.03541 0.02477 0.03194 0.02223 C 0.02309 0.01574 0.01128 0.01389 0.00173 0.00973 C -0.00157 0.00533 3.33333E-6 0.00556 -0.00243 0.00556 " pathEditMode="relative" ptsTypes="ffffffA">
                                      <p:cBhvr>
                                        <p:cTn id="60" dur="500" fill="hold"/>
                                        <p:tgtEl>
                                          <p:spTgt spid="7178"/>
                                        </p:tgtEl>
                                        <p:attrNameLst>
                                          <p:attrName>ppt_x</p:attrName>
                                          <p:attrName>ppt_y</p:attrName>
                                        </p:attrNameLst>
                                      </p:cBhvr>
                                    </p:animMotion>
                                  </p:childTnLst>
                                </p:cTn>
                              </p:par>
                              <p:par>
                                <p:cTn id="61" presetID="0" presetClass="path" presetSubtype="0" accel="50000" decel="50000" fill="hold" nodeType="withEffect">
                                  <p:stCondLst>
                                    <p:cond delay="0"/>
                                  </p:stCondLst>
                                  <p:childTnLst>
                                    <p:animMotion origin="layout" path="M 0.1415 0.07106 C 0.13646 0.05115 0.13177 0.05324 0.11858 0.04745 C 0.11615 0.04629 0.11476 0.04236 0.11233 0.04189 C 0.10955 0.04143 0.10677 0.04097 0.104 0.04051 C 0.0908 0.0287 0.07031 0.02916 0.05504 0.02662 C 0.05087 0.02476 0.0467 0.02407 0.04254 0.02245 C 0.03073 0.01805 0.01962 0.01134 0.00712 0.01134 " pathEditMode="relative" ptsTypes="ffffffA">
                                      <p:cBhvr>
                                        <p:cTn id="62" dur="500" fill="hold"/>
                                        <p:tgtEl>
                                          <p:spTgt spid="7179"/>
                                        </p:tgtEl>
                                        <p:attrNameLst>
                                          <p:attrName>ppt_x</p:attrName>
                                          <p:attrName>ppt_y</p:attrName>
                                        </p:attrNameLst>
                                      </p:cBhvr>
                                    </p:animMotion>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0" presetClass="path" presetSubtype="0" accel="50000" decel="50000" fill="hold" nodeType="withEffect">
                                  <p:stCondLst>
                                    <p:cond delay="0"/>
                                  </p:stCondLst>
                                  <p:childTnLst>
                                    <p:animMotion origin="layout" path="M -0.00243 0.00556 C -0.00174 -0.01643 -0.00382 -0.04398 0.00903 -0.06111 C 0.01146 -0.07106 0.01493 -0.08009 0.02049 -0.0875 C 0.02292 -0.09699 0.02552 -0.09977 0.02986 -0.10833 C 0.03212 -0.11273 0.03924 -0.11805 0.03924 -0.11805 C 0.04184 -0.12338 0.04566 -0.12546 0.04965 -0.12917 C 0.06042 -0.13935 0.07378 -0.1493 0.08715 -0.15139 C 0.09479 -0.15255 0.11007 -0.15417 0.11007 -0.15417 " pathEditMode="relative" ptsTypes="fffffffA">
                                      <p:cBhvr>
                                        <p:cTn id="68" dur="500" fill="hold"/>
                                        <p:tgtEl>
                                          <p:spTgt spid="7178"/>
                                        </p:tgtEl>
                                        <p:attrNameLst>
                                          <p:attrName>ppt_x</p:attrName>
                                          <p:attrName>ppt_y</p:attrName>
                                        </p:attrNameLst>
                                      </p:cBhvr>
                                    </p:animMotion>
                                  </p:childTnLst>
                                </p:cTn>
                              </p:par>
                              <p:par>
                                <p:cTn id="69" presetID="0" presetClass="path" presetSubtype="0" accel="50000" decel="50000" fill="hold" nodeType="withEffect">
                                  <p:stCondLst>
                                    <p:cond delay="0"/>
                                  </p:stCondLst>
                                  <p:childTnLst>
                                    <p:animMotion origin="layout" path="M 0.09532 0.1463 C 0.09619 0.13334 0.09549 0.13311 0.0974 0.12408 C 0.09862 0.11852 0.10174 0.11667 0.10365 0.11158 C 0.10782 0.10047 0.11389 0.08704 0.12344 0.0838 C 0.13039 0.07153 0.14254 0.0625 0.15365 0.0588 C 0.16181 0.05162 0.17188 0.04908 0.17969 0.04074 C 0.18629 0.03357 0.19011 0.02361 0.19844 0.01991 C 0.20278 0.01412 0.20817 0.00996 0.21407 0.00741 C 0.21893 0.00093 0.21598 0.0044 0.22344 -0.00231 C 0.23056 -0.00879 0.22414 -0.00046 0.22761 -0.00509 " pathEditMode="relative" ptsTypes="fffffffffA">
                                      <p:cBhvr>
                                        <p:cTn id="70" dur="500" fill="hold"/>
                                        <p:tgtEl>
                                          <p:spTgt spid="17715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9" grpId="0" animBg="1"/>
      <p:bldP spid="7200" grpId="0" animBg="1"/>
      <p:bldP spid="7202" grpId="0" animBg="1"/>
      <p:bldP spid="7204" grpId="0" animBg="1"/>
      <p:bldP spid="30" grpId="0" animBg="1"/>
      <p:bldP spid="31" grpId="0" animBg="1"/>
      <p:bldP spid="33" grpId="0" animBg="1"/>
      <p:bldP spid="34" grpId="0" animBg="1"/>
      <p:bldP spid="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5725E971-E1A6-4A0F-B3B5-FA39D1823824}"/>
              </a:ext>
            </a:extLst>
          </p:cNvPr>
          <p:cNvSpPr>
            <a:spLocks noGrp="1" noChangeArrowheads="1"/>
          </p:cNvSpPr>
          <p:nvPr>
            <p:ph type="body" idx="1"/>
          </p:nvPr>
        </p:nvSpPr>
        <p:spPr>
          <a:xfrm>
            <a:off x="534318" y="1496186"/>
            <a:ext cx="8229600" cy="4329141"/>
          </a:xfrm>
        </p:spPr>
        <p:txBody>
          <a:bodyPr/>
          <a:lstStyle/>
          <a:p>
            <a:pPr algn="just"/>
            <a:r>
              <a:rPr lang="zh-CN" altLang="en-US" sz="2400" dirty="0"/>
              <a:t>若一个程序由若干程序段（即操作）组成，而这些操作必须按照某种先后次序执行，这类执行过程就是程序的顺序执行。</a:t>
            </a:r>
          </a:p>
          <a:p>
            <a:endParaRPr lang="zh-CN" altLang="en-US" dirty="0"/>
          </a:p>
          <a:p>
            <a:endParaRPr lang="zh-CN" altLang="en-US" dirty="0"/>
          </a:p>
          <a:p>
            <a:endParaRPr lang="zh-CN" altLang="en-US" dirty="0"/>
          </a:p>
          <a:p>
            <a:endParaRPr lang="zh-CN" altLang="en-US" dirty="0"/>
          </a:p>
          <a:p>
            <a:endParaRPr lang="zh-CN" altLang="en-US" dirty="0"/>
          </a:p>
          <a:p>
            <a:endParaRPr lang="en-US" altLang="zh-CN" dirty="0"/>
          </a:p>
        </p:txBody>
      </p:sp>
      <p:grpSp>
        <p:nvGrpSpPr>
          <p:cNvPr id="11267" name="Group 12">
            <a:extLst>
              <a:ext uri="{FF2B5EF4-FFF2-40B4-BE49-F238E27FC236}">
                <a16:creationId xmlns:a16="http://schemas.microsoft.com/office/drawing/2014/main" id="{34A180F2-6702-4D43-B484-C0BA70521000}"/>
              </a:ext>
            </a:extLst>
          </p:cNvPr>
          <p:cNvGrpSpPr>
            <a:grpSpLocks/>
          </p:cNvGrpSpPr>
          <p:nvPr/>
        </p:nvGrpSpPr>
        <p:grpSpPr bwMode="auto">
          <a:xfrm>
            <a:off x="3823771" y="5590498"/>
            <a:ext cx="2447925" cy="504825"/>
            <a:chOff x="2386" y="12806"/>
            <a:chExt cx="2415" cy="525"/>
          </a:xfrm>
        </p:grpSpPr>
        <p:grpSp>
          <p:nvGrpSpPr>
            <p:cNvPr id="11277" name="Group 13">
              <a:extLst>
                <a:ext uri="{FF2B5EF4-FFF2-40B4-BE49-F238E27FC236}">
                  <a16:creationId xmlns:a16="http://schemas.microsoft.com/office/drawing/2014/main" id="{C170C9E7-CAB1-4955-B786-6B7F38B7419B}"/>
                </a:ext>
              </a:extLst>
            </p:cNvPr>
            <p:cNvGrpSpPr>
              <a:grpSpLocks/>
            </p:cNvGrpSpPr>
            <p:nvPr/>
          </p:nvGrpSpPr>
          <p:grpSpPr bwMode="auto">
            <a:xfrm>
              <a:off x="2386" y="12806"/>
              <a:ext cx="525" cy="525"/>
              <a:chOff x="2491" y="13430"/>
              <a:chExt cx="525" cy="525"/>
            </a:xfrm>
          </p:grpSpPr>
          <p:sp>
            <p:nvSpPr>
              <p:cNvPr id="11286" name="Oval 14">
                <a:extLst>
                  <a:ext uri="{FF2B5EF4-FFF2-40B4-BE49-F238E27FC236}">
                    <a16:creationId xmlns:a16="http://schemas.microsoft.com/office/drawing/2014/main" id="{DA1DA57E-0C6C-4228-A192-2B55C3E5B73A}"/>
                  </a:ext>
                </a:extLst>
              </p:cNvPr>
              <p:cNvSpPr>
                <a:spLocks noChangeArrowheads="1"/>
              </p:cNvSpPr>
              <p:nvPr/>
            </p:nvSpPr>
            <p:spPr bwMode="auto">
              <a:xfrm>
                <a:off x="2491" y="13430"/>
                <a:ext cx="525" cy="5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287" name="Text Box 15">
                <a:extLst>
                  <a:ext uri="{FF2B5EF4-FFF2-40B4-BE49-F238E27FC236}">
                    <a16:creationId xmlns:a16="http://schemas.microsoft.com/office/drawing/2014/main" id="{EEEE4DBD-F044-42A0-B06B-5A151EB3306B}"/>
                  </a:ext>
                </a:extLst>
              </p:cNvPr>
              <p:cNvSpPr txBox="1">
                <a:spLocks noChangeArrowheads="1"/>
              </p:cNvSpPr>
              <p:nvPr/>
            </p:nvSpPr>
            <p:spPr bwMode="auto">
              <a:xfrm>
                <a:off x="2731" y="13571"/>
                <a:ext cx="21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a:latin typeface="Times New Roman" panose="02020603050405020304" pitchFamily="18" charset="0"/>
                  </a:rPr>
                  <a:t>I</a:t>
                </a:r>
                <a:endParaRPr lang="en-US" altLang="zh-CN" sz="2000"/>
              </a:p>
            </p:txBody>
          </p:sp>
        </p:grpSp>
        <p:grpSp>
          <p:nvGrpSpPr>
            <p:cNvPr id="11278" name="Group 16">
              <a:extLst>
                <a:ext uri="{FF2B5EF4-FFF2-40B4-BE49-F238E27FC236}">
                  <a16:creationId xmlns:a16="http://schemas.microsoft.com/office/drawing/2014/main" id="{6E4AE47E-1764-4613-AFD1-B38BD210C451}"/>
                </a:ext>
              </a:extLst>
            </p:cNvPr>
            <p:cNvGrpSpPr>
              <a:grpSpLocks/>
            </p:cNvGrpSpPr>
            <p:nvPr/>
          </p:nvGrpSpPr>
          <p:grpSpPr bwMode="auto">
            <a:xfrm>
              <a:off x="3331" y="12806"/>
              <a:ext cx="525" cy="525"/>
              <a:chOff x="3541" y="13430"/>
              <a:chExt cx="525" cy="525"/>
            </a:xfrm>
          </p:grpSpPr>
          <p:sp>
            <p:nvSpPr>
              <p:cNvPr id="11284" name="Oval 17">
                <a:extLst>
                  <a:ext uri="{FF2B5EF4-FFF2-40B4-BE49-F238E27FC236}">
                    <a16:creationId xmlns:a16="http://schemas.microsoft.com/office/drawing/2014/main" id="{42A5EE73-B103-445C-9544-FDBA7BE0B0D7}"/>
                  </a:ext>
                </a:extLst>
              </p:cNvPr>
              <p:cNvSpPr>
                <a:spLocks noChangeArrowheads="1"/>
              </p:cNvSpPr>
              <p:nvPr/>
            </p:nvSpPr>
            <p:spPr bwMode="auto">
              <a:xfrm>
                <a:off x="3541" y="13430"/>
                <a:ext cx="525" cy="5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285" name="Text Box 18">
                <a:extLst>
                  <a:ext uri="{FF2B5EF4-FFF2-40B4-BE49-F238E27FC236}">
                    <a16:creationId xmlns:a16="http://schemas.microsoft.com/office/drawing/2014/main" id="{815A5D89-873C-448F-84E1-7556FDA7B752}"/>
                  </a:ext>
                </a:extLst>
              </p:cNvPr>
              <p:cNvSpPr txBox="1">
                <a:spLocks noChangeArrowheads="1"/>
              </p:cNvSpPr>
              <p:nvPr/>
            </p:nvSpPr>
            <p:spPr bwMode="auto">
              <a:xfrm>
                <a:off x="3751" y="13556"/>
                <a:ext cx="315"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a:latin typeface="Times New Roman" panose="02020603050405020304" pitchFamily="18" charset="0"/>
                  </a:rPr>
                  <a:t>C</a:t>
                </a:r>
                <a:endParaRPr lang="en-US" altLang="zh-CN" sz="2000"/>
              </a:p>
            </p:txBody>
          </p:sp>
        </p:grpSp>
        <p:grpSp>
          <p:nvGrpSpPr>
            <p:cNvPr id="11279" name="Group 19">
              <a:extLst>
                <a:ext uri="{FF2B5EF4-FFF2-40B4-BE49-F238E27FC236}">
                  <a16:creationId xmlns:a16="http://schemas.microsoft.com/office/drawing/2014/main" id="{51B7B02D-72DD-4CEF-9384-FB5FF5EB0844}"/>
                </a:ext>
              </a:extLst>
            </p:cNvPr>
            <p:cNvGrpSpPr>
              <a:grpSpLocks/>
            </p:cNvGrpSpPr>
            <p:nvPr/>
          </p:nvGrpSpPr>
          <p:grpSpPr bwMode="auto">
            <a:xfrm>
              <a:off x="4276" y="12806"/>
              <a:ext cx="525" cy="525"/>
              <a:chOff x="4591" y="13274"/>
              <a:chExt cx="525" cy="525"/>
            </a:xfrm>
          </p:grpSpPr>
          <p:sp>
            <p:nvSpPr>
              <p:cNvPr id="11282" name="Oval 20">
                <a:extLst>
                  <a:ext uri="{FF2B5EF4-FFF2-40B4-BE49-F238E27FC236}">
                    <a16:creationId xmlns:a16="http://schemas.microsoft.com/office/drawing/2014/main" id="{AFA7B17F-5526-4B15-A5BE-E0C8F3B9B6DB}"/>
                  </a:ext>
                </a:extLst>
              </p:cNvPr>
              <p:cNvSpPr>
                <a:spLocks noChangeArrowheads="1"/>
              </p:cNvSpPr>
              <p:nvPr/>
            </p:nvSpPr>
            <p:spPr bwMode="auto">
              <a:xfrm>
                <a:off x="4591" y="13274"/>
                <a:ext cx="525" cy="5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283" name="Text Box 21">
                <a:extLst>
                  <a:ext uri="{FF2B5EF4-FFF2-40B4-BE49-F238E27FC236}">
                    <a16:creationId xmlns:a16="http://schemas.microsoft.com/office/drawing/2014/main" id="{41442A93-7A3D-45F0-8B5B-736CAF6B2023}"/>
                  </a:ext>
                </a:extLst>
              </p:cNvPr>
              <p:cNvSpPr txBox="1">
                <a:spLocks noChangeArrowheads="1"/>
              </p:cNvSpPr>
              <p:nvPr/>
            </p:nvSpPr>
            <p:spPr bwMode="auto">
              <a:xfrm>
                <a:off x="4801" y="13430"/>
                <a:ext cx="21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a:latin typeface="Times New Roman" panose="02020603050405020304" pitchFamily="18" charset="0"/>
                  </a:rPr>
                  <a:t>P</a:t>
                </a:r>
                <a:endParaRPr lang="en-US" altLang="zh-CN" sz="2000"/>
              </a:p>
            </p:txBody>
          </p:sp>
        </p:grpSp>
        <p:sp>
          <p:nvSpPr>
            <p:cNvPr id="11280" name="Line 22">
              <a:extLst>
                <a:ext uri="{FF2B5EF4-FFF2-40B4-BE49-F238E27FC236}">
                  <a16:creationId xmlns:a16="http://schemas.microsoft.com/office/drawing/2014/main" id="{B4872BA0-1FFA-4EAF-909A-DF2AF35DFE73}"/>
                </a:ext>
              </a:extLst>
            </p:cNvPr>
            <p:cNvSpPr>
              <a:spLocks noChangeShapeType="1"/>
            </p:cNvSpPr>
            <p:nvPr/>
          </p:nvSpPr>
          <p:spPr bwMode="auto">
            <a:xfrm>
              <a:off x="2911" y="13118"/>
              <a:ext cx="4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81" name="Line 23">
              <a:extLst>
                <a:ext uri="{FF2B5EF4-FFF2-40B4-BE49-F238E27FC236}">
                  <a16:creationId xmlns:a16="http://schemas.microsoft.com/office/drawing/2014/main" id="{96CFC0A8-6E7E-4B5F-A682-A5B4BEB3BBDD}"/>
                </a:ext>
              </a:extLst>
            </p:cNvPr>
            <p:cNvSpPr>
              <a:spLocks noChangeShapeType="1"/>
            </p:cNvSpPr>
            <p:nvPr/>
          </p:nvSpPr>
          <p:spPr bwMode="auto">
            <a:xfrm>
              <a:off x="3856" y="13118"/>
              <a:ext cx="4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268" name="Group 24">
            <a:extLst>
              <a:ext uri="{FF2B5EF4-FFF2-40B4-BE49-F238E27FC236}">
                <a16:creationId xmlns:a16="http://schemas.microsoft.com/office/drawing/2014/main" id="{34FC245A-5D14-468C-B089-AB0E39ECA24C}"/>
              </a:ext>
            </a:extLst>
          </p:cNvPr>
          <p:cNvGrpSpPr>
            <a:grpSpLocks/>
          </p:cNvGrpSpPr>
          <p:nvPr/>
        </p:nvGrpSpPr>
        <p:grpSpPr bwMode="auto">
          <a:xfrm>
            <a:off x="5405230" y="2436032"/>
            <a:ext cx="1219200" cy="2743200"/>
            <a:chOff x="3856" y="1418"/>
            <a:chExt cx="1155" cy="3276"/>
          </a:xfrm>
        </p:grpSpPr>
        <p:sp>
          <p:nvSpPr>
            <p:cNvPr id="11270" name="Text Box 25">
              <a:extLst>
                <a:ext uri="{FF2B5EF4-FFF2-40B4-BE49-F238E27FC236}">
                  <a16:creationId xmlns:a16="http://schemas.microsoft.com/office/drawing/2014/main" id="{E8D0AFF2-8ED2-420A-80A0-059904169B19}"/>
                </a:ext>
              </a:extLst>
            </p:cNvPr>
            <p:cNvSpPr txBox="1">
              <a:spLocks noChangeArrowheads="1"/>
            </p:cNvSpPr>
            <p:nvPr/>
          </p:nvSpPr>
          <p:spPr bwMode="auto">
            <a:xfrm>
              <a:off x="3856" y="1886"/>
              <a:ext cx="1155" cy="468"/>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600" b="1" dirty="0">
                  <a:latin typeface="Times New Roman" panose="02020603050405020304" pitchFamily="18" charset="0"/>
                </a:rPr>
                <a:t>  </a:t>
              </a:r>
              <a:r>
                <a:rPr lang="zh-CN" altLang="en-US" sz="1600" b="1" dirty="0">
                  <a:latin typeface="Times New Roman" panose="02020603050405020304" pitchFamily="18" charset="0"/>
                </a:rPr>
                <a:t>输入</a:t>
              </a:r>
            </a:p>
          </p:txBody>
        </p:sp>
        <p:sp>
          <p:nvSpPr>
            <p:cNvPr id="11271" name="Line 26">
              <a:extLst>
                <a:ext uri="{FF2B5EF4-FFF2-40B4-BE49-F238E27FC236}">
                  <a16:creationId xmlns:a16="http://schemas.microsoft.com/office/drawing/2014/main" id="{05CDF379-1295-4A66-97B5-9C8DC4FF6576}"/>
                </a:ext>
              </a:extLst>
            </p:cNvPr>
            <p:cNvSpPr>
              <a:spLocks noChangeShapeType="1"/>
            </p:cNvSpPr>
            <p:nvPr/>
          </p:nvSpPr>
          <p:spPr bwMode="auto">
            <a:xfrm>
              <a:off x="4381" y="1418"/>
              <a:ext cx="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72" name="Line 27">
              <a:extLst>
                <a:ext uri="{FF2B5EF4-FFF2-40B4-BE49-F238E27FC236}">
                  <a16:creationId xmlns:a16="http://schemas.microsoft.com/office/drawing/2014/main" id="{B07FD9ED-776B-47F1-BC78-180E541CF778}"/>
                </a:ext>
              </a:extLst>
            </p:cNvPr>
            <p:cNvSpPr>
              <a:spLocks noChangeShapeType="1"/>
            </p:cNvSpPr>
            <p:nvPr/>
          </p:nvSpPr>
          <p:spPr bwMode="auto">
            <a:xfrm>
              <a:off x="4381" y="2354"/>
              <a:ext cx="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73" name="Text Box 28">
              <a:extLst>
                <a:ext uri="{FF2B5EF4-FFF2-40B4-BE49-F238E27FC236}">
                  <a16:creationId xmlns:a16="http://schemas.microsoft.com/office/drawing/2014/main" id="{9757D1AA-82EF-4F2F-BF93-F92AEA7F2821}"/>
                </a:ext>
              </a:extLst>
            </p:cNvPr>
            <p:cNvSpPr txBox="1">
              <a:spLocks noChangeArrowheads="1"/>
            </p:cNvSpPr>
            <p:nvPr/>
          </p:nvSpPr>
          <p:spPr bwMode="auto">
            <a:xfrm>
              <a:off x="3856" y="2822"/>
              <a:ext cx="1155" cy="468"/>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400">
                  <a:latin typeface="Times New Roman" panose="02020603050405020304" pitchFamily="18" charset="0"/>
                </a:rPr>
                <a:t> </a:t>
              </a:r>
              <a:r>
                <a:rPr lang="en-US" altLang="zh-CN" sz="1600" b="1">
                  <a:latin typeface="Times New Roman" panose="02020603050405020304" pitchFamily="18" charset="0"/>
                </a:rPr>
                <a:t> </a:t>
              </a:r>
              <a:r>
                <a:rPr lang="zh-CN" altLang="en-US" sz="1600" b="1">
                  <a:latin typeface="Times New Roman" panose="02020603050405020304" pitchFamily="18" charset="0"/>
                </a:rPr>
                <a:t>计算</a:t>
              </a:r>
            </a:p>
          </p:txBody>
        </p:sp>
        <p:sp>
          <p:nvSpPr>
            <p:cNvPr id="11274" name="Line 29">
              <a:extLst>
                <a:ext uri="{FF2B5EF4-FFF2-40B4-BE49-F238E27FC236}">
                  <a16:creationId xmlns:a16="http://schemas.microsoft.com/office/drawing/2014/main" id="{D218DB54-EAC1-474C-8DE3-63DA008270D9}"/>
                </a:ext>
              </a:extLst>
            </p:cNvPr>
            <p:cNvSpPr>
              <a:spLocks noChangeShapeType="1"/>
            </p:cNvSpPr>
            <p:nvPr/>
          </p:nvSpPr>
          <p:spPr bwMode="auto">
            <a:xfrm>
              <a:off x="4381" y="3290"/>
              <a:ext cx="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75" name="Text Box 30">
              <a:extLst>
                <a:ext uri="{FF2B5EF4-FFF2-40B4-BE49-F238E27FC236}">
                  <a16:creationId xmlns:a16="http://schemas.microsoft.com/office/drawing/2014/main" id="{E2992889-E0A3-4F22-BA20-958D7731D88C}"/>
                </a:ext>
              </a:extLst>
            </p:cNvPr>
            <p:cNvSpPr txBox="1">
              <a:spLocks noChangeArrowheads="1"/>
            </p:cNvSpPr>
            <p:nvPr/>
          </p:nvSpPr>
          <p:spPr bwMode="auto">
            <a:xfrm>
              <a:off x="3856" y="3779"/>
              <a:ext cx="1155" cy="468"/>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400">
                  <a:latin typeface="Times New Roman" panose="02020603050405020304" pitchFamily="18" charset="0"/>
                </a:rPr>
                <a:t> </a:t>
              </a:r>
              <a:r>
                <a:rPr lang="zh-CN" altLang="en-US" sz="1600" b="1">
                  <a:latin typeface="Times New Roman" panose="02020603050405020304" pitchFamily="18" charset="0"/>
                </a:rPr>
                <a:t>打印</a:t>
              </a:r>
            </a:p>
          </p:txBody>
        </p:sp>
        <p:sp>
          <p:nvSpPr>
            <p:cNvPr id="11276" name="Line 31">
              <a:extLst>
                <a:ext uri="{FF2B5EF4-FFF2-40B4-BE49-F238E27FC236}">
                  <a16:creationId xmlns:a16="http://schemas.microsoft.com/office/drawing/2014/main" id="{8980D6CE-50C2-44CA-983F-3114A9660F6A}"/>
                </a:ext>
              </a:extLst>
            </p:cNvPr>
            <p:cNvSpPr>
              <a:spLocks noChangeShapeType="1"/>
            </p:cNvSpPr>
            <p:nvPr/>
          </p:nvSpPr>
          <p:spPr bwMode="auto">
            <a:xfrm>
              <a:off x="4381" y="4226"/>
              <a:ext cx="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3" name="矩形 22">
            <a:extLst>
              <a:ext uri="{FF2B5EF4-FFF2-40B4-BE49-F238E27FC236}">
                <a16:creationId xmlns:a16="http://schemas.microsoft.com/office/drawing/2014/main" id="{767AF848-011B-4C80-B6A9-BD7D89C33A59}"/>
              </a:ext>
            </a:extLst>
          </p:cNvPr>
          <p:cNvSpPr/>
          <p:nvPr/>
        </p:nvSpPr>
        <p:spPr>
          <a:xfrm>
            <a:off x="1521684" y="385544"/>
            <a:ext cx="6434775" cy="646331"/>
          </a:xfrm>
          <a:prstGeom prst="rect">
            <a:avLst/>
          </a:prstGeom>
        </p:spPr>
        <p:txBody>
          <a:bodyPr wrap="none">
            <a:spAutoFit/>
          </a:bodyPr>
          <a:lstStyle/>
          <a:p>
            <a:pPr eaLnBrk="1" hangingPunct="1">
              <a:defRPr/>
            </a:pPr>
            <a:r>
              <a:rPr lang="en-US" altLang="zh-CN" sz="3600" b="1" kern="0" dirty="0">
                <a:solidFill>
                  <a:srgbClr val="0070C0"/>
                </a:solidFill>
                <a:effectLst>
                  <a:outerShdw blurRad="38100" dist="38100" dir="2700000" algn="tl">
                    <a:srgbClr val="C0C0C0"/>
                  </a:outerShdw>
                </a:effectLst>
                <a:latin typeface="Arial"/>
                <a:ea typeface="宋体"/>
                <a:cs typeface="+mj-cs"/>
              </a:rPr>
              <a:t>2.1.2 </a:t>
            </a:r>
            <a:r>
              <a:rPr lang="zh-CN" altLang="en-US" sz="3600" b="1" kern="0" dirty="0">
                <a:solidFill>
                  <a:srgbClr val="0070C0"/>
                </a:solidFill>
                <a:effectLst>
                  <a:outerShdw blurRad="38100" dist="38100" dir="2700000" algn="tl">
                    <a:srgbClr val="C0C0C0"/>
                  </a:outerShdw>
                </a:effectLst>
                <a:latin typeface="Arial"/>
                <a:ea typeface="宋体"/>
                <a:cs typeface="+mj-cs"/>
              </a:rPr>
              <a:t>程序的顺序执行及其特征</a:t>
            </a:r>
            <a:endParaRPr lang="zh-CN" altLang="en-US" sz="1400" dirty="0">
              <a:solidFill>
                <a:srgbClr val="0070C0"/>
              </a:solidFill>
              <a:latin typeface="Arial" charset="0"/>
            </a:endParaRPr>
          </a:p>
        </p:txBody>
      </p:sp>
      <p:sp>
        <p:nvSpPr>
          <p:cNvPr id="4" name="矩形 3">
            <a:extLst>
              <a:ext uri="{FF2B5EF4-FFF2-40B4-BE49-F238E27FC236}">
                <a16:creationId xmlns:a16="http://schemas.microsoft.com/office/drawing/2014/main" id="{28B605E5-C3DD-4C76-977C-B860CE6E3B6C}"/>
              </a:ext>
            </a:extLst>
          </p:cNvPr>
          <p:cNvSpPr/>
          <p:nvPr/>
        </p:nvSpPr>
        <p:spPr>
          <a:xfrm>
            <a:off x="807131" y="5528651"/>
            <a:ext cx="3230372" cy="480131"/>
          </a:xfrm>
          <a:prstGeom prst="rect">
            <a:avLst/>
          </a:prstGeom>
        </p:spPr>
        <p:txBody>
          <a:bodyPr wrap="none">
            <a:spAutoFit/>
          </a:bodyPr>
          <a:lstStyle/>
          <a:p>
            <a:pPr marL="171450" lvl="0" indent="-171450" defTabSz="685800">
              <a:lnSpc>
                <a:spcPct val="90000"/>
              </a:lnSpc>
              <a:spcBef>
                <a:spcPts val="1350"/>
              </a:spcBef>
              <a:buClr>
                <a:srgbClr val="4A66AC">
                  <a:lumMod val="75000"/>
                </a:srgbClr>
              </a:buClr>
              <a:buSzPct val="100000"/>
              <a:buFont typeface="Arial" pitchFamily="34" charset="0"/>
              <a:buChar char="▪"/>
            </a:pPr>
            <a:r>
              <a:rPr lang="zh-CN" altLang="en-US" sz="2800" b="1" dirty="0">
                <a:solidFill>
                  <a:prstClr val="black"/>
                </a:solidFill>
                <a:latin typeface="微软雅黑" panose="020B0503020204020204" pitchFamily="34" charset="-122"/>
                <a:ea typeface="微软雅黑" panose="020B0503020204020204" pitchFamily="34" charset="-122"/>
              </a:rPr>
              <a:t>它的执行顺序是：</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267"/>
                                        </p:tgtEl>
                                        <p:attrNameLst>
                                          <p:attrName>style.visibility</p:attrName>
                                        </p:attrNameLst>
                                      </p:cBhvr>
                                      <p:to>
                                        <p:strVal val="visible"/>
                                      </p:to>
                                    </p:set>
                                    <p:animEffect transition="in" filter="fade">
                                      <p:cBhvr>
                                        <p:cTn id="16"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标题 1">
            <a:extLst>
              <a:ext uri="{FF2B5EF4-FFF2-40B4-BE49-F238E27FC236}">
                <a16:creationId xmlns:a16="http://schemas.microsoft.com/office/drawing/2014/main" id="{CEAB1163-C5D0-4D3D-A333-F2D06355FFE9}"/>
              </a:ext>
            </a:extLst>
          </p:cNvPr>
          <p:cNvSpPr>
            <a:spLocks noGrp="1"/>
          </p:cNvSpPr>
          <p:nvPr>
            <p:ph type="title"/>
          </p:nvPr>
        </p:nvSpPr>
        <p:spPr>
          <a:xfrm>
            <a:off x="304800" y="762000"/>
            <a:ext cx="8540750" cy="1143000"/>
          </a:xfrm>
        </p:spPr>
        <p:txBody>
          <a:bodyPr/>
          <a:lstStyle/>
          <a:p>
            <a:pPr algn="just"/>
            <a:endParaRPr lang="zh-CN" altLang="en-US" sz="2400"/>
          </a:p>
        </p:txBody>
      </p:sp>
      <p:sp>
        <p:nvSpPr>
          <p:cNvPr id="215043" name="内容占位符 2">
            <a:extLst>
              <a:ext uri="{FF2B5EF4-FFF2-40B4-BE49-F238E27FC236}">
                <a16:creationId xmlns:a16="http://schemas.microsoft.com/office/drawing/2014/main" id="{A1768E57-6893-4B8D-A397-05FA0D4B0C3A}"/>
              </a:ext>
            </a:extLst>
          </p:cNvPr>
          <p:cNvSpPr>
            <a:spLocks noGrp="1"/>
          </p:cNvSpPr>
          <p:nvPr>
            <p:ph idx="1"/>
          </p:nvPr>
        </p:nvSpPr>
        <p:spPr>
          <a:xfrm>
            <a:off x="304800" y="1905000"/>
            <a:ext cx="8540750" cy="3660775"/>
          </a:xfrm>
        </p:spPr>
        <p:txBody>
          <a:bodyPr/>
          <a:lstStyle/>
          <a:p>
            <a:r>
              <a:rPr lang="en-US" altLang="zh-CN"/>
              <a:t>(3)</a:t>
            </a:r>
            <a:r>
              <a:rPr lang="zh-CN" altLang="en-US"/>
              <a:t>规定奇数号的哲学家先拿起他左边的筷子</a:t>
            </a:r>
            <a:r>
              <a:rPr lang="en-US" altLang="zh-CN"/>
              <a:t>,</a:t>
            </a:r>
            <a:r>
              <a:rPr lang="zh-CN" altLang="en-US"/>
              <a:t>然后再去拿他右边的筷子</a:t>
            </a:r>
            <a:r>
              <a:rPr lang="en-US" altLang="zh-CN"/>
              <a:t>;</a:t>
            </a:r>
            <a:r>
              <a:rPr lang="zh-CN" altLang="en-US"/>
              <a:t>而偶数号的哲学家则相反</a:t>
            </a:r>
            <a:r>
              <a:rPr lang="en-US" altLang="zh-CN"/>
              <a:t>.</a:t>
            </a:r>
            <a:r>
              <a:rPr lang="zh-CN" altLang="en-US"/>
              <a:t>按此规定</a:t>
            </a:r>
            <a:r>
              <a:rPr lang="en-US" altLang="zh-CN"/>
              <a:t>,</a:t>
            </a:r>
            <a:r>
              <a:rPr lang="zh-CN" altLang="en-US"/>
              <a:t>将是</a:t>
            </a:r>
            <a:r>
              <a:rPr lang="en-US" altLang="zh-CN"/>
              <a:t>2,3</a:t>
            </a:r>
            <a:r>
              <a:rPr lang="zh-CN" altLang="en-US"/>
              <a:t>号哲学家竞争</a:t>
            </a:r>
            <a:r>
              <a:rPr lang="en-US" altLang="zh-CN"/>
              <a:t>3</a:t>
            </a:r>
            <a:r>
              <a:rPr lang="zh-CN" altLang="en-US"/>
              <a:t>号筷子</a:t>
            </a:r>
            <a:r>
              <a:rPr lang="en-US" altLang="zh-CN"/>
              <a:t>,4,5</a:t>
            </a:r>
            <a:r>
              <a:rPr lang="zh-CN" altLang="en-US"/>
              <a:t>号哲学家竞争</a:t>
            </a:r>
            <a:r>
              <a:rPr lang="en-US" altLang="zh-CN"/>
              <a:t>5</a:t>
            </a:r>
            <a:r>
              <a:rPr lang="zh-CN" altLang="en-US"/>
              <a:t>号筷子</a:t>
            </a:r>
            <a:r>
              <a:rPr lang="en-US" altLang="zh-CN"/>
              <a:t>.</a:t>
            </a:r>
            <a:r>
              <a:rPr lang="zh-CN" altLang="en-US"/>
              <a:t>即三个哲学家都</a:t>
            </a:r>
            <a:br>
              <a:rPr lang="zh-CN" altLang="en-US"/>
            </a:br>
            <a:r>
              <a:rPr lang="zh-CN" altLang="en-US"/>
              <a:t>竞争奇数号筷子</a:t>
            </a:r>
            <a:r>
              <a:rPr lang="en-US" altLang="zh-CN"/>
              <a:t>,</a:t>
            </a:r>
            <a:r>
              <a:rPr lang="zh-CN" altLang="en-US"/>
              <a:t>获得后</a:t>
            </a:r>
            <a:r>
              <a:rPr lang="en-US" altLang="zh-CN"/>
              <a:t>,</a:t>
            </a:r>
            <a:r>
              <a:rPr lang="zh-CN" altLang="en-US"/>
              <a:t>再去竞争偶数号筷子</a:t>
            </a:r>
            <a:r>
              <a:rPr lang="en-US" altLang="zh-CN"/>
              <a:t>,</a:t>
            </a:r>
            <a:r>
              <a:rPr lang="zh-CN" altLang="en-US"/>
              <a:t>最后总会</a:t>
            </a:r>
            <a:r>
              <a:rPr lang="en-US" altLang="zh-CN"/>
              <a:t>1</a:t>
            </a:r>
            <a:r>
              <a:rPr lang="zh-CN" altLang="en-US"/>
              <a:t>个哲学家能获得两支筷子而进餐</a:t>
            </a:r>
            <a:r>
              <a:rPr lang="en-US" altLang="zh-CN"/>
              <a:t>.</a:t>
            </a:r>
            <a:endParaRPr lang="zh-CN" altLang="en-US"/>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B5FA009-245F-4261-9073-7178A7B5FBB8}"/>
              </a:ext>
            </a:extLst>
          </p:cNvPr>
          <p:cNvSpPr txBox="1">
            <a:spLocks noChangeArrowheads="1"/>
          </p:cNvSpPr>
          <p:nvPr/>
        </p:nvSpPr>
        <p:spPr>
          <a:xfrm>
            <a:off x="685800" y="1828800"/>
            <a:ext cx="4419600" cy="4724400"/>
          </a:xfrm>
          <a:prstGeom prst="rect">
            <a:avLst/>
          </a:prstGeom>
        </p:spPr>
        <p:txBody>
          <a:bodyPr/>
          <a:lstStyle/>
          <a:p>
            <a:pPr marL="342900" indent="-342900">
              <a:lnSpc>
                <a:spcPct val="80000"/>
              </a:lnSpc>
              <a:spcBef>
                <a:spcPct val="20000"/>
              </a:spcBef>
              <a:buClr>
                <a:schemeClr val="folHlink"/>
              </a:buClr>
              <a:buSzPct val="85000"/>
              <a:defRPr/>
            </a:pPr>
            <a:r>
              <a:rPr lang="en-US" altLang="zh-CN" kern="0" dirty="0">
                <a:latin typeface="+mn-lt"/>
                <a:ea typeface="+mn-ea"/>
              </a:rPr>
              <a:t>Semaphore chopstick[5]={1,1,1,1,1};</a:t>
            </a:r>
          </a:p>
          <a:p>
            <a:pPr marL="342900" indent="-342900">
              <a:lnSpc>
                <a:spcPct val="80000"/>
              </a:lnSpc>
              <a:spcBef>
                <a:spcPct val="20000"/>
              </a:spcBef>
              <a:buClr>
                <a:schemeClr val="folHlink"/>
              </a:buClr>
              <a:buSzPct val="85000"/>
              <a:defRPr/>
            </a:pPr>
            <a:r>
              <a:rPr lang="en-US" altLang="zh-CN" kern="0" dirty="0">
                <a:latin typeface="+mn-lt"/>
                <a:ea typeface="+mn-ea"/>
              </a:rPr>
              <a:t>void philosopher(</a:t>
            </a:r>
            <a:r>
              <a:rPr lang="en-US" altLang="zh-CN" kern="0" dirty="0" err="1">
                <a:latin typeface="+mn-lt"/>
                <a:ea typeface="+mn-ea"/>
              </a:rPr>
              <a:t>int</a:t>
            </a:r>
            <a:r>
              <a:rPr lang="en-US" altLang="zh-CN" kern="0" dirty="0">
                <a:latin typeface="+mn-lt"/>
                <a:ea typeface="+mn-ea"/>
              </a:rPr>
              <a:t> </a:t>
            </a:r>
            <a:r>
              <a:rPr lang="en-US" altLang="zh-CN" kern="0" dirty="0" err="1">
                <a:latin typeface="+mn-lt"/>
                <a:ea typeface="+mn-ea"/>
              </a:rPr>
              <a:t>i</a:t>
            </a:r>
            <a:r>
              <a:rPr lang="en-US" altLang="zh-CN" kern="0" dirty="0">
                <a:latin typeface="+mn-lt"/>
                <a:ea typeface="+mn-ea"/>
              </a:rPr>
              <a:t>)</a:t>
            </a:r>
          </a:p>
          <a:p>
            <a:pPr marL="342900" indent="-342900">
              <a:lnSpc>
                <a:spcPct val="80000"/>
              </a:lnSpc>
              <a:spcBef>
                <a:spcPct val="20000"/>
              </a:spcBef>
              <a:buClr>
                <a:schemeClr val="folHlink"/>
              </a:buClr>
              <a:buSzPct val="85000"/>
              <a:defRPr/>
            </a:pPr>
            <a:r>
              <a:rPr lang="en-US" altLang="zh-CN" kern="0" dirty="0">
                <a:latin typeface="+mn-lt"/>
                <a:ea typeface="+mn-ea"/>
              </a:rPr>
              <a:t>{</a:t>
            </a:r>
          </a:p>
          <a:p>
            <a:pPr marL="342900" indent="-342900">
              <a:lnSpc>
                <a:spcPct val="80000"/>
              </a:lnSpc>
              <a:spcBef>
                <a:spcPct val="20000"/>
              </a:spcBef>
              <a:buClr>
                <a:schemeClr val="folHlink"/>
              </a:buClr>
              <a:buSzPct val="85000"/>
              <a:defRPr/>
            </a:pPr>
            <a:r>
              <a:rPr lang="en-US" altLang="zh-CN" kern="0" dirty="0">
                <a:latin typeface="+mn-lt"/>
                <a:ea typeface="+mn-ea"/>
              </a:rPr>
              <a:t>While(true)</a:t>
            </a:r>
          </a:p>
          <a:p>
            <a:pPr marL="342900" indent="-342900">
              <a:lnSpc>
                <a:spcPct val="80000"/>
              </a:lnSpc>
              <a:spcBef>
                <a:spcPct val="20000"/>
              </a:spcBef>
              <a:buClr>
                <a:schemeClr val="folHlink"/>
              </a:buClr>
              <a:buSzPct val="85000"/>
              <a:defRPr/>
            </a:pPr>
            <a:r>
              <a:rPr lang="en-US" altLang="zh-CN" kern="0" dirty="0">
                <a:latin typeface="+mn-lt"/>
                <a:ea typeface="+mn-ea"/>
              </a:rPr>
              <a:t>{</a:t>
            </a:r>
          </a:p>
          <a:p>
            <a:pPr marL="800100" lvl="1" indent="-342900">
              <a:lnSpc>
                <a:spcPct val="80000"/>
              </a:lnSpc>
              <a:spcBef>
                <a:spcPct val="20000"/>
              </a:spcBef>
              <a:buClr>
                <a:schemeClr val="folHlink"/>
              </a:buClr>
              <a:buSzPct val="85000"/>
              <a:defRPr/>
            </a:pPr>
            <a:r>
              <a:rPr lang="en-US" altLang="zh-CN" kern="0" dirty="0">
                <a:latin typeface="+mn-lt"/>
                <a:ea typeface="+mn-ea"/>
              </a:rPr>
              <a:t>Think();</a:t>
            </a:r>
          </a:p>
          <a:p>
            <a:pPr marL="800100" lvl="1" indent="-342900">
              <a:lnSpc>
                <a:spcPct val="80000"/>
              </a:lnSpc>
              <a:spcBef>
                <a:spcPct val="20000"/>
              </a:spcBef>
              <a:buClr>
                <a:schemeClr val="folHlink"/>
              </a:buClr>
              <a:buSzPct val="85000"/>
              <a:defRPr/>
            </a:pPr>
            <a:r>
              <a:rPr lang="en-US" altLang="zh-CN" kern="0" dirty="0">
                <a:solidFill>
                  <a:srgbClr val="FF0000"/>
                </a:solidFill>
                <a:latin typeface="+mn-lt"/>
                <a:ea typeface="+mn-ea"/>
              </a:rPr>
              <a:t>If(i%2==0) </a:t>
            </a:r>
            <a:r>
              <a:rPr lang="en-US" altLang="zh-CN" kern="0" dirty="0">
                <a:latin typeface="+mn-lt"/>
                <a:ea typeface="+mn-ea"/>
              </a:rPr>
              <a:t>//</a:t>
            </a:r>
            <a:r>
              <a:rPr lang="zh-CN" altLang="en-US" kern="0" dirty="0">
                <a:solidFill>
                  <a:srgbClr val="FF0000"/>
                </a:solidFill>
                <a:latin typeface="+mn-lt"/>
                <a:ea typeface="+mn-ea"/>
              </a:rPr>
              <a:t>偶数号哲学家，先右后左</a:t>
            </a:r>
          </a:p>
          <a:p>
            <a:pPr marL="800100" lvl="1" indent="-342900">
              <a:lnSpc>
                <a:spcPct val="80000"/>
              </a:lnSpc>
              <a:spcBef>
                <a:spcPct val="20000"/>
              </a:spcBef>
              <a:buClr>
                <a:schemeClr val="folHlink"/>
              </a:buClr>
              <a:buSzPct val="85000"/>
              <a:defRPr/>
            </a:pPr>
            <a:r>
              <a:rPr lang="en-US" altLang="zh-CN" kern="0" dirty="0">
                <a:latin typeface="+mn-lt"/>
                <a:ea typeface="+mn-ea"/>
              </a:rPr>
              <a:t>{</a:t>
            </a:r>
          </a:p>
          <a:p>
            <a:pPr marL="800100" lvl="1" indent="-342900">
              <a:lnSpc>
                <a:spcPct val="80000"/>
              </a:lnSpc>
              <a:spcBef>
                <a:spcPct val="20000"/>
              </a:spcBef>
              <a:buClr>
                <a:schemeClr val="folHlink"/>
              </a:buClr>
              <a:buSzPct val="85000"/>
              <a:defRPr/>
            </a:pPr>
            <a:r>
              <a:rPr lang="en-US" altLang="zh-CN" kern="0" dirty="0">
                <a:latin typeface="+mn-lt"/>
                <a:ea typeface="+mn-ea"/>
              </a:rPr>
              <a:t>Wait(chopstick[(i+1)mod5]);</a:t>
            </a:r>
          </a:p>
          <a:p>
            <a:pPr marL="800100" lvl="1" indent="-342900">
              <a:lnSpc>
                <a:spcPct val="80000"/>
              </a:lnSpc>
              <a:spcBef>
                <a:spcPct val="20000"/>
              </a:spcBef>
              <a:buClr>
                <a:schemeClr val="folHlink"/>
              </a:buClr>
              <a:buSzPct val="85000"/>
              <a:defRPr/>
            </a:pPr>
            <a:r>
              <a:rPr lang="en-US" altLang="zh-CN" kern="0" dirty="0">
                <a:latin typeface="+mn-lt"/>
                <a:ea typeface="+mn-ea"/>
              </a:rPr>
              <a:t>Wait(chopstick[</a:t>
            </a:r>
            <a:r>
              <a:rPr lang="en-US" altLang="zh-CN" kern="0" dirty="0" err="1">
                <a:latin typeface="+mn-lt"/>
                <a:ea typeface="+mn-ea"/>
              </a:rPr>
              <a:t>i</a:t>
            </a:r>
            <a:r>
              <a:rPr lang="en-US" altLang="zh-CN" kern="0" dirty="0">
                <a:latin typeface="+mn-lt"/>
                <a:ea typeface="+mn-ea"/>
              </a:rPr>
              <a:t>]);</a:t>
            </a:r>
          </a:p>
          <a:p>
            <a:pPr marL="800100" lvl="1" indent="-342900">
              <a:lnSpc>
                <a:spcPct val="80000"/>
              </a:lnSpc>
              <a:spcBef>
                <a:spcPct val="20000"/>
              </a:spcBef>
              <a:buClr>
                <a:schemeClr val="folHlink"/>
              </a:buClr>
              <a:buSzPct val="85000"/>
              <a:defRPr/>
            </a:pPr>
            <a:r>
              <a:rPr lang="en-US" altLang="zh-CN" kern="0" dirty="0">
                <a:latin typeface="+mn-lt"/>
                <a:ea typeface="+mn-ea"/>
              </a:rPr>
              <a:t>eat(); </a:t>
            </a:r>
          </a:p>
          <a:p>
            <a:pPr marL="800100" lvl="1" indent="-342900">
              <a:lnSpc>
                <a:spcPct val="80000"/>
              </a:lnSpc>
              <a:spcBef>
                <a:spcPct val="20000"/>
              </a:spcBef>
              <a:buClr>
                <a:schemeClr val="folHlink"/>
              </a:buClr>
              <a:buSzPct val="85000"/>
              <a:defRPr/>
            </a:pPr>
            <a:r>
              <a:rPr lang="en-US" altLang="zh-CN" kern="0" dirty="0">
                <a:latin typeface="+mn-lt"/>
                <a:ea typeface="+mn-ea"/>
              </a:rPr>
              <a:t>signal(chopstick</a:t>
            </a:r>
            <a:r>
              <a:rPr lang="en-US" altLang="zh-CN" kern="0" dirty="0">
                <a:latin typeface="Arial" charset="0"/>
              </a:rPr>
              <a:t> [(i+1)mod5]);</a:t>
            </a:r>
            <a:endParaRPr lang="en-US" altLang="zh-CN" kern="0" dirty="0">
              <a:latin typeface="+mn-lt"/>
              <a:ea typeface="+mn-ea"/>
            </a:endParaRPr>
          </a:p>
          <a:p>
            <a:pPr marL="800100" lvl="1" indent="-342900">
              <a:lnSpc>
                <a:spcPct val="80000"/>
              </a:lnSpc>
              <a:spcBef>
                <a:spcPct val="20000"/>
              </a:spcBef>
              <a:buClr>
                <a:schemeClr val="folHlink"/>
              </a:buClr>
              <a:buSzPct val="85000"/>
              <a:defRPr/>
            </a:pPr>
            <a:r>
              <a:rPr lang="en-US" altLang="zh-CN" kern="0" dirty="0" err="1">
                <a:latin typeface="+mn-lt"/>
                <a:ea typeface="+mn-ea"/>
              </a:rPr>
              <a:t>singal</a:t>
            </a:r>
            <a:r>
              <a:rPr lang="en-US" altLang="zh-CN" kern="0" dirty="0">
                <a:latin typeface="+mn-lt"/>
                <a:ea typeface="+mn-ea"/>
              </a:rPr>
              <a:t>(chopstick[</a:t>
            </a:r>
            <a:r>
              <a:rPr lang="en-US" altLang="zh-CN" kern="0" dirty="0" err="1">
                <a:latin typeface="+mn-lt"/>
                <a:ea typeface="+mn-ea"/>
              </a:rPr>
              <a:t>i</a:t>
            </a:r>
            <a:r>
              <a:rPr lang="en-US" altLang="zh-CN" kern="0" dirty="0">
                <a:latin typeface="+mn-lt"/>
                <a:ea typeface="+mn-ea"/>
              </a:rPr>
              <a:t>]);</a:t>
            </a:r>
          </a:p>
          <a:p>
            <a:pPr marL="800100" lvl="1" indent="-342900">
              <a:lnSpc>
                <a:spcPct val="80000"/>
              </a:lnSpc>
              <a:spcBef>
                <a:spcPct val="20000"/>
              </a:spcBef>
              <a:buClr>
                <a:schemeClr val="folHlink"/>
              </a:buClr>
              <a:buSzPct val="85000"/>
              <a:defRPr/>
            </a:pPr>
            <a:r>
              <a:rPr lang="en-US" altLang="zh-CN" kern="0" dirty="0">
                <a:latin typeface="+mn-lt"/>
                <a:ea typeface="+mn-ea"/>
              </a:rPr>
              <a:t>}</a:t>
            </a:r>
          </a:p>
          <a:p>
            <a:pPr marL="800100" lvl="1" indent="-342900">
              <a:lnSpc>
                <a:spcPct val="80000"/>
              </a:lnSpc>
              <a:spcBef>
                <a:spcPct val="20000"/>
              </a:spcBef>
              <a:buClr>
                <a:schemeClr val="folHlink"/>
              </a:buClr>
              <a:buSzPct val="85000"/>
              <a:defRPr/>
            </a:pPr>
            <a:endParaRPr lang="en-US" altLang="zh-CN" kern="0" dirty="0">
              <a:latin typeface="+mn-lt"/>
              <a:ea typeface="+mn-ea"/>
            </a:endParaRPr>
          </a:p>
        </p:txBody>
      </p:sp>
      <p:sp>
        <p:nvSpPr>
          <p:cNvPr id="3" name="Rectangle 10">
            <a:extLst>
              <a:ext uri="{FF2B5EF4-FFF2-40B4-BE49-F238E27FC236}">
                <a16:creationId xmlns:a16="http://schemas.microsoft.com/office/drawing/2014/main" id="{F53EE4CC-0E77-4F2D-A289-04F22D440BEA}"/>
              </a:ext>
            </a:extLst>
          </p:cNvPr>
          <p:cNvSpPr txBox="1">
            <a:spLocks noChangeArrowheads="1"/>
          </p:cNvSpPr>
          <p:nvPr/>
        </p:nvSpPr>
        <p:spPr>
          <a:xfrm>
            <a:off x="5257800" y="1828800"/>
            <a:ext cx="3771900" cy="3657600"/>
          </a:xfrm>
          <a:prstGeom prst="rect">
            <a:avLst/>
          </a:prstGeom>
        </p:spPr>
        <p:txBody>
          <a:bodyPr/>
          <a:lstStyle/>
          <a:p>
            <a:pPr marL="342900" indent="-342900">
              <a:lnSpc>
                <a:spcPct val="80000"/>
              </a:lnSpc>
              <a:spcBef>
                <a:spcPct val="20000"/>
              </a:spcBef>
              <a:buClr>
                <a:schemeClr val="folHlink"/>
              </a:buClr>
              <a:buSzPct val="85000"/>
              <a:defRPr/>
            </a:pPr>
            <a:r>
              <a:rPr lang="en-US" altLang="zh-CN" kern="0" dirty="0">
                <a:latin typeface="+mn-lt"/>
                <a:ea typeface="+mn-ea"/>
              </a:rPr>
              <a:t>else</a:t>
            </a:r>
            <a:r>
              <a:rPr lang="en-US" altLang="zh-CN" kern="0" dirty="0">
                <a:latin typeface="Arial" charset="0"/>
              </a:rPr>
              <a:t> //</a:t>
            </a:r>
            <a:r>
              <a:rPr lang="zh-CN" altLang="en-US" kern="0" dirty="0">
                <a:solidFill>
                  <a:srgbClr val="FF0000"/>
                </a:solidFill>
                <a:latin typeface="Arial" charset="0"/>
              </a:rPr>
              <a:t>奇数号哲学家，先左后右</a:t>
            </a:r>
            <a:endParaRPr lang="en-US" altLang="zh-CN" kern="0" dirty="0">
              <a:solidFill>
                <a:srgbClr val="FF0000"/>
              </a:solidFill>
              <a:latin typeface="+mn-lt"/>
              <a:ea typeface="+mn-ea"/>
            </a:endParaRPr>
          </a:p>
          <a:p>
            <a:pPr marL="342900" indent="-342900">
              <a:lnSpc>
                <a:spcPct val="80000"/>
              </a:lnSpc>
              <a:spcBef>
                <a:spcPct val="20000"/>
              </a:spcBef>
              <a:buClr>
                <a:schemeClr val="folHlink"/>
              </a:buClr>
              <a:buSzPct val="85000"/>
              <a:defRPr/>
            </a:pPr>
            <a:r>
              <a:rPr lang="en-US" altLang="zh-CN" kern="0" dirty="0">
                <a:latin typeface="+mn-lt"/>
                <a:ea typeface="+mn-ea"/>
              </a:rPr>
              <a:t>{</a:t>
            </a:r>
          </a:p>
          <a:p>
            <a:pPr marL="342900" indent="-342900">
              <a:lnSpc>
                <a:spcPct val="80000"/>
              </a:lnSpc>
              <a:spcBef>
                <a:spcPct val="20000"/>
              </a:spcBef>
              <a:buClr>
                <a:schemeClr val="folHlink"/>
              </a:buClr>
              <a:buSzPct val="85000"/>
              <a:defRPr/>
            </a:pPr>
            <a:r>
              <a:rPr lang="en-US" altLang="zh-CN" kern="0" dirty="0">
                <a:latin typeface="+mn-lt"/>
                <a:ea typeface="+mn-ea"/>
              </a:rPr>
              <a:t>Wait(chopstick[</a:t>
            </a:r>
            <a:r>
              <a:rPr lang="en-US" altLang="zh-CN" kern="0" dirty="0" err="1">
                <a:latin typeface="+mn-lt"/>
                <a:ea typeface="+mn-ea"/>
              </a:rPr>
              <a:t>i</a:t>
            </a:r>
            <a:r>
              <a:rPr lang="en-US" altLang="zh-CN" kern="0" dirty="0">
                <a:latin typeface="+mn-lt"/>
                <a:ea typeface="+mn-ea"/>
              </a:rPr>
              <a:t>]);</a:t>
            </a:r>
          </a:p>
          <a:p>
            <a:pPr marL="342900" indent="-342900">
              <a:lnSpc>
                <a:spcPct val="80000"/>
              </a:lnSpc>
              <a:spcBef>
                <a:spcPct val="20000"/>
              </a:spcBef>
              <a:buClr>
                <a:schemeClr val="folHlink"/>
              </a:buClr>
              <a:buSzPct val="85000"/>
              <a:defRPr/>
            </a:pPr>
            <a:r>
              <a:rPr lang="en-US" altLang="zh-CN" kern="0" dirty="0">
                <a:latin typeface="+mn-lt"/>
                <a:ea typeface="+mn-ea"/>
              </a:rPr>
              <a:t>Wait</a:t>
            </a:r>
            <a:r>
              <a:rPr lang="en-US" altLang="zh-CN" kern="0" dirty="0">
                <a:latin typeface="Arial" charset="0"/>
              </a:rPr>
              <a:t> (chopstick[(i+1)mod5]); </a:t>
            </a:r>
          </a:p>
          <a:p>
            <a:pPr marL="342900" indent="-342900">
              <a:lnSpc>
                <a:spcPct val="80000"/>
              </a:lnSpc>
              <a:spcBef>
                <a:spcPct val="20000"/>
              </a:spcBef>
              <a:buClr>
                <a:schemeClr val="folHlink"/>
              </a:buClr>
              <a:buSzPct val="85000"/>
              <a:defRPr/>
            </a:pPr>
            <a:r>
              <a:rPr lang="en-US" altLang="zh-CN" kern="0" dirty="0">
                <a:latin typeface="+mn-lt"/>
                <a:ea typeface="+mn-ea"/>
              </a:rPr>
              <a:t>eat();</a:t>
            </a:r>
          </a:p>
          <a:p>
            <a:pPr marL="342900" indent="-342900">
              <a:lnSpc>
                <a:spcPct val="80000"/>
              </a:lnSpc>
              <a:spcBef>
                <a:spcPct val="20000"/>
              </a:spcBef>
              <a:buClr>
                <a:schemeClr val="folHlink"/>
              </a:buClr>
              <a:buSzPct val="85000"/>
              <a:defRPr/>
            </a:pPr>
            <a:r>
              <a:rPr lang="en-US" altLang="zh-CN" kern="0" dirty="0">
                <a:latin typeface="+mn-lt"/>
                <a:ea typeface="+mn-ea"/>
              </a:rPr>
              <a:t>signal(chopstick[</a:t>
            </a:r>
            <a:r>
              <a:rPr lang="en-US" altLang="zh-CN" kern="0" dirty="0" err="1">
                <a:latin typeface="+mn-lt"/>
                <a:ea typeface="+mn-ea"/>
              </a:rPr>
              <a:t>i</a:t>
            </a:r>
            <a:r>
              <a:rPr lang="en-US" altLang="zh-CN" kern="0" dirty="0">
                <a:latin typeface="+mn-lt"/>
                <a:ea typeface="+mn-ea"/>
              </a:rPr>
              <a:t>]);</a:t>
            </a:r>
          </a:p>
          <a:p>
            <a:pPr marL="342900" indent="-342900">
              <a:lnSpc>
                <a:spcPct val="80000"/>
              </a:lnSpc>
              <a:spcBef>
                <a:spcPct val="20000"/>
              </a:spcBef>
              <a:buClr>
                <a:schemeClr val="folHlink"/>
              </a:buClr>
              <a:buSzPct val="85000"/>
              <a:defRPr/>
            </a:pPr>
            <a:r>
              <a:rPr lang="en-US" altLang="zh-CN" kern="0" dirty="0">
                <a:latin typeface="+mn-lt"/>
                <a:ea typeface="+mn-ea"/>
              </a:rPr>
              <a:t>signal(chopstick</a:t>
            </a:r>
            <a:r>
              <a:rPr lang="en-US" altLang="zh-CN" kern="0" dirty="0">
                <a:latin typeface="Arial" charset="0"/>
              </a:rPr>
              <a:t>[(i+1)mod5]); </a:t>
            </a:r>
          </a:p>
          <a:p>
            <a:pPr marL="342900" indent="-342900">
              <a:lnSpc>
                <a:spcPct val="80000"/>
              </a:lnSpc>
              <a:spcBef>
                <a:spcPct val="20000"/>
              </a:spcBef>
              <a:buClr>
                <a:schemeClr val="folHlink"/>
              </a:buClr>
              <a:buSzPct val="85000"/>
              <a:defRPr/>
            </a:pPr>
            <a:r>
              <a:rPr lang="en-US" altLang="zh-CN" kern="0" dirty="0">
                <a:latin typeface="+mn-lt"/>
                <a:ea typeface="+mn-ea"/>
              </a:rPr>
              <a:t>   }</a:t>
            </a:r>
          </a:p>
          <a:p>
            <a:pPr marL="342900" indent="-342900">
              <a:lnSpc>
                <a:spcPct val="80000"/>
              </a:lnSpc>
              <a:spcBef>
                <a:spcPct val="20000"/>
              </a:spcBef>
              <a:buClr>
                <a:schemeClr val="folHlink"/>
              </a:buClr>
              <a:buSzPct val="85000"/>
              <a:defRPr/>
            </a:pPr>
            <a:r>
              <a:rPr lang="en-US" altLang="zh-CN" kern="0" dirty="0">
                <a:latin typeface="+mn-lt"/>
                <a:ea typeface="+mn-ea"/>
              </a:rPr>
              <a:t>}</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Oval 4">
            <a:extLst>
              <a:ext uri="{FF2B5EF4-FFF2-40B4-BE49-F238E27FC236}">
                <a16:creationId xmlns:a16="http://schemas.microsoft.com/office/drawing/2014/main" id="{14CD60D1-A475-47E6-BDED-764B9F495903}"/>
              </a:ext>
            </a:extLst>
          </p:cNvPr>
          <p:cNvSpPr>
            <a:spLocks noChangeArrowheads="1"/>
          </p:cNvSpPr>
          <p:nvPr/>
        </p:nvSpPr>
        <p:spPr bwMode="auto">
          <a:xfrm>
            <a:off x="2843213" y="1557338"/>
            <a:ext cx="3744912" cy="3743325"/>
          </a:xfrm>
          <a:prstGeom prst="ellipse">
            <a:avLst/>
          </a:prstGeom>
          <a:solidFill>
            <a:srgbClr val="FFCC99"/>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7091" name="AutoShape 5">
            <a:extLst>
              <a:ext uri="{FF2B5EF4-FFF2-40B4-BE49-F238E27FC236}">
                <a16:creationId xmlns:a16="http://schemas.microsoft.com/office/drawing/2014/main" id="{1244B133-1633-4FED-924F-9794D2AC99DF}"/>
              </a:ext>
            </a:extLst>
          </p:cNvPr>
          <p:cNvSpPr>
            <a:spLocks noChangeArrowheads="1"/>
          </p:cNvSpPr>
          <p:nvPr/>
        </p:nvSpPr>
        <p:spPr bwMode="auto">
          <a:xfrm>
            <a:off x="2555875" y="105251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217092" name="AutoShape 6">
            <a:extLst>
              <a:ext uri="{FF2B5EF4-FFF2-40B4-BE49-F238E27FC236}">
                <a16:creationId xmlns:a16="http://schemas.microsoft.com/office/drawing/2014/main" id="{1224A7FA-D9A6-4823-A06A-64F0F3E5EFEF}"/>
              </a:ext>
            </a:extLst>
          </p:cNvPr>
          <p:cNvSpPr>
            <a:spLocks noChangeArrowheads="1"/>
          </p:cNvSpPr>
          <p:nvPr/>
        </p:nvSpPr>
        <p:spPr bwMode="auto">
          <a:xfrm rot="-8280000">
            <a:off x="3924300" y="4076700"/>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8199" name="AutoShape 7">
            <a:extLst>
              <a:ext uri="{FF2B5EF4-FFF2-40B4-BE49-F238E27FC236}">
                <a16:creationId xmlns:a16="http://schemas.microsoft.com/office/drawing/2014/main" id="{2C776F61-2972-4CB5-9E43-A3F25C8BC500}"/>
              </a:ext>
            </a:extLst>
          </p:cNvPr>
          <p:cNvSpPr>
            <a:spLocks noChangeArrowheads="1"/>
          </p:cNvSpPr>
          <p:nvPr/>
        </p:nvSpPr>
        <p:spPr bwMode="auto">
          <a:xfrm rot="-4500000">
            <a:off x="3387725" y="2525713"/>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216070" name="AutoShape 8">
            <a:extLst>
              <a:ext uri="{FF2B5EF4-FFF2-40B4-BE49-F238E27FC236}">
                <a16:creationId xmlns:a16="http://schemas.microsoft.com/office/drawing/2014/main" id="{C592EFC1-79FC-457B-BE12-4C674480544E}"/>
              </a:ext>
            </a:extLst>
          </p:cNvPr>
          <p:cNvSpPr>
            <a:spLocks noChangeArrowheads="1"/>
          </p:cNvSpPr>
          <p:nvPr/>
        </p:nvSpPr>
        <p:spPr bwMode="auto">
          <a:xfrm>
            <a:off x="4716463" y="1557338"/>
            <a:ext cx="71437" cy="10080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217095" name="AutoShape 9">
            <a:extLst>
              <a:ext uri="{FF2B5EF4-FFF2-40B4-BE49-F238E27FC236}">
                <a16:creationId xmlns:a16="http://schemas.microsoft.com/office/drawing/2014/main" id="{EB178688-C7C9-49CA-B1D5-5F73BA7A9B0E}"/>
              </a:ext>
            </a:extLst>
          </p:cNvPr>
          <p:cNvSpPr>
            <a:spLocks noChangeArrowheads="1"/>
          </p:cNvSpPr>
          <p:nvPr/>
        </p:nvSpPr>
        <p:spPr bwMode="auto">
          <a:xfrm rot="4200000">
            <a:off x="5980112" y="2597151"/>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217096" name="AutoShape 10">
            <a:extLst>
              <a:ext uri="{FF2B5EF4-FFF2-40B4-BE49-F238E27FC236}">
                <a16:creationId xmlns:a16="http://schemas.microsoft.com/office/drawing/2014/main" id="{9A8FE0D2-C8F5-49BA-90FC-89E76DE11B51}"/>
              </a:ext>
            </a:extLst>
          </p:cNvPr>
          <p:cNvSpPr>
            <a:spLocks noChangeArrowheads="1"/>
          </p:cNvSpPr>
          <p:nvPr/>
        </p:nvSpPr>
        <p:spPr bwMode="auto">
          <a:xfrm rot="8400000">
            <a:off x="5435600" y="4005263"/>
            <a:ext cx="73025" cy="10160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FFF00"/>
          </a:solidFill>
          <a:ln w="9525">
            <a:solidFill>
              <a:schemeClr val="tx1"/>
            </a:solidFill>
            <a:miter lim="800000"/>
            <a:headEnd/>
            <a:tailEnd/>
          </a:ln>
        </p:spPr>
        <p:txBody>
          <a:bodyPr wrap="none" anchor="ctr"/>
          <a:lstStyle/>
          <a:p>
            <a:endParaRPr lang="zh-CN" altLang="en-US"/>
          </a:p>
        </p:txBody>
      </p:sp>
      <p:sp>
        <p:nvSpPr>
          <p:cNvPr id="217097" name="Oval 11">
            <a:extLst>
              <a:ext uri="{FF2B5EF4-FFF2-40B4-BE49-F238E27FC236}">
                <a16:creationId xmlns:a16="http://schemas.microsoft.com/office/drawing/2014/main" id="{8F9FA9D1-5F70-4657-9FF3-9F998539627A}"/>
              </a:ext>
            </a:extLst>
          </p:cNvPr>
          <p:cNvSpPr>
            <a:spLocks noChangeArrowheads="1"/>
          </p:cNvSpPr>
          <p:nvPr/>
        </p:nvSpPr>
        <p:spPr bwMode="auto">
          <a:xfrm>
            <a:off x="3492500" y="213360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7098" name="Oval 12">
            <a:extLst>
              <a:ext uri="{FF2B5EF4-FFF2-40B4-BE49-F238E27FC236}">
                <a16:creationId xmlns:a16="http://schemas.microsoft.com/office/drawing/2014/main" id="{C03514A3-AC92-4D00-A8B4-286F603ABF82}"/>
              </a:ext>
            </a:extLst>
          </p:cNvPr>
          <p:cNvSpPr>
            <a:spLocks noChangeArrowheads="1"/>
          </p:cNvSpPr>
          <p:nvPr/>
        </p:nvSpPr>
        <p:spPr bwMode="auto">
          <a:xfrm>
            <a:off x="3132138" y="386080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7099" name="Oval 13">
            <a:extLst>
              <a:ext uri="{FF2B5EF4-FFF2-40B4-BE49-F238E27FC236}">
                <a16:creationId xmlns:a16="http://schemas.microsoft.com/office/drawing/2014/main" id="{1E1746B9-50ED-4636-ABE2-93B12EAF0684}"/>
              </a:ext>
            </a:extLst>
          </p:cNvPr>
          <p:cNvSpPr>
            <a:spLocks noChangeArrowheads="1"/>
          </p:cNvSpPr>
          <p:nvPr/>
        </p:nvSpPr>
        <p:spPr bwMode="auto">
          <a:xfrm>
            <a:off x="4500563" y="4724400"/>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7100" name="Oval 14">
            <a:extLst>
              <a:ext uri="{FF2B5EF4-FFF2-40B4-BE49-F238E27FC236}">
                <a16:creationId xmlns:a16="http://schemas.microsoft.com/office/drawing/2014/main" id="{661A462E-8893-48B4-AD2D-706749702BB8}"/>
              </a:ext>
            </a:extLst>
          </p:cNvPr>
          <p:cNvSpPr>
            <a:spLocks noChangeArrowheads="1"/>
          </p:cNvSpPr>
          <p:nvPr/>
        </p:nvSpPr>
        <p:spPr bwMode="auto">
          <a:xfrm>
            <a:off x="5867400" y="3789363"/>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7101" name="Oval 15">
            <a:extLst>
              <a:ext uri="{FF2B5EF4-FFF2-40B4-BE49-F238E27FC236}">
                <a16:creationId xmlns:a16="http://schemas.microsoft.com/office/drawing/2014/main" id="{F4AFC578-0B18-4F72-A58C-517FF190EA78}"/>
              </a:ext>
            </a:extLst>
          </p:cNvPr>
          <p:cNvSpPr>
            <a:spLocks noChangeArrowheads="1"/>
          </p:cNvSpPr>
          <p:nvPr/>
        </p:nvSpPr>
        <p:spPr bwMode="auto">
          <a:xfrm>
            <a:off x="5580063" y="2060575"/>
            <a:ext cx="358775" cy="358775"/>
          </a:xfrm>
          <a:prstGeom prst="ellipse">
            <a:avLst/>
          </a:prstGeom>
          <a:solidFill>
            <a:srgbClr val="CC99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7102" name="AutoShape 16">
            <a:extLst>
              <a:ext uri="{FF2B5EF4-FFF2-40B4-BE49-F238E27FC236}">
                <a16:creationId xmlns:a16="http://schemas.microsoft.com/office/drawing/2014/main" id="{5BF06C66-5E34-4E98-82B9-6607D43D5723}"/>
              </a:ext>
            </a:extLst>
          </p:cNvPr>
          <p:cNvSpPr>
            <a:spLocks noChangeArrowheads="1"/>
          </p:cNvSpPr>
          <p:nvPr/>
        </p:nvSpPr>
        <p:spPr bwMode="auto">
          <a:xfrm>
            <a:off x="6011863" y="981075"/>
            <a:ext cx="863600" cy="865188"/>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7103" name="AutoShape 17">
            <a:extLst>
              <a:ext uri="{FF2B5EF4-FFF2-40B4-BE49-F238E27FC236}">
                <a16:creationId xmlns:a16="http://schemas.microsoft.com/office/drawing/2014/main" id="{3506819A-42CF-4E44-BF56-50B5A10DC1A2}"/>
              </a:ext>
            </a:extLst>
          </p:cNvPr>
          <p:cNvSpPr>
            <a:spLocks noChangeArrowheads="1"/>
          </p:cNvSpPr>
          <p:nvPr/>
        </p:nvSpPr>
        <p:spPr bwMode="auto">
          <a:xfrm>
            <a:off x="6659563" y="400526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7104" name="AutoShape 18">
            <a:extLst>
              <a:ext uri="{FF2B5EF4-FFF2-40B4-BE49-F238E27FC236}">
                <a16:creationId xmlns:a16="http://schemas.microsoft.com/office/drawing/2014/main" id="{5DFE0C50-4B02-4098-B0B3-DFB1983A7E16}"/>
              </a:ext>
            </a:extLst>
          </p:cNvPr>
          <p:cNvSpPr>
            <a:spLocks noChangeArrowheads="1"/>
          </p:cNvSpPr>
          <p:nvPr/>
        </p:nvSpPr>
        <p:spPr bwMode="auto">
          <a:xfrm>
            <a:off x="4356100" y="5516563"/>
            <a:ext cx="863600" cy="865187"/>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7105" name="AutoShape 20">
            <a:extLst>
              <a:ext uri="{FF2B5EF4-FFF2-40B4-BE49-F238E27FC236}">
                <a16:creationId xmlns:a16="http://schemas.microsoft.com/office/drawing/2014/main" id="{21C8AB8D-553D-4507-8799-DF03B81AF386}"/>
              </a:ext>
            </a:extLst>
          </p:cNvPr>
          <p:cNvSpPr>
            <a:spLocks noChangeArrowheads="1"/>
          </p:cNvSpPr>
          <p:nvPr/>
        </p:nvSpPr>
        <p:spPr bwMode="auto">
          <a:xfrm>
            <a:off x="6156325" y="5805488"/>
            <a:ext cx="863600" cy="287337"/>
          </a:xfrm>
          <a:prstGeom prst="wedgeRoundRectCallout">
            <a:avLst>
              <a:gd name="adj1" fmla="val -137134"/>
              <a:gd name="adj2" fmla="val 829"/>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000"/>
              <a:t>哲学家</a:t>
            </a:r>
            <a:r>
              <a:rPr lang="en-US" altLang="zh-CN" sz="1000"/>
              <a:t>4</a:t>
            </a:r>
            <a:r>
              <a:rPr lang="zh-CN" altLang="en-US" sz="1000"/>
              <a:t>号</a:t>
            </a:r>
          </a:p>
        </p:txBody>
      </p:sp>
      <p:sp>
        <p:nvSpPr>
          <p:cNvPr id="217106" name="AutoShape 19">
            <a:extLst>
              <a:ext uri="{FF2B5EF4-FFF2-40B4-BE49-F238E27FC236}">
                <a16:creationId xmlns:a16="http://schemas.microsoft.com/office/drawing/2014/main" id="{564C9F82-738A-483E-89C3-ABE7C2C57DCF}"/>
              </a:ext>
            </a:extLst>
          </p:cNvPr>
          <p:cNvSpPr>
            <a:spLocks noChangeArrowheads="1"/>
          </p:cNvSpPr>
          <p:nvPr/>
        </p:nvSpPr>
        <p:spPr bwMode="auto">
          <a:xfrm>
            <a:off x="3313113" y="338138"/>
            <a:ext cx="863600" cy="287337"/>
          </a:xfrm>
          <a:prstGeom prst="wedgeRoundRectCallout">
            <a:avLst>
              <a:gd name="adj1" fmla="val -67968"/>
              <a:gd name="adj2" fmla="val 210792"/>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100"/>
              <a:t>哲学家</a:t>
            </a:r>
            <a:r>
              <a:rPr lang="en-US" altLang="zh-CN" sz="1100"/>
              <a:t>1</a:t>
            </a:r>
            <a:r>
              <a:rPr lang="zh-CN" altLang="en-US" sz="1100"/>
              <a:t>号</a:t>
            </a:r>
          </a:p>
        </p:txBody>
      </p:sp>
      <p:sp>
        <p:nvSpPr>
          <p:cNvPr id="217107" name="AutoShape 21">
            <a:extLst>
              <a:ext uri="{FF2B5EF4-FFF2-40B4-BE49-F238E27FC236}">
                <a16:creationId xmlns:a16="http://schemas.microsoft.com/office/drawing/2014/main" id="{072A8460-CAC3-4D7D-A0D5-354B3D207E67}"/>
              </a:ext>
            </a:extLst>
          </p:cNvPr>
          <p:cNvSpPr>
            <a:spLocks noChangeArrowheads="1"/>
          </p:cNvSpPr>
          <p:nvPr/>
        </p:nvSpPr>
        <p:spPr bwMode="auto">
          <a:xfrm>
            <a:off x="7451725" y="620713"/>
            <a:ext cx="863600" cy="287337"/>
          </a:xfrm>
          <a:prstGeom prst="wedgeRoundRectCallout">
            <a:avLst>
              <a:gd name="adj1" fmla="val -111949"/>
              <a:gd name="adj2" fmla="val 151657"/>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100"/>
              <a:t>哲学家</a:t>
            </a:r>
            <a:r>
              <a:rPr lang="en-US" altLang="zh-CN" sz="1100"/>
              <a:t>2</a:t>
            </a:r>
            <a:r>
              <a:rPr lang="zh-CN" altLang="en-US" sz="1100"/>
              <a:t>号</a:t>
            </a:r>
          </a:p>
        </p:txBody>
      </p:sp>
      <p:sp>
        <p:nvSpPr>
          <p:cNvPr id="217108" name="AutoShape 22">
            <a:extLst>
              <a:ext uri="{FF2B5EF4-FFF2-40B4-BE49-F238E27FC236}">
                <a16:creationId xmlns:a16="http://schemas.microsoft.com/office/drawing/2014/main" id="{78FB181D-8939-4D2D-9ED1-FF4DD1F75AC8}"/>
              </a:ext>
            </a:extLst>
          </p:cNvPr>
          <p:cNvSpPr>
            <a:spLocks noChangeArrowheads="1"/>
          </p:cNvSpPr>
          <p:nvPr/>
        </p:nvSpPr>
        <p:spPr bwMode="auto">
          <a:xfrm>
            <a:off x="7883525" y="3573463"/>
            <a:ext cx="863600" cy="287337"/>
          </a:xfrm>
          <a:prstGeom prst="wedgeRoundRectCallout">
            <a:avLst>
              <a:gd name="adj1" fmla="val -87685"/>
              <a:gd name="adj2" fmla="val 194750"/>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100"/>
              <a:t>哲学家</a:t>
            </a:r>
            <a:r>
              <a:rPr lang="en-US" altLang="zh-CN" sz="1100"/>
              <a:t>3</a:t>
            </a:r>
            <a:r>
              <a:rPr lang="zh-CN" altLang="en-US" sz="1100"/>
              <a:t>号</a:t>
            </a:r>
          </a:p>
        </p:txBody>
      </p:sp>
      <p:sp>
        <p:nvSpPr>
          <p:cNvPr id="217109" name="AutoShape 23">
            <a:extLst>
              <a:ext uri="{FF2B5EF4-FFF2-40B4-BE49-F238E27FC236}">
                <a16:creationId xmlns:a16="http://schemas.microsoft.com/office/drawing/2014/main" id="{EDCC5168-646A-4CEE-B053-A257945A7809}"/>
              </a:ext>
            </a:extLst>
          </p:cNvPr>
          <p:cNvSpPr>
            <a:spLocks noChangeArrowheads="1"/>
          </p:cNvSpPr>
          <p:nvPr/>
        </p:nvSpPr>
        <p:spPr bwMode="auto">
          <a:xfrm>
            <a:off x="3743325" y="2492375"/>
            <a:ext cx="433388" cy="215900"/>
          </a:xfrm>
          <a:prstGeom prst="cloudCallout">
            <a:avLst>
              <a:gd name="adj1" fmla="val -96884"/>
              <a:gd name="adj2" fmla="val 160296"/>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1</a:t>
            </a:r>
          </a:p>
        </p:txBody>
      </p:sp>
      <p:sp>
        <p:nvSpPr>
          <p:cNvPr id="217110" name="AutoShape 26">
            <a:extLst>
              <a:ext uri="{FF2B5EF4-FFF2-40B4-BE49-F238E27FC236}">
                <a16:creationId xmlns:a16="http://schemas.microsoft.com/office/drawing/2014/main" id="{36CADA35-5A1B-4B7E-BD93-E2452CA4EC1B}"/>
              </a:ext>
            </a:extLst>
          </p:cNvPr>
          <p:cNvSpPr>
            <a:spLocks noChangeArrowheads="1"/>
          </p:cNvSpPr>
          <p:nvPr/>
        </p:nvSpPr>
        <p:spPr bwMode="auto">
          <a:xfrm>
            <a:off x="5038725" y="1917700"/>
            <a:ext cx="433388" cy="215900"/>
          </a:xfrm>
          <a:prstGeom prst="cloudCallout">
            <a:avLst>
              <a:gd name="adj1" fmla="val -90292"/>
              <a:gd name="adj2" fmla="val -126472"/>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2</a:t>
            </a:r>
          </a:p>
        </p:txBody>
      </p:sp>
      <p:sp>
        <p:nvSpPr>
          <p:cNvPr id="217111" name="AutoShape 27">
            <a:extLst>
              <a:ext uri="{FF2B5EF4-FFF2-40B4-BE49-F238E27FC236}">
                <a16:creationId xmlns:a16="http://schemas.microsoft.com/office/drawing/2014/main" id="{0F1B81BE-0BCB-4A0A-BD95-0D1C26D57CBC}"/>
              </a:ext>
            </a:extLst>
          </p:cNvPr>
          <p:cNvSpPr>
            <a:spLocks noChangeArrowheads="1"/>
          </p:cNvSpPr>
          <p:nvPr/>
        </p:nvSpPr>
        <p:spPr bwMode="auto">
          <a:xfrm>
            <a:off x="4643438" y="4168775"/>
            <a:ext cx="433387" cy="215900"/>
          </a:xfrm>
          <a:prstGeom prst="cloudCallout">
            <a:avLst>
              <a:gd name="adj1" fmla="val 100185"/>
              <a:gd name="adj2" fmla="val 85296"/>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4</a:t>
            </a:r>
          </a:p>
        </p:txBody>
      </p:sp>
      <p:sp>
        <p:nvSpPr>
          <p:cNvPr id="217112" name="AutoShape 28">
            <a:extLst>
              <a:ext uri="{FF2B5EF4-FFF2-40B4-BE49-F238E27FC236}">
                <a16:creationId xmlns:a16="http://schemas.microsoft.com/office/drawing/2014/main" id="{DC662C49-4FB4-4000-B221-7BB9CA07AFCE}"/>
              </a:ext>
            </a:extLst>
          </p:cNvPr>
          <p:cNvSpPr>
            <a:spLocks noChangeArrowheads="1"/>
          </p:cNvSpPr>
          <p:nvPr/>
        </p:nvSpPr>
        <p:spPr bwMode="auto">
          <a:xfrm>
            <a:off x="1835150" y="3933825"/>
            <a:ext cx="863600" cy="865188"/>
          </a:xfrm>
          <a:prstGeom prst="smileyFace">
            <a:avLst>
              <a:gd name="adj" fmla="val 4653"/>
            </a:avLst>
          </a:prstGeom>
          <a:solidFill>
            <a:srgbClr val="00FFFF"/>
          </a:solidFill>
          <a:ln w="9525">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7113" name="AutoShape 29">
            <a:extLst>
              <a:ext uri="{FF2B5EF4-FFF2-40B4-BE49-F238E27FC236}">
                <a16:creationId xmlns:a16="http://schemas.microsoft.com/office/drawing/2014/main" id="{F8A6B627-F1CF-4902-B034-8C0D2FEC933A}"/>
              </a:ext>
            </a:extLst>
          </p:cNvPr>
          <p:cNvSpPr>
            <a:spLocks noChangeArrowheads="1"/>
          </p:cNvSpPr>
          <p:nvPr/>
        </p:nvSpPr>
        <p:spPr bwMode="auto">
          <a:xfrm>
            <a:off x="827088" y="3429000"/>
            <a:ext cx="863600" cy="287338"/>
          </a:xfrm>
          <a:prstGeom prst="wedgeRoundRectCallout">
            <a:avLst>
              <a:gd name="adj1" fmla="val 76838"/>
              <a:gd name="adj2" fmla="val 179833"/>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100"/>
              <a:t>哲学家</a:t>
            </a:r>
            <a:r>
              <a:rPr lang="en-US" altLang="zh-CN" sz="1100"/>
              <a:t>5</a:t>
            </a:r>
            <a:r>
              <a:rPr lang="zh-CN" altLang="en-US" sz="1100"/>
              <a:t>号</a:t>
            </a:r>
          </a:p>
        </p:txBody>
      </p:sp>
      <p:sp>
        <p:nvSpPr>
          <p:cNvPr id="8225" name="AutoShape 33">
            <a:extLst>
              <a:ext uri="{FF2B5EF4-FFF2-40B4-BE49-F238E27FC236}">
                <a16:creationId xmlns:a16="http://schemas.microsoft.com/office/drawing/2014/main" id="{65C50591-4140-459A-8E22-A8D39EBCE139}"/>
              </a:ext>
            </a:extLst>
          </p:cNvPr>
          <p:cNvSpPr>
            <a:spLocks noChangeArrowheads="1"/>
          </p:cNvSpPr>
          <p:nvPr/>
        </p:nvSpPr>
        <p:spPr bwMode="auto">
          <a:xfrm>
            <a:off x="6742113" y="1808163"/>
            <a:ext cx="2376487" cy="1296987"/>
          </a:xfrm>
          <a:prstGeom prst="wedgeRoundRectCallout">
            <a:avLst>
              <a:gd name="adj1" fmla="val -67569"/>
              <a:gd name="adj2" fmla="val 34824"/>
              <a:gd name="adj3" fmla="val 16667"/>
            </a:avLst>
          </a:prstGeom>
          <a:gradFill rotWithShape="1">
            <a:gsLst>
              <a:gs pos="0">
                <a:srgbClr val="D1C39F"/>
              </a:gs>
              <a:gs pos="17500">
                <a:srgbClr val="F0EBD5"/>
              </a:gs>
              <a:gs pos="50000">
                <a:srgbClr val="FFEFD1"/>
              </a:gs>
              <a:gs pos="82500">
                <a:srgbClr val="F0EBD5"/>
              </a:gs>
              <a:gs pos="100000">
                <a:srgbClr val="D1C39F"/>
              </a:gs>
            </a:gsLst>
            <a:lin ang="5400000" scaled="1"/>
          </a:gra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2,3</a:t>
            </a:r>
            <a:r>
              <a:rPr lang="zh-CN" altLang="en-US" sz="1800"/>
              <a:t>号哲学家竞争</a:t>
            </a:r>
            <a:r>
              <a:rPr lang="en-US" altLang="zh-CN" sz="1800"/>
              <a:t>3</a:t>
            </a:r>
            <a:r>
              <a:rPr lang="zh-CN" altLang="en-US" sz="1800"/>
              <a:t>号筷子</a:t>
            </a:r>
            <a:r>
              <a:rPr lang="en-US" altLang="zh-CN" sz="1800"/>
              <a:t>,4,5</a:t>
            </a:r>
            <a:r>
              <a:rPr lang="zh-CN" altLang="en-US" sz="1800"/>
              <a:t>号哲学家竞争</a:t>
            </a:r>
            <a:r>
              <a:rPr lang="en-US" altLang="zh-CN" sz="1800"/>
              <a:t>5</a:t>
            </a:r>
            <a:r>
              <a:rPr lang="zh-CN" altLang="en-US" sz="1800"/>
              <a:t>号筷子的情况</a:t>
            </a:r>
            <a:r>
              <a:rPr lang="en-US" altLang="zh-CN" sz="1800"/>
              <a:t>.</a:t>
            </a:r>
          </a:p>
        </p:txBody>
      </p:sp>
      <p:sp>
        <p:nvSpPr>
          <p:cNvPr id="8228" name="AutoShape 36">
            <a:extLst>
              <a:ext uri="{FF2B5EF4-FFF2-40B4-BE49-F238E27FC236}">
                <a16:creationId xmlns:a16="http://schemas.microsoft.com/office/drawing/2014/main" id="{75BB8DD9-4FAD-471B-9304-84B650E2AAB8}"/>
              </a:ext>
            </a:extLst>
          </p:cNvPr>
          <p:cNvSpPr>
            <a:spLocks noChangeArrowheads="1"/>
          </p:cNvSpPr>
          <p:nvPr/>
        </p:nvSpPr>
        <p:spPr bwMode="auto">
          <a:xfrm>
            <a:off x="-19050" y="23813"/>
            <a:ext cx="2000250" cy="1317625"/>
          </a:xfrm>
          <a:prstGeom prst="cloudCallout">
            <a:avLst>
              <a:gd name="adj1" fmla="val 77880"/>
              <a:gd name="adj2" fmla="val 43361"/>
            </a:avLst>
          </a:prstGeom>
          <a:solidFill>
            <a:srgbClr val="FF00FF"/>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1"/>
              <a:t>1</a:t>
            </a:r>
            <a:r>
              <a:rPr lang="zh-CN" altLang="en-US" sz="1800" b="1"/>
              <a:t>号进餐完毕，放下左右筷子</a:t>
            </a:r>
          </a:p>
        </p:txBody>
      </p:sp>
      <p:sp>
        <p:nvSpPr>
          <p:cNvPr id="8229" name="AutoShape 37">
            <a:extLst>
              <a:ext uri="{FF2B5EF4-FFF2-40B4-BE49-F238E27FC236}">
                <a16:creationId xmlns:a16="http://schemas.microsoft.com/office/drawing/2014/main" id="{EC52C922-1AF5-4B86-B762-88FD7E8092C9}"/>
              </a:ext>
            </a:extLst>
          </p:cNvPr>
          <p:cNvSpPr>
            <a:spLocks noChangeArrowheads="1"/>
          </p:cNvSpPr>
          <p:nvPr/>
        </p:nvSpPr>
        <p:spPr bwMode="auto">
          <a:xfrm>
            <a:off x="142875" y="5300663"/>
            <a:ext cx="3578225" cy="1490662"/>
          </a:xfrm>
          <a:prstGeom prst="cloudCallout">
            <a:avLst>
              <a:gd name="adj1" fmla="val 7574"/>
              <a:gd name="adj2" fmla="val -103685"/>
            </a:avLst>
          </a:prstGeom>
          <a:gradFill rotWithShape="1">
            <a:gsLst>
              <a:gs pos="0">
                <a:srgbClr val="5E9EFF"/>
              </a:gs>
              <a:gs pos="39999">
                <a:srgbClr val="85C2FF"/>
              </a:gs>
              <a:gs pos="70000">
                <a:srgbClr val="C4D6EB"/>
              </a:gs>
              <a:gs pos="100000">
                <a:srgbClr val="FFEBFA"/>
              </a:gs>
            </a:gsLst>
            <a:lin ang="5400000" scaled="1"/>
          </a:gra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若</a:t>
            </a:r>
            <a:r>
              <a:rPr lang="en-US" altLang="zh-CN" sz="1800"/>
              <a:t>5</a:t>
            </a:r>
            <a:r>
              <a:rPr lang="zh-CN" altLang="en-US" sz="1800"/>
              <a:t>号哲学家在与</a:t>
            </a:r>
            <a:r>
              <a:rPr lang="en-US" altLang="zh-CN" sz="1800"/>
              <a:t>4</a:t>
            </a:r>
            <a:r>
              <a:rPr lang="zh-CN" altLang="en-US" sz="1800"/>
              <a:t>号哲学家的竞争中得到</a:t>
            </a:r>
            <a:r>
              <a:rPr lang="en-US" altLang="zh-CN" sz="1800"/>
              <a:t>5</a:t>
            </a:r>
            <a:r>
              <a:rPr lang="zh-CN" altLang="en-US" sz="1800"/>
              <a:t>号筷子</a:t>
            </a:r>
            <a:r>
              <a:rPr lang="en-US" altLang="zh-CN" sz="1800"/>
              <a:t>,</a:t>
            </a:r>
            <a:r>
              <a:rPr lang="zh-CN" altLang="en-US" sz="1800"/>
              <a:t>则</a:t>
            </a:r>
            <a:r>
              <a:rPr lang="en-US" altLang="zh-CN" sz="1800"/>
              <a:t>5</a:t>
            </a:r>
            <a:r>
              <a:rPr lang="zh-CN" altLang="en-US" sz="1800"/>
              <a:t>号哲学家拿起</a:t>
            </a:r>
            <a:r>
              <a:rPr lang="en-US" altLang="zh-CN" sz="1800"/>
              <a:t>1</a:t>
            </a:r>
            <a:r>
              <a:rPr lang="zh-CN" altLang="en-US" sz="1800"/>
              <a:t>号筷子，进餐</a:t>
            </a:r>
          </a:p>
        </p:txBody>
      </p:sp>
      <p:sp>
        <p:nvSpPr>
          <p:cNvPr id="33" name="矩形 32">
            <a:extLst>
              <a:ext uri="{FF2B5EF4-FFF2-40B4-BE49-F238E27FC236}">
                <a16:creationId xmlns:a16="http://schemas.microsoft.com/office/drawing/2014/main" id="{04DEA9DA-14FB-4077-B967-F3377B6D6564}"/>
              </a:ext>
            </a:extLst>
          </p:cNvPr>
          <p:cNvSpPr/>
          <p:nvPr/>
        </p:nvSpPr>
        <p:spPr>
          <a:xfrm>
            <a:off x="6875463" y="5903913"/>
            <a:ext cx="2362200" cy="955675"/>
          </a:xfrm>
          <a:prstGeom prst="rect">
            <a:avLst/>
          </a:prstGeom>
          <a:ln>
            <a:noFill/>
          </a:ln>
        </p:spPr>
        <p:txBody>
          <a:bodyPr>
            <a:spAutoFit/>
          </a:bodyPr>
          <a:lstStyle/>
          <a:p>
            <a:pPr eaLnBrk="1" hangingPunct="1">
              <a:defRPr/>
            </a:pPr>
            <a:r>
              <a:rPr lang="zh-CN" altLang="en-US" sz="2800" b="1" kern="10" dirty="0">
                <a:ln w="12700">
                  <a:noFill/>
                  <a:round/>
                  <a:headEnd/>
                  <a:tailEnd/>
                </a:ln>
                <a:solidFill>
                  <a:srgbClr val="FF0000"/>
                </a:solidFill>
                <a:latin typeface="宋体"/>
                <a:ea typeface="宋体"/>
              </a:rPr>
              <a:t>奇数先拿左边偶数先拿右边</a:t>
            </a:r>
          </a:p>
        </p:txBody>
      </p:sp>
      <p:sp>
        <p:nvSpPr>
          <p:cNvPr id="217118" name="AutoShape 26">
            <a:extLst>
              <a:ext uri="{FF2B5EF4-FFF2-40B4-BE49-F238E27FC236}">
                <a16:creationId xmlns:a16="http://schemas.microsoft.com/office/drawing/2014/main" id="{FB2232C1-41BE-4256-906E-FBDC900FF33F}"/>
              </a:ext>
            </a:extLst>
          </p:cNvPr>
          <p:cNvSpPr>
            <a:spLocks noChangeArrowheads="1"/>
          </p:cNvSpPr>
          <p:nvPr/>
        </p:nvSpPr>
        <p:spPr bwMode="auto">
          <a:xfrm>
            <a:off x="5935663" y="3360738"/>
            <a:ext cx="433387" cy="215900"/>
          </a:xfrm>
          <a:prstGeom prst="cloudCallout">
            <a:avLst>
              <a:gd name="adj1" fmla="val -115199"/>
              <a:gd name="adj2" fmla="val -89704"/>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3</a:t>
            </a:r>
          </a:p>
        </p:txBody>
      </p:sp>
      <p:sp>
        <p:nvSpPr>
          <p:cNvPr id="217119" name="AutoShape 27">
            <a:extLst>
              <a:ext uri="{FF2B5EF4-FFF2-40B4-BE49-F238E27FC236}">
                <a16:creationId xmlns:a16="http://schemas.microsoft.com/office/drawing/2014/main" id="{D1D88DB5-5576-4852-A8A5-4C23097953F9}"/>
              </a:ext>
            </a:extLst>
          </p:cNvPr>
          <p:cNvSpPr>
            <a:spLocks noChangeArrowheads="1"/>
          </p:cNvSpPr>
          <p:nvPr/>
        </p:nvSpPr>
        <p:spPr bwMode="auto">
          <a:xfrm>
            <a:off x="3622675" y="3813175"/>
            <a:ext cx="433388" cy="215900"/>
          </a:xfrm>
          <a:prstGeom prst="cloudCallout">
            <a:avLst>
              <a:gd name="adj1" fmla="val 76009"/>
              <a:gd name="adj2" fmla="val 204412"/>
            </a:avLst>
          </a:prstGeom>
          <a:solidFill>
            <a:srgbClr val="CCFFCC"/>
          </a:solidFill>
          <a:ln w="9525">
            <a:solidFill>
              <a:schemeClr val="tx1"/>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00"/>
              <a:t>5</a:t>
            </a:r>
          </a:p>
        </p:txBody>
      </p:sp>
      <p:sp>
        <p:nvSpPr>
          <p:cNvPr id="2" name="五角星 1">
            <a:extLst>
              <a:ext uri="{FF2B5EF4-FFF2-40B4-BE49-F238E27FC236}">
                <a16:creationId xmlns:a16="http://schemas.microsoft.com/office/drawing/2014/main" id="{A57EA108-310A-48B1-B885-6FC4A7006E15}"/>
              </a:ext>
            </a:extLst>
          </p:cNvPr>
          <p:cNvSpPr/>
          <p:nvPr/>
        </p:nvSpPr>
        <p:spPr bwMode="auto">
          <a:xfrm>
            <a:off x="6450013" y="2917825"/>
            <a:ext cx="215900" cy="187325"/>
          </a:xfrm>
          <a:prstGeom prst="star5">
            <a:avLst/>
          </a:prstGeom>
          <a:solidFill>
            <a:srgbClr val="FF0000"/>
          </a:solidFill>
          <a:ln w="9525" cap="flat" cmpd="sng" algn="ctr">
            <a:solidFill>
              <a:schemeClr val="tx1"/>
            </a:solidFill>
            <a:prstDash val="solid"/>
            <a:round/>
            <a:headEnd type="none" w="med" len="med"/>
            <a:tailEnd type="none" w="med" len="med"/>
          </a:ln>
          <a:effectLst>
            <a:prstShdw prst="shdw17" dist="17961" dir="13500000">
              <a:schemeClr val="bg2"/>
            </a:prstShdw>
          </a:effectLst>
        </p:spPr>
        <p:txBody>
          <a:bodyPr/>
          <a:lstStyle/>
          <a:p>
            <a:pPr eaLnBrk="1" hangingPunct="1">
              <a:defRPr/>
            </a:pPr>
            <a:endParaRPr lang="zh-CN" altLang="en-US">
              <a:latin typeface="Arial" charset="0"/>
              <a:ea typeface="宋体" charset="-122"/>
            </a:endParaRPr>
          </a:p>
        </p:txBody>
      </p:sp>
      <p:sp>
        <p:nvSpPr>
          <p:cNvPr id="35" name="五角星 34">
            <a:extLst>
              <a:ext uri="{FF2B5EF4-FFF2-40B4-BE49-F238E27FC236}">
                <a16:creationId xmlns:a16="http://schemas.microsoft.com/office/drawing/2014/main" id="{39701BC0-93BE-4FAB-8EBF-FDBB294829E4}"/>
              </a:ext>
            </a:extLst>
          </p:cNvPr>
          <p:cNvSpPr/>
          <p:nvPr/>
        </p:nvSpPr>
        <p:spPr bwMode="auto">
          <a:xfrm>
            <a:off x="3505200" y="4953000"/>
            <a:ext cx="215900" cy="187325"/>
          </a:xfrm>
          <a:prstGeom prst="star5">
            <a:avLst/>
          </a:prstGeom>
          <a:solidFill>
            <a:srgbClr val="FF0000"/>
          </a:solidFill>
          <a:ln w="9525" cap="flat" cmpd="sng" algn="ctr">
            <a:solidFill>
              <a:schemeClr val="tx1"/>
            </a:solidFill>
            <a:prstDash val="solid"/>
            <a:round/>
            <a:headEnd type="none" w="med" len="med"/>
            <a:tailEnd type="none" w="med" len="med"/>
          </a:ln>
          <a:effectLst>
            <a:prstShdw prst="shdw17" dist="17961" dir="13500000">
              <a:schemeClr val="bg2"/>
            </a:prstShdw>
          </a:effectLst>
        </p:spPr>
        <p:txBody>
          <a:bodyPr/>
          <a:lstStyle/>
          <a:p>
            <a:pPr eaLnBrk="1" hangingPunct="1">
              <a:defRPr/>
            </a:pPr>
            <a:endParaRPr lang="zh-CN" altLang="en-US">
              <a:latin typeface="Arial" charset="0"/>
              <a:ea typeface="宋体" charset="-122"/>
            </a:endParaRPr>
          </a:p>
        </p:txBody>
      </p:sp>
      <p:sp>
        <p:nvSpPr>
          <p:cNvPr id="3" name="云形标注 2">
            <a:extLst>
              <a:ext uri="{FF2B5EF4-FFF2-40B4-BE49-F238E27FC236}">
                <a16:creationId xmlns:a16="http://schemas.microsoft.com/office/drawing/2014/main" id="{285F66EC-E338-4474-952F-02F090201388}"/>
              </a:ext>
            </a:extLst>
          </p:cNvPr>
          <p:cNvSpPr/>
          <p:nvPr/>
        </p:nvSpPr>
        <p:spPr bwMode="auto">
          <a:xfrm>
            <a:off x="4427538" y="-71438"/>
            <a:ext cx="2663825" cy="1073151"/>
          </a:xfrm>
          <a:prstGeom prst="cloudCallout">
            <a:avLst>
              <a:gd name="adj1" fmla="val -36295"/>
              <a:gd name="adj2" fmla="val 121849"/>
            </a:avLst>
          </a:prstGeom>
          <a:solidFill>
            <a:schemeClr val="bg2">
              <a:lumMod val="60000"/>
              <a:lumOff val="40000"/>
            </a:schemeClr>
          </a:solidFill>
          <a:ln w="9525" cap="flat" cmpd="sng" algn="ctr">
            <a:solidFill>
              <a:schemeClr val="tx1"/>
            </a:solidFill>
            <a:prstDash val="solid"/>
            <a:round/>
            <a:headEnd type="none" w="med" len="med"/>
            <a:tailEnd type="none" w="med" len="med"/>
          </a:ln>
          <a:effectLst>
            <a:prstShdw prst="shdw17" dist="17961" dir="13500000">
              <a:schemeClr val="bg2"/>
            </a:prstShdw>
          </a:effectLst>
        </p:spPr>
        <p:txBody>
          <a:bodyPr/>
          <a:lstStyle/>
          <a:p>
            <a:pPr eaLnBrk="1" hangingPunct="1">
              <a:defRPr/>
            </a:pPr>
            <a:r>
              <a:rPr lang="en-US" altLang="zh-CN" dirty="0"/>
              <a:t>1</a:t>
            </a:r>
            <a:r>
              <a:rPr lang="zh-CN" altLang="en-US" dirty="0"/>
              <a:t>号哲学家没有人与他竞争</a:t>
            </a:r>
            <a:r>
              <a:rPr lang="en-US" altLang="zh-CN" dirty="0"/>
              <a:t>,</a:t>
            </a:r>
            <a:r>
              <a:rPr lang="zh-CN" altLang="en-US" dirty="0"/>
              <a:t>得到右边的筷子</a:t>
            </a:r>
          </a:p>
          <a:p>
            <a:pPr eaLnBrk="1" hangingPunct="1">
              <a:defRPr/>
            </a:pPr>
            <a:endParaRPr lang="zh-CN" altLang="en-US" dirty="0">
              <a:latin typeface="Arial" charset="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0 0 L 0 0 C -0.00191 -0.00255 -0.004 -0.00463 -0.00556 -0.00741 C -0.01111 -0.01736 -0.01632 -0.02778 -0.0217 -0.03819 C -0.02275 -0.04005 -0.02361 -0.04236 -0.02466 -0.04421 C -0.02778 -0.04931 -0.03125 -0.05417 -0.03386 -0.05972 C -0.03716 -0.0662 -0.03924 -0.07361 -0.04236 -0.08009 C -0.06545 -0.12847 -0.04948 -0.09306 -0.06233 -0.11713 C -0.0632 -0.11875 -0.06389 -0.1206 -0.06476 -0.12222 C -0.07535 -0.14167 -0.06459 -0.12037 -0.07014 -0.13148 C -0.07032 -0.13241 -0.07032 -0.1338 -0.07084 -0.13449 C -0.07188 -0.13588 -0.07344 -0.13681 -0.07466 -0.13773 C -0.07813 -0.13981 -0.07882 -0.13981 -0.08247 -0.14074 C -0.08368 -0.14143 -0.0849 -0.14213 -0.08629 -0.14282 C -0.0875 -0.14329 -0.08889 -0.14329 -0.09011 -0.14375 C -0.09097 -0.14398 -0.09167 -0.14468 -0.09236 -0.14491 C -0.09462 -0.14537 -0.09705 -0.1456 -0.09931 -0.14583 C -0.11025 -0.14699 -0.10816 -0.14676 -0.11771 -0.14676 L -0.11771 -0.14676 " pathEditMode="relative" ptsTypes="AAAAAAAAAAAAAAAAAAA">
                                      <p:cBhvr>
                                        <p:cTn id="6" dur="2000" fill="hold"/>
                                        <p:tgtEl>
                                          <p:spTgt spid="8199"/>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iterate type="lt">
                                    <p:tmPct val="0"/>
                                  </p:iterate>
                                  <p:childTnLst>
                                    <p:set>
                                      <p:cBhvr>
                                        <p:cTn id="10" dur="1" fill="hold">
                                          <p:stCondLst>
                                            <p:cond delay="0"/>
                                          </p:stCondLst>
                                        </p:cTn>
                                        <p:tgtEl>
                                          <p:spTgt spid="8225"/>
                                        </p:tgtEl>
                                        <p:attrNameLst>
                                          <p:attrName>style.visibility</p:attrName>
                                        </p:attrNameLst>
                                      </p:cBhvr>
                                      <p:to>
                                        <p:strVal val="visible"/>
                                      </p:to>
                                    </p:set>
                                    <p:animEffect transition="in" filter="wipe(down)">
                                      <p:cBhvr>
                                        <p:cTn id="11" dur="500"/>
                                        <p:tgtEl>
                                          <p:spTgt spid="822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path" presetSubtype="0" accel="50000" decel="50000" fill="hold" nodeType="clickEffect">
                                  <p:stCondLst>
                                    <p:cond delay="0"/>
                                  </p:stCondLst>
                                  <p:childTnLst>
                                    <p:animMotion origin="layout" path="M 0 0 L 0 0 C -0.00173 -0.00116 -0.00989 -0.00648 -0.01163 -0.00834 C -0.01423 -0.01111 -0.01631 -0.01459 -0.01857 -0.0176 L -0.02465 -0.0257 C -0.02604 -0.02755 -0.0276 -0.02894 -0.02847 -0.03102 C -0.02934 -0.03264 -0.02986 -0.03449 -0.0309 -0.03611 C -0.03177 -0.0375 -0.03298 -0.03866 -0.03385 -0.04005 C -0.03559 -0.0426 -0.03697 -0.04491 -0.03854 -0.04746 C -0.04045 -0.05023 -0.04166 -0.05093 -0.04322 -0.05463 C -0.04444 -0.05787 -0.046 -0.06482 -0.04774 -0.06783 C -0.04878 -0.06991 -0.05034 -0.0713 -0.05156 -0.07292 C -0.05243 -0.07431 -0.05312 -0.07593 -0.05399 -0.07709 C -0.05538 -0.0794 -0.0585 -0.08334 -0.0585 -0.08334 C -0.05885 -0.08473 -0.05902 -0.08611 -0.05937 -0.0875 C -0.05954 -0.08912 -0.05954 -0.09098 -0.06006 -0.0926 C -0.06041 -0.09375 -0.06111 -0.09445 -0.06163 -0.0956 C -0.06614 -0.10556 -0.06284 -0.10023 -0.06857 -0.10787 C -0.07066 -0.11621 -0.07083 -0.11898 -0.07465 -0.12639 C -0.07552 -0.12801 -0.07673 -0.12917 -0.07777 -0.13056 C -0.08576 -0.1426 -0.07621 -0.1294 -0.08385 -0.13982 C -0.08472 -0.14329 -0.08402 -0.14213 -0.08541 -0.14375 L -0.08767 -0.14375 " pathEditMode="relative" ptsTypes="AAAAAAAAAAAAAAAAAAAAAAA">
                                      <p:cBhvr>
                                        <p:cTn id="26" dur="2000" fill="hold"/>
                                        <p:tgtEl>
                                          <p:spTgt spid="216070"/>
                                        </p:tgtEl>
                                        <p:attrNameLst>
                                          <p:attrName>ppt_x</p:attrName>
                                          <p:attrName>ppt_y</p:attrName>
                                        </p:attrNameLst>
                                      </p:cBhvr>
                                    </p:animMotion>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228"/>
                                        </p:tgtEl>
                                        <p:attrNameLst>
                                          <p:attrName>style.visibility</p:attrName>
                                        </p:attrNameLst>
                                      </p:cBhvr>
                                      <p:to>
                                        <p:strVal val="visible"/>
                                      </p:to>
                                    </p:set>
                                    <p:animEffect transition="in" filter="fade">
                                      <p:cBhvr>
                                        <p:cTn id="31" dur="500"/>
                                        <p:tgtEl>
                                          <p:spTgt spid="822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229"/>
                                        </p:tgtEl>
                                        <p:attrNameLst>
                                          <p:attrName>style.visibility</p:attrName>
                                        </p:attrNameLst>
                                      </p:cBhvr>
                                      <p:to>
                                        <p:strVal val="visible"/>
                                      </p:to>
                                    </p:set>
                                    <p:animEffect transition="in" filter="fade">
                                      <p:cBhvr>
                                        <p:cTn id="36" dur="500"/>
                                        <p:tgtEl>
                                          <p:spTgt spid="8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5" grpId="0" animBg="1"/>
      <p:bldP spid="8228" grpId="0" animBg="1"/>
      <p:bldP spid="8229" grpId="0" animBg="1"/>
      <p:bldP spid="3"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F6A584B-1E4C-4D41-87FC-6A7E8B740BC9}"/>
              </a:ext>
            </a:extLst>
          </p:cNvPr>
          <p:cNvSpPr txBox="1">
            <a:spLocks noRot="1" noChangeArrowheads="1"/>
          </p:cNvSpPr>
          <p:nvPr/>
        </p:nvSpPr>
        <p:spPr bwMode="auto">
          <a:xfrm>
            <a:off x="762000" y="1524000"/>
            <a:ext cx="7772400" cy="1524000"/>
          </a:xfrm>
          <a:prstGeom prst="rect">
            <a:avLst/>
          </a:prstGeom>
          <a:gradFill rotWithShape="0">
            <a:gsLst>
              <a:gs pos="0">
                <a:srgbClr val="FFFF99">
                  <a:gamma/>
                  <a:shade val="46275"/>
                  <a:invGamma/>
                </a:srgbClr>
              </a:gs>
              <a:gs pos="50000">
                <a:srgbClr val="FFFF99"/>
              </a:gs>
              <a:gs pos="100000">
                <a:srgbClr val="FFFF99">
                  <a:gamma/>
                  <a:shade val="46275"/>
                  <a:invGamma/>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800" b="1" i="0" u="none" strike="noStrike" kern="0" cap="none" spc="0" normalizeH="0" baseline="0" noProof="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cs typeface="+mj-cs"/>
              </a:rPr>
              <a:t>2.5.3  </a:t>
            </a:r>
            <a:r>
              <a:rPr kumimoji="0" lang="zh-CN" altLang="en-US" sz="4800" b="1" i="0" u="none" strike="noStrike" kern="0" cap="none" spc="0" normalizeH="0" baseline="0" noProof="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cs typeface="+mj-cs"/>
              </a:rPr>
              <a:t>读者</a:t>
            </a:r>
            <a:r>
              <a:rPr kumimoji="0" lang="en-US" altLang="zh-CN" sz="4800" b="1" i="0" u="none" strike="noStrike" kern="0" cap="none" spc="0" normalizeH="0" baseline="0" noProof="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cs typeface="+mj-cs"/>
              </a:rPr>
              <a:t>/</a:t>
            </a:r>
            <a:r>
              <a:rPr kumimoji="0" lang="zh-CN" altLang="en-US" sz="4800" b="1" i="0" u="none" strike="noStrike" kern="0" cap="none" spc="0" normalizeH="0" baseline="0" noProof="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cs typeface="+mj-cs"/>
              </a:rPr>
              <a:t>写者问题 </a:t>
            </a:r>
            <a:endParaRPr kumimoji="0" lang="zh-CN" altLang="en-US" sz="4800" b="1" i="0" u="none" strike="noStrike" kern="0" cap="none" spc="0" normalizeH="0" baseline="0" noProof="0" dirty="0">
              <a:ln>
                <a:noFill/>
              </a:ln>
              <a:solidFill>
                <a:srgbClr val="008080"/>
              </a:solidFill>
              <a:effectLst>
                <a:outerShdw blurRad="38100" dist="38100" dir="2700000" algn="tl">
                  <a:srgbClr val="000000"/>
                </a:outerShdw>
              </a:effectLst>
              <a:uLnTx/>
              <a:uFillTx/>
              <a:latin typeface="仿宋_GB2312" pitchFamily="49" charset="-122"/>
              <a:ea typeface="仿宋_GB2312" pitchFamily="49" charset="-122"/>
              <a:cs typeface="+mj-cs"/>
            </a:endParaRPr>
          </a:p>
        </p:txBody>
      </p:sp>
    </p:spTree>
    <p:extLst>
      <p:ext uri="{BB962C8B-B14F-4D97-AF65-F5344CB8AC3E}">
        <p14:creationId xmlns:p14="http://schemas.microsoft.com/office/powerpoint/2010/main" val="1416048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charRg st="4294967295" end="4294967295"/>
                                            </p:txEl>
                                          </p:spTgt>
                                        </p:tgtEl>
                                        <p:attrNameLst>
                                          <p:attrName>style.visibility</p:attrName>
                                        </p:attrNameLst>
                                      </p:cBhvr>
                                      <p:to>
                                        <p:strVal val="visible"/>
                                      </p:to>
                                    </p:set>
                                    <p:animEffect transition="in" filter="fade">
                                      <p:cBhvr>
                                        <p:cTn id="7" dur="2000"/>
                                        <p:tgtEl>
                                          <p:spTgt spid="5">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E17B5959-0762-4E3F-88D2-E8E2B9EF2A54}"/>
              </a:ext>
            </a:extLst>
          </p:cNvPr>
          <p:cNvSpPr txBox="1">
            <a:spLocks noRot="1" noChangeArrowheads="1"/>
          </p:cNvSpPr>
          <p:nvPr/>
        </p:nvSpPr>
        <p:spPr bwMode="auto">
          <a:xfrm>
            <a:off x="404495" y="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400" b="1" i="0" u="sng" strike="noStrike" kern="0" cap="none" spc="0" normalizeH="0" baseline="0" noProof="0" dirty="0">
                <a:ln>
                  <a:noFill/>
                </a:ln>
                <a:solidFill>
                  <a:srgbClr val="CC3300"/>
                </a:solidFill>
                <a:effectLst>
                  <a:outerShdw blurRad="38100" dist="38100" dir="2700000" algn="tl">
                    <a:srgbClr val="C0C0C0"/>
                  </a:outerShdw>
                </a:effectLst>
                <a:uLnTx/>
                <a:uFillTx/>
                <a:latin typeface="+mj-ea"/>
                <a:cs typeface="+mj-cs"/>
              </a:rPr>
              <a:t>问题描述</a:t>
            </a:r>
          </a:p>
        </p:txBody>
      </p:sp>
      <p:sp>
        <p:nvSpPr>
          <p:cNvPr id="7" name="Rectangle 3">
            <a:extLst>
              <a:ext uri="{FF2B5EF4-FFF2-40B4-BE49-F238E27FC236}">
                <a16:creationId xmlns:a16="http://schemas.microsoft.com/office/drawing/2014/main" id="{0A3003C7-11D4-404C-A2F3-1616714FCBD2}"/>
              </a:ext>
            </a:extLst>
          </p:cNvPr>
          <p:cNvSpPr txBox="1">
            <a:spLocks noRot="1" noChangeArrowheads="1"/>
          </p:cNvSpPr>
          <p:nvPr/>
        </p:nvSpPr>
        <p:spPr bwMode="auto">
          <a:xfrm>
            <a:off x="301625" y="1943735"/>
            <a:ext cx="85407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l" defTabSz="914400" rtl="0" eaLnBrk="1" fontAlgn="base" latinLnBrk="0" hangingPunct="1">
              <a:lnSpc>
                <a:spcPct val="12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mj-ea"/>
                <a:ea typeface="+mj-ea"/>
                <a:cs typeface="+mn-cs"/>
              </a:rPr>
              <a:t>该问题为多个进程访问一个共享数据区建立了一个通用模型，如数据库、文件、内存区及一组寄存器等数据。</a:t>
            </a:r>
          </a:p>
          <a:p>
            <a:pPr marL="342900" marR="0" lvl="0" indent="-342900" algn="l" defTabSz="914400" rtl="0" eaLnBrk="1" fontAlgn="base" latinLnBrk="0" hangingPunct="1">
              <a:lnSpc>
                <a:spcPct val="12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1" u="sng" strike="noStrike" kern="0" cap="none" spc="0" normalizeH="0" baseline="0" noProof="0">
                <a:ln>
                  <a:noFill/>
                </a:ln>
                <a:solidFill>
                  <a:srgbClr val="CC3300"/>
                </a:solidFill>
                <a:effectLst>
                  <a:outerShdw blurRad="38100" dist="38100" dir="2700000" algn="tl">
                    <a:srgbClr val="C0C0C0"/>
                  </a:outerShdw>
                </a:effectLst>
                <a:uLnTx/>
                <a:uFillTx/>
                <a:latin typeface="+mj-ea"/>
                <a:ea typeface="+mj-ea"/>
                <a:cs typeface="+mn-cs"/>
              </a:rPr>
              <a:t>若干读进程只能读数据，若干写进程只能写数据。</a:t>
            </a:r>
            <a:endParaRPr kumimoji="0" lang="zh-CN" altLang="en-US" sz="3200" b="1" i="1" u="sng" strike="noStrike" kern="0" cap="none" spc="0" normalizeH="0" baseline="0" noProof="0" dirty="0">
              <a:ln>
                <a:noFill/>
              </a:ln>
              <a:solidFill>
                <a:srgbClr val="CC3300"/>
              </a:solidFill>
              <a:effectLst>
                <a:outerShdw blurRad="38100" dist="38100" dir="2700000" algn="tl">
                  <a:srgbClr val="C0C0C0"/>
                </a:outerShdw>
              </a:effectLst>
              <a:uLnTx/>
              <a:uFillTx/>
              <a:latin typeface="+mj-ea"/>
              <a:ea typeface="+mj-ea"/>
              <a:cs typeface="+mn-cs"/>
            </a:endParaRPr>
          </a:p>
        </p:txBody>
      </p:sp>
    </p:spTree>
    <p:extLst>
      <p:ext uri="{BB962C8B-B14F-4D97-AF65-F5344CB8AC3E}">
        <p14:creationId xmlns:p14="http://schemas.microsoft.com/office/powerpoint/2010/main" val="3209184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729F525-B290-4CF2-9F13-DD73B4CF9A4E}"/>
              </a:ext>
            </a:extLst>
          </p:cNvPr>
          <p:cNvSpPr>
            <a:spLocks noGrp="1" noRot="1" noChangeArrowheads="1"/>
          </p:cNvSpPr>
          <p:nvPr>
            <p:ph type="title"/>
          </p:nvPr>
        </p:nvSpPr>
        <p:spPr>
          <a:xfrm>
            <a:off x="301625" y="228600"/>
            <a:ext cx="8540750" cy="1143000"/>
          </a:xfrm>
        </p:spPr>
        <p:txBody>
          <a:bodyPr/>
          <a:lstStyle/>
          <a:p>
            <a:pPr eaLnBrk="1" hangingPunct="1">
              <a:defRPr/>
            </a:pPr>
            <a:r>
              <a:rPr lang="zh-CN" altLang="en-US" b="1" u="sng">
                <a:solidFill>
                  <a:schemeClr val="folHlink"/>
                </a:solidFill>
                <a:effectLst>
                  <a:outerShdw blurRad="38100" dist="38100" dir="2700000" algn="tl">
                    <a:srgbClr val="C0C0C0"/>
                  </a:outerShdw>
                </a:effectLst>
                <a:latin typeface="+mj-ea"/>
                <a:ea typeface="+mj-ea"/>
              </a:rPr>
              <a:t>问题描述</a:t>
            </a:r>
          </a:p>
        </p:txBody>
      </p:sp>
      <p:sp>
        <p:nvSpPr>
          <p:cNvPr id="5" name="Rectangle 3">
            <a:extLst>
              <a:ext uri="{FF2B5EF4-FFF2-40B4-BE49-F238E27FC236}">
                <a16:creationId xmlns:a16="http://schemas.microsoft.com/office/drawing/2014/main" id="{117D488B-4C5C-4CEB-A929-67173B0E1DE5}"/>
              </a:ext>
            </a:extLst>
          </p:cNvPr>
          <p:cNvSpPr txBox="1">
            <a:spLocks noRot="1" noChangeArrowheads="1"/>
          </p:cNvSpPr>
          <p:nvPr/>
        </p:nvSpPr>
        <p:spPr>
          <a:xfrm>
            <a:off x="301625" y="1600200"/>
            <a:ext cx="8540750" cy="4498975"/>
          </a:xfrm>
          <a:prstGeom prst="rect">
            <a:avLst/>
          </a:prstGeom>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nSpc>
                <a:spcPct val="90000"/>
              </a:lnSpc>
              <a:defRPr/>
            </a:pPr>
            <a:r>
              <a:rPr lang="zh-CN" altLang="en-US">
                <a:effectLst>
                  <a:outerShdw blurRad="38100" dist="38100" dir="2700000" algn="tl">
                    <a:srgbClr val="C0C0C0"/>
                  </a:outerShdw>
                </a:effectLst>
              </a:rPr>
              <a:t>例如，一个联网售票系统，数据的查询和更新非常频繁，不可避免会出现多个进程试图查询或修改（读</a:t>
            </a:r>
            <a:r>
              <a:rPr lang="en-US" altLang="zh-CN">
                <a:effectLst>
                  <a:outerShdw blurRad="38100" dist="38100" dir="2700000" algn="tl">
                    <a:srgbClr val="C0C0C0"/>
                  </a:outerShdw>
                </a:effectLst>
              </a:rPr>
              <a:t>/</a:t>
            </a:r>
            <a:r>
              <a:rPr lang="zh-CN" altLang="en-US">
                <a:effectLst>
                  <a:outerShdw blurRad="38100" dist="38100" dir="2700000" algn="tl">
                    <a:srgbClr val="C0C0C0"/>
                  </a:outerShdw>
                </a:effectLst>
              </a:rPr>
              <a:t>写）其中某一条数据的情形。</a:t>
            </a:r>
          </a:p>
          <a:p>
            <a:pPr>
              <a:lnSpc>
                <a:spcPct val="90000"/>
              </a:lnSpc>
              <a:defRPr/>
            </a:pPr>
            <a:r>
              <a:rPr lang="zh-CN" altLang="en-US">
                <a:effectLst>
                  <a:outerShdw blurRad="38100" dist="38100" dir="2700000" algn="tl">
                    <a:srgbClr val="C0C0C0"/>
                  </a:outerShdw>
                </a:effectLst>
              </a:rPr>
              <a:t>多个进程同时读一条记录是可以的。</a:t>
            </a:r>
          </a:p>
          <a:p>
            <a:pPr>
              <a:lnSpc>
                <a:spcPct val="90000"/>
              </a:lnSpc>
              <a:defRPr/>
            </a:pPr>
            <a:r>
              <a:rPr lang="zh-CN" altLang="en-US">
                <a:effectLst>
                  <a:outerShdw blurRad="38100" dist="38100" dir="2700000" algn="tl">
                    <a:srgbClr val="C0C0C0"/>
                  </a:outerShdw>
                </a:effectLst>
              </a:rPr>
              <a:t>如果一个进程正在更新数据库中的某条记录，则所有其他进程都不能访问（读或写）该记录，否则可能会将同一个座位销售多次。</a:t>
            </a:r>
            <a:r>
              <a:rPr lang="zh-CN" altLang="en-US"/>
              <a:t> </a:t>
            </a:r>
          </a:p>
          <a:p>
            <a:pPr>
              <a:lnSpc>
                <a:spcPct val="90000"/>
              </a:lnSpc>
              <a:defRPr/>
            </a:pPr>
            <a:endParaRPr lang="zh-CN" altLang="en-US"/>
          </a:p>
        </p:txBody>
      </p:sp>
    </p:spTree>
    <p:extLst>
      <p:ext uri="{BB962C8B-B14F-4D97-AF65-F5344CB8AC3E}">
        <p14:creationId xmlns:p14="http://schemas.microsoft.com/office/powerpoint/2010/main" val="963918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69F4AF6-8931-45FA-AF66-B6EA0D39EB6E}"/>
              </a:ext>
            </a:extLst>
          </p:cNvPr>
          <p:cNvSpPr txBox="1">
            <a:spLocks noRot="1" noChangeArrowheads="1"/>
          </p:cNvSpPr>
          <p:nvPr/>
        </p:nvSpPr>
        <p:spPr bwMode="auto">
          <a:xfrm>
            <a:off x="301625" y="9144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600" b="1" i="0" u="sng" strike="noStrike" kern="0" cap="none" spc="0" normalizeH="0" baseline="0" noProof="0" dirty="0">
                <a:ln>
                  <a:noFill/>
                </a:ln>
                <a:solidFill>
                  <a:srgbClr val="CC3300"/>
                </a:solidFill>
                <a:effectLst>
                  <a:outerShdw blurRad="38100" dist="38100" dir="2700000" algn="tl">
                    <a:srgbClr val="C0C0C0"/>
                  </a:outerShdw>
                </a:effectLst>
                <a:uLnTx/>
                <a:uFillTx/>
                <a:latin typeface="+mj-ea"/>
                <a:cs typeface="+mj-cs"/>
              </a:rPr>
              <a:t>读者</a:t>
            </a:r>
            <a:r>
              <a:rPr kumimoji="0" lang="en-US" altLang="zh-CN" sz="3600" b="1" i="0" u="sng" strike="noStrike" kern="0" cap="none" spc="0" normalizeH="0" baseline="0" noProof="0" dirty="0">
                <a:ln>
                  <a:noFill/>
                </a:ln>
                <a:solidFill>
                  <a:srgbClr val="CC3300"/>
                </a:solidFill>
                <a:effectLst>
                  <a:outerShdw blurRad="38100" dist="38100" dir="2700000" algn="tl">
                    <a:srgbClr val="C0C0C0"/>
                  </a:outerShdw>
                </a:effectLst>
                <a:uLnTx/>
                <a:uFillTx/>
                <a:latin typeface="+mj-ea"/>
                <a:cs typeface="+mj-cs"/>
              </a:rPr>
              <a:t>/</a:t>
            </a:r>
            <a:r>
              <a:rPr kumimoji="0" lang="zh-CN" altLang="en-US" sz="3600" b="1" i="0" u="sng" strike="noStrike" kern="0" cap="none" spc="0" normalizeH="0" baseline="0" noProof="0" dirty="0">
                <a:ln>
                  <a:noFill/>
                </a:ln>
                <a:solidFill>
                  <a:srgbClr val="CC3300"/>
                </a:solidFill>
                <a:effectLst>
                  <a:outerShdw blurRad="38100" dist="38100" dir="2700000" algn="tl">
                    <a:srgbClr val="C0C0C0"/>
                  </a:outerShdw>
                </a:effectLst>
                <a:uLnTx/>
                <a:uFillTx/>
                <a:latin typeface="+mj-ea"/>
                <a:cs typeface="+mj-cs"/>
              </a:rPr>
              <a:t>写者进程满足的条件</a:t>
            </a:r>
          </a:p>
        </p:txBody>
      </p:sp>
      <p:sp>
        <p:nvSpPr>
          <p:cNvPr id="7" name="Rectangle 3">
            <a:extLst>
              <a:ext uri="{FF2B5EF4-FFF2-40B4-BE49-F238E27FC236}">
                <a16:creationId xmlns:a16="http://schemas.microsoft.com/office/drawing/2014/main" id="{2DC45E62-8E36-4BF8-A21A-82BFC1C6ED5B}"/>
              </a:ext>
            </a:extLst>
          </p:cNvPr>
          <p:cNvSpPr txBox="1">
            <a:spLocks noRot="1" noChangeArrowheads="1"/>
          </p:cNvSpPr>
          <p:nvPr/>
        </p:nvSpPr>
        <p:spPr bwMode="auto">
          <a:xfrm>
            <a:off x="301625" y="1600200"/>
            <a:ext cx="85407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Char char="¡"/>
              <a:tabLst/>
              <a:defRPr/>
            </a:pPr>
            <a:endParaRPr kumimoji="0" lang="en-US" altLang="zh-CN" sz="3200" b="1" i="0" u="none" strike="noStrike" kern="0" cap="none" spc="0" normalizeH="0" baseline="0" noProof="0">
              <a:ln>
                <a:noFill/>
              </a:ln>
              <a:solidFill>
                <a:srgbClr val="080808"/>
              </a:solidFill>
              <a:effectLst>
                <a:outerShdw blurRad="38100" dist="38100" dir="2700000" algn="tl">
                  <a:srgbClr val="C0C0C0"/>
                </a:outerShdw>
              </a:effectLst>
              <a:uLnTx/>
              <a:uFillTx/>
              <a:latin typeface="+mj-ea"/>
              <a:ea typeface="+mj-ea"/>
              <a:cs typeface="+mn-cs"/>
            </a:endParaRPr>
          </a:p>
          <a:p>
            <a:pPr marL="342900" marR="0" lvl="0" indent="-342900" algn="l"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Char char="¡"/>
              <a:tabLst/>
              <a:defRPr/>
            </a:pPr>
            <a:r>
              <a:rPr kumimoji="0" lang="en-US" altLang="zh-CN" sz="3200" b="1" i="0" u="none" strike="noStrike" kern="0" cap="none" spc="0" normalizeH="0" baseline="0" noProof="0">
                <a:ln>
                  <a:noFill/>
                </a:ln>
                <a:solidFill>
                  <a:srgbClr val="080808"/>
                </a:solidFill>
                <a:effectLst>
                  <a:outerShdw blurRad="38100" dist="38100" dir="2700000" algn="tl">
                    <a:srgbClr val="C0C0C0"/>
                  </a:outerShdw>
                </a:effectLst>
                <a:uLnTx/>
                <a:uFillTx/>
                <a:latin typeface="+mj-ea"/>
                <a:ea typeface="+mj-ea"/>
                <a:cs typeface="+mn-cs"/>
              </a:rPr>
              <a:t>1</a:t>
            </a: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mj-ea"/>
                <a:ea typeface="+mj-ea"/>
                <a:cs typeface="+mn-cs"/>
              </a:rPr>
              <a:t>）允许多个读者进程</a:t>
            </a:r>
            <a:r>
              <a:rPr kumimoji="0" lang="zh-CN" altLang="en-US" sz="3200" b="1" i="1" u="sng" strike="noStrike" kern="0" cap="none" spc="0" normalizeH="0" baseline="0" noProof="0">
                <a:ln>
                  <a:noFill/>
                </a:ln>
                <a:solidFill>
                  <a:srgbClr val="CC3300"/>
                </a:solidFill>
                <a:effectLst>
                  <a:outerShdw blurRad="38100" dist="38100" dir="2700000" algn="tl">
                    <a:srgbClr val="C0C0C0"/>
                  </a:outerShdw>
                </a:effectLst>
                <a:uLnTx/>
                <a:uFillTx/>
                <a:latin typeface="+mj-ea"/>
                <a:ea typeface="+mj-ea"/>
                <a:cs typeface="+mn-cs"/>
              </a:rPr>
              <a:t>可以同时读数据</a:t>
            </a: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mj-ea"/>
                <a:ea typeface="+mj-ea"/>
                <a:cs typeface="+mn-cs"/>
              </a:rPr>
              <a:t>；</a:t>
            </a:r>
          </a:p>
          <a:p>
            <a:pPr marL="342900" marR="0" lvl="0" indent="-342900" algn="l"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Char char="¡"/>
              <a:tabLst/>
              <a:defRPr/>
            </a:pPr>
            <a:endPar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mj-ea"/>
              <a:ea typeface="+mj-ea"/>
              <a:cs typeface="+mn-cs"/>
            </a:endParaRPr>
          </a:p>
          <a:p>
            <a:pPr marL="342900" marR="0" lvl="0" indent="-342900" algn="l"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Char char="¡"/>
              <a:tabLst/>
              <a:defRPr/>
            </a:pPr>
            <a:r>
              <a:rPr kumimoji="0" lang="en-US" altLang="zh-CN" sz="3200" b="1" i="0" u="none" strike="noStrike" kern="0" cap="none" spc="0" normalizeH="0" baseline="0" noProof="0">
                <a:ln>
                  <a:noFill/>
                </a:ln>
                <a:solidFill>
                  <a:srgbClr val="080808"/>
                </a:solidFill>
                <a:effectLst>
                  <a:outerShdw blurRad="38100" dist="38100" dir="2700000" algn="tl">
                    <a:srgbClr val="C0C0C0"/>
                  </a:outerShdw>
                </a:effectLst>
                <a:uLnTx/>
                <a:uFillTx/>
                <a:latin typeface="+mj-ea"/>
                <a:ea typeface="+mj-ea"/>
                <a:cs typeface="+mn-cs"/>
              </a:rPr>
              <a:t>2</a:t>
            </a: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mj-ea"/>
                <a:ea typeface="+mj-ea"/>
                <a:cs typeface="+mn-cs"/>
              </a:rPr>
              <a:t>）不允许多个写者进程同时写数据，即</a:t>
            </a:r>
            <a:r>
              <a:rPr kumimoji="0" lang="zh-CN" altLang="en-US" sz="3200" b="1" i="1" u="sng" strike="noStrike" kern="0" cap="none" spc="0" normalizeH="0" baseline="0" noProof="0">
                <a:ln>
                  <a:noFill/>
                </a:ln>
                <a:solidFill>
                  <a:srgbClr val="CC3300"/>
                </a:solidFill>
                <a:effectLst>
                  <a:outerShdw blurRad="38100" dist="38100" dir="2700000" algn="tl">
                    <a:srgbClr val="C0C0C0"/>
                  </a:outerShdw>
                </a:effectLst>
                <a:uLnTx/>
                <a:uFillTx/>
                <a:latin typeface="+mj-ea"/>
                <a:ea typeface="+mj-ea"/>
                <a:cs typeface="+mn-cs"/>
              </a:rPr>
              <a:t>只能互斥写数据；</a:t>
            </a:r>
          </a:p>
          <a:p>
            <a:pPr marL="342900" marR="0" lvl="0" indent="-342900" algn="l"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Char char="¡"/>
              <a:tabLst/>
              <a:defRPr/>
            </a:pPr>
            <a:endParaRPr kumimoji="0" lang="zh-CN" altLang="en-US" sz="3200" b="1" i="1" u="sng" strike="noStrike" kern="0" cap="none" spc="0" normalizeH="0" baseline="0" noProof="0">
              <a:ln>
                <a:noFill/>
              </a:ln>
              <a:solidFill>
                <a:srgbClr val="CC3300"/>
              </a:solidFill>
              <a:effectLst>
                <a:outerShdw blurRad="38100" dist="38100" dir="2700000" algn="tl">
                  <a:srgbClr val="C0C0C0"/>
                </a:outerShdw>
              </a:effectLst>
              <a:uLnTx/>
              <a:uFillTx/>
              <a:latin typeface="+mj-ea"/>
              <a:ea typeface="+mj-ea"/>
              <a:cs typeface="+mn-cs"/>
            </a:endParaRPr>
          </a:p>
          <a:p>
            <a:pPr marL="342900" marR="0" lvl="0" indent="-342900" algn="l" defTabSz="914400" rtl="0" eaLnBrk="1" fontAlgn="base" latinLnBrk="0" hangingPunct="1">
              <a:lnSpc>
                <a:spcPct val="90000"/>
              </a:lnSpc>
              <a:spcBef>
                <a:spcPct val="20000"/>
              </a:spcBef>
              <a:spcAft>
                <a:spcPct val="0"/>
              </a:spcAft>
              <a:buClr>
                <a:srgbClr val="CC3300"/>
              </a:buClr>
              <a:buSzPct val="85000"/>
              <a:buFont typeface="Wingdings 2" panose="05020102010507070707" pitchFamily="18" charset="2"/>
              <a:buChar char="¡"/>
              <a:tabLst/>
              <a:defRPr/>
            </a:pPr>
            <a:r>
              <a:rPr kumimoji="0" lang="en-US" altLang="zh-CN" sz="3200" b="1" i="0" u="none" strike="noStrike" kern="0" cap="none" spc="0" normalizeH="0" baseline="0" noProof="0">
                <a:ln>
                  <a:noFill/>
                </a:ln>
                <a:solidFill>
                  <a:srgbClr val="080808"/>
                </a:solidFill>
                <a:effectLst>
                  <a:outerShdw blurRad="38100" dist="38100" dir="2700000" algn="tl">
                    <a:srgbClr val="C0C0C0"/>
                  </a:outerShdw>
                </a:effectLst>
                <a:uLnTx/>
                <a:uFillTx/>
                <a:latin typeface="+mj-ea"/>
                <a:ea typeface="+mj-ea"/>
                <a:cs typeface="+mn-cs"/>
              </a:rPr>
              <a:t>3</a:t>
            </a:r>
            <a:r>
              <a:rPr kumimoji="0" lang="zh-CN" altLang="en-US" sz="3200" b="1" i="0" u="none" strike="noStrike" kern="0" cap="none" spc="0" normalizeH="0" baseline="0" noProof="0">
                <a:ln>
                  <a:noFill/>
                </a:ln>
                <a:solidFill>
                  <a:srgbClr val="080808"/>
                </a:solidFill>
                <a:effectLst>
                  <a:outerShdw blurRad="38100" dist="38100" dir="2700000" algn="tl">
                    <a:srgbClr val="C0C0C0"/>
                  </a:outerShdw>
                </a:effectLst>
                <a:uLnTx/>
                <a:uFillTx/>
                <a:latin typeface="+mj-ea"/>
                <a:ea typeface="+mj-ea"/>
                <a:cs typeface="+mn-cs"/>
              </a:rPr>
              <a:t>）若有写者进程正在写数据，则不允许读者进程读数据。 </a:t>
            </a:r>
            <a:endParaRPr kumimoji="0" lang="zh-CN" altLang="en-US" sz="3200" b="1" i="0" u="none" strike="noStrike" kern="0" cap="none" spc="0" normalizeH="0" baseline="0" noProof="0" dirty="0">
              <a:ln>
                <a:noFill/>
              </a:ln>
              <a:solidFill>
                <a:srgbClr val="080808"/>
              </a:solidFill>
              <a:effectLst>
                <a:outerShdw blurRad="38100" dist="38100" dir="2700000" algn="tl">
                  <a:srgbClr val="C0C0C0"/>
                </a:outerShdw>
              </a:effectLst>
              <a:uLnTx/>
              <a:uFillTx/>
              <a:latin typeface="+mj-ea"/>
              <a:ea typeface="+mj-ea"/>
              <a:cs typeface="+mn-cs"/>
            </a:endParaRPr>
          </a:p>
        </p:txBody>
      </p:sp>
    </p:spTree>
    <p:extLst>
      <p:ext uri="{BB962C8B-B14F-4D97-AF65-F5344CB8AC3E}">
        <p14:creationId xmlns:p14="http://schemas.microsoft.com/office/powerpoint/2010/main" val="562084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20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20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fade">
                                      <p:cBhvr>
                                        <p:cTn id="17" dur="20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5B7AC06-C54B-4BBE-8579-0B8EF5390591}"/>
              </a:ext>
            </a:extLst>
          </p:cNvPr>
          <p:cNvSpPr>
            <a:spLocks noGrp="1" noRot="1" noChangeArrowheads="1"/>
          </p:cNvSpPr>
          <p:nvPr>
            <p:ph type="title"/>
          </p:nvPr>
        </p:nvSpPr>
        <p:spPr>
          <a:xfrm>
            <a:off x="301625" y="228600"/>
            <a:ext cx="8540750" cy="1143000"/>
          </a:xfrm>
        </p:spPr>
        <p:txBody>
          <a:bodyPr/>
          <a:lstStyle/>
          <a:p>
            <a:pPr>
              <a:defRPr/>
            </a:pPr>
            <a:r>
              <a:rPr lang="zh-CN" altLang="en-US" b="1" u="sng">
                <a:solidFill>
                  <a:schemeClr val="folHlink"/>
                </a:solidFill>
                <a:effectLst>
                  <a:outerShdw blurRad="38100" dist="38100" dir="2700000" algn="tl">
                    <a:srgbClr val="C0C0C0"/>
                  </a:outerShdw>
                </a:effectLst>
                <a:ea typeface="仿宋_GB2312" pitchFamily="49" charset="-122"/>
              </a:rPr>
              <a:t>如何控制读者和写者？</a:t>
            </a:r>
          </a:p>
        </p:txBody>
      </p:sp>
      <p:sp>
        <p:nvSpPr>
          <p:cNvPr id="5" name="Rectangle 3">
            <a:extLst>
              <a:ext uri="{FF2B5EF4-FFF2-40B4-BE49-F238E27FC236}">
                <a16:creationId xmlns:a16="http://schemas.microsoft.com/office/drawing/2014/main" id="{3F5BA935-C50C-4D86-A19F-58388F2A6369}"/>
              </a:ext>
            </a:extLst>
          </p:cNvPr>
          <p:cNvSpPr txBox="1">
            <a:spLocks noRot="1" noChangeArrowheads="1"/>
          </p:cNvSpPr>
          <p:nvPr/>
        </p:nvSpPr>
        <p:spPr>
          <a:xfrm>
            <a:off x="301625" y="1600200"/>
            <a:ext cx="8540750" cy="4498975"/>
          </a:xfrm>
          <a:prstGeom prst="rect">
            <a:avLst/>
          </a:prstGeom>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defRPr/>
            </a:pPr>
            <a:r>
              <a:rPr lang="zh-CN" altLang="en-US" dirty="0">
                <a:effectLst>
                  <a:outerShdw blurRad="38100" dist="38100" dir="2700000" algn="tl">
                    <a:srgbClr val="C0C0C0"/>
                  </a:outerShdw>
                </a:effectLst>
              </a:rPr>
              <a:t>当一个读者正在读数据时，另一个读者也需要读数据，应允许第二个读者进入，同理第三个及随后更多的读者都被允许进入。</a:t>
            </a:r>
          </a:p>
          <a:p>
            <a:pPr>
              <a:defRPr/>
            </a:pPr>
            <a:r>
              <a:rPr lang="zh-CN" altLang="en-US" dirty="0">
                <a:effectLst>
                  <a:outerShdw blurRad="38100" dist="38100" dir="2700000" algn="tl">
                    <a:srgbClr val="C0C0C0"/>
                  </a:outerShdw>
                </a:effectLst>
              </a:rPr>
              <a:t>现在假设一个写者到来，由于写操作是排他的，所以它不能访问数据，需要阻塞等待。如果一直都有新的读者陆续到来，写者的写操作将被严重推迟。</a:t>
            </a:r>
          </a:p>
          <a:p>
            <a:pPr>
              <a:defRPr/>
            </a:pPr>
            <a:r>
              <a:rPr lang="zh-CN" altLang="en-US" dirty="0">
                <a:effectLst>
                  <a:outerShdw blurRad="38100" dist="38100" dir="2700000" algn="tl">
                    <a:srgbClr val="C0C0C0"/>
                  </a:outerShdw>
                </a:effectLst>
              </a:rPr>
              <a:t>该方法称为</a:t>
            </a:r>
            <a:r>
              <a:rPr lang="zh-CN" altLang="en-US" i="1" u="sng" dirty="0">
                <a:effectLst>
                  <a:outerShdw blurRad="38100" dist="38100" dir="2700000" algn="tl">
                    <a:srgbClr val="C0C0C0"/>
                  </a:outerShdw>
                </a:effectLst>
              </a:rPr>
              <a:t>“读者优先”。</a:t>
            </a:r>
            <a:r>
              <a:rPr lang="zh-CN" altLang="en-US" dirty="0">
                <a:effectLst>
                  <a:outerShdw blurRad="38100" dist="38100" dir="2700000" algn="tl">
                    <a:srgbClr val="C0C0C0"/>
                  </a:outerShdw>
                </a:effectLst>
              </a:rPr>
              <a:t>即，一旦有读者正在读数据，允许多个读者同时进入读数据，</a:t>
            </a:r>
            <a:r>
              <a:rPr lang="zh-CN" altLang="en-US" i="1" u="sng" dirty="0">
                <a:effectLst>
                  <a:outerShdw blurRad="38100" dist="38100" dir="2700000" algn="tl">
                    <a:srgbClr val="C0C0C0"/>
                  </a:outerShdw>
                </a:effectLst>
              </a:rPr>
              <a:t>只有当全部读者退出，才允许写者进入写数据</a:t>
            </a:r>
            <a:r>
              <a:rPr lang="zh-CN" altLang="en-US" dirty="0">
                <a:effectLst>
                  <a:outerShdw blurRad="38100" dist="38100" dir="2700000" algn="tl">
                    <a:srgbClr val="C0C0C0"/>
                  </a:outerShdw>
                </a:effectLst>
              </a:rPr>
              <a:t>。</a:t>
            </a:r>
          </a:p>
        </p:txBody>
      </p:sp>
    </p:spTree>
    <p:extLst>
      <p:ext uri="{BB962C8B-B14F-4D97-AF65-F5344CB8AC3E}">
        <p14:creationId xmlns:p14="http://schemas.microsoft.com/office/powerpoint/2010/main" val="49446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9342A53-63EA-4515-826B-5E69EF585AA7}"/>
              </a:ext>
            </a:extLst>
          </p:cNvPr>
          <p:cNvSpPr>
            <a:spLocks noGrp="1" noRot="1" noChangeArrowheads="1"/>
          </p:cNvSpPr>
          <p:nvPr>
            <p:ph type="title"/>
          </p:nvPr>
        </p:nvSpPr>
        <p:spPr>
          <a:xfrm>
            <a:off x="301625" y="228600"/>
            <a:ext cx="8540750" cy="1143000"/>
          </a:xfrm>
        </p:spPr>
        <p:txBody>
          <a:bodyPr/>
          <a:lstStyle/>
          <a:p>
            <a:r>
              <a:rPr kumimoji="1" lang="en-US" altLang="zh-CN" b="1" dirty="0">
                <a:solidFill>
                  <a:srgbClr val="FF0000"/>
                </a:solidFill>
              </a:rPr>
              <a:t>1. </a:t>
            </a:r>
            <a:r>
              <a:rPr kumimoji="1" lang="zh-CN" altLang="en-US" b="1" dirty="0">
                <a:solidFill>
                  <a:srgbClr val="FF0000"/>
                </a:solidFill>
              </a:rPr>
              <a:t>利用记录型信号量解决读者</a:t>
            </a:r>
            <a:r>
              <a:rPr kumimoji="1" lang="en-US" altLang="zh-CN" b="1" dirty="0">
                <a:solidFill>
                  <a:srgbClr val="FF0000"/>
                </a:solidFill>
              </a:rPr>
              <a:t>-</a:t>
            </a:r>
            <a:r>
              <a:rPr kumimoji="1" lang="zh-CN" altLang="en-US" b="1" dirty="0">
                <a:solidFill>
                  <a:srgbClr val="FF0000"/>
                </a:solidFill>
              </a:rPr>
              <a:t>写者问题</a:t>
            </a:r>
          </a:p>
        </p:txBody>
      </p:sp>
      <p:sp>
        <p:nvSpPr>
          <p:cNvPr id="5" name="Rectangle 3">
            <a:extLst>
              <a:ext uri="{FF2B5EF4-FFF2-40B4-BE49-F238E27FC236}">
                <a16:creationId xmlns:a16="http://schemas.microsoft.com/office/drawing/2014/main" id="{3A2CFA57-E2AE-4BEE-9D12-61A39D201F0C}"/>
              </a:ext>
            </a:extLst>
          </p:cNvPr>
          <p:cNvSpPr txBox="1">
            <a:spLocks noRot="1" noChangeArrowheads="1"/>
          </p:cNvSpPr>
          <p:nvPr/>
        </p:nvSpPr>
        <p:spPr>
          <a:xfrm>
            <a:off x="301625" y="1524000"/>
            <a:ext cx="8540750" cy="4953000"/>
          </a:xfrm>
          <a:prstGeom prst="rect">
            <a:avLst/>
          </a:prstGeom>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gn="just">
              <a:lnSpc>
                <a:spcPct val="90000"/>
              </a:lnSpc>
              <a:spcBef>
                <a:spcPct val="50000"/>
              </a:spcBef>
              <a:buClrTx/>
              <a:buSzTx/>
              <a:buFontTx/>
              <a:buNone/>
            </a:pPr>
            <a:r>
              <a:rPr kumimoji="1" lang="zh-CN" altLang="en-US" dirty="0">
                <a:solidFill>
                  <a:srgbClr val="FF0000"/>
                </a:solidFill>
              </a:rPr>
              <a:t>规则：只要有一个</a:t>
            </a:r>
            <a:r>
              <a:rPr kumimoji="1" lang="en-US" altLang="zh-CN" dirty="0">
                <a:solidFill>
                  <a:srgbClr val="FF0000"/>
                </a:solidFill>
              </a:rPr>
              <a:t>Reader</a:t>
            </a:r>
            <a:r>
              <a:rPr kumimoji="1" lang="zh-CN" altLang="en-US" dirty="0">
                <a:solidFill>
                  <a:srgbClr val="FF0000"/>
                </a:solidFill>
              </a:rPr>
              <a:t>进程在读，便不允许</a:t>
            </a:r>
            <a:r>
              <a:rPr kumimoji="1" lang="en-US" altLang="zh-CN" dirty="0">
                <a:solidFill>
                  <a:srgbClr val="FF0000"/>
                </a:solidFill>
              </a:rPr>
              <a:t>Writer</a:t>
            </a:r>
            <a:r>
              <a:rPr kumimoji="1" lang="zh-CN" altLang="en-US" dirty="0">
                <a:solidFill>
                  <a:srgbClr val="FF0000"/>
                </a:solidFill>
              </a:rPr>
              <a:t>进程去写。</a:t>
            </a:r>
          </a:p>
          <a:p>
            <a:pPr algn="just">
              <a:lnSpc>
                <a:spcPct val="90000"/>
              </a:lnSpc>
              <a:spcBef>
                <a:spcPct val="50000"/>
              </a:spcBef>
              <a:buClrTx/>
              <a:buSzTx/>
            </a:pPr>
            <a:r>
              <a:rPr kumimoji="1" lang="zh-CN" altLang="en-US" dirty="0"/>
              <a:t>为实现</a:t>
            </a:r>
            <a:r>
              <a:rPr kumimoji="1" lang="en-US" altLang="zh-CN" dirty="0"/>
              <a:t>Reader</a:t>
            </a:r>
            <a:r>
              <a:rPr kumimoji="1" lang="zh-CN" altLang="en-US" dirty="0"/>
              <a:t>与</a:t>
            </a:r>
            <a:r>
              <a:rPr kumimoji="1" lang="en-US" altLang="zh-CN" dirty="0"/>
              <a:t>Writer</a:t>
            </a:r>
            <a:r>
              <a:rPr kumimoji="1" lang="zh-CN" altLang="en-US" dirty="0"/>
              <a:t>进程间在读或写时的互斥而设置了一个互斥信号量</a:t>
            </a:r>
            <a:r>
              <a:rPr kumimoji="1" lang="en-US" altLang="zh-CN" dirty="0" err="1">
                <a:solidFill>
                  <a:srgbClr val="7030A0"/>
                </a:solidFill>
              </a:rPr>
              <a:t>Wmutex</a:t>
            </a:r>
            <a:r>
              <a:rPr kumimoji="1" lang="zh-CN" altLang="en-US" dirty="0"/>
              <a:t>。</a:t>
            </a:r>
          </a:p>
          <a:p>
            <a:pPr algn="just">
              <a:lnSpc>
                <a:spcPct val="90000"/>
              </a:lnSpc>
              <a:spcBef>
                <a:spcPct val="50000"/>
              </a:spcBef>
              <a:buClrTx/>
              <a:buSzTx/>
            </a:pPr>
            <a:r>
              <a:rPr kumimoji="1" lang="zh-CN" altLang="en-US" dirty="0"/>
              <a:t>仅当</a:t>
            </a:r>
            <a:r>
              <a:rPr kumimoji="1" lang="en-US" altLang="zh-CN" dirty="0" err="1"/>
              <a:t>Readcount</a:t>
            </a:r>
            <a:r>
              <a:rPr kumimoji="1" lang="en-US" altLang="zh-CN" dirty="0"/>
              <a:t>=0, </a:t>
            </a:r>
            <a:r>
              <a:rPr kumimoji="1" lang="zh-CN" altLang="en-US" dirty="0"/>
              <a:t>表示尚无</a:t>
            </a:r>
            <a:r>
              <a:rPr kumimoji="1" lang="en-US" altLang="zh-CN" dirty="0"/>
              <a:t>Reader</a:t>
            </a:r>
            <a:r>
              <a:rPr kumimoji="1" lang="zh-CN" altLang="en-US" dirty="0"/>
              <a:t>进程在读时，</a:t>
            </a:r>
            <a:r>
              <a:rPr kumimoji="1" lang="en-US" altLang="zh-CN" dirty="0"/>
              <a:t>Reader</a:t>
            </a:r>
            <a:r>
              <a:rPr kumimoji="1" lang="zh-CN" altLang="en-US" dirty="0"/>
              <a:t>进程才需要执行</a:t>
            </a:r>
            <a:r>
              <a:rPr kumimoji="1" lang="en-US" altLang="zh-CN" dirty="0"/>
              <a:t>Wait(</a:t>
            </a:r>
            <a:r>
              <a:rPr kumimoji="1" lang="en-US" altLang="zh-CN" dirty="0" err="1"/>
              <a:t>Wmutex</a:t>
            </a:r>
            <a:r>
              <a:rPr kumimoji="1" lang="en-US" altLang="zh-CN" dirty="0"/>
              <a:t>)</a:t>
            </a:r>
            <a:r>
              <a:rPr kumimoji="1" lang="zh-CN" altLang="en-US" dirty="0"/>
              <a:t>操作。若</a:t>
            </a:r>
            <a:r>
              <a:rPr kumimoji="1" lang="en-US" altLang="zh-CN" dirty="0"/>
              <a:t>wait(</a:t>
            </a:r>
            <a:r>
              <a:rPr kumimoji="1" lang="en-US" altLang="zh-CN" dirty="0" err="1"/>
              <a:t>Wmutex</a:t>
            </a:r>
            <a:r>
              <a:rPr kumimoji="1" lang="en-US" altLang="zh-CN" dirty="0"/>
              <a:t>)</a:t>
            </a:r>
            <a:r>
              <a:rPr kumimoji="1" lang="zh-CN" altLang="en-US" dirty="0"/>
              <a:t>操作成功，</a:t>
            </a:r>
            <a:r>
              <a:rPr kumimoji="1" lang="en-US" altLang="zh-CN" dirty="0"/>
              <a:t>Reader</a:t>
            </a:r>
            <a:r>
              <a:rPr kumimoji="1" lang="zh-CN" altLang="en-US" dirty="0"/>
              <a:t>进程便可去读，相应地，做</a:t>
            </a:r>
            <a:r>
              <a:rPr kumimoji="1" lang="en-US" altLang="zh-CN" dirty="0"/>
              <a:t>Readcount+1</a:t>
            </a:r>
            <a:r>
              <a:rPr kumimoji="1" lang="zh-CN" altLang="en-US" dirty="0"/>
              <a:t>操作。</a:t>
            </a:r>
          </a:p>
        </p:txBody>
      </p:sp>
    </p:spTree>
    <p:extLst>
      <p:ext uri="{BB962C8B-B14F-4D97-AF65-F5344CB8AC3E}">
        <p14:creationId xmlns:p14="http://schemas.microsoft.com/office/powerpoint/2010/main" val="814876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3A01BBC-55B5-4A6F-8409-AA58DDAECBBB}"/>
              </a:ext>
            </a:extLst>
          </p:cNvPr>
          <p:cNvSpPr txBox="1">
            <a:spLocks noRot="1" noChangeArrowheads="1"/>
          </p:cNvSpPr>
          <p:nvPr/>
        </p:nvSpPr>
        <p:spPr>
          <a:xfrm>
            <a:off x="301625" y="1600200"/>
            <a:ext cx="8540750" cy="4498975"/>
          </a:xfrm>
          <a:prstGeom prst="rect">
            <a:avLst/>
          </a:prstGeom>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gn="just">
              <a:lnSpc>
                <a:spcPct val="90000"/>
              </a:lnSpc>
              <a:spcBef>
                <a:spcPct val="50000"/>
              </a:spcBef>
              <a:buClrTx/>
              <a:buSzTx/>
            </a:pPr>
            <a:r>
              <a:rPr kumimoji="1" lang="zh-CN" altLang="en-US" sz="3200" dirty="0"/>
              <a:t>同理，仅当</a:t>
            </a:r>
            <a:r>
              <a:rPr kumimoji="1" lang="en-US" altLang="zh-CN" sz="3200" dirty="0"/>
              <a:t>Reader</a:t>
            </a:r>
            <a:r>
              <a:rPr kumimoji="1" lang="zh-CN" altLang="en-US" sz="3200" dirty="0"/>
              <a:t>进程在执行了</a:t>
            </a:r>
            <a:r>
              <a:rPr kumimoji="1" lang="en-US" altLang="zh-CN" sz="3200" dirty="0" err="1"/>
              <a:t>Readcount</a:t>
            </a:r>
            <a:r>
              <a:rPr kumimoji="1" lang="zh-CN" altLang="en-US" sz="3200" dirty="0"/>
              <a:t>减</a:t>
            </a:r>
            <a:r>
              <a:rPr kumimoji="1" lang="en-US" altLang="zh-CN" sz="3200" dirty="0"/>
              <a:t>1</a:t>
            </a:r>
            <a:r>
              <a:rPr kumimoji="1" lang="zh-CN" altLang="en-US" sz="3200" dirty="0"/>
              <a:t>操作后其值为</a:t>
            </a:r>
            <a:r>
              <a:rPr kumimoji="1" lang="en-US" altLang="zh-CN" sz="3200" dirty="0"/>
              <a:t>0</a:t>
            </a:r>
            <a:r>
              <a:rPr kumimoji="1" lang="zh-CN" altLang="en-US" sz="3200" dirty="0"/>
              <a:t>时，才需执行</a:t>
            </a:r>
            <a:r>
              <a:rPr kumimoji="1" lang="en-US" altLang="zh-CN" sz="3200" dirty="0"/>
              <a:t>signal(</a:t>
            </a:r>
            <a:r>
              <a:rPr kumimoji="1" lang="en-US" altLang="zh-CN" sz="3200" dirty="0" err="1"/>
              <a:t>Wmutex</a:t>
            </a:r>
            <a:r>
              <a:rPr kumimoji="1" lang="en-US" altLang="zh-CN" sz="3200" dirty="0"/>
              <a:t>)</a:t>
            </a:r>
            <a:r>
              <a:rPr kumimoji="1" lang="zh-CN" altLang="en-US" sz="3200" dirty="0"/>
              <a:t>操作，以便让</a:t>
            </a:r>
            <a:r>
              <a:rPr kumimoji="1" lang="en-US" altLang="zh-CN" sz="3200" dirty="0"/>
              <a:t>Writer</a:t>
            </a:r>
            <a:r>
              <a:rPr kumimoji="1" lang="zh-CN" altLang="en-US" sz="3200" dirty="0"/>
              <a:t>进程写。</a:t>
            </a:r>
          </a:p>
          <a:p>
            <a:pPr algn="just">
              <a:lnSpc>
                <a:spcPct val="90000"/>
              </a:lnSpc>
              <a:spcBef>
                <a:spcPct val="50000"/>
              </a:spcBef>
              <a:buClrTx/>
              <a:buSzTx/>
            </a:pPr>
            <a:r>
              <a:rPr kumimoji="1" lang="zh-CN" altLang="en-US" sz="3200" dirty="0"/>
              <a:t>又因为</a:t>
            </a:r>
            <a:r>
              <a:rPr kumimoji="1" lang="en-US" altLang="zh-CN" sz="3200" dirty="0" err="1"/>
              <a:t>Readcount</a:t>
            </a:r>
            <a:r>
              <a:rPr kumimoji="1" lang="zh-CN" altLang="en-US" sz="3200" dirty="0"/>
              <a:t>是一个可被多个</a:t>
            </a:r>
            <a:r>
              <a:rPr kumimoji="1" lang="en-US" altLang="zh-CN" sz="3200" dirty="0"/>
              <a:t>Reader</a:t>
            </a:r>
            <a:r>
              <a:rPr kumimoji="1" lang="zh-CN" altLang="en-US" sz="3200" dirty="0"/>
              <a:t>进程访问的临界资源，因此，应该为它设置一个互斥信号量</a:t>
            </a:r>
            <a:r>
              <a:rPr kumimoji="1" lang="en-US" altLang="zh-CN" sz="3200" dirty="0" err="1">
                <a:solidFill>
                  <a:srgbClr val="7030A0"/>
                </a:solidFill>
              </a:rPr>
              <a:t>rmutex</a:t>
            </a:r>
            <a:r>
              <a:rPr kumimoji="1" lang="zh-CN" altLang="en-US" sz="3200" dirty="0"/>
              <a:t>。 </a:t>
            </a:r>
          </a:p>
          <a:p>
            <a:pPr>
              <a:lnSpc>
                <a:spcPct val="90000"/>
              </a:lnSpc>
            </a:pPr>
            <a:endParaRPr lang="zh-CN" altLang="en-US" sz="3600" dirty="0"/>
          </a:p>
          <a:p>
            <a:endParaRPr lang="zh-CN" altLang="en-US" dirty="0"/>
          </a:p>
        </p:txBody>
      </p:sp>
      <p:sp>
        <p:nvSpPr>
          <p:cNvPr id="8" name="Rectangle 2">
            <a:extLst>
              <a:ext uri="{FF2B5EF4-FFF2-40B4-BE49-F238E27FC236}">
                <a16:creationId xmlns:a16="http://schemas.microsoft.com/office/drawing/2014/main" id="{72A7FA46-0F43-42A2-A1D7-796D15F7D541}"/>
              </a:ext>
            </a:extLst>
          </p:cNvPr>
          <p:cNvSpPr>
            <a:spLocks noGrp="1" noRot="1" noChangeArrowheads="1"/>
          </p:cNvSpPr>
          <p:nvPr>
            <p:ph type="title"/>
          </p:nvPr>
        </p:nvSpPr>
        <p:spPr>
          <a:xfrm>
            <a:off x="701675" y="354330"/>
            <a:ext cx="8540750" cy="1143000"/>
          </a:xfrm>
        </p:spPr>
        <p:txBody>
          <a:bodyPr/>
          <a:lstStyle/>
          <a:p>
            <a:r>
              <a:rPr kumimoji="1" lang="en-US" altLang="zh-CN" b="1" dirty="0">
                <a:solidFill>
                  <a:srgbClr val="FF0000"/>
                </a:solidFill>
              </a:rPr>
              <a:t>1. </a:t>
            </a:r>
            <a:r>
              <a:rPr kumimoji="1" lang="zh-CN" altLang="en-US" b="1" dirty="0">
                <a:solidFill>
                  <a:srgbClr val="FF0000"/>
                </a:solidFill>
              </a:rPr>
              <a:t>利用记录型信号量解决读者</a:t>
            </a:r>
            <a:r>
              <a:rPr kumimoji="1" lang="en-US" altLang="zh-CN" b="1" dirty="0">
                <a:solidFill>
                  <a:srgbClr val="FF0000"/>
                </a:solidFill>
              </a:rPr>
              <a:t>-</a:t>
            </a:r>
            <a:r>
              <a:rPr kumimoji="1" lang="zh-CN" altLang="en-US" b="1" dirty="0">
                <a:solidFill>
                  <a:srgbClr val="FF0000"/>
                </a:solidFill>
              </a:rPr>
              <a:t>写者问题</a:t>
            </a:r>
            <a:r>
              <a:rPr kumimoji="1" lang="en-US" altLang="zh-CN" b="1" dirty="0">
                <a:solidFill>
                  <a:srgbClr val="FF0000"/>
                </a:solidFill>
              </a:rPr>
              <a:t>(</a:t>
            </a:r>
            <a:r>
              <a:rPr kumimoji="1" lang="zh-CN" altLang="en-US" b="1" dirty="0">
                <a:solidFill>
                  <a:srgbClr val="FF0000"/>
                </a:solidFill>
              </a:rPr>
              <a:t>续）</a:t>
            </a:r>
          </a:p>
        </p:txBody>
      </p:sp>
    </p:spTree>
    <p:extLst>
      <p:ext uri="{BB962C8B-B14F-4D97-AF65-F5344CB8AC3E}">
        <p14:creationId xmlns:p14="http://schemas.microsoft.com/office/powerpoint/2010/main" val="870896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9" name="Picture 5">
            <a:extLst>
              <a:ext uri="{FF2B5EF4-FFF2-40B4-BE49-F238E27FC236}">
                <a16:creationId xmlns:a16="http://schemas.microsoft.com/office/drawing/2014/main" id="{7380E65C-DC5E-4933-BFDC-11983C9DC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3063" y="0"/>
            <a:ext cx="1150937" cy="1219200"/>
          </a:xfrm>
          <a:prstGeom prst="rect">
            <a:avLst/>
          </a:prstGeom>
          <a:noFill/>
          <a:extLst>
            <a:ext uri="{909E8E84-426E-40DD-AFC4-6F175D3DCCD1}">
              <a14:hiddenFill xmlns:a14="http://schemas.microsoft.com/office/drawing/2010/main">
                <a:solidFill>
                  <a:srgbClr val="FFFFFF"/>
                </a:solidFill>
              </a14:hiddenFill>
            </a:ext>
          </a:extLst>
        </p:spPr>
      </p:pic>
      <p:sp>
        <p:nvSpPr>
          <p:cNvPr id="57350" name="Rectangle 6">
            <a:extLst>
              <a:ext uri="{FF2B5EF4-FFF2-40B4-BE49-F238E27FC236}">
                <a16:creationId xmlns:a16="http://schemas.microsoft.com/office/drawing/2014/main" id="{D1D0B727-A97A-41F7-B545-1379EF2DF631}"/>
              </a:ext>
            </a:extLst>
          </p:cNvPr>
          <p:cNvSpPr>
            <a:spLocks noChangeArrowheads="1"/>
          </p:cNvSpPr>
          <p:nvPr/>
        </p:nvSpPr>
        <p:spPr bwMode="auto">
          <a:xfrm>
            <a:off x="1371600" y="2438400"/>
            <a:ext cx="66294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3600" b="1">
                <a:solidFill>
                  <a:schemeClr val="tx1"/>
                </a:solidFill>
                <a:latin typeface="Arial" panose="020B0604020202020204" pitchFamily="34" charset="0"/>
                <a:ea typeface="宋体" panose="02010600030101010101" pitchFamily="2" charset="-122"/>
              </a:defRPr>
            </a:lvl1pPr>
            <a:lvl2pPr>
              <a:defRPr sz="3600" b="1">
                <a:solidFill>
                  <a:schemeClr val="tx1"/>
                </a:solidFill>
                <a:latin typeface="Arial" panose="020B0604020202020204" pitchFamily="34" charset="0"/>
                <a:ea typeface="宋体" panose="02010600030101010101" pitchFamily="2" charset="-122"/>
              </a:defRPr>
            </a:lvl2pPr>
            <a:lvl3pPr>
              <a:defRPr sz="3600" b="1">
                <a:solidFill>
                  <a:schemeClr val="tx1"/>
                </a:solidFill>
                <a:latin typeface="Arial" panose="020B0604020202020204" pitchFamily="34" charset="0"/>
                <a:ea typeface="宋体" panose="02010600030101010101" pitchFamily="2" charset="-122"/>
              </a:defRPr>
            </a:lvl3pPr>
            <a:lvl4pPr>
              <a:defRPr sz="3600" b="1">
                <a:solidFill>
                  <a:schemeClr val="tx1"/>
                </a:solidFill>
                <a:latin typeface="Arial" panose="020B0604020202020204" pitchFamily="34" charset="0"/>
                <a:ea typeface="宋体" panose="02010600030101010101" pitchFamily="2" charset="-122"/>
              </a:defRPr>
            </a:lvl4pPr>
            <a:lvl5pPr>
              <a:defRPr sz="3600" b="1">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9pPr>
          </a:lstStyle>
          <a:p>
            <a:pPr algn="ctr"/>
            <a:r>
              <a:rPr lang="zh-CN" altLang="en-US" sz="4800">
                <a:solidFill>
                  <a:srgbClr val="FF0000"/>
                </a:solidFill>
                <a:latin typeface="Arial Black" panose="020B0A04020102020204" pitchFamily="34" charset="0"/>
                <a:ea typeface="黑体" panose="02010609060101010101" pitchFamily="49" charset="-122"/>
              </a:rPr>
              <a:t>为什么会有进程</a:t>
            </a:r>
            <a:r>
              <a:rPr lang="en-US" altLang="zh-CN" sz="4800">
                <a:solidFill>
                  <a:srgbClr val="FF0000"/>
                </a:solidFill>
                <a:latin typeface="Arial Black" panose="020B0A04020102020204" pitchFamily="34" charset="0"/>
                <a:ea typeface="黑体" panose="020106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8C7DF7D-2894-4B2C-B8EE-E8D1B9F2F221}"/>
              </a:ext>
            </a:extLst>
          </p:cNvPr>
          <p:cNvSpPr>
            <a:spLocks noGrp="1"/>
          </p:cNvSpPr>
          <p:nvPr>
            <p:ph type="title"/>
          </p:nvPr>
        </p:nvSpPr>
        <p:spPr/>
        <p:txBody>
          <a:bodyPr/>
          <a:lstStyle/>
          <a:p>
            <a:r>
              <a:rPr lang="zh-CN" altLang="en-US" dirty="0"/>
              <a:t>程序的顺序执行</a:t>
            </a:r>
          </a:p>
        </p:txBody>
      </p:sp>
      <p:sp>
        <p:nvSpPr>
          <p:cNvPr id="8" name="Text Box 4">
            <a:extLst>
              <a:ext uri="{FF2B5EF4-FFF2-40B4-BE49-F238E27FC236}">
                <a16:creationId xmlns:a16="http://schemas.microsoft.com/office/drawing/2014/main" id="{8F3B6AB2-8E46-47A9-9E33-0B17019EF759}"/>
              </a:ext>
            </a:extLst>
          </p:cNvPr>
          <p:cNvSpPr txBox="1">
            <a:spLocks noChangeArrowheads="1"/>
          </p:cNvSpPr>
          <p:nvPr/>
        </p:nvSpPr>
        <p:spPr bwMode="auto">
          <a:xfrm>
            <a:off x="513380" y="2137410"/>
            <a:ext cx="7199267" cy="3388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just" eaLnBrk="1" hangingPunct="1">
              <a:spcBef>
                <a:spcPct val="50000"/>
              </a:spcBef>
              <a:buClrTx/>
              <a:buSzTx/>
              <a:buFontTx/>
              <a:buNone/>
              <a:defRPr/>
            </a:pPr>
            <a:r>
              <a:rPr kumimoji="1" lang="en-US" altLang="zh-CN" sz="2800" b="1" dirty="0">
                <a:latin typeface="+mj-ea"/>
                <a:ea typeface="+mj-ea"/>
              </a:rPr>
              <a:t>1. </a:t>
            </a:r>
            <a:r>
              <a:rPr kumimoji="1" lang="zh-CN" altLang="en-US" sz="2800" b="1" dirty="0">
                <a:latin typeface="+mj-ea"/>
                <a:ea typeface="+mj-ea"/>
              </a:rPr>
              <a:t>多个程序段的顺序执行</a:t>
            </a:r>
          </a:p>
          <a:p>
            <a:pPr algn="just" eaLnBrk="1" hangingPunct="1">
              <a:spcBef>
                <a:spcPct val="50000"/>
              </a:spcBef>
              <a:buClrTx/>
              <a:buSzTx/>
              <a:buFontTx/>
              <a:buNone/>
              <a:defRPr/>
            </a:pPr>
            <a:endParaRPr kumimoji="1" lang="zh-CN" altLang="en-US" sz="2100" b="1" dirty="0">
              <a:latin typeface="+mj-ea"/>
              <a:ea typeface="+mj-ea"/>
            </a:endParaRPr>
          </a:p>
          <a:p>
            <a:pPr algn="just" eaLnBrk="1" hangingPunct="1">
              <a:spcBef>
                <a:spcPct val="50000"/>
              </a:spcBef>
              <a:buClrTx/>
              <a:buSzTx/>
              <a:buFontTx/>
              <a:buNone/>
              <a:defRPr/>
            </a:pPr>
            <a:endParaRPr kumimoji="1" lang="zh-CN" altLang="en-US" sz="2100" b="1" dirty="0">
              <a:latin typeface="+mj-ea"/>
              <a:ea typeface="+mj-ea"/>
            </a:endParaRPr>
          </a:p>
          <a:p>
            <a:pPr eaLnBrk="1" hangingPunct="1">
              <a:lnSpc>
                <a:spcPct val="90000"/>
              </a:lnSpc>
              <a:buClrTx/>
              <a:buSzTx/>
              <a:buFontTx/>
              <a:buNone/>
              <a:defRPr/>
            </a:pPr>
            <a:r>
              <a:rPr kumimoji="1" lang="zh-CN" altLang="en-US" sz="2100" b="1" dirty="0">
                <a:latin typeface="+mj-ea"/>
                <a:ea typeface="+mj-ea"/>
              </a:rPr>
              <a:t>    </a:t>
            </a:r>
            <a:endParaRPr kumimoji="1" lang="en-US" altLang="zh-CN" sz="2100" b="1" dirty="0">
              <a:latin typeface="+mj-ea"/>
              <a:ea typeface="+mj-ea"/>
            </a:endParaRPr>
          </a:p>
          <a:p>
            <a:pPr eaLnBrk="1" hangingPunct="1">
              <a:lnSpc>
                <a:spcPct val="90000"/>
              </a:lnSpc>
              <a:buClrTx/>
              <a:buSzTx/>
              <a:buFontTx/>
              <a:buNone/>
              <a:defRPr/>
            </a:pPr>
            <a:r>
              <a:rPr kumimoji="1" lang="zh-CN" altLang="en-US" sz="2800" b="1" dirty="0">
                <a:latin typeface="+mj-ea"/>
                <a:ea typeface="+mj-ea"/>
              </a:rPr>
              <a:t> </a:t>
            </a:r>
            <a:r>
              <a:rPr kumimoji="1" lang="en-US" altLang="zh-CN" sz="2800" b="1" dirty="0">
                <a:latin typeface="+mj-ea"/>
                <a:ea typeface="+mj-ea"/>
              </a:rPr>
              <a:t>2. </a:t>
            </a:r>
            <a:r>
              <a:rPr kumimoji="1" lang="zh-CN" altLang="en-US" sz="2800" b="1" dirty="0">
                <a:latin typeface="+mj-ea"/>
                <a:ea typeface="+mj-ea"/>
              </a:rPr>
              <a:t>一个程序段中语句的顺序执行</a:t>
            </a:r>
          </a:p>
          <a:p>
            <a:pPr algn="just" eaLnBrk="1" hangingPunct="1">
              <a:lnSpc>
                <a:spcPct val="90000"/>
              </a:lnSpc>
              <a:buClrTx/>
              <a:buSzTx/>
              <a:buFontTx/>
              <a:buNone/>
              <a:defRPr/>
            </a:pPr>
            <a:r>
              <a:rPr kumimoji="1" lang="zh-CN" altLang="en-US" sz="2100" b="1" dirty="0">
                <a:latin typeface="+mj-ea"/>
                <a:ea typeface="+mj-ea"/>
              </a:rPr>
              <a:t>   </a:t>
            </a:r>
            <a:r>
              <a:rPr kumimoji="1" lang="en-US" altLang="zh-CN" sz="2100" b="1" dirty="0">
                <a:latin typeface="+mj-ea"/>
                <a:ea typeface="+mj-ea"/>
              </a:rPr>
              <a:t>S1</a:t>
            </a:r>
            <a:r>
              <a:rPr kumimoji="1" lang="zh-CN" altLang="en-US" sz="2100" b="1" dirty="0">
                <a:latin typeface="+mj-ea"/>
                <a:ea typeface="+mj-ea"/>
              </a:rPr>
              <a:t>：</a:t>
            </a:r>
            <a:r>
              <a:rPr kumimoji="1" lang="en-US" altLang="zh-CN" sz="2100" b="1" dirty="0">
                <a:latin typeface="+mj-ea"/>
                <a:ea typeface="+mj-ea"/>
              </a:rPr>
              <a:t>  a :</a:t>
            </a:r>
            <a:r>
              <a:rPr kumimoji="1" lang="zh-CN" altLang="en-US" sz="2100" b="1" dirty="0">
                <a:latin typeface="+mj-ea"/>
                <a:ea typeface="+mj-ea"/>
              </a:rPr>
              <a:t>＝ </a:t>
            </a:r>
            <a:r>
              <a:rPr kumimoji="1" lang="en-US" altLang="zh-CN" sz="2100" b="1" dirty="0" err="1">
                <a:latin typeface="+mj-ea"/>
                <a:ea typeface="+mj-ea"/>
              </a:rPr>
              <a:t>x+y</a:t>
            </a:r>
            <a:r>
              <a:rPr kumimoji="1" lang="zh-CN" altLang="en-US" sz="2100" b="1" dirty="0">
                <a:latin typeface="+mj-ea"/>
                <a:ea typeface="+mj-ea"/>
              </a:rPr>
              <a:t>；</a:t>
            </a:r>
          </a:p>
          <a:p>
            <a:pPr algn="just" eaLnBrk="1" hangingPunct="1">
              <a:lnSpc>
                <a:spcPct val="90000"/>
              </a:lnSpc>
              <a:buClrTx/>
              <a:buSzTx/>
              <a:buFontTx/>
              <a:buNone/>
              <a:defRPr/>
            </a:pPr>
            <a:r>
              <a:rPr kumimoji="1" lang="zh-CN" altLang="en-US" sz="2100" b="1" dirty="0">
                <a:latin typeface="+mj-ea"/>
                <a:ea typeface="+mj-ea"/>
              </a:rPr>
              <a:t>   </a:t>
            </a:r>
            <a:r>
              <a:rPr kumimoji="1" lang="en-US" altLang="zh-CN" sz="2100" b="1" dirty="0">
                <a:latin typeface="+mj-ea"/>
                <a:ea typeface="+mj-ea"/>
              </a:rPr>
              <a:t>S2</a:t>
            </a:r>
            <a:r>
              <a:rPr kumimoji="1" lang="zh-CN" altLang="en-US" sz="2100" b="1" dirty="0">
                <a:latin typeface="+mj-ea"/>
                <a:ea typeface="+mj-ea"/>
              </a:rPr>
              <a:t>：</a:t>
            </a:r>
            <a:r>
              <a:rPr kumimoji="1" lang="en-US" altLang="zh-CN" sz="2100" b="1" dirty="0">
                <a:latin typeface="+mj-ea"/>
                <a:ea typeface="+mj-ea"/>
              </a:rPr>
              <a:t>  b</a:t>
            </a:r>
            <a:r>
              <a:rPr kumimoji="1" lang="zh-CN" altLang="en-US" sz="2100" b="1" dirty="0">
                <a:latin typeface="+mj-ea"/>
                <a:ea typeface="+mj-ea"/>
              </a:rPr>
              <a:t> </a:t>
            </a:r>
            <a:r>
              <a:rPr kumimoji="1" lang="en-US" altLang="zh-CN" sz="2100" b="1" dirty="0">
                <a:latin typeface="+mj-ea"/>
                <a:ea typeface="+mj-ea"/>
              </a:rPr>
              <a:t>:</a:t>
            </a:r>
            <a:r>
              <a:rPr kumimoji="1" lang="zh-CN" altLang="en-US" sz="2100" b="1" dirty="0">
                <a:latin typeface="+mj-ea"/>
                <a:ea typeface="+mj-ea"/>
              </a:rPr>
              <a:t>＝ </a:t>
            </a:r>
            <a:r>
              <a:rPr kumimoji="1" lang="en-US" altLang="zh-CN" sz="2100" b="1" dirty="0">
                <a:latin typeface="+mj-ea"/>
                <a:ea typeface="+mj-ea"/>
              </a:rPr>
              <a:t>a-5</a:t>
            </a:r>
            <a:r>
              <a:rPr kumimoji="1" lang="zh-CN" altLang="en-US" sz="2100" b="1" dirty="0">
                <a:latin typeface="+mj-ea"/>
                <a:ea typeface="+mj-ea"/>
              </a:rPr>
              <a:t>；</a:t>
            </a:r>
          </a:p>
          <a:p>
            <a:pPr eaLnBrk="1" hangingPunct="1">
              <a:lnSpc>
                <a:spcPct val="90000"/>
              </a:lnSpc>
              <a:buClrTx/>
              <a:buSzTx/>
              <a:buFontTx/>
              <a:buNone/>
              <a:defRPr/>
            </a:pPr>
            <a:r>
              <a:rPr kumimoji="1" lang="zh-CN" altLang="en-US" sz="2100" b="1" dirty="0">
                <a:latin typeface="+mj-ea"/>
                <a:ea typeface="+mj-ea"/>
              </a:rPr>
              <a:t>   </a:t>
            </a:r>
            <a:r>
              <a:rPr kumimoji="1" lang="en-US" altLang="zh-CN" sz="2100" b="1" dirty="0">
                <a:latin typeface="+mj-ea"/>
                <a:ea typeface="+mj-ea"/>
              </a:rPr>
              <a:t>S3</a:t>
            </a:r>
            <a:r>
              <a:rPr kumimoji="1" lang="zh-CN" altLang="en-US" sz="2100" b="1" dirty="0">
                <a:latin typeface="+mj-ea"/>
                <a:ea typeface="+mj-ea"/>
              </a:rPr>
              <a:t>：</a:t>
            </a:r>
            <a:r>
              <a:rPr kumimoji="1" lang="en-US" altLang="zh-CN" sz="2100" b="1" dirty="0">
                <a:latin typeface="+mj-ea"/>
                <a:ea typeface="+mj-ea"/>
              </a:rPr>
              <a:t>  c</a:t>
            </a:r>
            <a:r>
              <a:rPr kumimoji="1" lang="zh-CN" altLang="en-US" sz="2100" b="1" dirty="0">
                <a:latin typeface="+mj-ea"/>
                <a:ea typeface="+mj-ea"/>
              </a:rPr>
              <a:t> </a:t>
            </a:r>
            <a:r>
              <a:rPr kumimoji="1" lang="en-US" altLang="zh-CN" sz="2100" b="1" dirty="0">
                <a:latin typeface="+mj-ea"/>
                <a:ea typeface="+mj-ea"/>
              </a:rPr>
              <a:t>:</a:t>
            </a:r>
            <a:r>
              <a:rPr kumimoji="1" lang="zh-CN" altLang="en-US" sz="2100" b="1" dirty="0">
                <a:latin typeface="+mj-ea"/>
                <a:ea typeface="+mj-ea"/>
              </a:rPr>
              <a:t>＝ </a:t>
            </a:r>
            <a:r>
              <a:rPr kumimoji="1" lang="en-US" altLang="zh-CN" sz="2100" b="1" dirty="0">
                <a:latin typeface="+mj-ea"/>
                <a:ea typeface="+mj-ea"/>
              </a:rPr>
              <a:t>b+1</a:t>
            </a:r>
            <a:r>
              <a:rPr kumimoji="1" lang="zh-CN" altLang="en-US" sz="2100" b="1" dirty="0">
                <a:latin typeface="+mj-ea"/>
                <a:ea typeface="+mj-ea"/>
              </a:rPr>
              <a:t>；</a:t>
            </a:r>
          </a:p>
        </p:txBody>
      </p:sp>
      <p:sp>
        <p:nvSpPr>
          <p:cNvPr id="9" name="Oval 6">
            <a:extLst>
              <a:ext uri="{FF2B5EF4-FFF2-40B4-BE49-F238E27FC236}">
                <a16:creationId xmlns:a16="http://schemas.microsoft.com/office/drawing/2014/main" id="{5081CAD7-70B0-4A3B-B099-3BD7B83A6537}"/>
              </a:ext>
            </a:extLst>
          </p:cNvPr>
          <p:cNvSpPr>
            <a:spLocks noChangeArrowheads="1"/>
          </p:cNvSpPr>
          <p:nvPr/>
        </p:nvSpPr>
        <p:spPr bwMode="auto">
          <a:xfrm>
            <a:off x="2141936" y="3213498"/>
            <a:ext cx="377428" cy="378619"/>
          </a:xfrm>
          <a:prstGeom prst="ellipse">
            <a:avLst/>
          </a:prstGeom>
          <a:solidFill>
            <a:schemeClr val="bg2"/>
          </a:solidFill>
          <a:ln w="9525">
            <a:solidFill>
              <a:schemeClr val="tx1"/>
            </a:solidFill>
            <a:miter lim="800000"/>
            <a:headEnd/>
            <a:tailEnd/>
          </a:ln>
          <a:effec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en-US" altLang="zh-CN" sz="1800">
                <a:latin typeface="+mj-ea"/>
                <a:ea typeface="+mj-ea"/>
              </a:rPr>
              <a:t>I1</a:t>
            </a:r>
          </a:p>
        </p:txBody>
      </p:sp>
      <p:sp>
        <p:nvSpPr>
          <p:cNvPr id="10" name="Oval 7">
            <a:extLst>
              <a:ext uri="{FF2B5EF4-FFF2-40B4-BE49-F238E27FC236}">
                <a16:creationId xmlns:a16="http://schemas.microsoft.com/office/drawing/2014/main" id="{77EB6F6C-6550-40C2-9EF8-2C77FDCE0231}"/>
              </a:ext>
            </a:extLst>
          </p:cNvPr>
          <p:cNvSpPr>
            <a:spLocks noChangeArrowheads="1"/>
          </p:cNvSpPr>
          <p:nvPr/>
        </p:nvSpPr>
        <p:spPr bwMode="auto">
          <a:xfrm>
            <a:off x="3059906" y="3213498"/>
            <a:ext cx="377429" cy="378619"/>
          </a:xfrm>
          <a:prstGeom prst="ellipse">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a:spcBef>
                <a:spcPct val="0"/>
              </a:spcBef>
              <a:buClrTx/>
              <a:buSzTx/>
              <a:buNone/>
            </a:pPr>
            <a:r>
              <a:rPr kumimoji="1" lang="en-US" altLang="zh-CN" sz="1800" dirty="0">
                <a:latin typeface="+mj-ea"/>
                <a:ea typeface="+mj-ea"/>
              </a:rPr>
              <a:t>C1</a:t>
            </a:r>
          </a:p>
        </p:txBody>
      </p:sp>
      <p:sp>
        <p:nvSpPr>
          <p:cNvPr id="11" name="Oval 8">
            <a:extLst>
              <a:ext uri="{FF2B5EF4-FFF2-40B4-BE49-F238E27FC236}">
                <a16:creationId xmlns:a16="http://schemas.microsoft.com/office/drawing/2014/main" id="{E9496F75-1E35-4025-9723-62AD125CF353}"/>
              </a:ext>
            </a:extLst>
          </p:cNvPr>
          <p:cNvSpPr>
            <a:spLocks noChangeArrowheads="1"/>
          </p:cNvSpPr>
          <p:nvPr/>
        </p:nvSpPr>
        <p:spPr bwMode="auto">
          <a:xfrm>
            <a:off x="3924300" y="3213498"/>
            <a:ext cx="377429" cy="378619"/>
          </a:xfrm>
          <a:prstGeom prst="ellipse">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a:spcBef>
                <a:spcPct val="0"/>
              </a:spcBef>
              <a:buClrTx/>
              <a:buSzTx/>
              <a:buNone/>
            </a:pPr>
            <a:r>
              <a:rPr kumimoji="1" lang="en-US" altLang="zh-CN" sz="1800" dirty="0">
                <a:latin typeface="+mj-ea"/>
                <a:ea typeface="+mj-ea"/>
              </a:rPr>
              <a:t>P1</a:t>
            </a:r>
          </a:p>
        </p:txBody>
      </p:sp>
      <p:sp>
        <p:nvSpPr>
          <p:cNvPr id="12" name="Oval 9">
            <a:extLst>
              <a:ext uri="{FF2B5EF4-FFF2-40B4-BE49-F238E27FC236}">
                <a16:creationId xmlns:a16="http://schemas.microsoft.com/office/drawing/2014/main" id="{A8DEEBA1-50AA-4AF9-A983-3D492447540B}"/>
              </a:ext>
            </a:extLst>
          </p:cNvPr>
          <p:cNvSpPr>
            <a:spLocks noChangeArrowheads="1"/>
          </p:cNvSpPr>
          <p:nvPr/>
        </p:nvSpPr>
        <p:spPr bwMode="auto">
          <a:xfrm>
            <a:off x="4787505" y="3213498"/>
            <a:ext cx="377428" cy="378619"/>
          </a:xfrm>
          <a:prstGeom prst="ellipse">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a:spcBef>
                <a:spcPct val="0"/>
              </a:spcBef>
              <a:buClrTx/>
              <a:buSzTx/>
              <a:buNone/>
            </a:pPr>
            <a:r>
              <a:rPr kumimoji="1" lang="en-US" altLang="zh-CN" sz="1800">
                <a:latin typeface="+mj-ea"/>
                <a:ea typeface="+mj-ea"/>
              </a:rPr>
              <a:t>I2</a:t>
            </a:r>
          </a:p>
        </p:txBody>
      </p:sp>
      <p:sp>
        <p:nvSpPr>
          <p:cNvPr id="13" name="Oval 10">
            <a:extLst>
              <a:ext uri="{FF2B5EF4-FFF2-40B4-BE49-F238E27FC236}">
                <a16:creationId xmlns:a16="http://schemas.microsoft.com/office/drawing/2014/main" id="{48AD9694-F6C7-4143-8916-9B7EE51593E2}"/>
              </a:ext>
            </a:extLst>
          </p:cNvPr>
          <p:cNvSpPr>
            <a:spLocks noChangeArrowheads="1"/>
          </p:cNvSpPr>
          <p:nvPr/>
        </p:nvSpPr>
        <p:spPr bwMode="auto">
          <a:xfrm>
            <a:off x="5598319" y="3214689"/>
            <a:ext cx="377429" cy="378619"/>
          </a:xfrm>
          <a:prstGeom prst="ellipse">
            <a:avLst/>
          </a:prstGeom>
          <a:solidFill>
            <a:schemeClr val="bg2"/>
          </a:solidFill>
          <a:ln w="9525">
            <a:solidFill>
              <a:schemeClr val="tx1"/>
            </a:solidFill>
            <a:miter lim="800000"/>
            <a:headEnd/>
            <a:tailEnd/>
          </a:ln>
          <a:effec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en-US" altLang="zh-CN" sz="1800" dirty="0">
                <a:latin typeface="+mj-ea"/>
                <a:ea typeface="+mj-ea"/>
              </a:rPr>
              <a:t>C2</a:t>
            </a:r>
          </a:p>
        </p:txBody>
      </p:sp>
      <p:sp>
        <p:nvSpPr>
          <p:cNvPr id="14" name="Oval 11">
            <a:extLst>
              <a:ext uri="{FF2B5EF4-FFF2-40B4-BE49-F238E27FC236}">
                <a16:creationId xmlns:a16="http://schemas.microsoft.com/office/drawing/2014/main" id="{A9BDB4DD-DC33-44C8-916B-7D1F3E6EF435}"/>
              </a:ext>
            </a:extLst>
          </p:cNvPr>
          <p:cNvSpPr>
            <a:spLocks noChangeArrowheads="1"/>
          </p:cNvSpPr>
          <p:nvPr/>
        </p:nvSpPr>
        <p:spPr bwMode="auto">
          <a:xfrm>
            <a:off x="6462712" y="3213498"/>
            <a:ext cx="377429" cy="378619"/>
          </a:xfrm>
          <a:prstGeom prst="ellipse">
            <a:avLst/>
          </a:prstGeom>
          <a:solidFill>
            <a:schemeClr val="bg2"/>
          </a:solidFill>
          <a:ln w="9525">
            <a:solidFill>
              <a:schemeClr val="tx1"/>
            </a:solidFill>
            <a:miter lim="800000"/>
            <a:headEnd/>
            <a:tailEnd/>
          </a:ln>
          <a:effec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en-US" altLang="zh-CN" sz="1800" dirty="0">
                <a:latin typeface="+mj-ea"/>
                <a:ea typeface="+mj-ea"/>
              </a:rPr>
              <a:t>P2</a:t>
            </a:r>
          </a:p>
        </p:txBody>
      </p:sp>
      <p:sp>
        <p:nvSpPr>
          <p:cNvPr id="15" name="Line 12">
            <a:extLst>
              <a:ext uri="{FF2B5EF4-FFF2-40B4-BE49-F238E27FC236}">
                <a16:creationId xmlns:a16="http://schemas.microsoft.com/office/drawing/2014/main" id="{176ED9E8-ADC9-4C5C-BC31-1F80B98E5F2F}"/>
              </a:ext>
            </a:extLst>
          </p:cNvPr>
          <p:cNvSpPr>
            <a:spLocks noChangeShapeType="1"/>
          </p:cNvSpPr>
          <p:nvPr/>
        </p:nvSpPr>
        <p:spPr bwMode="auto">
          <a:xfrm>
            <a:off x="2519364" y="3375422"/>
            <a:ext cx="540544"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zh-CN" altLang="en-US" sz="1350">
              <a:latin typeface="+mj-ea"/>
              <a:ea typeface="+mj-ea"/>
            </a:endParaRPr>
          </a:p>
        </p:txBody>
      </p:sp>
      <p:sp>
        <p:nvSpPr>
          <p:cNvPr id="16" name="Line 13">
            <a:extLst>
              <a:ext uri="{FF2B5EF4-FFF2-40B4-BE49-F238E27FC236}">
                <a16:creationId xmlns:a16="http://schemas.microsoft.com/office/drawing/2014/main" id="{63982DBC-00BA-4ADB-9DA4-CFD40393D8D7}"/>
              </a:ext>
            </a:extLst>
          </p:cNvPr>
          <p:cNvSpPr>
            <a:spLocks noChangeShapeType="1"/>
          </p:cNvSpPr>
          <p:nvPr/>
        </p:nvSpPr>
        <p:spPr bwMode="auto">
          <a:xfrm>
            <a:off x="3437335" y="3375422"/>
            <a:ext cx="43219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zh-CN" altLang="en-US" sz="1350">
              <a:latin typeface="+mj-ea"/>
              <a:ea typeface="+mj-ea"/>
            </a:endParaRPr>
          </a:p>
        </p:txBody>
      </p:sp>
      <p:sp>
        <p:nvSpPr>
          <p:cNvPr id="17" name="Line 14">
            <a:extLst>
              <a:ext uri="{FF2B5EF4-FFF2-40B4-BE49-F238E27FC236}">
                <a16:creationId xmlns:a16="http://schemas.microsoft.com/office/drawing/2014/main" id="{3210D167-78E2-442A-BCA5-C8968A75FE52}"/>
              </a:ext>
            </a:extLst>
          </p:cNvPr>
          <p:cNvSpPr>
            <a:spLocks noChangeShapeType="1"/>
          </p:cNvSpPr>
          <p:nvPr/>
        </p:nvSpPr>
        <p:spPr bwMode="auto">
          <a:xfrm>
            <a:off x="4301729" y="3375422"/>
            <a:ext cx="48577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zh-CN" altLang="en-US" sz="1350">
              <a:latin typeface="+mj-ea"/>
              <a:ea typeface="+mj-ea"/>
            </a:endParaRPr>
          </a:p>
        </p:txBody>
      </p:sp>
      <p:sp>
        <p:nvSpPr>
          <p:cNvPr id="18" name="Line 15">
            <a:extLst>
              <a:ext uri="{FF2B5EF4-FFF2-40B4-BE49-F238E27FC236}">
                <a16:creationId xmlns:a16="http://schemas.microsoft.com/office/drawing/2014/main" id="{99E5730D-F4A8-4052-A9A8-45CA11D2F1CE}"/>
              </a:ext>
            </a:extLst>
          </p:cNvPr>
          <p:cNvSpPr>
            <a:spLocks noChangeShapeType="1"/>
          </p:cNvSpPr>
          <p:nvPr/>
        </p:nvSpPr>
        <p:spPr bwMode="auto">
          <a:xfrm>
            <a:off x="5166122" y="3375422"/>
            <a:ext cx="43219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zh-CN" altLang="en-US" sz="1350">
              <a:latin typeface="+mj-ea"/>
              <a:ea typeface="+mj-ea"/>
            </a:endParaRPr>
          </a:p>
        </p:txBody>
      </p:sp>
      <p:sp>
        <p:nvSpPr>
          <p:cNvPr id="19" name="Line 16">
            <a:extLst>
              <a:ext uri="{FF2B5EF4-FFF2-40B4-BE49-F238E27FC236}">
                <a16:creationId xmlns:a16="http://schemas.microsoft.com/office/drawing/2014/main" id="{2F9E588A-C021-472F-9DB1-7C26037F1A70}"/>
              </a:ext>
            </a:extLst>
          </p:cNvPr>
          <p:cNvSpPr>
            <a:spLocks noChangeShapeType="1"/>
          </p:cNvSpPr>
          <p:nvPr/>
        </p:nvSpPr>
        <p:spPr bwMode="auto">
          <a:xfrm>
            <a:off x="5975749" y="3375422"/>
            <a:ext cx="48696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zh-CN" altLang="en-US" sz="1350">
              <a:latin typeface="+mj-ea"/>
              <a:ea typeface="+mj-ea"/>
            </a:endParaRPr>
          </a:p>
        </p:txBody>
      </p:sp>
      <p:grpSp>
        <p:nvGrpSpPr>
          <p:cNvPr id="20" name="Group 17">
            <a:extLst>
              <a:ext uri="{FF2B5EF4-FFF2-40B4-BE49-F238E27FC236}">
                <a16:creationId xmlns:a16="http://schemas.microsoft.com/office/drawing/2014/main" id="{78B5E8F5-9AB0-4FC1-82AC-CC8D82A767BB}"/>
              </a:ext>
            </a:extLst>
          </p:cNvPr>
          <p:cNvGrpSpPr>
            <a:grpSpLocks/>
          </p:cNvGrpSpPr>
          <p:nvPr/>
        </p:nvGrpSpPr>
        <p:grpSpPr bwMode="auto">
          <a:xfrm>
            <a:off x="5004197" y="4563666"/>
            <a:ext cx="2052638" cy="379809"/>
            <a:chOff x="3243" y="3111"/>
            <a:chExt cx="1724" cy="319"/>
          </a:xfrm>
          <a:solidFill>
            <a:schemeClr val="bg2"/>
          </a:solidFill>
        </p:grpSpPr>
        <p:sp>
          <p:nvSpPr>
            <p:cNvPr id="21" name="Oval 18">
              <a:extLst>
                <a:ext uri="{FF2B5EF4-FFF2-40B4-BE49-F238E27FC236}">
                  <a16:creationId xmlns:a16="http://schemas.microsoft.com/office/drawing/2014/main" id="{8F5926BE-DD02-4069-AB00-F25C26ED996F}"/>
                </a:ext>
              </a:extLst>
            </p:cNvPr>
            <p:cNvSpPr>
              <a:spLocks noChangeArrowheads="1"/>
            </p:cNvSpPr>
            <p:nvPr/>
          </p:nvSpPr>
          <p:spPr bwMode="auto">
            <a:xfrm>
              <a:off x="3243" y="3111"/>
              <a:ext cx="317" cy="318"/>
            </a:xfrm>
            <a:prstGeom prst="ellipse">
              <a:avLst/>
            </a:prstGeom>
            <a:grp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en-US" altLang="zh-CN" sz="1800" dirty="0">
                  <a:latin typeface="+mj-ea"/>
                  <a:ea typeface="+mj-ea"/>
                </a:rPr>
                <a:t>S1</a:t>
              </a:r>
            </a:p>
          </p:txBody>
        </p:sp>
        <p:sp>
          <p:nvSpPr>
            <p:cNvPr id="22" name="Oval 19">
              <a:extLst>
                <a:ext uri="{FF2B5EF4-FFF2-40B4-BE49-F238E27FC236}">
                  <a16:creationId xmlns:a16="http://schemas.microsoft.com/office/drawing/2014/main" id="{8DED14E6-9F1C-49AE-8D43-322FA09DD35B}"/>
                </a:ext>
              </a:extLst>
            </p:cNvPr>
            <p:cNvSpPr>
              <a:spLocks noChangeArrowheads="1"/>
            </p:cNvSpPr>
            <p:nvPr/>
          </p:nvSpPr>
          <p:spPr bwMode="auto">
            <a:xfrm>
              <a:off x="3924" y="3112"/>
              <a:ext cx="317" cy="318"/>
            </a:xfrm>
            <a:prstGeom prst="ellipse">
              <a:avLst/>
            </a:prstGeom>
            <a:grp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en-US" altLang="zh-CN" sz="1800">
                  <a:latin typeface="+mj-ea"/>
                  <a:ea typeface="+mj-ea"/>
                </a:rPr>
                <a:t>S2</a:t>
              </a:r>
            </a:p>
          </p:txBody>
        </p:sp>
        <p:sp>
          <p:nvSpPr>
            <p:cNvPr id="23" name="Oval 20">
              <a:extLst>
                <a:ext uri="{FF2B5EF4-FFF2-40B4-BE49-F238E27FC236}">
                  <a16:creationId xmlns:a16="http://schemas.microsoft.com/office/drawing/2014/main" id="{EC698552-C288-4900-923E-4DB29E7E25B9}"/>
                </a:ext>
              </a:extLst>
            </p:cNvPr>
            <p:cNvSpPr>
              <a:spLocks noChangeArrowheads="1"/>
            </p:cNvSpPr>
            <p:nvPr/>
          </p:nvSpPr>
          <p:spPr bwMode="auto">
            <a:xfrm>
              <a:off x="4650" y="3111"/>
              <a:ext cx="317" cy="318"/>
            </a:xfrm>
            <a:prstGeom prst="ellipse">
              <a:avLst/>
            </a:prstGeom>
            <a:grp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en-US" altLang="zh-CN" sz="1800">
                  <a:latin typeface="+mj-ea"/>
                  <a:ea typeface="+mj-ea"/>
                </a:rPr>
                <a:t>S3</a:t>
              </a:r>
            </a:p>
          </p:txBody>
        </p:sp>
        <p:sp>
          <p:nvSpPr>
            <p:cNvPr id="24" name="Line 21">
              <a:extLst>
                <a:ext uri="{FF2B5EF4-FFF2-40B4-BE49-F238E27FC236}">
                  <a16:creationId xmlns:a16="http://schemas.microsoft.com/office/drawing/2014/main" id="{A70B0972-8F6B-4F67-9829-33F5434F8C0B}"/>
                </a:ext>
              </a:extLst>
            </p:cNvPr>
            <p:cNvSpPr>
              <a:spLocks noChangeShapeType="1"/>
            </p:cNvSpPr>
            <p:nvPr/>
          </p:nvSpPr>
          <p:spPr bwMode="auto">
            <a:xfrm>
              <a:off x="3561" y="3247"/>
              <a:ext cx="363" cy="0"/>
            </a:xfrm>
            <a:prstGeom prst="line">
              <a:avLst/>
            </a:prstGeom>
            <a:grpFill/>
            <a:ln w="9525">
              <a:solidFill>
                <a:schemeClr val="tx1"/>
              </a:solidFill>
              <a:miter lim="800000"/>
              <a:headEn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zh-CN" altLang="en-US" sz="1350">
                <a:latin typeface="+mj-ea"/>
                <a:ea typeface="+mj-ea"/>
              </a:endParaRPr>
            </a:p>
          </p:txBody>
        </p:sp>
        <p:sp>
          <p:nvSpPr>
            <p:cNvPr id="25" name="Line 22">
              <a:extLst>
                <a:ext uri="{FF2B5EF4-FFF2-40B4-BE49-F238E27FC236}">
                  <a16:creationId xmlns:a16="http://schemas.microsoft.com/office/drawing/2014/main" id="{72F985D5-D678-4140-8E13-B9886265727E}"/>
                </a:ext>
              </a:extLst>
            </p:cNvPr>
            <p:cNvSpPr>
              <a:spLocks noChangeShapeType="1"/>
            </p:cNvSpPr>
            <p:nvPr/>
          </p:nvSpPr>
          <p:spPr bwMode="auto">
            <a:xfrm>
              <a:off x="4241" y="3247"/>
              <a:ext cx="409" cy="0"/>
            </a:xfrm>
            <a:prstGeom prst="line">
              <a:avLst/>
            </a:prstGeom>
            <a:grpFill/>
            <a:ln w="9525">
              <a:solidFill>
                <a:schemeClr val="tx1"/>
              </a:solidFill>
              <a:miter lim="800000"/>
              <a:headEn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zh-CN" altLang="en-US" sz="1350">
                <a:latin typeface="+mj-ea"/>
                <a:ea typeface="+mj-ea"/>
              </a:endParaRPr>
            </a:p>
          </p:txBody>
        </p:sp>
      </p:grpSp>
    </p:spTree>
    <p:extLst>
      <p:ext uri="{BB962C8B-B14F-4D97-AF65-F5344CB8AC3E}">
        <p14:creationId xmlns:p14="http://schemas.microsoft.com/office/powerpoint/2010/main" val="3563307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blinds(horizontal)">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4" end="4"/>
                                            </p:txEl>
                                          </p:spTgt>
                                        </p:tgtEl>
                                        <p:attrNameLst>
                                          <p:attrName>style.visibility</p:attrName>
                                        </p:attrNameLst>
                                      </p:cBhvr>
                                      <p:to>
                                        <p:strVal val="visible"/>
                                      </p:to>
                                    </p:set>
                                    <p:animEffect transition="in" filter="blinds(horizontal)">
                                      <p:cBhvr>
                                        <p:cTn id="12" dur="500"/>
                                        <p:tgtEl>
                                          <p:spTgt spid="8">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animEffect transition="in" filter="blinds(horizontal)">
                                      <p:cBhvr>
                                        <p:cTn id="15" dur="500"/>
                                        <p:tgtEl>
                                          <p:spTgt spid="8">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
                                            <p:txEl>
                                              <p:pRg st="6" end="6"/>
                                            </p:txEl>
                                          </p:spTgt>
                                        </p:tgtEl>
                                        <p:attrNameLst>
                                          <p:attrName>style.visibility</p:attrName>
                                        </p:attrNameLst>
                                      </p:cBhvr>
                                      <p:to>
                                        <p:strVal val="visible"/>
                                      </p:to>
                                    </p:set>
                                    <p:animEffect transition="in" filter="blinds(horizontal)">
                                      <p:cBhvr>
                                        <p:cTn id="18" dur="500"/>
                                        <p:tgtEl>
                                          <p:spTgt spid="8">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animEffect transition="in" filter="blinds(horizontal)">
                                      <p:cBhvr>
                                        <p:cTn id="21" dur="500"/>
                                        <p:tgtEl>
                                          <p:spTgt spid="8">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7"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1000" fill="hold"/>
                                        <p:tgtEl>
                                          <p:spTgt spid="20"/>
                                        </p:tgtEl>
                                        <p:attrNameLst>
                                          <p:attrName>ppt_x</p:attrName>
                                        </p:attrNameLst>
                                      </p:cBhvr>
                                      <p:tavLst>
                                        <p:tav tm="0">
                                          <p:val>
                                            <p:strVal val="#ppt_x-#ppt_w/2"/>
                                          </p:val>
                                        </p:tav>
                                        <p:tav tm="100000">
                                          <p:val>
                                            <p:strVal val="#ppt_x"/>
                                          </p:val>
                                        </p:tav>
                                      </p:tavLst>
                                    </p:anim>
                                    <p:anim calcmode="lin" valueType="num">
                                      <p:cBhvr>
                                        <p:cTn id="27" dur="1000" fill="hold"/>
                                        <p:tgtEl>
                                          <p:spTgt spid="20"/>
                                        </p:tgtEl>
                                        <p:attrNameLst>
                                          <p:attrName>ppt_y</p:attrName>
                                        </p:attrNameLst>
                                      </p:cBhvr>
                                      <p:tavLst>
                                        <p:tav tm="0">
                                          <p:val>
                                            <p:strVal val="#ppt_y"/>
                                          </p:val>
                                        </p:tav>
                                        <p:tav tm="100000">
                                          <p:val>
                                            <p:strVal val="#ppt_y"/>
                                          </p:val>
                                        </p:tav>
                                      </p:tavLst>
                                    </p:anim>
                                    <p:anim calcmode="lin" valueType="num">
                                      <p:cBhvr>
                                        <p:cTn id="28" dur="1000" fill="hold"/>
                                        <p:tgtEl>
                                          <p:spTgt spid="20"/>
                                        </p:tgtEl>
                                        <p:attrNameLst>
                                          <p:attrName>ppt_w</p:attrName>
                                        </p:attrNameLst>
                                      </p:cBhvr>
                                      <p:tavLst>
                                        <p:tav tm="0">
                                          <p:val>
                                            <p:fltVal val="0"/>
                                          </p:val>
                                        </p:tav>
                                        <p:tav tm="100000">
                                          <p:val>
                                            <p:strVal val="#ppt_w"/>
                                          </p:val>
                                        </p:tav>
                                      </p:tavLst>
                                    </p:anim>
                                    <p:anim calcmode="lin" valueType="num">
                                      <p:cBhvr>
                                        <p:cTn id="29" dur="10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33F79DD3-CC45-4A55-BD86-0CF1166FD27D}"/>
              </a:ext>
            </a:extLst>
          </p:cNvPr>
          <p:cNvSpPr txBox="1">
            <a:spLocks noChangeArrowheads="1"/>
          </p:cNvSpPr>
          <p:nvPr/>
        </p:nvSpPr>
        <p:spPr bwMode="auto">
          <a:xfrm>
            <a:off x="320040" y="233045"/>
            <a:ext cx="8686800" cy="6727825"/>
          </a:xfrm>
          <a:prstGeom prst="rect">
            <a:avLst/>
          </a:prstGeom>
          <a:solidFill>
            <a:srgbClr val="FFFFFF"/>
          </a:solidFill>
          <a:ln>
            <a:noFill/>
          </a:ln>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dirty="0">
                <a:solidFill>
                  <a:srgbClr val="FF0000"/>
                </a:solidFill>
                <a:latin typeface="Times New Roman" panose="02020603050405020304" pitchFamily="18" charset="0"/>
              </a:rPr>
              <a:t>读者</a:t>
            </a:r>
            <a:r>
              <a:rPr kumimoji="1" lang="en-US" altLang="zh-CN" sz="2800" b="1" dirty="0">
                <a:solidFill>
                  <a:srgbClr val="FF0000"/>
                </a:solidFill>
                <a:latin typeface="Times New Roman" panose="02020603050405020304" pitchFamily="18" charset="0"/>
              </a:rPr>
              <a:t>-</a:t>
            </a:r>
            <a:r>
              <a:rPr kumimoji="1" lang="zh-CN" altLang="en-US" sz="2800" b="1" dirty="0">
                <a:solidFill>
                  <a:srgbClr val="FF0000"/>
                </a:solidFill>
                <a:latin typeface="Times New Roman" panose="02020603050405020304" pitchFamily="18" charset="0"/>
              </a:rPr>
              <a:t>写者问题可描述如下：</a:t>
            </a:r>
          </a:p>
          <a:p>
            <a:pPr eaLnBrk="1" hangingPunct="1">
              <a:lnSpc>
                <a:spcPct val="80000"/>
              </a:lnSpc>
              <a:spcBef>
                <a:spcPct val="0"/>
              </a:spcBef>
              <a:buClrTx/>
              <a:buSzTx/>
              <a:buFontTx/>
              <a:buNone/>
            </a:pPr>
            <a:r>
              <a:rPr kumimoji="1" lang="en-US" altLang="zh-CN" sz="2400" dirty="0">
                <a:highlight>
                  <a:srgbClr val="FFFF00"/>
                </a:highlight>
                <a:latin typeface="Times New Roman" panose="02020603050405020304" pitchFamily="18" charset="0"/>
              </a:rPr>
              <a:t>var </a:t>
            </a:r>
            <a:r>
              <a:rPr kumimoji="1" lang="en-US" altLang="zh-CN" sz="2400" dirty="0" err="1">
                <a:highlight>
                  <a:srgbClr val="FFFF00"/>
                </a:highlight>
                <a:latin typeface="Times New Roman" panose="02020603050405020304" pitchFamily="18" charset="0"/>
              </a:rPr>
              <a:t>rmutex</a:t>
            </a:r>
            <a:r>
              <a:rPr kumimoji="1" lang="en-US" altLang="zh-CN" sz="2400" dirty="0">
                <a:highlight>
                  <a:srgbClr val="FFFF00"/>
                </a:highlight>
                <a:latin typeface="Times New Roman" panose="02020603050405020304" pitchFamily="18" charset="0"/>
              </a:rPr>
              <a:t>, </a:t>
            </a:r>
            <a:r>
              <a:rPr kumimoji="1" lang="en-US" altLang="zh-CN" sz="2400" dirty="0" err="1">
                <a:highlight>
                  <a:srgbClr val="FFFF00"/>
                </a:highlight>
                <a:latin typeface="Times New Roman" panose="02020603050405020304" pitchFamily="18" charset="0"/>
              </a:rPr>
              <a:t>wmutex</a:t>
            </a:r>
            <a:r>
              <a:rPr kumimoji="1" lang="en-US" altLang="zh-CN" sz="2400" dirty="0">
                <a:highlight>
                  <a:srgbClr val="FFFF00"/>
                </a:highlight>
                <a:latin typeface="Times New Roman" panose="02020603050405020304" pitchFamily="18" charset="0"/>
              </a:rPr>
              <a:t>: semaphore</a:t>
            </a:r>
            <a:r>
              <a:rPr kumimoji="1" lang="zh-CN" altLang="en-US" sz="2400" dirty="0">
                <a:highlight>
                  <a:srgbClr val="FFFF00"/>
                </a:highlight>
                <a:latin typeface="Times New Roman" panose="02020603050405020304" pitchFamily="18" charset="0"/>
              </a:rPr>
              <a:t>：</a:t>
            </a:r>
            <a:r>
              <a:rPr kumimoji="1" lang="en-US" altLang="zh-CN" sz="2400" dirty="0">
                <a:highlight>
                  <a:srgbClr val="FFFF00"/>
                </a:highlight>
                <a:latin typeface="Times New Roman" panose="02020603050405020304" pitchFamily="18" charset="0"/>
              </a:rPr>
              <a:t>=1,1;</a:t>
            </a:r>
            <a:r>
              <a:rPr kumimoji="1" lang="en-US" altLang="zh-CN" sz="2400" dirty="0">
                <a:latin typeface="Times New Roman" panose="02020603050405020304" pitchFamily="18" charset="0"/>
              </a:rPr>
              <a:t> </a:t>
            </a:r>
          </a:p>
          <a:p>
            <a:pPr eaLnBrk="1" hangingPunct="1">
              <a:lnSpc>
                <a:spcPct val="80000"/>
              </a:lnSpc>
              <a:spcBef>
                <a:spcPct val="0"/>
              </a:spcBef>
              <a:buClrTx/>
              <a:buSzTx/>
              <a:buFontTx/>
              <a:buNone/>
            </a:pPr>
            <a:r>
              <a:rPr kumimoji="1" lang="en-US" altLang="zh-CN" sz="2400" dirty="0">
                <a:latin typeface="Times New Roman" panose="02020603050405020304" pitchFamily="18" charset="0"/>
              </a:rPr>
              <a:t>    </a:t>
            </a:r>
            <a:r>
              <a:rPr kumimoji="1" lang="en-US" altLang="zh-CN" sz="2400" dirty="0" err="1">
                <a:latin typeface="Times New Roman" panose="02020603050405020304" pitchFamily="18" charset="0"/>
              </a:rPr>
              <a:t>Readcount:integer</a:t>
            </a:r>
            <a:r>
              <a:rPr kumimoji="1" lang="zh-CN" altLang="en-US" sz="2400" dirty="0">
                <a:latin typeface="Times New Roman" panose="02020603050405020304" pitchFamily="18" charset="0"/>
              </a:rPr>
              <a:t>：</a:t>
            </a:r>
            <a:r>
              <a:rPr kumimoji="1" lang="en-US" altLang="zh-CN" sz="2400" dirty="0">
                <a:latin typeface="Times New Roman" panose="02020603050405020304" pitchFamily="18" charset="0"/>
              </a:rPr>
              <a:t>=0;  </a:t>
            </a:r>
            <a:r>
              <a:rPr kumimoji="1" lang="en-US" altLang="zh-CN" sz="2400" b="1" dirty="0">
                <a:solidFill>
                  <a:srgbClr val="0066FF"/>
                </a:solidFill>
                <a:latin typeface="Times New Roman" panose="02020603050405020304" pitchFamily="18" charset="0"/>
              </a:rPr>
              <a:t>// </a:t>
            </a:r>
            <a:r>
              <a:rPr kumimoji="1" lang="zh-CN" altLang="en-US" sz="2400" b="1" dirty="0">
                <a:solidFill>
                  <a:srgbClr val="0066FF"/>
                </a:solidFill>
              </a:rPr>
              <a:t>表示正在读的进程数目</a:t>
            </a:r>
            <a:endParaRPr kumimoji="1" lang="en-US" altLang="zh-CN" sz="2400" b="1" dirty="0">
              <a:solidFill>
                <a:srgbClr val="0066FF"/>
              </a:solidFill>
              <a:latin typeface="Times New Roman" panose="02020603050405020304" pitchFamily="18" charset="0"/>
            </a:endParaRPr>
          </a:p>
          <a:p>
            <a:pPr eaLnBrk="1" hangingPunct="1">
              <a:lnSpc>
                <a:spcPct val="80000"/>
              </a:lnSpc>
              <a:spcBef>
                <a:spcPct val="0"/>
              </a:spcBef>
              <a:buClrTx/>
              <a:buSzTx/>
              <a:buFontTx/>
              <a:buNone/>
            </a:pPr>
            <a:r>
              <a:rPr kumimoji="1" lang="en-US" altLang="zh-CN" sz="2400" dirty="0">
                <a:latin typeface="Times New Roman" panose="02020603050405020304" pitchFamily="18" charset="0"/>
              </a:rPr>
              <a:t>    begin</a:t>
            </a:r>
          </a:p>
          <a:p>
            <a:pPr eaLnBrk="1" hangingPunct="1">
              <a:lnSpc>
                <a:spcPct val="80000"/>
              </a:lnSpc>
              <a:spcBef>
                <a:spcPct val="0"/>
              </a:spcBef>
              <a:buClrTx/>
              <a:buSzTx/>
              <a:buFontTx/>
              <a:buNone/>
            </a:pPr>
            <a:r>
              <a:rPr kumimoji="1" lang="en-US" altLang="zh-CN" sz="2400" dirty="0">
                <a:latin typeface="Times New Roman" panose="02020603050405020304" pitchFamily="18" charset="0"/>
              </a:rPr>
              <a:t>    </a:t>
            </a:r>
            <a:r>
              <a:rPr kumimoji="1" lang="en-US" altLang="zh-CN" sz="2400" dirty="0" err="1">
                <a:latin typeface="Times New Roman" panose="02020603050405020304" pitchFamily="18" charset="0"/>
              </a:rPr>
              <a:t>parbegin</a:t>
            </a:r>
            <a:endParaRPr kumimoji="1" lang="en-US" altLang="zh-CN" sz="2400" dirty="0">
              <a:latin typeface="Times New Roman" panose="02020603050405020304" pitchFamily="18" charset="0"/>
            </a:endParaRPr>
          </a:p>
          <a:p>
            <a:pPr eaLnBrk="1" hangingPunct="1">
              <a:lnSpc>
                <a:spcPct val="80000"/>
              </a:lnSpc>
              <a:spcBef>
                <a:spcPct val="0"/>
              </a:spcBef>
              <a:buClrTx/>
              <a:buSzTx/>
              <a:buFontTx/>
              <a:buNone/>
            </a:pPr>
            <a:r>
              <a:rPr kumimoji="1" lang="en-US" altLang="zh-CN" sz="2400" dirty="0">
                <a:latin typeface="Times New Roman" panose="02020603050405020304" pitchFamily="18" charset="0"/>
              </a:rPr>
              <a:t>     </a:t>
            </a:r>
            <a:r>
              <a:rPr kumimoji="1" lang="en-US" altLang="zh-CN" sz="2400" dirty="0" err="1">
                <a:latin typeface="Times New Roman" panose="02020603050405020304" pitchFamily="18" charset="0"/>
              </a:rPr>
              <a:t>Reader:begin</a:t>
            </a:r>
            <a:endParaRPr kumimoji="1" lang="en-US" altLang="zh-CN" sz="2400" dirty="0">
              <a:latin typeface="Times New Roman" panose="02020603050405020304" pitchFamily="18" charset="0"/>
            </a:endParaRPr>
          </a:p>
          <a:p>
            <a:pPr eaLnBrk="1" hangingPunct="1">
              <a:lnSpc>
                <a:spcPct val="80000"/>
              </a:lnSpc>
              <a:spcBef>
                <a:spcPct val="0"/>
              </a:spcBef>
              <a:buClrTx/>
              <a:buSzTx/>
              <a:buFontTx/>
              <a:buNone/>
            </a:pPr>
            <a:r>
              <a:rPr kumimoji="1" lang="en-US" altLang="zh-CN" sz="2400" dirty="0">
                <a:latin typeface="Times New Roman" panose="02020603050405020304" pitchFamily="18" charset="0"/>
              </a:rPr>
              <a:t>        repeat</a:t>
            </a:r>
          </a:p>
          <a:p>
            <a:pPr eaLnBrk="1" hangingPunct="1">
              <a:lnSpc>
                <a:spcPct val="80000"/>
              </a:lnSpc>
              <a:spcBef>
                <a:spcPct val="0"/>
              </a:spcBef>
              <a:buClrTx/>
              <a:buSzTx/>
              <a:buFontTx/>
              <a:buNone/>
            </a:pPr>
            <a:r>
              <a:rPr kumimoji="1" lang="en-US" altLang="zh-CN" sz="2400" dirty="0">
                <a:latin typeface="Times New Roman" panose="02020603050405020304" pitchFamily="18" charset="0"/>
              </a:rPr>
              <a:t>         wait(</a:t>
            </a:r>
            <a:r>
              <a:rPr kumimoji="1" lang="en-US" altLang="zh-CN" sz="2400" dirty="0" err="1">
                <a:latin typeface="Times New Roman" panose="02020603050405020304" pitchFamily="18" charset="0"/>
              </a:rPr>
              <a:t>rmutex</a:t>
            </a:r>
            <a:r>
              <a:rPr kumimoji="1" lang="en-US" altLang="zh-CN" sz="2400" dirty="0">
                <a:latin typeface="Times New Roman" panose="02020603050405020304" pitchFamily="18" charset="0"/>
              </a:rPr>
              <a:t>);   </a:t>
            </a:r>
            <a:r>
              <a:rPr kumimoji="1" lang="en-US" altLang="zh-CN" sz="2000" b="1" dirty="0">
                <a:solidFill>
                  <a:srgbClr val="0066FF"/>
                </a:solidFill>
                <a:latin typeface="Times New Roman" panose="02020603050405020304" pitchFamily="18" charset="0"/>
              </a:rPr>
              <a:t>// </a:t>
            </a:r>
            <a:r>
              <a:rPr kumimoji="1" lang="zh-CN" altLang="en-US" sz="2000" b="1" dirty="0">
                <a:solidFill>
                  <a:srgbClr val="0066FF"/>
                </a:solidFill>
                <a:latin typeface="Times New Roman" panose="02020603050405020304" pitchFamily="18" charset="0"/>
              </a:rPr>
              <a:t>保护</a:t>
            </a:r>
            <a:r>
              <a:rPr kumimoji="1" lang="en-US" altLang="zh-CN" sz="2000" b="1" dirty="0" err="1">
                <a:solidFill>
                  <a:srgbClr val="0066FF"/>
                </a:solidFill>
              </a:rPr>
              <a:t>Readcount</a:t>
            </a:r>
            <a:r>
              <a:rPr kumimoji="1" lang="zh-CN" altLang="en-US" sz="2000" b="1" dirty="0">
                <a:solidFill>
                  <a:srgbClr val="0066FF"/>
                </a:solidFill>
              </a:rPr>
              <a:t>变量同时只能被一个读者使用</a:t>
            </a:r>
            <a:endParaRPr kumimoji="1" lang="zh-CN" altLang="en-US" sz="2000" b="1" dirty="0">
              <a:solidFill>
                <a:srgbClr val="0066FF"/>
              </a:solidFill>
              <a:latin typeface="Times New Roman" panose="02020603050405020304" pitchFamily="18" charset="0"/>
            </a:endParaRPr>
          </a:p>
          <a:p>
            <a:pPr eaLnBrk="1" hangingPunct="1">
              <a:lnSpc>
                <a:spcPct val="80000"/>
              </a:lnSpc>
              <a:spcBef>
                <a:spcPct val="0"/>
              </a:spcBef>
              <a:buClrTx/>
              <a:buSzTx/>
              <a:buFontTx/>
              <a:buNone/>
            </a:pPr>
            <a:r>
              <a:rPr kumimoji="1" lang="en-US" altLang="zh-CN" sz="2400" dirty="0">
                <a:latin typeface="Times New Roman" panose="02020603050405020304" pitchFamily="18" charset="0"/>
              </a:rPr>
              <a:t>         </a:t>
            </a:r>
            <a:r>
              <a:rPr kumimoji="1" lang="en-US" altLang="zh-CN" sz="2400" dirty="0">
                <a:solidFill>
                  <a:srgbClr val="FF0000"/>
                </a:solidFill>
                <a:latin typeface="Times New Roman" panose="02020603050405020304" pitchFamily="18" charset="0"/>
              </a:rPr>
              <a:t>if </a:t>
            </a:r>
            <a:r>
              <a:rPr kumimoji="1" lang="en-US" altLang="zh-CN" sz="2400" dirty="0" err="1">
                <a:solidFill>
                  <a:srgbClr val="FF0000"/>
                </a:solidFill>
                <a:latin typeface="Times New Roman" panose="02020603050405020304" pitchFamily="18" charset="0"/>
              </a:rPr>
              <a:t>Readcount</a:t>
            </a:r>
            <a:r>
              <a:rPr kumimoji="1" lang="en-US" altLang="zh-CN" sz="2400" dirty="0">
                <a:solidFill>
                  <a:srgbClr val="FF0000"/>
                </a:solidFill>
                <a:latin typeface="Times New Roman" panose="02020603050405020304" pitchFamily="18" charset="0"/>
              </a:rPr>
              <a:t>==0 then wait(</a:t>
            </a:r>
            <a:r>
              <a:rPr kumimoji="1" lang="en-US" altLang="zh-CN" sz="2400" dirty="0" err="1">
                <a:solidFill>
                  <a:srgbClr val="FF0000"/>
                </a:solidFill>
                <a:latin typeface="Times New Roman" panose="02020603050405020304" pitchFamily="18" charset="0"/>
              </a:rPr>
              <a:t>wmutex</a:t>
            </a:r>
            <a:r>
              <a:rPr kumimoji="1" lang="en-US" altLang="zh-CN" sz="2400" dirty="0">
                <a:solidFill>
                  <a:srgbClr val="FF0000"/>
                </a:solidFill>
                <a:latin typeface="Times New Roman" panose="02020603050405020304" pitchFamily="18" charset="0"/>
              </a:rPr>
              <a:t>); </a:t>
            </a:r>
            <a:r>
              <a:rPr kumimoji="1" lang="en-US" altLang="zh-CN" sz="2400" dirty="0">
                <a:solidFill>
                  <a:srgbClr val="0066FF"/>
                </a:solidFill>
                <a:latin typeface="Times New Roman" panose="02020603050405020304" pitchFamily="18" charset="0"/>
              </a:rPr>
              <a:t>//</a:t>
            </a:r>
            <a:r>
              <a:rPr kumimoji="1" lang="zh-CN" altLang="en-US" sz="1800" b="1" dirty="0">
                <a:solidFill>
                  <a:srgbClr val="0066FF"/>
                </a:solidFill>
              </a:rPr>
              <a:t>表示尚无</a:t>
            </a:r>
            <a:r>
              <a:rPr kumimoji="1" lang="en-US" altLang="zh-CN" sz="1800" b="1" dirty="0">
                <a:solidFill>
                  <a:srgbClr val="0066FF"/>
                </a:solidFill>
              </a:rPr>
              <a:t>Reader</a:t>
            </a:r>
            <a:r>
              <a:rPr kumimoji="1" lang="zh-CN" altLang="en-US" sz="1800" b="1" dirty="0">
                <a:solidFill>
                  <a:srgbClr val="0066FF"/>
                </a:solidFill>
              </a:rPr>
              <a:t>进程在读时，                       允许读，互斥写者</a:t>
            </a:r>
            <a:endParaRPr kumimoji="1" lang="en-US" altLang="zh-CN" sz="2400" dirty="0">
              <a:solidFill>
                <a:srgbClr val="0066FF"/>
              </a:solidFill>
              <a:latin typeface="Times New Roman" panose="02020603050405020304" pitchFamily="18" charset="0"/>
            </a:endParaRPr>
          </a:p>
          <a:p>
            <a:pPr eaLnBrk="1" hangingPunct="1">
              <a:lnSpc>
                <a:spcPct val="80000"/>
              </a:lnSpc>
              <a:spcBef>
                <a:spcPct val="0"/>
              </a:spcBef>
              <a:buClrTx/>
              <a:buSzTx/>
              <a:buFontTx/>
              <a:buNone/>
            </a:pPr>
            <a:r>
              <a:rPr kumimoji="1" lang="en-US" altLang="zh-CN" sz="2400" dirty="0">
                <a:latin typeface="Times New Roman" panose="02020603050405020304" pitchFamily="18" charset="0"/>
              </a:rPr>
              <a:t>         </a:t>
            </a:r>
            <a:r>
              <a:rPr kumimoji="1" lang="en-US" altLang="zh-CN" sz="2400" dirty="0" err="1">
                <a:latin typeface="Times New Roman" panose="02020603050405020304" pitchFamily="18" charset="0"/>
              </a:rPr>
              <a:t>Readcount</a:t>
            </a:r>
            <a:r>
              <a:rPr kumimoji="1" lang="en-US" altLang="zh-CN" sz="2400" dirty="0">
                <a:latin typeface="Times New Roman" panose="02020603050405020304" pitchFamily="18" charset="0"/>
              </a:rPr>
              <a:t>∶ =Readcount+1;</a:t>
            </a:r>
          </a:p>
          <a:p>
            <a:pPr eaLnBrk="1" hangingPunct="1">
              <a:lnSpc>
                <a:spcPct val="80000"/>
              </a:lnSpc>
              <a:spcBef>
                <a:spcPct val="0"/>
              </a:spcBef>
              <a:buClrTx/>
              <a:buSzTx/>
              <a:buFontTx/>
              <a:buNone/>
            </a:pPr>
            <a:r>
              <a:rPr kumimoji="1" lang="en-US" altLang="zh-CN" sz="2400" dirty="0">
                <a:latin typeface="Times New Roman" panose="02020603050405020304" pitchFamily="18" charset="0"/>
              </a:rPr>
              <a:t>         signal(</a:t>
            </a:r>
            <a:r>
              <a:rPr kumimoji="1" lang="en-US" altLang="zh-CN" sz="2400" dirty="0" err="1">
                <a:latin typeface="Times New Roman" panose="02020603050405020304" pitchFamily="18" charset="0"/>
              </a:rPr>
              <a:t>rmutex</a:t>
            </a:r>
            <a:r>
              <a:rPr kumimoji="1" lang="en-US" altLang="zh-CN" sz="2400" dirty="0">
                <a:latin typeface="Times New Roman" panose="02020603050405020304" pitchFamily="18" charset="0"/>
              </a:rPr>
              <a:t>);</a:t>
            </a:r>
          </a:p>
          <a:p>
            <a:pPr eaLnBrk="1" hangingPunct="1">
              <a:lnSpc>
                <a:spcPct val="80000"/>
              </a:lnSpc>
              <a:spcBef>
                <a:spcPct val="0"/>
              </a:spcBef>
              <a:buClrTx/>
              <a:buSzTx/>
              <a:buFontTx/>
              <a:buNone/>
            </a:pPr>
            <a:r>
              <a:rPr kumimoji="1" lang="en-US" altLang="zh-CN" sz="2400" dirty="0">
                <a:latin typeface="Times New Roman" panose="02020603050405020304" pitchFamily="18" charset="0"/>
              </a:rPr>
              <a:t>           </a:t>
            </a:r>
            <a:r>
              <a:rPr kumimoji="1" lang="en-US" altLang="zh-CN" sz="2400" dirty="0">
                <a:latin typeface="Courier New" panose="02070309020205020404" pitchFamily="49" charset="0"/>
              </a:rPr>
              <a:t>…</a:t>
            </a:r>
            <a:endParaRPr kumimoji="1" lang="en-US" altLang="zh-CN" sz="2400" dirty="0">
              <a:latin typeface="Times New Roman" panose="02020603050405020304" pitchFamily="18" charset="0"/>
            </a:endParaRPr>
          </a:p>
          <a:p>
            <a:pPr eaLnBrk="1" hangingPunct="1">
              <a:lnSpc>
                <a:spcPct val="80000"/>
              </a:lnSpc>
              <a:spcBef>
                <a:spcPct val="0"/>
              </a:spcBef>
              <a:buClrTx/>
              <a:buSzTx/>
              <a:buFontTx/>
              <a:buNone/>
            </a:pPr>
            <a:r>
              <a:rPr kumimoji="1" lang="en-US" altLang="zh-CN" sz="2400" dirty="0">
                <a:latin typeface="Times New Roman" panose="02020603050405020304" pitchFamily="18" charset="0"/>
              </a:rPr>
              <a:t>         perform read operation;</a:t>
            </a:r>
          </a:p>
          <a:p>
            <a:pPr eaLnBrk="1" hangingPunct="1">
              <a:lnSpc>
                <a:spcPct val="80000"/>
              </a:lnSpc>
              <a:spcBef>
                <a:spcPct val="0"/>
              </a:spcBef>
              <a:buClrTx/>
              <a:buSzTx/>
              <a:buFontTx/>
              <a:buNone/>
            </a:pPr>
            <a:r>
              <a:rPr kumimoji="1" lang="en-US" altLang="zh-CN" sz="2400" dirty="0">
                <a:latin typeface="Times New Roman" panose="02020603050405020304" pitchFamily="18" charset="0"/>
                <a:cs typeface="Times New Roman" panose="02020603050405020304" pitchFamily="18" charset="0"/>
              </a:rPr>
              <a:t>           …</a:t>
            </a:r>
          </a:p>
          <a:p>
            <a:pPr eaLnBrk="1" hangingPunct="1">
              <a:lnSpc>
                <a:spcPct val="80000"/>
              </a:lnSpc>
              <a:spcBef>
                <a:spcPct val="0"/>
              </a:spcBef>
              <a:buClrTx/>
              <a:buSzTx/>
              <a:buFontTx/>
              <a:buNone/>
            </a:pPr>
            <a:r>
              <a:rPr kumimoji="1" lang="en-US" altLang="zh-CN" sz="2400" dirty="0">
                <a:latin typeface="Times New Roman" panose="02020603050405020304" pitchFamily="18" charset="0"/>
                <a:cs typeface="Times New Roman" panose="02020603050405020304" pitchFamily="18" charset="0"/>
              </a:rPr>
              <a:t>         wait(</a:t>
            </a:r>
            <a:r>
              <a:rPr kumimoji="1" lang="en-US" altLang="zh-CN" sz="2400" dirty="0" err="1">
                <a:latin typeface="Times New Roman" panose="02020603050405020304" pitchFamily="18" charset="0"/>
                <a:cs typeface="Times New Roman" panose="02020603050405020304" pitchFamily="18" charset="0"/>
              </a:rPr>
              <a:t>rmutex</a:t>
            </a:r>
            <a:r>
              <a:rPr kumimoji="1" lang="en-US" altLang="zh-CN" sz="2400" dirty="0">
                <a:latin typeface="Times New Roman" panose="02020603050405020304" pitchFamily="18" charset="0"/>
                <a:cs typeface="Times New Roman" panose="02020603050405020304" pitchFamily="18" charset="0"/>
              </a:rPr>
              <a:t>);</a:t>
            </a:r>
          </a:p>
          <a:p>
            <a:pPr eaLnBrk="1" hangingPunct="1">
              <a:lnSpc>
                <a:spcPct val="80000"/>
              </a:lnSpc>
              <a:spcBef>
                <a:spcPct val="0"/>
              </a:spcBef>
              <a:buClrTx/>
              <a:buSzTx/>
              <a:buFontTx/>
              <a:buNone/>
            </a:pPr>
            <a:r>
              <a:rPr kumimoji="1" lang="en-US" altLang="zh-CN" sz="2400" dirty="0">
                <a:latin typeface="Times New Roman" panose="02020603050405020304" pitchFamily="18" charset="0"/>
                <a:cs typeface="Times New Roman" panose="02020603050405020304" pitchFamily="18" charset="0"/>
              </a:rPr>
              <a:t>         </a:t>
            </a:r>
            <a:r>
              <a:rPr kumimoji="1" lang="en-US" altLang="zh-CN" sz="2400" dirty="0" err="1">
                <a:latin typeface="Times New Roman" panose="02020603050405020304" pitchFamily="18" charset="0"/>
                <a:cs typeface="Times New Roman" panose="02020603050405020304" pitchFamily="18" charset="0"/>
              </a:rPr>
              <a:t>Readcount</a:t>
            </a:r>
            <a:r>
              <a:rPr kumimoji="1" lang="en-US" altLang="zh-CN" sz="2400" dirty="0">
                <a:latin typeface="Times New Roman" panose="02020603050405020304" pitchFamily="18" charset="0"/>
                <a:cs typeface="Times New Roman" panose="02020603050405020304" pitchFamily="18" charset="0"/>
              </a:rPr>
              <a:t>∶=Readcount-1;</a:t>
            </a:r>
          </a:p>
          <a:p>
            <a:pPr eaLnBrk="1" hangingPunct="1">
              <a:lnSpc>
                <a:spcPct val="80000"/>
              </a:lnSpc>
              <a:spcBef>
                <a:spcPct val="0"/>
              </a:spcBef>
              <a:buClrTx/>
              <a:buSzTx/>
              <a:buFontTx/>
              <a:buNone/>
            </a:pPr>
            <a:r>
              <a:rPr kumimoji="1" lang="en-US" altLang="zh-CN" sz="2400" dirty="0">
                <a:latin typeface="Times New Roman" panose="02020603050405020304" pitchFamily="18" charset="0"/>
                <a:cs typeface="Times New Roman" panose="02020603050405020304" pitchFamily="18" charset="0"/>
              </a:rPr>
              <a:t>         </a:t>
            </a:r>
            <a:r>
              <a:rPr kumimoji="1" lang="en-US" altLang="zh-CN" sz="2400" dirty="0">
                <a:solidFill>
                  <a:srgbClr val="FF0000"/>
                </a:solidFill>
                <a:latin typeface="Times New Roman" panose="02020603050405020304" pitchFamily="18" charset="0"/>
                <a:cs typeface="Times New Roman" panose="02020603050405020304" pitchFamily="18" charset="0"/>
              </a:rPr>
              <a:t>if </a:t>
            </a:r>
            <a:r>
              <a:rPr kumimoji="1" lang="en-US" altLang="zh-CN" sz="2400" dirty="0" err="1">
                <a:solidFill>
                  <a:srgbClr val="FF0000"/>
                </a:solidFill>
                <a:latin typeface="Times New Roman" panose="02020603050405020304" pitchFamily="18" charset="0"/>
                <a:cs typeface="Times New Roman" panose="02020603050405020304" pitchFamily="18" charset="0"/>
              </a:rPr>
              <a:t>readcount</a:t>
            </a:r>
            <a:r>
              <a:rPr kumimoji="1" lang="en-US" altLang="zh-CN" sz="2400" dirty="0">
                <a:solidFill>
                  <a:srgbClr val="FF0000"/>
                </a:solidFill>
                <a:latin typeface="Times New Roman" panose="02020603050405020304" pitchFamily="18" charset="0"/>
                <a:cs typeface="Times New Roman" panose="02020603050405020304" pitchFamily="18" charset="0"/>
              </a:rPr>
              <a:t>==0 then signal(</a:t>
            </a:r>
            <a:r>
              <a:rPr kumimoji="1" lang="en-US" altLang="zh-CN" sz="2400" dirty="0" err="1">
                <a:solidFill>
                  <a:srgbClr val="FF0000"/>
                </a:solidFill>
                <a:latin typeface="Times New Roman" panose="02020603050405020304" pitchFamily="18" charset="0"/>
                <a:cs typeface="Times New Roman" panose="02020603050405020304" pitchFamily="18" charset="0"/>
              </a:rPr>
              <a:t>wmutex</a:t>
            </a:r>
            <a:r>
              <a:rPr kumimoji="1" lang="en-US" altLang="zh-CN" sz="2400" dirty="0">
                <a:solidFill>
                  <a:srgbClr val="FF0000"/>
                </a:solidFill>
                <a:latin typeface="Times New Roman" panose="02020603050405020304" pitchFamily="18" charset="0"/>
                <a:cs typeface="Times New Roman" panose="02020603050405020304" pitchFamily="18" charset="0"/>
              </a:rPr>
              <a:t>); </a:t>
            </a:r>
            <a:r>
              <a:rPr kumimoji="1" lang="en-US" altLang="zh-CN" sz="2400" dirty="0">
                <a:solidFill>
                  <a:srgbClr val="0066FF"/>
                </a:solidFill>
                <a:latin typeface="Times New Roman" panose="02020603050405020304" pitchFamily="18" charset="0"/>
                <a:cs typeface="Times New Roman" panose="02020603050405020304" pitchFamily="18" charset="0"/>
              </a:rPr>
              <a:t>//</a:t>
            </a:r>
            <a:r>
              <a:rPr kumimoji="1" lang="zh-CN" altLang="en-US" sz="1800" b="1" dirty="0">
                <a:solidFill>
                  <a:srgbClr val="0066FF"/>
                </a:solidFill>
                <a:latin typeface="Times New Roman" panose="02020603050405020304" pitchFamily="18" charset="0"/>
                <a:cs typeface="Times New Roman" panose="02020603050405020304" pitchFamily="18" charset="0"/>
              </a:rPr>
              <a:t>以便让</a:t>
            </a:r>
            <a:r>
              <a:rPr kumimoji="1" lang="en-US" altLang="zh-CN" sz="1800" b="1" dirty="0">
                <a:solidFill>
                  <a:srgbClr val="0066FF"/>
                </a:solidFill>
                <a:latin typeface="Times New Roman" panose="02020603050405020304" pitchFamily="18" charset="0"/>
                <a:cs typeface="Times New Roman" panose="02020603050405020304" pitchFamily="18" charset="0"/>
              </a:rPr>
              <a:t>Writer</a:t>
            </a:r>
            <a:r>
              <a:rPr kumimoji="1" lang="zh-CN" altLang="en-US" sz="1800" b="1" dirty="0">
                <a:solidFill>
                  <a:srgbClr val="0066FF"/>
                </a:solidFill>
                <a:latin typeface="Times New Roman" panose="02020603050405020304" pitchFamily="18" charset="0"/>
                <a:cs typeface="Times New Roman" panose="02020603050405020304" pitchFamily="18" charset="0"/>
              </a:rPr>
              <a:t>进程写。</a:t>
            </a:r>
          </a:p>
          <a:p>
            <a:pPr eaLnBrk="1" hangingPunct="1">
              <a:lnSpc>
                <a:spcPct val="80000"/>
              </a:lnSpc>
              <a:spcBef>
                <a:spcPct val="0"/>
              </a:spcBef>
              <a:buClrTx/>
              <a:buSzTx/>
              <a:buFontTx/>
              <a:buNone/>
            </a:pPr>
            <a:r>
              <a:rPr kumimoji="1" lang="en-US" altLang="zh-CN" sz="2400" dirty="0">
                <a:latin typeface="Times New Roman" panose="02020603050405020304" pitchFamily="18" charset="0"/>
                <a:cs typeface="Times New Roman" panose="02020603050405020304" pitchFamily="18" charset="0"/>
              </a:rPr>
              <a:t>         signal(</a:t>
            </a:r>
            <a:r>
              <a:rPr kumimoji="1" lang="en-US" altLang="zh-CN" sz="2400" dirty="0" err="1">
                <a:latin typeface="Times New Roman" panose="02020603050405020304" pitchFamily="18" charset="0"/>
                <a:cs typeface="Times New Roman" panose="02020603050405020304" pitchFamily="18" charset="0"/>
              </a:rPr>
              <a:t>rmutex</a:t>
            </a:r>
            <a:r>
              <a:rPr kumimoji="1" lang="en-US" altLang="zh-CN" sz="2400" dirty="0">
                <a:latin typeface="Times New Roman" panose="02020603050405020304" pitchFamily="18" charset="0"/>
                <a:cs typeface="Times New Roman" panose="02020603050405020304" pitchFamily="18" charset="0"/>
              </a:rPr>
              <a:t>);</a:t>
            </a:r>
          </a:p>
          <a:p>
            <a:pPr eaLnBrk="1" hangingPunct="1">
              <a:lnSpc>
                <a:spcPct val="80000"/>
              </a:lnSpc>
              <a:spcBef>
                <a:spcPct val="0"/>
              </a:spcBef>
              <a:buClrTx/>
              <a:buSzTx/>
              <a:buFontTx/>
              <a:buNone/>
            </a:pPr>
            <a:r>
              <a:rPr kumimoji="1" lang="en-US" altLang="zh-CN" sz="2400" dirty="0">
                <a:latin typeface="Times New Roman" panose="02020603050405020304" pitchFamily="18" charset="0"/>
                <a:cs typeface="Times New Roman" panose="02020603050405020304" pitchFamily="18" charset="0"/>
              </a:rPr>
              <a:t>        until false;</a:t>
            </a:r>
          </a:p>
          <a:p>
            <a:pPr eaLnBrk="1" hangingPunct="1">
              <a:lnSpc>
                <a:spcPct val="80000"/>
              </a:lnSpc>
              <a:spcBef>
                <a:spcPct val="0"/>
              </a:spcBef>
              <a:buClrTx/>
              <a:buSzTx/>
              <a:buFontTx/>
              <a:buNone/>
            </a:pPr>
            <a:r>
              <a:rPr kumimoji="1" lang="en-US" altLang="zh-CN" sz="2400" dirty="0">
                <a:latin typeface="Times New Roman" panose="02020603050405020304" pitchFamily="18" charset="0"/>
                <a:cs typeface="Times New Roman" panose="02020603050405020304" pitchFamily="18" charset="0"/>
              </a:rPr>
              <a:t>       end</a:t>
            </a:r>
          </a:p>
          <a:p>
            <a:pPr eaLnBrk="1" hangingPunct="1">
              <a:lnSpc>
                <a:spcPct val="80000"/>
              </a:lnSpc>
              <a:spcBef>
                <a:spcPct val="0"/>
              </a:spcBef>
              <a:buClrTx/>
              <a:buSzTx/>
              <a:buFontTx/>
              <a:buNone/>
            </a:pPr>
            <a:endParaRPr kumimoji="1" lang="en-US" altLang="zh-CN" sz="2400" dirty="0">
              <a:latin typeface="Times New Roman" panose="02020603050405020304" pitchFamily="18" charset="0"/>
            </a:endParaRPr>
          </a:p>
        </p:txBody>
      </p:sp>
    </p:spTree>
    <p:extLst>
      <p:ext uri="{BB962C8B-B14F-4D97-AF65-F5344CB8AC3E}">
        <p14:creationId xmlns:p14="http://schemas.microsoft.com/office/powerpoint/2010/main" val="2998612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0C1E3A8-64BD-497E-9853-403034A55D24}"/>
              </a:ext>
            </a:extLst>
          </p:cNvPr>
          <p:cNvSpPr>
            <a:spLocks noGrp="1" noRot="1" noChangeArrowheads="1"/>
          </p:cNvSpPr>
          <p:nvPr>
            <p:ph type="title"/>
          </p:nvPr>
        </p:nvSpPr>
        <p:spPr>
          <a:xfrm>
            <a:off x="301625" y="228600"/>
            <a:ext cx="8540750" cy="1143000"/>
          </a:xfrm>
        </p:spPr>
        <p:txBody>
          <a:bodyPr/>
          <a:lstStyle/>
          <a:p>
            <a:endParaRPr lang="zh-CN" altLang="en-US"/>
          </a:p>
        </p:txBody>
      </p:sp>
      <p:sp>
        <p:nvSpPr>
          <p:cNvPr id="6" name="Rectangle 3">
            <a:extLst>
              <a:ext uri="{FF2B5EF4-FFF2-40B4-BE49-F238E27FC236}">
                <a16:creationId xmlns:a16="http://schemas.microsoft.com/office/drawing/2014/main" id="{5A4E833D-5B85-4D53-B264-7BA21545F0E1}"/>
              </a:ext>
            </a:extLst>
          </p:cNvPr>
          <p:cNvSpPr txBox="1">
            <a:spLocks noRot="1" noChangeArrowheads="1"/>
          </p:cNvSpPr>
          <p:nvPr/>
        </p:nvSpPr>
        <p:spPr>
          <a:xfrm>
            <a:off x="914400" y="1676400"/>
            <a:ext cx="5641975" cy="4498975"/>
          </a:xfrm>
          <a:prstGeom prst="rect">
            <a:avLst/>
          </a:prstGeom>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nSpc>
                <a:spcPct val="90000"/>
              </a:lnSpc>
              <a:buFont typeface="Wingdings 2" panose="05020102010507070707" pitchFamily="18" charset="2"/>
              <a:buNone/>
            </a:pPr>
            <a:r>
              <a:rPr kumimoji="1" lang="en-US" altLang="zh-CN">
                <a:latin typeface="Times New Roman" panose="02020603050405020304" pitchFamily="18" charset="0"/>
                <a:cs typeface="Times New Roman" panose="02020603050405020304" pitchFamily="18" charset="0"/>
              </a:rPr>
              <a:t>writer:begin</a:t>
            </a:r>
          </a:p>
          <a:p>
            <a:pPr>
              <a:lnSpc>
                <a:spcPct val="90000"/>
              </a:lnSpc>
              <a:buFont typeface="Wingdings 2" panose="05020102010507070707" pitchFamily="18" charset="2"/>
              <a:buNone/>
            </a:pPr>
            <a:r>
              <a:rPr kumimoji="1" lang="en-US" altLang="zh-CN">
                <a:latin typeface="Times New Roman" panose="02020603050405020304" pitchFamily="18" charset="0"/>
                <a:cs typeface="Times New Roman" panose="02020603050405020304" pitchFamily="18" charset="0"/>
              </a:rPr>
              <a:t>        repeat</a:t>
            </a:r>
          </a:p>
          <a:p>
            <a:pPr>
              <a:lnSpc>
                <a:spcPct val="90000"/>
              </a:lnSpc>
              <a:buFont typeface="Wingdings 2" panose="05020102010507070707" pitchFamily="18" charset="2"/>
              <a:buNone/>
            </a:pPr>
            <a:r>
              <a:rPr kumimoji="1" lang="en-US" altLang="zh-CN">
                <a:latin typeface="Times New Roman" panose="02020603050405020304" pitchFamily="18" charset="0"/>
                <a:cs typeface="Times New Roman" panose="02020603050405020304" pitchFamily="18" charset="0"/>
              </a:rPr>
              <a:t>         wait(wmutex);</a:t>
            </a:r>
          </a:p>
          <a:p>
            <a:pPr>
              <a:lnSpc>
                <a:spcPct val="90000"/>
              </a:lnSpc>
              <a:buFont typeface="Wingdings 2" panose="05020102010507070707" pitchFamily="18" charset="2"/>
              <a:buNone/>
            </a:pPr>
            <a:r>
              <a:rPr kumimoji="1" lang="en-US" altLang="zh-CN">
                <a:latin typeface="Times New Roman" panose="02020603050405020304" pitchFamily="18" charset="0"/>
                <a:cs typeface="Times New Roman" panose="02020603050405020304" pitchFamily="18" charset="0"/>
              </a:rPr>
              <a:t>         perform write operation;</a:t>
            </a:r>
          </a:p>
          <a:p>
            <a:pPr>
              <a:lnSpc>
                <a:spcPct val="90000"/>
              </a:lnSpc>
              <a:buFont typeface="Wingdings 2" panose="05020102010507070707" pitchFamily="18" charset="2"/>
              <a:buNone/>
            </a:pPr>
            <a:r>
              <a:rPr kumimoji="1" lang="en-US" altLang="zh-CN">
                <a:latin typeface="Times New Roman" panose="02020603050405020304" pitchFamily="18" charset="0"/>
                <a:cs typeface="Times New Roman" panose="02020603050405020304" pitchFamily="18" charset="0"/>
              </a:rPr>
              <a:t>         signal(wmutex);</a:t>
            </a:r>
          </a:p>
          <a:p>
            <a:pPr>
              <a:lnSpc>
                <a:spcPct val="90000"/>
              </a:lnSpc>
              <a:buFont typeface="Wingdings 2" panose="05020102010507070707" pitchFamily="18" charset="2"/>
              <a:buNone/>
            </a:pPr>
            <a:r>
              <a:rPr kumimoji="1" lang="en-US" altLang="zh-CN">
                <a:latin typeface="Times New Roman" panose="02020603050405020304" pitchFamily="18" charset="0"/>
                <a:cs typeface="Times New Roman" panose="02020603050405020304" pitchFamily="18" charset="0"/>
              </a:rPr>
              <a:t>        until false;</a:t>
            </a:r>
          </a:p>
          <a:p>
            <a:pPr>
              <a:lnSpc>
                <a:spcPct val="90000"/>
              </a:lnSpc>
              <a:buFont typeface="Wingdings 2" panose="05020102010507070707" pitchFamily="18" charset="2"/>
              <a:buNone/>
            </a:pPr>
            <a:r>
              <a:rPr kumimoji="1" lang="en-US" altLang="zh-CN">
                <a:latin typeface="Times New Roman" panose="02020603050405020304" pitchFamily="18" charset="0"/>
                <a:cs typeface="Times New Roman" panose="02020603050405020304" pitchFamily="18" charset="0"/>
              </a:rPr>
              <a:t>       end</a:t>
            </a:r>
          </a:p>
          <a:p>
            <a:pPr>
              <a:lnSpc>
                <a:spcPct val="90000"/>
              </a:lnSpc>
              <a:buFont typeface="Wingdings 2" panose="05020102010507070707" pitchFamily="18" charset="2"/>
              <a:buNone/>
            </a:pPr>
            <a:r>
              <a:rPr kumimoji="1" lang="en-US" altLang="zh-CN">
                <a:latin typeface="Times New Roman" panose="02020603050405020304" pitchFamily="18" charset="0"/>
                <a:cs typeface="Times New Roman" panose="02020603050405020304" pitchFamily="18" charset="0"/>
              </a:rPr>
              <a:t>    parend</a:t>
            </a:r>
          </a:p>
          <a:p>
            <a:pPr>
              <a:lnSpc>
                <a:spcPct val="90000"/>
              </a:lnSpc>
              <a:buFont typeface="Wingdings 2" panose="05020102010507070707" pitchFamily="18" charset="2"/>
              <a:buNone/>
            </a:pPr>
            <a:r>
              <a:rPr kumimoji="1" lang="en-US" altLang="zh-CN">
                <a:latin typeface="Times New Roman" panose="02020603050405020304" pitchFamily="18" charset="0"/>
                <a:cs typeface="Times New Roman" panose="02020603050405020304" pitchFamily="18" charset="0"/>
              </a:rPr>
              <a:t>  end</a:t>
            </a:r>
          </a:p>
          <a:p>
            <a:pPr>
              <a:lnSpc>
                <a:spcPct val="90000"/>
              </a:lnSpc>
            </a:pPr>
            <a:endParaRPr lang="zh-CN" altLang="en-US" dirty="0"/>
          </a:p>
        </p:txBody>
      </p:sp>
    </p:spTree>
    <p:extLst>
      <p:ext uri="{BB962C8B-B14F-4D97-AF65-F5344CB8AC3E}">
        <p14:creationId xmlns:p14="http://schemas.microsoft.com/office/powerpoint/2010/main" val="397678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8001EAE-2409-438B-AAD5-1D64CE29DE3D}"/>
              </a:ext>
            </a:extLst>
          </p:cNvPr>
          <p:cNvSpPr>
            <a:spLocks noGrp="1" noRot="1" noChangeArrowheads="1"/>
          </p:cNvSpPr>
          <p:nvPr>
            <p:ph type="title"/>
          </p:nvPr>
        </p:nvSpPr>
        <p:spPr>
          <a:xfrm>
            <a:off x="301625" y="228600"/>
            <a:ext cx="8540750" cy="1143000"/>
          </a:xfrm>
        </p:spPr>
        <p:txBody>
          <a:bodyPr/>
          <a:lstStyle/>
          <a:p>
            <a:r>
              <a:rPr kumimoji="1" lang="en-US" altLang="zh-CN" b="1" dirty="0">
                <a:solidFill>
                  <a:srgbClr val="FF0000"/>
                </a:solidFill>
              </a:rPr>
              <a:t>2. </a:t>
            </a:r>
            <a:r>
              <a:rPr kumimoji="1" lang="zh-CN" altLang="en-US" b="1" dirty="0">
                <a:solidFill>
                  <a:srgbClr val="FF0000"/>
                </a:solidFill>
              </a:rPr>
              <a:t>利用信号量集解决读者</a:t>
            </a:r>
            <a:r>
              <a:rPr kumimoji="1" lang="en-US" altLang="zh-CN" b="1" dirty="0">
                <a:solidFill>
                  <a:srgbClr val="FF0000"/>
                </a:solidFill>
              </a:rPr>
              <a:t>-</a:t>
            </a:r>
            <a:r>
              <a:rPr kumimoji="1" lang="zh-CN" altLang="en-US" b="1" dirty="0">
                <a:solidFill>
                  <a:srgbClr val="FF0000"/>
                </a:solidFill>
              </a:rPr>
              <a:t>写者问题</a:t>
            </a:r>
          </a:p>
        </p:txBody>
      </p:sp>
      <p:sp>
        <p:nvSpPr>
          <p:cNvPr id="5" name="Rectangle 3">
            <a:extLst>
              <a:ext uri="{FF2B5EF4-FFF2-40B4-BE49-F238E27FC236}">
                <a16:creationId xmlns:a16="http://schemas.microsoft.com/office/drawing/2014/main" id="{289D6122-8899-4F1C-9D0A-6BFAE99A711D}"/>
              </a:ext>
            </a:extLst>
          </p:cNvPr>
          <p:cNvSpPr txBox="1">
            <a:spLocks noRot="1" noChangeArrowheads="1"/>
          </p:cNvSpPr>
          <p:nvPr/>
        </p:nvSpPr>
        <p:spPr>
          <a:xfrm>
            <a:off x="301625" y="1524000"/>
            <a:ext cx="8540750" cy="4953000"/>
          </a:xfrm>
          <a:prstGeom prst="rect">
            <a:avLst/>
          </a:prstGeom>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gn="just">
              <a:lnSpc>
                <a:spcPct val="90000"/>
              </a:lnSpc>
              <a:spcBef>
                <a:spcPct val="50000"/>
              </a:spcBef>
              <a:buClrTx/>
              <a:buSzTx/>
            </a:pPr>
            <a:r>
              <a:rPr kumimoji="1" lang="zh-CN" altLang="en-US" dirty="0"/>
              <a:t>为实现</a:t>
            </a:r>
            <a:r>
              <a:rPr kumimoji="1" lang="en-US" altLang="zh-CN" dirty="0"/>
              <a:t>Reader</a:t>
            </a:r>
            <a:r>
              <a:rPr kumimoji="1" lang="zh-CN" altLang="en-US" dirty="0"/>
              <a:t>与</a:t>
            </a:r>
            <a:r>
              <a:rPr kumimoji="1" lang="en-US" altLang="zh-CN" dirty="0"/>
              <a:t>Writer</a:t>
            </a:r>
            <a:r>
              <a:rPr kumimoji="1" lang="zh-CN" altLang="en-US" dirty="0"/>
              <a:t>进程间在读或写时的互斥而设置了一个互斥信号量</a:t>
            </a:r>
            <a:r>
              <a:rPr kumimoji="1" lang="en-US" altLang="zh-CN" dirty="0" err="1">
                <a:solidFill>
                  <a:srgbClr val="7030A0"/>
                </a:solidFill>
              </a:rPr>
              <a:t>Wmutex</a:t>
            </a:r>
            <a:r>
              <a:rPr kumimoji="1" lang="zh-CN" altLang="en-US" dirty="0">
                <a:solidFill>
                  <a:srgbClr val="7030A0"/>
                </a:solidFill>
              </a:rPr>
              <a:t>，初始值为</a:t>
            </a:r>
            <a:r>
              <a:rPr kumimoji="1" lang="en-US" altLang="zh-CN" dirty="0">
                <a:solidFill>
                  <a:srgbClr val="7030A0"/>
                </a:solidFill>
              </a:rPr>
              <a:t>1</a:t>
            </a:r>
            <a:r>
              <a:rPr kumimoji="1" lang="zh-CN" altLang="en-US" dirty="0"/>
              <a:t>。</a:t>
            </a:r>
            <a:endParaRPr kumimoji="1" lang="en-US" altLang="zh-CN" dirty="0"/>
          </a:p>
          <a:p>
            <a:pPr algn="just">
              <a:lnSpc>
                <a:spcPct val="90000"/>
              </a:lnSpc>
              <a:spcBef>
                <a:spcPct val="50000"/>
              </a:spcBef>
              <a:buClrTx/>
              <a:buSzTx/>
            </a:pPr>
            <a:r>
              <a:rPr kumimoji="1" lang="zh-CN" altLang="en-US" dirty="0"/>
              <a:t>设置一个资源信号量</a:t>
            </a:r>
            <a:r>
              <a:rPr kumimoji="1" lang="en-US" altLang="zh-CN" dirty="0">
                <a:solidFill>
                  <a:srgbClr val="7030A0"/>
                </a:solidFill>
              </a:rPr>
              <a:t>L</a:t>
            </a:r>
            <a:r>
              <a:rPr kumimoji="1" lang="zh-CN" altLang="en-US" dirty="0"/>
              <a:t>，</a:t>
            </a:r>
            <a:r>
              <a:rPr kumimoji="1" lang="zh-CN" altLang="en-US" dirty="0">
                <a:solidFill>
                  <a:srgbClr val="7030A0"/>
                </a:solidFill>
              </a:rPr>
              <a:t>初始值为</a:t>
            </a:r>
            <a:r>
              <a:rPr kumimoji="1" lang="en-US" altLang="zh-CN" dirty="0">
                <a:solidFill>
                  <a:srgbClr val="7030A0"/>
                </a:solidFill>
              </a:rPr>
              <a:t>RN</a:t>
            </a:r>
            <a:r>
              <a:rPr kumimoji="1" lang="zh-CN" altLang="en-US" dirty="0"/>
              <a:t>，代表最多允许</a:t>
            </a:r>
            <a:r>
              <a:rPr kumimoji="1" lang="en-US" altLang="zh-CN" dirty="0"/>
              <a:t>RN</a:t>
            </a:r>
            <a:r>
              <a:rPr kumimoji="1" lang="zh-CN" altLang="en-US" dirty="0"/>
              <a:t>个读进程同时进入临界区</a:t>
            </a:r>
          </a:p>
        </p:txBody>
      </p:sp>
    </p:spTree>
    <p:extLst>
      <p:ext uri="{BB962C8B-B14F-4D97-AF65-F5344CB8AC3E}">
        <p14:creationId xmlns:p14="http://schemas.microsoft.com/office/powerpoint/2010/main" val="592760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a:extLst>
              <a:ext uri="{FF2B5EF4-FFF2-40B4-BE49-F238E27FC236}">
                <a16:creationId xmlns:a16="http://schemas.microsoft.com/office/drawing/2014/main" id="{034B6BA9-7E4B-475F-89ED-F5856B2F7046}"/>
              </a:ext>
            </a:extLst>
          </p:cNvPr>
          <p:cNvSpPr txBox="1">
            <a:spLocks/>
          </p:cNvSpPr>
          <p:nvPr/>
        </p:nvSpPr>
        <p:spPr bwMode="auto">
          <a:xfrm>
            <a:off x="457200" y="1565910"/>
            <a:ext cx="85407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rgbClr val="CC3300"/>
              </a:buClr>
              <a:buSzPct val="85000"/>
              <a:buFont typeface="Wingdings 2" panose="05020102010507070707" pitchFamily="18" charset="2"/>
              <a:buNone/>
              <a:tabLst/>
              <a:defRPr/>
            </a:pPr>
            <a:r>
              <a:rPr kumimoji="0" lang="en-US" altLang="zh-CN" sz="2400" b="0" i="0" u="none" strike="noStrike" kern="0" cap="none" spc="0" normalizeH="0" baseline="0" noProof="0" dirty="0">
                <a:ln>
                  <a:noFill/>
                </a:ln>
                <a:solidFill>
                  <a:srgbClr val="080808"/>
                </a:solidFill>
                <a:effectLst/>
                <a:uLnTx/>
                <a:uFillTx/>
                <a:latin typeface="Arial"/>
                <a:ea typeface="宋体"/>
                <a:cs typeface="+mn-cs"/>
              </a:rPr>
              <a:t>int RN</a:t>
            </a:r>
          </a:p>
          <a:p>
            <a:pPr marL="0" marR="0" lvl="0" indent="0" algn="l" defTabSz="914400" rtl="0" eaLnBrk="0" fontAlgn="base" latinLnBrk="0" hangingPunct="0">
              <a:lnSpc>
                <a:spcPct val="100000"/>
              </a:lnSpc>
              <a:spcBef>
                <a:spcPct val="20000"/>
              </a:spcBef>
              <a:spcAft>
                <a:spcPct val="0"/>
              </a:spcAft>
              <a:buClr>
                <a:srgbClr val="CC3300"/>
              </a:buClr>
              <a:buSzPct val="85000"/>
              <a:buFont typeface="Wingdings 2" panose="05020102010507070707" pitchFamily="18" charset="2"/>
              <a:buNone/>
              <a:tabLst/>
              <a:defRPr/>
            </a:pPr>
            <a:r>
              <a:rPr kumimoji="0" lang="en-US" altLang="zh-CN" sz="2400" b="0" i="0" u="none" strike="noStrike" kern="0" cap="none" spc="0" normalizeH="0" baseline="0" noProof="0" dirty="0">
                <a:ln>
                  <a:noFill/>
                </a:ln>
                <a:solidFill>
                  <a:srgbClr val="080808"/>
                </a:solidFill>
                <a:effectLst/>
                <a:uLnTx/>
                <a:uFillTx/>
                <a:latin typeface="Arial"/>
                <a:ea typeface="宋体"/>
                <a:cs typeface="+mn-cs"/>
              </a:rPr>
              <a:t>Semaphore L=</a:t>
            </a:r>
            <a:r>
              <a:rPr kumimoji="0" lang="en-US" altLang="zh-CN" sz="2400" b="0" i="0" u="none" strike="noStrike" kern="0" cap="none" spc="0" normalizeH="0" baseline="0" noProof="0" dirty="0" err="1">
                <a:ln>
                  <a:noFill/>
                </a:ln>
                <a:solidFill>
                  <a:srgbClr val="080808"/>
                </a:solidFill>
                <a:effectLst/>
                <a:uLnTx/>
                <a:uFillTx/>
                <a:latin typeface="Arial"/>
                <a:ea typeface="宋体"/>
                <a:cs typeface="+mn-cs"/>
              </a:rPr>
              <a:t>RN,wmutex</a:t>
            </a:r>
            <a:r>
              <a:rPr kumimoji="0" lang="en-US" altLang="zh-CN" sz="2400" b="0" i="0" u="none" strike="noStrike" kern="0" cap="none" spc="0" normalizeH="0" baseline="0" noProof="0" dirty="0">
                <a:ln>
                  <a:noFill/>
                </a:ln>
                <a:solidFill>
                  <a:srgbClr val="080808"/>
                </a:solidFill>
                <a:effectLst/>
                <a:uLnTx/>
                <a:uFillTx/>
                <a:latin typeface="Arial"/>
                <a:ea typeface="宋体"/>
                <a:cs typeface="+mn-cs"/>
              </a:rPr>
              <a:t>=1</a:t>
            </a:r>
          </a:p>
          <a:p>
            <a:pPr marL="0" marR="0" lvl="0" indent="0" algn="l" defTabSz="914400" rtl="0" eaLnBrk="0" fontAlgn="base" latinLnBrk="0" hangingPunct="0">
              <a:lnSpc>
                <a:spcPct val="100000"/>
              </a:lnSpc>
              <a:spcBef>
                <a:spcPct val="20000"/>
              </a:spcBef>
              <a:spcAft>
                <a:spcPct val="0"/>
              </a:spcAft>
              <a:buClr>
                <a:srgbClr val="CC3300"/>
              </a:buClr>
              <a:buSzPct val="85000"/>
              <a:buFont typeface="Wingdings 2" panose="05020102010507070707" pitchFamily="18" charset="2"/>
              <a:buNone/>
              <a:tabLst/>
              <a:defRPr/>
            </a:pPr>
            <a:endParaRPr kumimoji="0" lang="en-US" altLang="zh-CN" sz="2400" b="0" i="0" u="none" strike="noStrike" kern="0" cap="none" spc="0" normalizeH="0" baseline="0" noProof="0" dirty="0">
              <a:ln>
                <a:noFill/>
              </a:ln>
              <a:solidFill>
                <a:srgbClr val="080808"/>
              </a:solidFill>
              <a:effectLst/>
              <a:uLnTx/>
              <a:uFillTx/>
              <a:latin typeface="Arial"/>
              <a:ea typeface="宋体"/>
              <a:cs typeface="+mn-cs"/>
            </a:endParaRPr>
          </a:p>
          <a:p>
            <a:pPr marL="0" marR="0" lvl="0" indent="0" algn="l" defTabSz="914400" rtl="0" eaLnBrk="0" fontAlgn="base" latinLnBrk="0" hangingPunct="0">
              <a:lnSpc>
                <a:spcPct val="100000"/>
              </a:lnSpc>
              <a:spcBef>
                <a:spcPct val="20000"/>
              </a:spcBef>
              <a:spcAft>
                <a:spcPct val="0"/>
              </a:spcAft>
              <a:buClr>
                <a:srgbClr val="CC3300"/>
              </a:buClr>
              <a:buSzPct val="85000"/>
              <a:buFont typeface="Wingdings 2" panose="05020102010507070707" pitchFamily="18" charset="2"/>
              <a:buNone/>
              <a:tabLst/>
              <a:defRPr/>
            </a:pPr>
            <a:r>
              <a:rPr kumimoji="0" lang="en-US" altLang="zh-CN" sz="2400" b="0" i="0" u="none" strike="noStrike" kern="0" cap="none" spc="0" normalizeH="0" baseline="0" noProof="0" dirty="0">
                <a:ln>
                  <a:noFill/>
                </a:ln>
                <a:solidFill>
                  <a:srgbClr val="7030A0"/>
                </a:solidFill>
                <a:effectLst/>
                <a:uLnTx/>
                <a:uFillTx/>
                <a:latin typeface="Arial"/>
                <a:ea typeface="宋体"/>
                <a:cs typeface="+mn-cs"/>
              </a:rPr>
              <a:t>Reader</a:t>
            </a:r>
            <a:r>
              <a:rPr kumimoji="0" lang="zh-CN" altLang="en-US" sz="2400" b="0" i="0" u="none" strike="noStrike" kern="0" cap="none" spc="0" normalizeH="0" baseline="0" noProof="0" dirty="0">
                <a:ln>
                  <a:noFill/>
                </a:ln>
                <a:solidFill>
                  <a:srgbClr val="7030A0"/>
                </a:solidFill>
                <a:effectLst/>
                <a:uLnTx/>
                <a:uFillTx/>
                <a:latin typeface="Arial"/>
                <a:ea typeface="宋体"/>
                <a:cs typeface="+mn-cs"/>
              </a:rPr>
              <a:t>进程</a:t>
            </a:r>
            <a:endParaRPr kumimoji="0" lang="en-US" altLang="zh-CN" sz="2400" b="0" i="0" u="none" strike="noStrike" kern="0" cap="none" spc="0" normalizeH="0" baseline="0" noProof="0" dirty="0">
              <a:ln>
                <a:noFill/>
              </a:ln>
              <a:solidFill>
                <a:srgbClr val="7030A0"/>
              </a:solidFill>
              <a:effectLst/>
              <a:uLnTx/>
              <a:uFillTx/>
              <a:latin typeface="Arial"/>
              <a:ea typeface="宋体"/>
              <a:cs typeface="+mn-cs"/>
            </a:endParaRPr>
          </a:p>
          <a:p>
            <a:pPr marL="0" marR="0" lvl="0" indent="0" algn="l" defTabSz="914400" rtl="0" eaLnBrk="0" fontAlgn="base" latinLnBrk="0" hangingPunct="0">
              <a:lnSpc>
                <a:spcPct val="100000"/>
              </a:lnSpc>
              <a:spcBef>
                <a:spcPct val="20000"/>
              </a:spcBef>
              <a:spcAft>
                <a:spcPct val="0"/>
              </a:spcAft>
              <a:buClr>
                <a:srgbClr val="CC3300"/>
              </a:buClr>
              <a:buSzPct val="85000"/>
              <a:buFont typeface="Wingdings 2" panose="05020102010507070707" pitchFamily="18" charset="2"/>
              <a:buNone/>
              <a:tabLst/>
              <a:defRPr/>
            </a:pPr>
            <a:r>
              <a:rPr kumimoji="0" lang="en-US" altLang="zh-CN" sz="2400" b="0" i="0" u="none" strike="noStrike" kern="0" cap="none" spc="0" normalizeH="0" baseline="0" noProof="0" dirty="0" err="1">
                <a:ln>
                  <a:noFill/>
                </a:ln>
                <a:solidFill>
                  <a:srgbClr val="080808"/>
                </a:solidFill>
                <a:effectLst/>
                <a:uLnTx/>
                <a:uFillTx/>
                <a:latin typeface="Arial"/>
                <a:ea typeface="宋体"/>
                <a:cs typeface="+mn-cs"/>
              </a:rPr>
              <a:t>Swait</a:t>
            </a:r>
            <a:r>
              <a:rPr kumimoji="0" lang="en-US" altLang="zh-CN" sz="2400" b="0" i="0" u="none" strike="noStrike" kern="0" cap="none" spc="0" normalizeH="0" baseline="0" noProof="0" dirty="0">
                <a:ln>
                  <a:noFill/>
                </a:ln>
                <a:solidFill>
                  <a:srgbClr val="080808"/>
                </a:solidFill>
                <a:effectLst/>
                <a:uLnTx/>
                <a:uFillTx/>
                <a:latin typeface="Arial"/>
                <a:ea typeface="宋体"/>
                <a:cs typeface="+mn-cs"/>
              </a:rPr>
              <a:t>(L,1,1);</a:t>
            </a:r>
          </a:p>
          <a:p>
            <a:pPr marL="0" marR="0" lvl="0" indent="0" algn="l" defTabSz="914400" rtl="0" eaLnBrk="0" fontAlgn="base" latinLnBrk="0" hangingPunct="0">
              <a:lnSpc>
                <a:spcPct val="100000"/>
              </a:lnSpc>
              <a:spcBef>
                <a:spcPct val="20000"/>
              </a:spcBef>
              <a:spcAft>
                <a:spcPct val="0"/>
              </a:spcAft>
              <a:buClr>
                <a:srgbClr val="CC3300"/>
              </a:buClr>
              <a:buSzPct val="85000"/>
              <a:buFont typeface="Wingdings 2" panose="05020102010507070707" pitchFamily="18" charset="2"/>
              <a:buNone/>
              <a:tabLst/>
              <a:defRPr/>
            </a:pPr>
            <a:r>
              <a:rPr kumimoji="0" lang="en-US" altLang="zh-CN" sz="2400" b="0" i="0" u="none" strike="noStrike" kern="0" cap="none" spc="0" normalizeH="0" baseline="0" noProof="0" dirty="0" err="1">
                <a:ln>
                  <a:noFill/>
                </a:ln>
                <a:solidFill>
                  <a:srgbClr val="080808"/>
                </a:solidFill>
                <a:effectLst/>
                <a:uLnTx/>
                <a:uFillTx/>
                <a:latin typeface="Arial"/>
                <a:ea typeface="宋体"/>
                <a:cs typeface="+mn-cs"/>
              </a:rPr>
              <a:t>Swait</a:t>
            </a:r>
            <a:r>
              <a:rPr kumimoji="0" lang="en-US" altLang="zh-CN" sz="2400" b="0" i="0" u="none" strike="noStrike" kern="0" cap="none" spc="0" normalizeH="0" baseline="0" noProof="0" dirty="0">
                <a:ln>
                  <a:noFill/>
                </a:ln>
                <a:solidFill>
                  <a:srgbClr val="080808"/>
                </a:solidFill>
                <a:effectLst/>
                <a:uLnTx/>
                <a:uFillTx/>
                <a:latin typeface="Arial"/>
                <a:ea typeface="宋体"/>
                <a:cs typeface="+mn-cs"/>
              </a:rPr>
              <a:t>(wmutex,1,</a:t>
            </a:r>
            <a:r>
              <a:rPr kumimoji="0" lang="en-US" altLang="zh-CN" sz="2400" b="0" i="0" u="none" strike="noStrike" kern="0" cap="none" spc="0" normalizeH="0" baseline="0" noProof="0" dirty="0">
                <a:ln>
                  <a:noFill/>
                </a:ln>
                <a:solidFill>
                  <a:srgbClr val="FF0000"/>
                </a:solidFill>
                <a:effectLst/>
                <a:uLnTx/>
                <a:uFillTx/>
                <a:latin typeface="Arial"/>
                <a:ea typeface="宋体"/>
                <a:cs typeface="+mn-cs"/>
              </a:rPr>
              <a:t>0</a:t>
            </a:r>
            <a:r>
              <a:rPr kumimoji="0" lang="en-US" altLang="zh-CN" sz="2400" b="0" i="0" u="none" strike="noStrike" kern="0" cap="none" spc="0" normalizeH="0" baseline="0" noProof="0" dirty="0">
                <a:ln>
                  <a:noFill/>
                </a:ln>
                <a:solidFill>
                  <a:srgbClr val="080808"/>
                </a:solidFill>
                <a:effectLst/>
                <a:uLnTx/>
                <a:uFillTx/>
                <a:latin typeface="Arial"/>
                <a:ea typeface="宋体"/>
                <a:cs typeface="+mn-cs"/>
              </a:rPr>
              <a:t>);</a:t>
            </a:r>
          </a:p>
          <a:p>
            <a:pPr marL="0" marR="0" lvl="0" indent="0" algn="l" defTabSz="914400" rtl="0" eaLnBrk="0" fontAlgn="base" latinLnBrk="0" hangingPunct="0">
              <a:lnSpc>
                <a:spcPct val="100000"/>
              </a:lnSpc>
              <a:spcBef>
                <a:spcPct val="20000"/>
              </a:spcBef>
              <a:spcAft>
                <a:spcPct val="0"/>
              </a:spcAft>
              <a:buClr>
                <a:srgbClr val="CC3300"/>
              </a:buClr>
              <a:buSzPct val="85000"/>
              <a:buFont typeface="Wingdings 2" panose="05020102010507070707" pitchFamily="18" charset="2"/>
              <a:buNone/>
              <a:tabLst/>
              <a:defRPr/>
            </a:pPr>
            <a:r>
              <a:rPr kumimoji="0" lang="zh-CN" altLang="en-US" sz="2400" b="0" i="0" u="none" strike="noStrike" kern="0" cap="none" spc="0" normalizeH="0" baseline="0" noProof="0" dirty="0">
                <a:ln>
                  <a:noFill/>
                </a:ln>
                <a:solidFill>
                  <a:srgbClr val="080808"/>
                </a:solidFill>
                <a:effectLst/>
                <a:uLnTx/>
                <a:uFillTx/>
                <a:latin typeface="Arial"/>
                <a:ea typeface="宋体"/>
                <a:cs typeface="+mn-cs"/>
              </a:rPr>
              <a:t>  执行读操作；</a:t>
            </a:r>
            <a:endParaRPr kumimoji="0" lang="en-US" altLang="zh-CN" sz="2400" b="0" i="0" u="none" strike="noStrike" kern="0" cap="none" spc="0" normalizeH="0" baseline="0" noProof="0" dirty="0">
              <a:ln>
                <a:noFill/>
              </a:ln>
              <a:solidFill>
                <a:srgbClr val="080808"/>
              </a:solidFill>
              <a:effectLst/>
              <a:uLnTx/>
              <a:uFillTx/>
              <a:latin typeface="Arial"/>
              <a:ea typeface="宋体"/>
              <a:cs typeface="+mn-cs"/>
            </a:endParaRPr>
          </a:p>
          <a:p>
            <a:pPr marL="0" marR="0" lvl="0" indent="0" algn="l" defTabSz="914400" rtl="0" eaLnBrk="0" fontAlgn="base" latinLnBrk="0" hangingPunct="0">
              <a:lnSpc>
                <a:spcPct val="100000"/>
              </a:lnSpc>
              <a:spcBef>
                <a:spcPct val="20000"/>
              </a:spcBef>
              <a:spcAft>
                <a:spcPct val="0"/>
              </a:spcAft>
              <a:buClr>
                <a:srgbClr val="CC3300"/>
              </a:buClr>
              <a:buSzPct val="85000"/>
              <a:buFont typeface="Wingdings 2" panose="05020102010507070707" pitchFamily="18" charset="2"/>
              <a:buNone/>
              <a:tabLst/>
              <a:defRPr/>
            </a:pPr>
            <a:r>
              <a:rPr kumimoji="0" lang="en-US" altLang="zh-CN" sz="2400" b="0" i="0" u="none" strike="noStrike" kern="0" cap="none" spc="0" normalizeH="0" baseline="0" noProof="0" dirty="0" err="1">
                <a:ln>
                  <a:noFill/>
                </a:ln>
                <a:solidFill>
                  <a:srgbClr val="080808"/>
                </a:solidFill>
                <a:effectLst/>
                <a:uLnTx/>
                <a:uFillTx/>
                <a:latin typeface="Arial"/>
                <a:ea typeface="宋体"/>
                <a:cs typeface="+mn-cs"/>
              </a:rPr>
              <a:t>Ssignal</a:t>
            </a:r>
            <a:r>
              <a:rPr kumimoji="0" lang="en-US" altLang="zh-CN" sz="2400" b="0" i="0" u="none" strike="noStrike" kern="0" cap="none" spc="0" normalizeH="0" baseline="0" noProof="0" dirty="0">
                <a:ln>
                  <a:noFill/>
                </a:ln>
                <a:solidFill>
                  <a:srgbClr val="080808"/>
                </a:solidFill>
                <a:effectLst/>
                <a:uLnTx/>
                <a:uFillTx/>
                <a:latin typeface="Arial"/>
                <a:ea typeface="宋体"/>
                <a:cs typeface="+mn-cs"/>
              </a:rPr>
              <a:t>(L,1);</a:t>
            </a:r>
          </a:p>
          <a:p>
            <a:pPr marL="0" marR="0" lvl="0" indent="0" algn="l" defTabSz="914400" rtl="0" eaLnBrk="0" fontAlgn="base" latinLnBrk="0" hangingPunct="0">
              <a:lnSpc>
                <a:spcPct val="100000"/>
              </a:lnSpc>
              <a:spcBef>
                <a:spcPct val="20000"/>
              </a:spcBef>
              <a:spcAft>
                <a:spcPct val="0"/>
              </a:spcAft>
              <a:buClr>
                <a:srgbClr val="CC3300"/>
              </a:buClr>
              <a:buSzPct val="85000"/>
              <a:buFont typeface="Wingdings 2" panose="05020102010507070707" pitchFamily="18" charset="2"/>
              <a:buNone/>
              <a:tabLst/>
              <a:defRPr/>
            </a:pPr>
            <a:endParaRPr kumimoji="0" lang="zh-CN" altLang="en-US" sz="2000" b="0" i="0" u="none" strike="noStrike" kern="0" cap="none" spc="0" normalizeH="0" baseline="0" noProof="0" dirty="0">
              <a:ln>
                <a:noFill/>
              </a:ln>
              <a:solidFill>
                <a:srgbClr val="080808"/>
              </a:solidFill>
              <a:effectLst/>
              <a:uLnTx/>
              <a:uFillTx/>
              <a:latin typeface="Arial"/>
              <a:ea typeface="宋体"/>
              <a:cs typeface="+mn-cs"/>
            </a:endParaRPr>
          </a:p>
        </p:txBody>
      </p:sp>
      <p:sp>
        <p:nvSpPr>
          <p:cNvPr id="9" name="矩形 5">
            <a:extLst>
              <a:ext uri="{FF2B5EF4-FFF2-40B4-BE49-F238E27FC236}">
                <a16:creationId xmlns:a16="http://schemas.microsoft.com/office/drawing/2014/main" id="{6286EF51-6BA5-4328-8B16-533C6CE55544}"/>
              </a:ext>
            </a:extLst>
          </p:cNvPr>
          <p:cNvSpPr>
            <a:spLocks noChangeArrowheads="1"/>
          </p:cNvSpPr>
          <p:nvPr/>
        </p:nvSpPr>
        <p:spPr bwMode="auto">
          <a:xfrm>
            <a:off x="4572000" y="2937510"/>
            <a:ext cx="4572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2400" b="0" i="0" u="none" strike="noStrike" kern="0" cap="none" spc="0" normalizeH="0" baseline="0" noProof="0" dirty="0">
                <a:ln>
                  <a:noFill/>
                </a:ln>
                <a:solidFill>
                  <a:srgbClr val="7030A0"/>
                </a:solidFill>
                <a:effectLst/>
                <a:uLnTx/>
                <a:uFillTx/>
                <a:latin typeface="Arial" panose="020B0604020202020204" pitchFamily="34" charset="0"/>
                <a:ea typeface="宋体" panose="02010600030101010101" pitchFamily="2" charset="-122"/>
              </a:rPr>
              <a:t>Writer</a:t>
            </a:r>
            <a:r>
              <a:rPr kumimoji="0" lang="zh-CN" altLang="en-US" sz="2400" b="0" i="0" u="none" strike="noStrike" kern="0" cap="none" spc="0" normalizeH="0" baseline="0" noProof="0" dirty="0">
                <a:ln>
                  <a:noFill/>
                </a:ln>
                <a:solidFill>
                  <a:srgbClr val="7030A0"/>
                </a:solidFill>
                <a:effectLst/>
                <a:uLnTx/>
                <a:uFillTx/>
                <a:latin typeface="Arial" panose="020B0604020202020204" pitchFamily="34" charset="0"/>
                <a:ea typeface="宋体" panose="02010600030101010101" pitchFamily="2" charset="-122"/>
              </a:rPr>
              <a:t>进程</a:t>
            </a:r>
            <a:endParaRPr kumimoji="0" lang="en-US" altLang="zh-CN" sz="2400" b="0" i="0" u="none" strike="noStrike" kern="0" cap="none" spc="0" normalizeH="0" baseline="0" noProof="0" dirty="0">
              <a:ln>
                <a:noFill/>
              </a:ln>
              <a:solidFill>
                <a:srgbClr val="7030A0"/>
              </a:solidFill>
              <a:effectLst/>
              <a:uLnTx/>
              <a:uFillTx/>
              <a:latin typeface="Arial" panose="020B0604020202020204" pitchFamily="34" charset="0"/>
              <a:ea typeface="宋体" panose="02010600030101010101" pitchFamily="2" charset="-122"/>
            </a:endParaRP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2400" b="0" i="0" u="none" strike="noStrike" kern="0" cap="none" spc="0" normalizeH="0" baseline="0" noProof="0" dirty="0" err="1">
                <a:ln>
                  <a:noFill/>
                </a:ln>
                <a:solidFill>
                  <a:srgbClr val="080808"/>
                </a:solidFill>
                <a:effectLst/>
                <a:uLnTx/>
                <a:uFillTx/>
                <a:latin typeface="Arial" panose="020B0604020202020204" pitchFamily="34" charset="0"/>
                <a:ea typeface="宋体" panose="02010600030101010101" pitchFamily="2" charset="-122"/>
              </a:rPr>
              <a:t>Swait</a:t>
            </a:r>
            <a:r>
              <a:rPr kumimoji="0" lang="en-US" altLang="zh-CN" sz="2400" b="0" i="0" u="none" strike="noStrike" kern="0" cap="none" spc="0" normalizeH="0" baseline="0" noProof="0" dirty="0">
                <a:ln>
                  <a:noFill/>
                </a:ln>
                <a:solidFill>
                  <a:srgbClr val="080808"/>
                </a:solidFill>
                <a:effectLst/>
                <a:uLnTx/>
                <a:uFillTx/>
                <a:latin typeface="Arial" panose="020B0604020202020204" pitchFamily="34" charset="0"/>
                <a:ea typeface="宋体" panose="02010600030101010101" pitchFamily="2" charset="-122"/>
              </a:rPr>
              <a:t>(Wmutex,1,</a:t>
            </a:r>
            <a:r>
              <a:rPr kumimoji="0" lang="en-US" altLang="zh-CN" sz="2400" b="0"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rPr>
              <a:t>1</a:t>
            </a:r>
            <a:r>
              <a:rPr kumimoji="0" lang="en-US" altLang="zh-CN" sz="2400" b="0" i="0" u="none" strike="noStrike" kern="0" cap="none" spc="0" normalizeH="0" baseline="0" noProof="0" dirty="0">
                <a:ln>
                  <a:noFill/>
                </a:ln>
                <a:solidFill>
                  <a:srgbClr val="080808"/>
                </a:solidFill>
                <a:effectLst/>
                <a:uLnTx/>
                <a:uFillTx/>
                <a:latin typeface="Arial" panose="020B0604020202020204" pitchFamily="34" charset="0"/>
                <a:ea typeface="宋体" panose="02010600030101010101" pitchFamily="2" charset="-122"/>
              </a:rPr>
              <a:t>; L,RN,0);</a:t>
            </a:r>
          </a:p>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400" b="0" i="0" u="none" strike="noStrike" kern="0" cap="none" spc="0" normalizeH="0" baseline="0" noProof="0" dirty="0">
                <a:ln>
                  <a:noFill/>
                </a:ln>
                <a:solidFill>
                  <a:srgbClr val="080808"/>
                </a:solidFill>
                <a:effectLst/>
                <a:uLnTx/>
                <a:uFillTx/>
                <a:latin typeface="Arial" panose="020B0604020202020204" pitchFamily="34" charset="0"/>
                <a:ea typeface="宋体" panose="02010600030101010101" pitchFamily="2" charset="-122"/>
              </a:rPr>
              <a:t>    执行写操作；</a:t>
            </a:r>
            <a:endParaRPr kumimoji="0" lang="en-US" altLang="zh-CN" sz="2400" b="0" i="0" u="none" strike="noStrike" kern="0" cap="none" spc="0" normalizeH="0" baseline="0" noProof="0" dirty="0">
              <a:ln>
                <a:noFill/>
              </a:ln>
              <a:solidFill>
                <a:srgbClr val="080808"/>
              </a:solidFill>
              <a:effectLst/>
              <a:uLnTx/>
              <a:uFillTx/>
              <a:latin typeface="Arial" panose="020B0604020202020204" pitchFamily="34" charset="0"/>
              <a:ea typeface="宋体" panose="02010600030101010101" pitchFamily="2" charset="-122"/>
            </a:endParaRP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2400" b="0" i="0" u="none" strike="noStrike" kern="0" cap="none" spc="0" normalizeH="0" baseline="0" noProof="0" dirty="0" err="1">
                <a:ln>
                  <a:noFill/>
                </a:ln>
                <a:solidFill>
                  <a:srgbClr val="080808"/>
                </a:solidFill>
                <a:effectLst/>
                <a:uLnTx/>
                <a:uFillTx/>
                <a:latin typeface="Arial" panose="020B0604020202020204" pitchFamily="34" charset="0"/>
                <a:ea typeface="宋体" panose="02010600030101010101" pitchFamily="2" charset="-122"/>
              </a:rPr>
              <a:t>Ssignal</a:t>
            </a:r>
            <a:r>
              <a:rPr kumimoji="0" lang="en-US" altLang="zh-CN" sz="2400" b="0" i="0" u="none" strike="noStrike" kern="0" cap="none" spc="0" normalizeH="0" baseline="0" noProof="0" dirty="0">
                <a:ln>
                  <a:noFill/>
                </a:ln>
                <a:solidFill>
                  <a:srgbClr val="080808"/>
                </a:solidFill>
                <a:effectLst/>
                <a:uLnTx/>
                <a:uFillTx/>
                <a:latin typeface="Arial" panose="020B0604020202020204" pitchFamily="34" charset="0"/>
                <a:ea typeface="宋体" panose="02010600030101010101" pitchFamily="2" charset="-122"/>
              </a:rPr>
              <a:t>(Wmutex,1);</a:t>
            </a:r>
          </a:p>
        </p:txBody>
      </p:sp>
    </p:spTree>
    <p:extLst>
      <p:ext uri="{BB962C8B-B14F-4D97-AF65-F5344CB8AC3E}">
        <p14:creationId xmlns:p14="http://schemas.microsoft.com/office/powerpoint/2010/main" val="1151476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5A2A947D-2273-4FA5-BF52-7E5DE02A14CD}"/>
              </a:ext>
            </a:extLst>
          </p:cNvPr>
          <p:cNvSpPr>
            <a:spLocks noGrp="1" noChangeArrowheads="1"/>
          </p:cNvSpPr>
          <p:nvPr>
            <p:ph type="title"/>
          </p:nvPr>
        </p:nvSpPr>
        <p:spPr/>
        <p:txBody>
          <a:bodyPr/>
          <a:lstStyle/>
          <a:p>
            <a:r>
              <a:rPr lang="zh-CN" altLang="en-US" b="1">
                <a:solidFill>
                  <a:srgbClr val="FF3300"/>
                </a:solidFill>
              </a:rPr>
              <a:t>例</a:t>
            </a:r>
            <a:r>
              <a:rPr lang="en-US" altLang="zh-CN" b="1">
                <a:solidFill>
                  <a:srgbClr val="FF3300"/>
                </a:solidFill>
              </a:rPr>
              <a:t>1</a:t>
            </a:r>
            <a:endParaRPr lang="zh-CN" altLang="en-US" b="1">
              <a:solidFill>
                <a:srgbClr val="FF3300"/>
              </a:solidFill>
            </a:endParaRPr>
          </a:p>
        </p:txBody>
      </p:sp>
      <p:sp>
        <p:nvSpPr>
          <p:cNvPr id="233475" name="Rectangle 3">
            <a:extLst>
              <a:ext uri="{FF2B5EF4-FFF2-40B4-BE49-F238E27FC236}">
                <a16:creationId xmlns:a16="http://schemas.microsoft.com/office/drawing/2014/main" id="{4B2BF772-07EA-44D5-880D-2EC5DD152CE8}"/>
              </a:ext>
            </a:extLst>
          </p:cNvPr>
          <p:cNvSpPr>
            <a:spLocks noGrp="1" noChangeArrowheads="1"/>
          </p:cNvSpPr>
          <p:nvPr>
            <p:ph type="body" idx="1"/>
          </p:nvPr>
        </p:nvSpPr>
        <p:spPr/>
        <p:txBody>
          <a:bodyPr/>
          <a:lstStyle/>
          <a:p>
            <a:pPr>
              <a:buFontTx/>
              <a:buNone/>
            </a:pPr>
            <a:r>
              <a:rPr lang="en-US" altLang="zh-CN" dirty="0"/>
              <a:t>        </a:t>
            </a:r>
            <a:r>
              <a:rPr lang="zh-CN" altLang="en-US" b="1" dirty="0"/>
              <a:t>三个进程</a:t>
            </a:r>
            <a:r>
              <a:rPr lang="en-US" altLang="zh-CN" b="1" dirty="0"/>
              <a:t>P1</a:t>
            </a:r>
            <a:r>
              <a:rPr lang="zh-CN" altLang="en-US" b="1" dirty="0"/>
              <a:t>，</a:t>
            </a:r>
            <a:r>
              <a:rPr lang="en-US" altLang="zh-CN" b="1" dirty="0"/>
              <a:t>P2</a:t>
            </a:r>
            <a:r>
              <a:rPr lang="zh-CN" altLang="en-US" b="1" dirty="0"/>
              <a:t>，</a:t>
            </a:r>
            <a:r>
              <a:rPr lang="en-US" altLang="zh-CN" b="1" dirty="0"/>
              <a:t>P3</a:t>
            </a:r>
            <a:r>
              <a:rPr lang="zh-CN" altLang="en-US" b="1" dirty="0"/>
              <a:t>协作解决文件打印问题，</a:t>
            </a:r>
            <a:r>
              <a:rPr lang="en-US" altLang="zh-CN" b="1" dirty="0"/>
              <a:t>P1</a:t>
            </a:r>
            <a:r>
              <a:rPr lang="zh-CN" altLang="en-US" b="1" dirty="0"/>
              <a:t>将文件记录从磁盘读入内存的缓冲区</a:t>
            </a:r>
            <a:r>
              <a:rPr lang="en-US" altLang="zh-CN" b="1" dirty="0"/>
              <a:t>1</a:t>
            </a:r>
            <a:r>
              <a:rPr lang="zh-CN" altLang="en-US" b="1" dirty="0"/>
              <a:t>，每执行一次读一个记录；</a:t>
            </a:r>
            <a:r>
              <a:rPr lang="en-US" altLang="zh-CN" b="1" dirty="0"/>
              <a:t>P2</a:t>
            </a:r>
            <a:r>
              <a:rPr lang="zh-CN" altLang="en-US" b="1" dirty="0"/>
              <a:t>将缓冲区</a:t>
            </a:r>
            <a:r>
              <a:rPr lang="en-US" altLang="zh-CN" b="1" dirty="0"/>
              <a:t>1</a:t>
            </a:r>
            <a:r>
              <a:rPr lang="zh-CN" altLang="en-US" b="1" dirty="0"/>
              <a:t>的内容取出放到缓冲区</a:t>
            </a:r>
            <a:r>
              <a:rPr lang="en-US" altLang="zh-CN" b="1" dirty="0"/>
              <a:t>2</a:t>
            </a:r>
            <a:r>
              <a:rPr lang="zh-CN" altLang="en-US" b="1" dirty="0"/>
              <a:t>中；</a:t>
            </a:r>
            <a:r>
              <a:rPr lang="en-US" altLang="zh-CN" b="1" dirty="0"/>
              <a:t>P3</a:t>
            </a:r>
            <a:r>
              <a:rPr lang="zh-CN" altLang="en-US" b="1" dirty="0"/>
              <a:t>将缓冲区</a:t>
            </a:r>
            <a:r>
              <a:rPr lang="en-US" altLang="zh-CN" b="1" dirty="0"/>
              <a:t>2</a:t>
            </a:r>
            <a:r>
              <a:rPr lang="zh-CN" altLang="en-US" b="1" dirty="0"/>
              <a:t>的内容打印出来，每执行一次打印一个记录。缓冲区的大小和一个记录大小一样。</a:t>
            </a:r>
          </a:p>
          <a:p>
            <a:pPr>
              <a:buFontTx/>
              <a:buNone/>
            </a:pPr>
            <a:r>
              <a:rPr lang="zh-CN" altLang="en-US" b="1" dirty="0"/>
              <a:t>           用</a:t>
            </a:r>
            <a:r>
              <a:rPr lang="en-US" altLang="zh-CN" b="1" dirty="0"/>
              <a:t>P</a:t>
            </a:r>
            <a:r>
              <a:rPr lang="zh-CN" altLang="en-US" b="1" dirty="0"/>
              <a:t>、</a:t>
            </a:r>
            <a:r>
              <a:rPr lang="en-US" altLang="zh-CN" b="1" dirty="0"/>
              <a:t>V</a:t>
            </a:r>
            <a:r>
              <a:rPr lang="zh-CN" altLang="en-US" b="1" dirty="0"/>
              <a:t>操作来保证文件的正确打印。</a:t>
            </a:r>
          </a:p>
        </p:txBody>
      </p:sp>
    </p:spTree>
    <p:extLst>
      <p:ext uri="{BB962C8B-B14F-4D97-AF65-F5344CB8AC3E}">
        <p14:creationId xmlns:p14="http://schemas.microsoft.com/office/powerpoint/2010/main" val="686957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3">
            <a:extLst>
              <a:ext uri="{FF2B5EF4-FFF2-40B4-BE49-F238E27FC236}">
                <a16:creationId xmlns:a16="http://schemas.microsoft.com/office/drawing/2014/main" id="{D6822009-B9E8-4CAB-93BC-E2CDDA83F252}"/>
              </a:ext>
            </a:extLst>
          </p:cNvPr>
          <p:cNvSpPr>
            <a:spLocks noGrp="1" noChangeArrowheads="1"/>
          </p:cNvSpPr>
          <p:nvPr>
            <p:ph type="body" idx="1"/>
          </p:nvPr>
        </p:nvSpPr>
        <p:spPr>
          <a:xfrm>
            <a:off x="914400" y="490854"/>
            <a:ext cx="8229600" cy="1152525"/>
          </a:xfrm>
        </p:spPr>
        <p:txBody>
          <a:bodyPr/>
          <a:lstStyle/>
          <a:p>
            <a:pPr>
              <a:buFontTx/>
              <a:buNone/>
            </a:pPr>
            <a:r>
              <a:rPr lang="zh-CN" altLang="en-US" b="1" dirty="0"/>
              <a:t>三个进程工作过程如下图所示：</a:t>
            </a:r>
          </a:p>
        </p:txBody>
      </p:sp>
      <p:pic>
        <p:nvPicPr>
          <p:cNvPr id="234499" name="Picture 6" descr="wps_clip_image-6597">
            <a:extLst>
              <a:ext uri="{FF2B5EF4-FFF2-40B4-BE49-F238E27FC236}">
                <a16:creationId xmlns:a16="http://schemas.microsoft.com/office/drawing/2014/main" id="{670B53BA-0E4B-44FA-9338-9660E4023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28800"/>
            <a:ext cx="78486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500" name="TextBox 4">
            <a:extLst>
              <a:ext uri="{FF2B5EF4-FFF2-40B4-BE49-F238E27FC236}">
                <a16:creationId xmlns:a16="http://schemas.microsoft.com/office/drawing/2014/main" id="{76D40EB0-C229-497B-9971-B3621C0E53DE}"/>
              </a:ext>
            </a:extLst>
          </p:cNvPr>
          <p:cNvSpPr txBox="1">
            <a:spLocks noChangeArrowheads="1"/>
          </p:cNvSpPr>
          <p:nvPr/>
        </p:nvSpPr>
        <p:spPr bwMode="auto">
          <a:xfrm>
            <a:off x="685800" y="3276600"/>
            <a:ext cx="8077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P1</a:t>
            </a:r>
            <a:r>
              <a:rPr lang="zh-CN" altLang="en-US" sz="2400"/>
              <a:t>生产者；</a:t>
            </a:r>
            <a:r>
              <a:rPr lang="en-US" altLang="zh-CN" sz="2400"/>
              <a:t>P2 </a:t>
            </a:r>
            <a:r>
              <a:rPr lang="zh-CN" altLang="en-US" sz="2400"/>
              <a:t>既是生产者又是消费者；</a:t>
            </a:r>
            <a:r>
              <a:rPr lang="en-US" altLang="zh-CN" sz="2400"/>
              <a:t>P3</a:t>
            </a:r>
            <a:r>
              <a:rPr lang="zh-CN" altLang="en-US" sz="2400"/>
              <a:t>消费者。</a:t>
            </a:r>
            <a:endParaRPr lang="en-US" altLang="zh-CN" sz="2400"/>
          </a:p>
          <a:p>
            <a:pPr eaLnBrk="1" hangingPunct="1">
              <a:spcBef>
                <a:spcPct val="0"/>
              </a:spcBef>
              <a:buClrTx/>
              <a:buSzTx/>
              <a:buFontTx/>
              <a:buNone/>
            </a:pPr>
            <a:r>
              <a:rPr lang="zh-CN" altLang="en-US" sz="2400"/>
              <a:t>其中涉及到的缓冲区有两个，所以对这两个缓冲区分别进行管理：</a:t>
            </a:r>
            <a:endParaRPr lang="en-US" altLang="zh-CN" sz="2400"/>
          </a:p>
          <a:p>
            <a:pPr eaLnBrk="1" hangingPunct="1">
              <a:spcBef>
                <a:spcPct val="0"/>
              </a:spcBef>
              <a:buClrTx/>
              <a:buSzTx/>
              <a:buFontTx/>
              <a:buNone/>
            </a:pPr>
            <a:r>
              <a:rPr lang="zh-CN" altLang="en-US" sz="2400"/>
              <a:t>设置</a:t>
            </a:r>
            <a:r>
              <a:rPr lang="en-US" altLang="zh-CN" sz="2400"/>
              <a:t>mutex1,empty1,full1; mutex2,empty2,full2</a:t>
            </a:r>
            <a:r>
              <a:rPr lang="zh-CN" altLang="en-US" sz="2400"/>
              <a:t>六个信号量</a:t>
            </a:r>
            <a:endParaRPr lang="en-US" altLang="zh-CN" sz="2400"/>
          </a:p>
          <a:p>
            <a:pPr eaLnBrk="1" hangingPunct="1">
              <a:spcBef>
                <a:spcPct val="0"/>
              </a:spcBef>
              <a:buClrTx/>
              <a:buSzTx/>
              <a:buFontTx/>
              <a:buNone/>
            </a:pPr>
            <a:r>
              <a:rPr lang="en-US" altLang="zh-CN" sz="1800"/>
              <a:t> </a:t>
            </a:r>
            <a:endParaRPr lang="zh-CN" altLang="en-US" sz="2400"/>
          </a:p>
        </p:txBody>
      </p:sp>
      <p:sp>
        <p:nvSpPr>
          <p:cNvPr id="234501" name="矩形 5">
            <a:extLst>
              <a:ext uri="{FF2B5EF4-FFF2-40B4-BE49-F238E27FC236}">
                <a16:creationId xmlns:a16="http://schemas.microsoft.com/office/drawing/2014/main" id="{1AE436C0-B8C9-44A4-AAE3-224FD5A449B9}"/>
              </a:ext>
            </a:extLst>
          </p:cNvPr>
          <p:cNvSpPr>
            <a:spLocks noChangeArrowheads="1"/>
          </p:cNvSpPr>
          <p:nvPr/>
        </p:nvSpPr>
        <p:spPr bwMode="auto">
          <a:xfrm>
            <a:off x="205740" y="5334000"/>
            <a:ext cx="8938260" cy="707886"/>
          </a:xfrm>
          <a:prstGeom prst="rect">
            <a:avLst/>
          </a:prstGeom>
          <a:solidFill>
            <a:srgbClr val="FFC000"/>
          </a:solidFill>
          <a:ln>
            <a:noFill/>
          </a:ln>
        </p:spPr>
        <p:txBody>
          <a:bodyPr wrap="squar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en-US" altLang="zh-CN" sz="2000" dirty="0">
              <a:latin typeface="+mj-ea"/>
              <a:ea typeface="+mj-ea"/>
            </a:endParaRPr>
          </a:p>
          <a:p>
            <a:pPr eaLnBrk="1" hangingPunct="1">
              <a:spcBef>
                <a:spcPct val="0"/>
              </a:spcBef>
              <a:buClrTx/>
              <a:buSzTx/>
              <a:buFontTx/>
              <a:buNone/>
            </a:pPr>
            <a:r>
              <a:rPr lang="en-US" altLang="zh-CN" sz="2000" dirty="0">
                <a:latin typeface="+mj-ea"/>
                <a:ea typeface="+mj-ea"/>
              </a:rPr>
              <a:t>var  mutex1,empty1,full1,mutex2,empty2,full2: semaphore:=1,1,0,1,1,0</a:t>
            </a:r>
            <a:endParaRPr lang="zh-CN" altLang="en-US" sz="2000" dirty="0">
              <a:latin typeface="+mj-ea"/>
              <a:ea typeface="+mj-ea"/>
            </a:endParaRPr>
          </a:p>
        </p:txBody>
      </p:sp>
    </p:spTree>
    <p:extLst>
      <p:ext uri="{BB962C8B-B14F-4D97-AF65-F5344CB8AC3E}">
        <p14:creationId xmlns:p14="http://schemas.microsoft.com/office/powerpoint/2010/main" val="1050609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内容占位符 2">
            <a:extLst>
              <a:ext uri="{FF2B5EF4-FFF2-40B4-BE49-F238E27FC236}">
                <a16:creationId xmlns:a16="http://schemas.microsoft.com/office/drawing/2014/main" id="{3710ECBA-ADF7-4D9D-AB22-22F96EE53C4A}"/>
              </a:ext>
            </a:extLst>
          </p:cNvPr>
          <p:cNvSpPr>
            <a:spLocks noGrp="1"/>
          </p:cNvSpPr>
          <p:nvPr>
            <p:ph idx="1"/>
          </p:nvPr>
        </p:nvSpPr>
        <p:spPr>
          <a:xfrm>
            <a:off x="400050" y="304800"/>
            <a:ext cx="4267200" cy="6553200"/>
          </a:xfrm>
          <a:solidFill>
            <a:schemeClr val="bg1"/>
          </a:solidFill>
        </p:spPr>
        <p:txBody>
          <a:bodyPr/>
          <a:lstStyle/>
          <a:p>
            <a:pPr>
              <a:lnSpc>
                <a:spcPts val="2500"/>
              </a:lnSpc>
              <a:spcBef>
                <a:spcPts val="0"/>
              </a:spcBef>
              <a:buFont typeface="Wingdings 2" panose="05020102010507070707" pitchFamily="18" charset="2"/>
              <a:buNone/>
            </a:pPr>
            <a:r>
              <a:rPr lang="en-US" altLang="zh-CN" sz="1800" dirty="0"/>
              <a:t>Begin</a:t>
            </a:r>
          </a:p>
          <a:p>
            <a:pPr>
              <a:lnSpc>
                <a:spcPts val="2500"/>
              </a:lnSpc>
              <a:spcBef>
                <a:spcPts val="0"/>
              </a:spcBef>
              <a:buFont typeface="Wingdings 2" panose="05020102010507070707" pitchFamily="18" charset="2"/>
              <a:buNone/>
            </a:pPr>
            <a:r>
              <a:rPr lang="en-US" altLang="zh-CN" sz="1800" dirty="0"/>
              <a:t>    </a:t>
            </a:r>
            <a:r>
              <a:rPr lang="en-US" altLang="zh-CN" sz="1800" dirty="0" err="1"/>
              <a:t>parbegin</a:t>
            </a:r>
            <a:endParaRPr lang="en-US" altLang="zh-CN" sz="1800" dirty="0"/>
          </a:p>
          <a:p>
            <a:pPr>
              <a:lnSpc>
                <a:spcPts val="2500"/>
              </a:lnSpc>
              <a:spcBef>
                <a:spcPts val="0"/>
              </a:spcBef>
              <a:buFont typeface="Wingdings 2" panose="05020102010507070707" pitchFamily="18" charset="2"/>
              <a:buNone/>
            </a:pPr>
            <a:r>
              <a:rPr lang="en-US" altLang="zh-CN" sz="1800" dirty="0"/>
              <a:t>       P1:begin</a:t>
            </a:r>
          </a:p>
          <a:p>
            <a:pPr>
              <a:lnSpc>
                <a:spcPts val="2500"/>
              </a:lnSpc>
              <a:spcBef>
                <a:spcPts val="0"/>
              </a:spcBef>
              <a:buFont typeface="Wingdings 2" panose="05020102010507070707" pitchFamily="18" charset="2"/>
              <a:buNone/>
            </a:pPr>
            <a:r>
              <a:rPr lang="en-US" altLang="zh-CN" sz="1800" dirty="0"/>
              <a:t>             repeat</a:t>
            </a:r>
          </a:p>
          <a:p>
            <a:pPr>
              <a:lnSpc>
                <a:spcPts val="2500"/>
              </a:lnSpc>
              <a:spcBef>
                <a:spcPts val="0"/>
              </a:spcBef>
              <a:buFont typeface="Wingdings 2" panose="05020102010507070707" pitchFamily="18" charset="2"/>
              <a:buNone/>
            </a:pPr>
            <a:r>
              <a:rPr lang="en-US" altLang="zh-CN" sz="1800" dirty="0"/>
              <a:t>                 </a:t>
            </a:r>
            <a:r>
              <a:rPr lang="zh-CN" altLang="en-US" sz="1800" dirty="0"/>
              <a:t>从磁盘读一条记录；</a:t>
            </a:r>
            <a:endParaRPr lang="en-US" altLang="zh-CN" sz="1800" dirty="0"/>
          </a:p>
          <a:p>
            <a:pPr>
              <a:lnSpc>
                <a:spcPts val="2500"/>
              </a:lnSpc>
              <a:spcBef>
                <a:spcPts val="0"/>
              </a:spcBef>
              <a:buFont typeface="Wingdings 2" panose="05020102010507070707" pitchFamily="18" charset="2"/>
              <a:buNone/>
            </a:pPr>
            <a:r>
              <a:rPr lang="en-US" altLang="zh-CN" sz="1800" dirty="0"/>
              <a:t>                 wait(empty1);</a:t>
            </a:r>
          </a:p>
          <a:p>
            <a:pPr>
              <a:lnSpc>
                <a:spcPts val="2500"/>
              </a:lnSpc>
              <a:spcBef>
                <a:spcPts val="0"/>
              </a:spcBef>
              <a:buFont typeface="Wingdings 2" panose="05020102010507070707" pitchFamily="18" charset="2"/>
              <a:buNone/>
            </a:pPr>
            <a:r>
              <a:rPr lang="en-US" altLang="zh-CN" sz="1800" dirty="0"/>
              <a:t>                 wait(mutex1);</a:t>
            </a:r>
          </a:p>
          <a:p>
            <a:pPr>
              <a:lnSpc>
                <a:spcPts val="2500"/>
              </a:lnSpc>
              <a:spcBef>
                <a:spcPts val="0"/>
              </a:spcBef>
              <a:buFont typeface="Wingdings 2" panose="05020102010507070707" pitchFamily="18" charset="2"/>
              <a:buNone/>
            </a:pPr>
            <a:r>
              <a:rPr lang="zh-CN" altLang="en-US" sz="1800" dirty="0"/>
              <a:t>                 记录放到缓冲区</a:t>
            </a:r>
            <a:r>
              <a:rPr lang="en-US" altLang="zh-CN" sz="1800" dirty="0"/>
              <a:t>1</a:t>
            </a:r>
            <a:r>
              <a:rPr lang="zh-CN" altLang="en-US" sz="1800" dirty="0"/>
              <a:t>中；</a:t>
            </a:r>
            <a:endParaRPr lang="en-US" altLang="zh-CN" sz="1800" dirty="0"/>
          </a:p>
          <a:p>
            <a:pPr>
              <a:lnSpc>
                <a:spcPts val="2500"/>
              </a:lnSpc>
              <a:spcBef>
                <a:spcPts val="0"/>
              </a:spcBef>
              <a:buFont typeface="Wingdings 2" panose="05020102010507070707" pitchFamily="18" charset="2"/>
              <a:buNone/>
            </a:pPr>
            <a:r>
              <a:rPr lang="en-US" altLang="zh-CN" sz="1800" dirty="0"/>
              <a:t>                  signal(mutex1);</a:t>
            </a:r>
          </a:p>
          <a:p>
            <a:pPr>
              <a:lnSpc>
                <a:spcPts val="2500"/>
              </a:lnSpc>
              <a:spcBef>
                <a:spcPts val="0"/>
              </a:spcBef>
              <a:buFont typeface="Wingdings 2" panose="05020102010507070707" pitchFamily="18" charset="2"/>
              <a:buNone/>
            </a:pPr>
            <a:r>
              <a:rPr lang="en-US" altLang="zh-CN" sz="1800" dirty="0"/>
              <a:t>                  signal(full1);</a:t>
            </a:r>
          </a:p>
          <a:p>
            <a:pPr>
              <a:lnSpc>
                <a:spcPts val="2500"/>
              </a:lnSpc>
              <a:spcBef>
                <a:spcPts val="0"/>
              </a:spcBef>
              <a:buFont typeface="Wingdings 2" panose="05020102010507070707" pitchFamily="18" charset="2"/>
              <a:buNone/>
            </a:pPr>
            <a:r>
              <a:rPr lang="en-US" altLang="zh-CN" sz="1800" dirty="0"/>
              <a:t>               until false;</a:t>
            </a:r>
          </a:p>
          <a:p>
            <a:pPr>
              <a:lnSpc>
                <a:spcPts val="2500"/>
              </a:lnSpc>
              <a:spcBef>
                <a:spcPts val="0"/>
              </a:spcBef>
              <a:buFont typeface="Wingdings 2" panose="05020102010507070707" pitchFamily="18" charset="2"/>
              <a:buNone/>
            </a:pPr>
            <a:r>
              <a:rPr lang="en-US" altLang="zh-CN" sz="1800" dirty="0"/>
              <a:t>               end;</a:t>
            </a:r>
          </a:p>
          <a:p>
            <a:pPr>
              <a:lnSpc>
                <a:spcPts val="2500"/>
              </a:lnSpc>
              <a:spcBef>
                <a:spcPts val="0"/>
              </a:spcBef>
              <a:buFont typeface="Wingdings 2" panose="05020102010507070707" pitchFamily="18" charset="2"/>
              <a:buNone/>
            </a:pPr>
            <a:r>
              <a:rPr lang="en-US" altLang="zh-CN" sz="1800" dirty="0"/>
              <a:t>        </a:t>
            </a:r>
            <a:r>
              <a:rPr lang="en-US" altLang="zh-CN" sz="1800" dirty="0">
                <a:solidFill>
                  <a:srgbClr val="00B050"/>
                </a:solidFill>
              </a:rPr>
              <a:t>P2:begin</a:t>
            </a:r>
          </a:p>
          <a:p>
            <a:pPr>
              <a:lnSpc>
                <a:spcPts val="2500"/>
              </a:lnSpc>
              <a:spcBef>
                <a:spcPts val="0"/>
              </a:spcBef>
              <a:buFont typeface="Wingdings 2" panose="05020102010507070707" pitchFamily="18" charset="2"/>
              <a:buNone/>
            </a:pPr>
            <a:r>
              <a:rPr lang="en-US" altLang="zh-CN" sz="1800" dirty="0">
                <a:solidFill>
                  <a:srgbClr val="00B050"/>
                </a:solidFill>
              </a:rPr>
              <a:t>             repeat</a:t>
            </a:r>
          </a:p>
          <a:p>
            <a:pPr>
              <a:lnSpc>
                <a:spcPts val="2500"/>
              </a:lnSpc>
              <a:spcBef>
                <a:spcPts val="0"/>
              </a:spcBef>
              <a:buFont typeface="Wingdings 2" panose="05020102010507070707" pitchFamily="18" charset="2"/>
              <a:buNone/>
            </a:pPr>
            <a:r>
              <a:rPr lang="en-US" altLang="zh-CN" sz="1800" dirty="0">
                <a:solidFill>
                  <a:srgbClr val="00B050"/>
                </a:solidFill>
              </a:rPr>
              <a:t>                  wait(full1);</a:t>
            </a:r>
          </a:p>
          <a:p>
            <a:pPr>
              <a:lnSpc>
                <a:spcPts val="2500"/>
              </a:lnSpc>
              <a:spcBef>
                <a:spcPts val="0"/>
              </a:spcBef>
              <a:buFont typeface="Wingdings 2" panose="05020102010507070707" pitchFamily="18" charset="2"/>
              <a:buNone/>
            </a:pPr>
            <a:r>
              <a:rPr lang="en-US" altLang="zh-CN" sz="1800" dirty="0">
                <a:solidFill>
                  <a:srgbClr val="00B050"/>
                </a:solidFill>
              </a:rPr>
              <a:t>                  wait(mutex1);</a:t>
            </a:r>
          </a:p>
          <a:p>
            <a:pPr>
              <a:lnSpc>
                <a:spcPts val="2500"/>
              </a:lnSpc>
              <a:spcBef>
                <a:spcPts val="0"/>
              </a:spcBef>
              <a:buFont typeface="Wingdings 2" panose="05020102010507070707" pitchFamily="18" charset="2"/>
              <a:buNone/>
            </a:pPr>
            <a:r>
              <a:rPr lang="en-US" altLang="zh-CN" sz="1800" dirty="0">
                <a:solidFill>
                  <a:srgbClr val="00B050"/>
                </a:solidFill>
              </a:rPr>
              <a:t>                  </a:t>
            </a:r>
            <a:r>
              <a:rPr lang="zh-CN" altLang="en-US" sz="1800" dirty="0">
                <a:solidFill>
                  <a:srgbClr val="00B050"/>
                </a:solidFill>
              </a:rPr>
              <a:t>从缓冲区</a:t>
            </a:r>
            <a:r>
              <a:rPr lang="en-US" altLang="zh-CN" sz="1800" dirty="0">
                <a:solidFill>
                  <a:srgbClr val="00B050"/>
                </a:solidFill>
              </a:rPr>
              <a:t>1</a:t>
            </a:r>
            <a:r>
              <a:rPr lang="zh-CN" altLang="en-US" sz="1800" dirty="0">
                <a:solidFill>
                  <a:srgbClr val="00B050"/>
                </a:solidFill>
              </a:rPr>
              <a:t>读一条记录；</a:t>
            </a:r>
            <a:endParaRPr lang="en-US" altLang="zh-CN" sz="1800" dirty="0">
              <a:solidFill>
                <a:srgbClr val="00B050"/>
              </a:solidFill>
            </a:endParaRPr>
          </a:p>
          <a:p>
            <a:pPr>
              <a:lnSpc>
                <a:spcPts val="2500"/>
              </a:lnSpc>
              <a:spcBef>
                <a:spcPts val="0"/>
              </a:spcBef>
              <a:buFont typeface="Wingdings 2" panose="05020102010507070707" pitchFamily="18" charset="2"/>
              <a:buNone/>
            </a:pPr>
            <a:r>
              <a:rPr lang="en-US" altLang="zh-CN" sz="1800" dirty="0">
                <a:solidFill>
                  <a:srgbClr val="00B050"/>
                </a:solidFill>
              </a:rPr>
              <a:t>                  signal(mutex1);</a:t>
            </a:r>
          </a:p>
          <a:p>
            <a:pPr>
              <a:lnSpc>
                <a:spcPts val="2500"/>
              </a:lnSpc>
              <a:spcBef>
                <a:spcPts val="0"/>
              </a:spcBef>
              <a:buFont typeface="Wingdings 2" panose="05020102010507070707" pitchFamily="18" charset="2"/>
              <a:buNone/>
            </a:pPr>
            <a:r>
              <a:rPr lang="en-US" altLang="zh-CN" sz="1800" dirty="0">
                <a:solidFill>
                  <a:srgbClr val="00B050"/>
                </a:solidFill>
              </a:rPr>
              <a:t>                  signal(empty1);</a:t>
            </a:r>
          </a:p>
        </p:txBody>
      </p:sp>
      <p:sp>
        <p:nvSpPr>
          <p:cNvPr id="172035" name="矩形 3">
            <a:extLst>
              <a:ext uri="{FF2B5EF4-FFF2-40B4-BE49-F238E27FC236}">
                <a16:creationId xmlns:a16="http://schemas.microsoft.com/office/drawing/2014/main" id="{1514A2A2-118E-41D0-8530-E95A37C77A2E}"/>
              </a:ext>
            </a:extLst>
          </p:cNvPr>
          <p:cNvSpPr>
            <a:spLocks noChangeArrowheads="1"/>
          </p:cNvSpPr>
          <p:nvPr/>
        </p:nvSpPr>
        <p:spPr bwMode="auto">
          <a:xfrm>
            <a:off x="4495800" y="457200"/>
            <a:ext cx="4572000" cy="5908675"/>
          </a:xfrm>
          <a:prstGeom prst="rect">
            <a:avLst/>
          </a:prstGeom>
          <a:solidFill>
            <a:schemeClr val="bg1"/>
          </a:solidFill>
          <a:ln>
            <a:noFill/>
          </a:ln>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0795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lvl="3" eaLnBrk="1" hangingPunct="1">
              <a:spcBef>
                <a:spcPct val="0"/>
              </a:spcBef>
              <a:buClrTx/>
              <a:buSzTx/>
              <a:buFontTx/>
              <a:buNone/>
            </a:pPr>
            <a:r>
              <a:rPr lang="en-US" altLang="zh-CN" sz="1800" b="1" dirty="0">
                <a:solidFill>
                  <a:srgbClr val="00B050"/>
                </a:solidFill>
                <a:latin typeface="+mj-ea"/>
                <a:ea typeface="+mj-ea"/>
              </a:rPr>
              <a:t>wait(empty2);   </a:t>
            </a:r>
          </a:p>
          <a:p>
            <a:pPr lvl="3" eaLnBrk="1" hangingPunct="1">
              <a:spcBef>
                <a:spcPct val="0"/>
              </a:spcBef>
              <a:buClrTx/>
              <a:buSzTx/>
              <a:buFontTx/>
              <a:buNone/>
            </a:pPr>
            <a:r>
              <a:rPr lang="en-US" altLang="zh-CN" sz="1800" b="1" dirty="0">
                <a:solidFill>
                  <a:srgbClr val="00B050"/>
                </a:solidFill>
                <a:latin typeface="+mj-ea"/>
                <a:ea typeface="+mj-ea"/>
              </a:rPr>
              <a:t>wait(mutex2);</a:t>
            </a:r>
          </a:p>
          <a:p>
            <a:pPr lvl="3" eaLnBrk="1" hangingPunct="1">
              <a:spcBef>
                <a:spcPct val="0"/>
              </a:spcBef>
              <a:buClrTx/>
              <a:buSzTx/>
              <a:buFontTx/>
              <a:buNone/>
            </a:pPr>
            <a:r>
              <a:rPr lang="zh-CN" altLang="en-US" sz="1800" b="1" dirty="0">
                <a:solidFill>
                  <a:srgbClr val="00B050"/>
                </a:solidFill>
                <a:latin typeface="+mj-ea"/>
                <a:ea typeface="+mj-ea"/>
              </a:rPr>
              <a:t>将记录复制到缓冲区</a:t>
            </a:r>
            <a:r>
              <a:rPr lang="en-US" altLang="zh-CN" sz="1800" b="1" dirty="0">
                <a:solidFill>
                  <a:srgbClr val="00B050"/>
                </a:solidFill>
                <a:latin typeface="+mj-ea"/>
                <a:ea typeface="+mj-ea"/>
              </a:rPr>
              <a:t>2</a:t>
            </a:r>
            <a:r>
              <a:rPr lang="zh-CN" altLang="en-US" sz="1800" b="1" dirty="0">
                <a:solidFill>
                  <a:srgbClr val="00B050"/>
                </a:solidFill>
                <a:latin typeface="+mj-ea"/>
                <a:ea typeface="+mj-ea"/>
              </a:rPr>
              <a:t>中；</a:t>
            </a:r>
            <a:endParaRPr lang="en-US" altLang="zh-CN" sz="1800" b="1" dirty="0">
              <a:solidFill>
                <a:srgbClr val="00B050"/>
              </a:solidFill>
              <a:latin typeface="+mj-ea"/>
              <a:ea typeface="+mj-ea"/>
            </a:endParaRPr>
          </a:p>
          <a:p>
            <a:pPr eaLnBrk="1" hangingPunct="1">
              <a:spcBef>
                <a:spcPct val="0"/>
              </a:spcBef>
              <a:buClrTx/>
              <a:buSzTx/>
              <a:buFontTx/>
              <a:buNone/>
            </a:pPr>
            <a:r>
              <a:rPr lang="en-US" altLang="zh-CN" sz="1800" b="1" dirty="0">
                <a:solidFill>
                  <a:srgbClr val="00B050"/>
                </a:solidFill>
                <a:latin typeface="+mj-ea"/>
                <a:ea typeface="+mj-ea"/>
              </a:rPr>
              <a:t>                  signal(mutex2);</a:t>
            </a:r>
          </a:p>
          <a:p>
            <a:pPr eaLnBrk="1" hangingPunct="1">
              <a:spcBef>
                <a:spcPct val="0"/>
              </a:spcBef>
              <a:buClrTx/>
              <a:buSzTx/>
              <a:buFontTx/>
              <a:buNone/>
            </a:pPr>
            <a:r>
              <a:rPr lang="en-US" altLang="zh-CN" sz="1800" b="1" dirty="0">
                <a:solidFill>
                  <a:srgbClr val="00B050"/>
                </a:solidFill>
                <a:latin typeface="+mj-ea"/>
                <a:ea typeface="+mj-ea"/>
              </a:rPr>
              <a:t>                  signal(full2);</a:t>
            </a:r>
          </a:p>
          <a:p>
            <a:pPr eaLnBrk="1" hangingPunct="1">
              <a:spcBef>
                <a:spcPct val="0"/>
              </a:spcBef>
              <a:buClrTx/>
              <a:buSzTx/>
              <a:buFontTx/>
              <a:buNone/>
            </a:pPr>
            <a:r>
              <a:rPr lang="en-US" altLang="zh-CN" sz="1800" b="1" dirty="0">
                <a:solidFill>
                  <a:srgbClr val="00B050"/>
                </a:solidFill>
                <a:latin typeface="+mj-ea"/>
                <a:ea typeface="+mj-ea"/>
              </a:rPr>
              <a:t>               until false;</a:t>
            </a:r>
          </a:p>
          <a:p>
            <a:pPr eaLnBrk="1" hangingPunct="1">
              <a:spcBef>
                <a:spcPct val="0"/>
              </a:spcBef>
              <a:buClrTx/>
              <a:buSzTx/>
              <a:buFontTx/>
              <a:buNone/>
            </a:pPr>
            <a:r>
              <a:rPr lang="en-US" altLang="zh-CN" sz="1800" b="1" dirty="0">
                <a:solidFill>
                  <a:srgbClr val="00B050"/>
                </a:solidFill>
                <a:latin typeface="+mj-ea"/>
                <a:ea typeface="+mj-ea"/>
              </a:rPr>
              <a:t>               end; </a:t>
            </a:r>
          </a:p>
          <a:p>
            <a:pPr eaLnBrk="1" hangingPunct="1">
              <a:spcBef>
                <a:spcPct val="0"/>
              </a:spcBef>
              <a:buClrTx/>
              <a:buSzTx/>
              <a:buFontTx/>
              <a:buNone/>
            </a:pPr>
            <a:r>
              <a:rPr lang="en-US" altLang="zh-CN" sz="1800" b="1" dirty="0">
                <a:latin typeface="+mj-ea"/>
                <a:ea typeface="+mj-ea"/>
              </a:rPr>
              <a:t>        P3:begin</a:t>
            </a:r>
          </a:p>
          <a:p>
            <a:pPr eaLnBrk="1" hangingPunct="1">
              <a:spcBef>
                <a:spcPct val="0"/>
              </a:spcBef>
              <a:buClrTx/>
              <a:buSzTx/>
              <a:buFontTx/>
              <a:buNone/>
            </a:pPr>
            <a:r>
              <a:rPr lang="en-US" altLang="zh-CN" sz="1800" b="1" dirty="0">
                <a:latin typeface="+mj-ea"/>
                <a:ea typeface="+mj-ea"/>
              </a:rPr>
              <a:t>             repeat</a:t>
            </a:r>
          </a:p>
          <a:p>
            <a:pPr eaLnBrk="1" hangingPunct="1">
              <a:spcBef>
                <a:spcPct val="0"/>
              </a:spcBef>
              <a:buClrTx/>
              <a:buSzTx/>
              <a:buFontTx/>
              <a:buNone/>
            </a:pPr>
            <a:r>
              <a:rPr lang="en-US" altLang="zh-CN" sz="1800" b="1" dirty="0">
                <a:latin typeface="+mj-ea"/>
                <a:ea typeface="+mj-ea"/>
              </a:rPr>
              <a:t>                 wait(full2);</a:t>
            </a:r>
          </a:p>
          <a:p>
            <a:pPr eaLnBrk="1" hangingPunct="1">
              <a:spcBef>
                <a:spcPct val="0"/>
              </a:spcBef>
              <a:buClrTx/>
              <a:buSzTx/>
              <a:buFontTx/>
              <a:buNone/>
            </a:pPr>
            <a:r>
              <a:rPr lang="en-US" altLang="zh-CN" sz="1800" b="1" dirty="0">
                <a:latin typeface="+mj-ea"/>
                <a:ea typeface="+mj-ea"/>
              </a:rPr>
              <a:t>                 wait(mutex2);</a:t>
            </a:r>
          </a:p>
          <a:p>
            <a:pPr eaLnBrk="1" hangingPunct="1">
              <a:spcBef>
                <a:spcPct val="0"/>
              </a:spcBef>
              <a:buClrTx/>
              <a:buSzTx/>
              <a:buFontTx/>
              <a:buNone/>
            </a:pPr>
            <a:r>
              <a:rPr lang="zh-CN" altLang="en-US" sz="1800" b="1" dirty="0">
                <a:latin typeface="+mj-ea"/>
                <a:ea typeface="+mj-ea"/>
              </a:rPr>
              <a:t>                  从缓冲区</a:t>
            </a:r>
            <a:r>
              <a:rPr lang="en-US" altLang="zh-CN" sz="1800" b="1" dirty="0">
                <a:latin typeface="+mj-ea"/>
                <a:ea typeface="+mj-ea"/>
              </a:rPr>
              <a:t>2</a:t>
            </a:r>
            <a:r>
              <a:rPr lang="zh-CN" altLang="en-US" sz="1800" b="1" dirty="0">
                <a:latin typeface="+mj-ea"/>
                <a:ea typeface="+mj-ea"/>
              </a:rPr>
              <a:t>中取出一条记录；</a:t>
            </a:r>
            <a:endParaRPr lang="en-US" altLang="zh-CN" sz="1800" b="1" dirty="0">
              <a:latin typeface="+mj-ea"/>
              <a:ea typeface="+mj-ea"/>
            </a:endParaRPr>
          </a:p>
          <a:p>
            <a:pPr eaLnBrk="1" hangingPunct="1">
              <a:spcBef>
                <a:spcPct val="0"/>
              </a:spcBef>
              <a:buClrTx/>
              <a:buSzTx/>
              <a:buFontTx/>
              <a:buNone/>
            </a:pPr>
            <a:r>
              <a:rPr lang="en-US" altLang="zh-CN" sz="1800" b="1" dirty="0">
                <a:latin typeface="+mj-ea"/>
                <a:ea typeface="+mj-ea"/>
              </a:rPr>
              <a:t>                  signal(mutex2);</a:t>
            </a:r>
          </a:p>
          <a:p>
            <a:pPr eaLnBrk="1" hangingPunct="1">
              <a:spcBef>
                <a:spcPct val="0"/>
              </a:spcBef>
              <a:buClrTx/>
              <a:buSzTx/>
              <a:buFontTx/>
              <a:buNone/>
            </a:pPr>
            <a:r>
              <a:rPr lang="en-US" altLang="zh-CN" sz="1800" b="1" dirty="0">
                <a:latin typeface="+mj-ea"/>
                <a:ea typeface="+mj-ea"/>
              </a:rPr>
              <a:t>                  signal(empty2);</a:t>
            </a:r>
          </a:p>
          <a:p>
            <a:pPr eaLnBrk="1" hangingPunct="1">
              <a:spcBef>
                <a:spcPct val="0"/>
              </a:spcBef>
              <a:buClrTx/>
              <a:buSzTx/>
              <a:buFontTx/>
              <a:buNone/>
            </a:pPr>
            <a:r>
              <a:rPr lang="en-US" altLang="zh-CN" sz="1800" b="1" dirty="0">
                <a:latin typeface="+mj-ea"/>
                <a:ea typeface="+mj-ea"/>
              </a:rPr>
              <a:t>                  </a:t>
            </a:r>
            <a:r>
              <a:rPr lang="zh-CN" altLang="en-US" sz="1800" b="1" dirty="0">
                <a:latin typeface="+mj-ea"/>
                <a:ea typeface="+mj-ea"/>
              </a:rPr>
              <a:t>将取出的记录打印出来；</a:t>
            </a:r>
            <a:endParaRPr lang="en-US" altLang="zh-CN" sz="1800" b="1" dirty="0">
              <a:latin typeface="+mj-ea"/>
              <a:ea typeface="+mj-ea"/>
            </a:endParaRPr>
          </a:p>
          <a:p>
            <a:pPr eaLnBrk="1" hangingPunct="1">
              <a:spcBef>
                <a:spcPct val="0"/>
              </a:spcBef>
              <a:buClrTx/>
              <a:buSzTx/>
              <a:buFontTx/>
              <a:buNone/>
            </a:pPr>
            <a:r>
              <a:rPr lang="en-US" altLang="zh-CN" sz="1800" b="1" dirty="0">
                <a:latin typeface="+mj-ea"/>
                <a:ea typeface="+mj-ea"/>
              </a:rPr>
              <a:t>               until false;</a:t>
            </a:r>
          </a:p>
          <a:p>
            <a:pPr eaLnBrk="1" hangingPunct="1">
              <a:spcBef>
                <a:spcPct val="0"/>
              </a:spcBef>
              <a:buClrTx/>
              <a:buSzTx/>
              <a:buFontTx/>
              <a:buNone/>
            </a:pPr>
            <a:r>
              <a:rPr lang="en-US" altLang="zh-CN" sz="1800" b="1" dirty="0">
                <a:latin typeface="+mj-ea"/>
                <a:ea typeface="+mj-ea"/>
              </a:rPr>
              <a:t>               end;</a:t>
            </a:r>
          </a:p>
          <a:p>
            <a:pPr eaLnBrk="1" hangingPunct="1">
              <a:spcBef>
                <a:spcPct val="0"/>
              </a:spcBef>
              <a:buClrTx/>
              <a:buSzTx/>
              <a:buFontTx/>
              <a:buNone/>
            </a:pPr>
            <a:r>
              <a:rPr lang="en-US" altLang="zh-CN" sz="1800" b="1" dirty="0">
                <a:latin typeface="+mj-ea"/>
                <a:ea typeface="+mj-ea"/>
              </a:rPr>
              <a:t>       </a:t>
            </a:r>
            <a:r>
              <a:rPr lang="en-US" altLang="zh-CN" sz="1800" b="1" dirty="0" err="1">
                <a:latin typeface="+mj-ea"/>
                <a:ea typeface="+mj-ea"/>
              </a:rPr>
              <a:t>parend</a:t>
            </a:r>
            <a:endParaRPr lang="en-US" altLang="zh-CN" sz="1800" b="1" dirty="0">
              <a:latin typeface="+mj-ea"/>
              <a:ea typeface="+mj-ea"/>
            </a:endParaRPr>
          </a:p>
          <a:p>
            <a:pPr eaLnBrk="1" hangingPunct="1">
              <a:spcBef>
                <a:spcPct val="0"/>
              </a:spcBef>
              <a:buClrTx/>
              <a:buSzTx/>
              <a:buFontTx/>
              <a:buNone/>
            </a:pPr>
            <a:r>
              <a:rPr lang="en-US" altLang="zh-CN" sz="1800" b="1" dirty="0">
                <a:latin typeface="+mj-ea"/>
                <a:ea typeface="+mj-ea"/>
              </a:rPr>
              <a:t>    end</a:t>
            </a:r>
          </a:p>
          <a:p>
            <a:pPr eaLnBrk="1" hangingPunct="1">
              <a:spcBef>
                <a:spcPct val="0"/>
              </a:spcBef>
              <a:buClrTx/>
              <a:buSzTx/>
              <a:buFontTx/>
              <a:buNone/>
            </a:pPr>
            <a:endParaRPr lang="en-US" altLang="zh-CN" sz="1800" dirty="0"/>
          </a:p>
          <a:p>
            <a:pPr eaLnBrk="1" hangingPunct="1">
              <a:spcBef>
                <a:spcPct val="0"/>
              </a:spcBef>
              <a:buClrTx/>
              <a:buSzTx/>
              <a:buFontTx/>
              <a:buNone/>
            </a:pPr>
            <a:endParaRPr lang="en-US" altLang="zh-CN" sz="1800" dirty="0"/>
          </a:p>
        </p:txBody>
      </p:sp>
      <p:sp>
        <p:nvSpPr>
          <p:cNvPr id="2" name="TextBox 1">
            <a:extLst>
              <a:ext uri="{FF2B5EF4-FFF2-40B4-BE49-F238E27FC236}">
                <a16:creationId xmlns:a16="http://schemas.microsoft.com/office/drawing/2014/main" id="{DE4A5F35-5C99-4B76-B73B-87366D87E6F0}"/>
              </a:ext>
            </a:extLst>
          </p:cNvPr>
          <p:cNvSpPr txBox="1">
            <a:spLocks noChangeArrowheads="1"/>
          </p:cNvSpPr>
          <p:nvPr/>
        </p:nvSpPr>
        <p:spPr bwMode="auto">
          <a:xfrm>
            <a:off x="3124200" y="4114800"/>
            <a:ext cx="2057400" cy="646113"/>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dirty="0">
                <a:latin typeface="+mj-ea"/>
                <a:ea typeface="+mj-ea"/>
              </a:rPr>
              <a:t>这几条语句是否可以取消？</a:t>
            </a:r>
          </a:p>
        </p:txBody>
      </p:sp>
    </p:spTree>
    <p:extLst>
      <p:ext uri="{BB962C8B-B14F-4D97-AF65-F5344CB8AC3E}">
        <p14:creationId xmlns:p14="http://schemas.microsoft.com/office/powerpoint/2010/main" val="284845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200" fill="hold"/>
                                        <p:tgtEl>
                                          <p:spTgt spid="172034">
                                            <p:txEl>
                                              <p:pRg st="6" end="6"/>
                                            </p:txEl>
                                          </p:spTgt>
                                        </p:tgtEl>
                                        <p:attrNameLst>
                                          <p:attrName>style.color</p:attrName>
                                        </p:attrNameLst>
                                      </p:cBhvr>
                                      <p:to>
                                        <a:srgbClr val="FF0000"/>
                                      </p:to>
                                    </p:animClr>
                                  </p:childTnLst>
                                </p:cTn>
                              </p:par>
                              <p:par>
                                <p:cTn id="7" presetID="3" presetClass="emph" presetSubtype="2" fill="hold" nodeType="withEffect">
                                  <p:stCondLst>
                                    <p:cond delay="0"/>
                                  </p:stCondLst>
                                  <p:childTnLst>
                                    <p:animClr clrSpc="rgb" dir="cw">
                                      <p:cBhvr override="childStyle">
                                        <p:cTn id="8" dur="200" fill="hold"/>
                                        <p:tgtEl>
                                          <p:spTgt spid="172034">
                                            <p:txEl>
                                              <p:pRg st="8" end="8"/>
                                            </p:txEl>
                                          </p:spTgt>
                                        </p:tgtEl>
                                        <p:attrNameLst>
                                          <p:attrName>style.color</p:attrName>
                                        </p:attrNameLst>
                                      </p:cBhvr>
                                      <p:to>
                                        <a:srgbClr val="FF0000"/>
                                      </p:to>
                                    </p:animClr>
                                  </p:childTnLst>
                                </p:cTn>
                              </p:par>
                              <p:par>
                                <p:cTn id="9" presetID="3" presetClass="emph" presetSubtype="2" fill="hold" nodeType="withEffect">
                                  <p:stCondLst>
                                    <p:cond delay="0"/>
                                  </p:stCondLst>
                                  <p:childTnLst>
                                    <p:animClr clrSpc="rgb" dir="cw">
                                      <p:cBhvr override="childStyle">
                                        <p:cTn id="10" dur="200" fill="hold"/>
                                        <p:tgtEl>
                                          <p:spTgt spid="172034">
                                            <p:txEl>
                                              <p:pRg st="15" end="15"/>
                                            </p:txEl>
                                          </p:spTgt>
                                        </p:tgtEl>
                                        <p:attrNameLst>
                                          <p:attrName>style.color</p:attrName>
                                        </p:attrNameLst>
                                      </p:cBhvr>
                                      <p:to>
                                        <a:srgbClr val="FF0000"/>
                                      </p:to>
                                    </p:animClr>
                                  </p:childTnLst>
                                </p:cTn>
                              </p:par>
                              <p:par>
                                <p:cTn id="11" presetID="3" presetClass="emph" presetSubtype="2" fill="hold" nodeType="withEffect">
                                  <p:stCondLst>
                                    <p:cond delay="0"/>
                                  </p:stCondLst>
                                  <p:childTnLst>
                                    <p:animClr clrSpc="rgb" dir="cw">
                                      <p:cBhvr override="childStyle">
                                        <p:cTn id="12" dur="200" fill="hold"/>
                                        <p:tgtEl>
                                          <p:spTgt spid="172034">
                                            <p:txEl>
                                              <p:pRg st="17" end="17"/>
                                            </p:txEl>
                                          </p:spTgt>
                                        </p:tgtEl>
                                        <p:attrNameLst>
                                          <p:attrName>style.color</p:attrName>
                                        </p:attrNameLst>
                                      </p:cBhvr>
                                      <p:to>
                                        <a:srgbClr val="FF0000"/>
                                      </p:to>
                                    </p:animClr>
                                  </p:childTnLst>
                                </p:cTn>
                              </p:par>
                              <p:par>
                                <p:cTn id="13" presetID="3" presetClass="emph" presetSubtype="2" fill="hold" nodeType="withEffect">
                                  <p:stCondLst>
                                    <p:cond delay="0"/>
                                  </p:stCondLst>
                                  <p:childTnLst>
                                    <p:animClr clrSpc="rgb" dir="cw">
                                      <p:cBhvr override="childStyle">
                                        <p:cTn id="14" dur="200" fill="hold"/>
                                        <p:tgtEl>
                                          <p:spTgt spid="172035">
                                            <p:txEl>
                                              <p:pRg st="3" end="3"/>
                                            </p:txEl>
                                          </p:spTgt>
                                        </p:tgtEl>
                                        <p:attrNameLst>
                                          <p:attrName>style.color</p:attrName>
                                        </p:attrNameLst>
                                      </p:cBhvr>
                                      <p:to>
                                        <a:srgbClr val="FF0000"/>
                                      </p:to>
                                    </p:animClr>
                                  </p:childTnLst>
                                </p:cTn>
                              </p:par>
                              <p:par>
                                <p:cTn id="15" presetID="3" presetClass="emph" presetSubtype="2" fill="hold" nodeType="withEffect">
                                  <p:stCondLst>
                                    <p:cond delay="0"/>
                                  </p:stCondLst>
                                  <p:childTnLst>
                                    <p:animClr clrSpc="rgb" dir="cw">
                                      <p:cBhvr override="childStyle">
                                        <p:cTn id="16" dur="200" fill="hold"/>
                                        <p:tgtEl>
                                          <p:spTgt spid="172035">
                                            <p:txEl>
                                              <p:pRg st="10" end="10"/>
                                            </p:txEl>
                                          </p:spTgt>
                                        </p:tgtEl>
                                        <p:attrNameLst>
                                          <p:attrName>style.color</p:attrName>
                                        </p:attrNameLst>
                                      </p:cBhvr>
                                      <p:to>
                                        <a:srgbClr val="FF0000"/>
                                      </p:to>
                                    </p:animClr>
                                  </p:childTnLst>
                                </p:cTn>
                              </p:par>
                              <p:par>
                                <p:cTn id="17" presetID="3" presetClass="emph" presetSubtype="2" fill="hold" nodeType="withEffect">
                                  <p:stCondLst>
                                    <p:cond delay="0"/>
                                  </p:stCondLst>
                                  <p:childTnLst>
                                    <p:animClr clrSpc="rgb" dir="cw">
                                      <p:cBhvr override="childStyle">
                                        <p:cTn id="18" dur="200" fill="hold"/>
                                        <p:tgtEl>
                                          <p:spTgt spid="172035">
                                            <p:txEl>
                                              <p:pRg st="12" end="12"/>
                                            </p:txEl>
                                          </p:spTgt>
                                        </p:tgtEl>
                                        <p:attrNameLst>
                                          <p:attrName>style.color</p:attrName>
                                        </p:attrNameLst>
                                      </p:cBhvr>
                                      <p:to>
                                        <a:srgbClr val="FF0000"/>
                                      </p:to>
                                    </p:animClr>
                                  </p:childTnLst>
                                </p:cTn>
                              </p:par>
                              <p:par>
                                <p:cTn id="19" presetID="3" presetClass="emph" presetSubtype="2" fill="hold" nodeType="withEffect">
                                  <p:stCondLst>
                                    <p:cond delay="0"/>
                                  </p:stCondLst>
                                  <p:childTnLst>
                                    <p:animClr clrSpc="rgb" dir="cw">
                                      <p:cBhvr override="childStyle">
                                        <p:cTn id="20" dur="200" fill="hold"/>
                                        <p:tgtEl>
                                          <p:spTgt spid="172035">
                                            <p:txEl>
                                              <p:pRg st="1" end="1"/>
                                            </p:txEl>
                                          </p:spTgt>
                                        </p:tgtEl>
                                        <p:attrNameLst>
                                          <p:attrName>style.color</p:attrName>
                                        </p:attrNameLst>
                                      </p:cBhvr>
                                      <p:to>
                                        <a:srgbClr val="FF0000"/>
                                      </p:to>
                                    </p:animClr>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9E86CF46-0BEB-4830-9302-87F3C8E36953}"/>
              </a:ext>
            </a:extLst>
          </p:cNvPr>
          <p:cNvSpPr>
            <a:spLocks noGrp="1" noChangeArrowheads="1"/>
          </p:cNvSpPr>
          <p:nvPr>
            <p:ph type="title"/>
          </p:nvPr>
        </p:nvSpPr>
        <p:spPr/>
        <p:txBody>
          <a:bodyPr/>
          <a:lstStyle/>
          <a:p>
            <a:pPr eaLnBrk="1" hangingPunct="1"/>
            <a:r>
              <a:rPr lang="zh-CN" altLang="en-US"/>
              <a:t>引申</a:t>
            </a:r>
            <a:endParaRPr lang="zh-CN" altLang="zh-CN"/>
          </a:p>
        </p:txBody>
      </p:sp>
      <p:sp>
        <p:nvSpPr>
          <p:cNvPr id="237571" name="Rectangle 3">
            <a:extLst>
              <a:ext uri="{FF2B5EF4-FFF2-40B4-BE49-F238E27FC236}">
                <a16:creationId xmlns:a16="http://schemas.microsoft.com/office/drawing/2014/main" id="{D483D891-A50D-47DA-AB74-1CAE41B338F8}"/>
              </a:ext>
            </a:extLst>
          </p:cNvPr>
          <p:cNvSpPr>
            <a:spLocks noGrp="1" noChangeArrowheads="1"/>
          </p:cNvSpPr>
          <p:nvPr>
            <p:ph type="body" idx="1"/>
          </p:nvPr>
        </p:nvSpPr>
        <p:spPr>
          <a:xfrm>
            <a:off x="457200" y="1524000"/>
            <a:ext cx="8229600" cy="4530725"/>
          </a:xfrm>
        </p:spPr>
        <p:txBody>
          <a:bodyPr/>
          <a:lstStyle/>
          <a:p>
            <a:pPr eaLnBrk="1" hangingPunct="1"/>
            <a:r>
              <a:rPr lang="zh-CN" altLang="en-US" sz="2400"/>
              <a:t>有三个进程</a:t>
            </a:r>
            <a:r>
              <a:rPr lang="en-US" altLang="zh-CN" sz="2400"/>
              <a:t>A1</a:t>
            </a:r>
            <a:r>
              <a:rPr lang="zh-CN" altLang="en-US" sz="2400"/>
              <a:t>、</a:t>
            </a:r>
            <a:r>
              <a:rPr lang="en-US" altLang="zh-CN" sz="2400"/>
              <a:t>A2</a:t>
            </a:r>
            <a:r>
              <a:rPr lang="zh-CN" altLang="en-US" sz="2400"/>
              <a:t>、</a:t>
            </a:r>
            <a:r>
              <a:rPr lang="en-US" altLang="zh-CN" sz="2400"/>
              <a:t>A3</a:t>
            </a:r>
            <a:r>
              <a:rPr lang="zh-CN" altLang="en-US" sz="2400"/>
              <a:t>，它们共享两个缓冲区</a:t>
            </a:r>
            <a:r>
              <a:rPr lang="en-US" altLang="zh-CN" sz="2400"/>
              <a:t>B1</a:t>
            </a:r>
            <a:r>
              <a:rPr lang="zh-CN" altLang="en-US" sz="2400"/>
              <a:t>和</a:t>
            </a:r>
            <a:r>
              <a:rPr lang="en-US" altLang="zh-CN" sz="2400"/>
              <a:t>B2</a:t>
            </a:r>
            <a:r>
              <a:rPr lang="zh-CN" altLang="en-US" sz="2400"/>
              <a:t>。缓冲区</a:t>
            </a:r>
            <a:r>
              <a:rPr lang="en-US" altLang="zh-CN" sz="2400"/>
              <a:t>B1</a:t>
            </a:r>
            <a:r>
              <a:rPr lang="zh-CN" altLang="en-US" sz="2400"/>
              <a:t>中可以存放</a:t>
            </a:r>
            <a:r>
              <a:rPr lang="en-US" altLang="zh-CN" sz="2400"/>
              <a:t>n</a:t>
            </a:r>
            <a:r>
              <a:rPr lang="zh-CN" altLang="en-US" sz="2400"/>
              <a:t>件产品，缓冲区</a:t>
            </a:r>
            <a:r>
              <a:rPr lang="en-US" altLang="zh-CN" sz="2400"/>
              <a:t>B2</a:t>
            </a:r>
            <a:r>
              <a:rPr lang="zh-CN" altLang="en-US" sz="2400"/>
              <a:t>中可以存放</a:t>
            </a:r>
            <a:r>
              <a:rPr lang="en-US" altLang="zh-CN" sz="2400"/>
              <a:t>m</a:t>
            </a:r>
            <a:r>
              <a:rPr lang="zh-CN" altLang="en-US" sz="2400"/>
              <a:t>件产品。进程</a:t>
            </a:r>
            <a:r>
              <a:rPr lang="en-US" altLang="zh-CN" sz="2400"/>
              <a:t>A1</a:t>
            </a:r>
            <a:r>
              <a:rPr lang="zh-CN" altLang="en-US" sz="2400"/>
              <a:t>每次生产一件产品，并把产品存入缓冲区</a:t>
            </a:r>
            <a:r>
              <a:rPr lang="en-US" altLang="zh-CN" sz="2400"/>
              <a:t>B1</a:t>
            </a:r>
            <a:r>
              <a:rPr lang="zh-CN" altLang="en-US" sz="2400"/>
              <a:t>。进程</a:t>
            </a:r>
            <a:r>
              <a:rPr lang="en-US" altLang="zh-CN" sz="2400"/>
              <a:t>A2</a:t>
            </a:r>
            <a:r>
              <a:rPr lang="zh-CN" altLang="en-US" sz="2400"/>
              <a:t>每次生产一件产品，并把产品存入缓冲区</a:t>
            </a:r>
            <a:r>
              <a:rPr lang="en-US" altLang="zh-CN" sz="2400"/>
              <a:t>B2</a:t>
            </a:r>
            <a:r>
              <a:rPr lang="zh-CN" altLang="en-US" sz="2400"/>
              <a:t>。进程</a:t>
            </a:r>
            <a:r>
              <a:rPr lang="en-US" altLang="zh-CN" sz="2400"/>
              <a:t>A3</a:t>
            </a:r>
            <a:r>
              <a:rPr lang="zh-CN" altLang="en-US" sz="2400"/>
              <a:t>每次从缓冲区</a:t>
            </a:r>
            <a:r>
              <a:rPr lang="en-US" altLang="zh-CN" sz="2400"/>
              <a:t>B2</a:t>
            </a:r>
            <a:r>
              <a:rPr lang="zh-CN" altLang="en-US" sz="2400"/>
              <a:t>中取一件产品区消费。为了防止把产品存入已满的缓冲，或者从空缓冲中取产品，或重复取一产品，用</a:t>
            </a:r>
            <a:r>
              <a:rPr lang="en-US" altLang="zh-CN" sz="2400"/>
              <a:t>PV</a:t>
            </a:r>
            <a:r>
              <a:rPr lang="zh-CN" altLang="en-US" sz="2400"/>
              <a:t>操作实现它们的相互制约关系。</a:t>
            </a:r>
          </a:p>
          <a:p>
            <a:pPr eaLnBrk="1" hangingPunct="1"/>
            <a:endParaRPr lang="en-US" altLang="zh-CN" sz="2400"/>
          </a:p>
        </p:txBody>
      </p:sp>
      <p:grpSp>
        <p:nvGrpSpPr>
          <p:cNvPr id="237572" name="Group 28">
            <a:extLst>
              <a:ext uri="{FF2B5EF4-FFF2-40B4-BE49-F238E27FC236}">
                <a16:creationId xmlns:a16="http://schemas.microsoft.com/office/drawing/2014/main" id="{E4126473-3C5F-4110-B472-454928D065DE}"/>
              </a:ext>
            </a:extLst>
          </p:cNvPr>
          <p:cNvGrpSpPr>
            <a:grpSpLocks/>
          </p:cNvGrpSpPr>
          <p:nvPr/>
        </p:nvGrpSpPr>
        <p:grpSpPr bwMode="auto">
          <a:xfrm>
            <a:off x="228600" y="4419600"/>
            <a:ext cx="8763000" cy="1219200"/>
            <a:chOff x="96" y="2928"/>
            <a:chExt cx="5520" cy="768"/>
          </a:xfrm>
        </p:grpSpPr>
        <p:sp>
          <p:nvSpPr>
            <p:cNvPr id="237573" name="Oval 5">
              <a:extLst>
                <a:ext uri="{FF2B5EF4-FFF2-40B4-BE49-F238E27FC236}">
                  <a16:creationId xmlns:a16="http://schemas.microsoft.com/office/drawing/2014/main" id="{1D3A1FC6-2B38-451E-907A-CB4A237DFE5E}"/>
                </a:ext>
              </a:extLst>
            </p:cNvPr>
            <p:cNvSpPr>
              <a:spLocks noChangeArrowheads="1"/>
            </p:cNvSpPr>
            <p:nvPr/>
          </p:nvSpPr>
          <p:spPr bwMode="auto">
            <a:xfrm>
              <a:off x="672" y="2976"/>
              <a:ext cx="576" cy="57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b="1">
                  <a:latin typeface="Comic Sans MS" panose="030F0702030302020204" pitchFamily="66" charset="0"/>
                  <a:ea typeface="黑体" panose="02010609060101010101" pitchFamily="49" charset="-122"/>
                </a:rPr>
                <a:t>进程</a:t>
              </a:r>
              <a:r>
                <a:rPr lang="en-US" altLang="zh-CN" sz="1800" b="1">
                  <a:latin typeface="Comic Sans MS" panose="030F0702030302020204" pitchFamily="66" charset="0"/>
                  <a:ea typeface="黑体" panose="02010609060101010101" pitchFamily="49" charset="-122"/>
                </a:rPr>
                <a:t>A1</a:t>
              </a:r>
            </a:p>
          </p:txBody>
        </p:sp>
        <p:sp>
          <p:nvSpPr>
            <p:cNvPr id="237574" name="Line 6">
              <a:extLst>
                <a:ext uri="{FF2B5EF4-FFF2-40B4-BE49-F238E27FC236}">
                  <a16:creationId xmlns:a16="http://schemas.microsoft.com/office/drawing/2014/main" id="{B073D42E-701E-4579-90BE-E0E711C72672}"/>
                </a:ext>
              </a:extLst>
            </p:cNvPr>
            <p:cNvSpPr>
              <a:spLocks noChangeShapeType="1"/>
            </p:cNvSpPr>
            <p:nvPr/>
          </p:nvSpPr>
          <p:spPr bwMode="auto">
            <a:xfrm>
              <a:off x="1248" y="3264"/>
              <a:ext cx="3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75" name="Rectangle 7">
              <a:extLst>
                <a:ext uri="{FF2B5EF4-FFF2-40B4-BE49-F238E27FC236}">
                  <a16:creationId xmlns:a16="http://schemas.microsoft.com/office/drawing/2014/main" id="{7CCA59AC-684E-47A0-8AED-5197341302D1}"/>
                </a:ext>
              </a:extLst>
            </p:cNvPr>
            <p:cNvSpPr>
              <a:spLocks noChangeArrowheads="1"/>
            </p:cNvSpPr>
            <p:nvPr/>
          </p:nvSpPr>
          <p:spPr bwMode="auto">
            <a:xfrm>
              <a:off x="1584" y="3120"/>
              <a:ext cx="144"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7576" name="Rectangle 8">
              <a:extLst>
                <a:ext uri="{FF2B5EF4-FFF2-40B4-BE49-F238E27FC236}">
                  <a16:creationId xmlns:a16="http://schemas.microsoft.com/office/drawing/2014/main" id="{FE2F831F-0439-42E8-A433-555C5203A6BF}"/>
                </a:ext>
              </a:extLst>
            </p:cNvPr>
            <p:cNvSpPr>
              <a:spLocks noChangeArrowheads="1"/>
            </p:cNvSpPr>
            <p:nvPr/>
          </p:nvSpPr>
          <p:spPr bwMode="auto">
            <a:xfrm>
              <a:off x="1728" y="3120"/>
              <a:ext cx="144"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7577" name="Rectangle 9">
              <a:extLst>
                <a:ext uri="{FF2B5EF4-FFF2-40B4-BE49-F238E27FC236}">
                  <a16:creationId xmlns:a16="http://schemas.microsoft.com/office/drawing/2014/main" id="{09A15D91-CEFD-4407-A285-EE5041009C9A}"/>
                </a:ext>
              </a:extLst>
            </p:cNvPr>
            <p:cNvSpPr>
              <a:spLocks noChangeArrowheads="1"/>
            </p:cNvSpPr>
            <p:nvPr/>
          </p:nvSpPr>
          <p:spPr bwMode="auto">
            <a:xfrm>
              <a:off x="1872" y="3120"/>
              <a:ext cx="144"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7578" name="Rectangle 10">
              <a:extLst>
                <a:ext uri="{FF2B5EF4-FFF2-40B4-BE49-F238E27FC236}">
                  <a16:creationId xmlns:a16="http://schemas.microsoft.com/office/drawing/2014/main" id="{61A7F8F7-800B-4479-BC78-15CB06099607}"/>
                </a:ext>
              </a:extLst>
            </p:cNvPr>
            <p:cNvSpPr>
              <a:spLocks noChangeArrowheads="1"/>
            </p:cNvSpPr>
            <p:nvPr/>
          </p:nvSpPr>
          <p:spPr bwMode="auto">
            <a:xfrm>
              <a:off x="2016" y="3120"/>
              <a:ext cx="144"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800" b="1">
                <a:latin typeface="Comic Sans MS" panose="030F0702030302020204" pitchFamily="66" charset="0"/>
                <a:ea typeface="黑体" panose="02010609060101010101" pitchFamily="49" charset="-122"/>
              </a:endParaRPr>
            </a:p>
          </p:txBody>
        </p:sp>
        <p:sp>
          <p:nvSpPr>
            <p:cNvPr id="237579" name="Text Box 11">
              <a:extLst>
                <a:ext uri="{FF2B5EF4-FFF2-40B4-BE49-F238E27FC236}">
                  <a16:creationId xmlns:a16="http://schemas.microsoft.com/office/drawing/2014/main" id="{58E54067-1F89-4C7C-AE0F-4A44FB18DB57}"/>
                </a:ext>
              </a:extLst>
            </p:cNvPr>
            <p:cNvSpPr txBox="1">
              <a:spLocks noChangeArrowheads="1"/>
            </p:cNvSpPr>
            <p:nvPr/>
          </p:nvSpPr>
          <p:spPr bwMode="auto">
            <a:xfrm>
              <a:off x="1488" y="3456"/>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b="1">
                  <a:latin typeface="Comic Sans MS" panose="030F0702030302020204" pitchFamily="66" charset="0"/>
                  <a:ea typeface="黑体" panose="02010609060101010101" pitchFamily="49" charset="-122"/>
                </a:rPr>
                <a:t>缓冲池</a:t>
              </a:r>
              <a:r>
                <a:rPr lang="en-US" altLang="zh-CN" sz="1800" b="1">
                  <a:latin typeface="Comic Sans MS" panose="030F0702030302020204" pitchFamily="66" charset="0"/>
                  <a:ea typeface="黑体" panose="02010609060101010101" pitchFamily="49" charset="-122"/>
                </a:rPr>
                <a:t>B1</a:t>
              </a:r>
            </a:p>
          </p:txBody>
        </p:sp>
        <p:sp>
          <p:nvSpPr>
            <p:cNvPr id="237580" name="Text Box 12">
              <a:extLst>
                <a:ext uri="{FF2B5EF4-FFF2-40B4-BE49-F238E27FC236}">
                  <a16:creationId xmlns:a16="http://schemas.microsoft.com/office/drawing/2014/main" id="{1C3C64E3-68FD-461B-9FB0-AFE076C3F885}"/>
                </a:ext>
              </a:extLst>
            </p:cNvPr>
            <p:cNvSpPr txBox="1">
              <a:spLocks noChangeArrowheads="1"/>
            </p:cNvSpPr>
            <p:nvPr/>
          </p:nvSpPr>
          <p:spPr bwMode="auto">
            <a:xfrm>
              <a:off x="1776" y="2928"/>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1">
                  <a:latin typeface="Comic Sans MS" panose="030F0702030302020204" pitchFamily="66" charset="0"/>
                  <a:ea typeface="黑体" panose="02010609060101010101" pitchFamily="49" charset="-122"/>
                </a:rPr>
                <a:t>n</a:t>
              </a:r>
            </a:p>
          </p:txBody>
        </p:sp>
        <p:sp>
          <p:nvSpPr>
            <p:cNvPr id="237581" name="Rectangle 13">
              <a:extLst>
                <a:ext uri="{FF2B5EF4-FFF2-40B4-BE49-F238E27FC236}">
                  <a16:creationId xmlns:a16="http://schemas.microsoft.com/office/drawing/2014/main" id="{DEF558A8-A01D-4FFE-B325-A8A6362EE2DC}"/>
                </a:ext>
              </a:extLst>
            </p:cNvPr>
            <p:cNvSpPr>
              <a:spLocks noChangeArrowheads="1"/>
            </p:cNvSpPr>
            <p:nvPr/>
          </p:nvSpPr>
          <p:spPr bwMode="auto">
            <a:xfrm>
              <a:off x="3408" y="3129"/>
              <a:ext cx="144"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7582" name="Rectangle 14">
              <a:extLst>
                <a:ext uri="{FF2B5EF4-FFF2-40B4-BE49-F238E27FC236}">
                  <a16:creationId xmlns:a16="http://schemas.microsoft.com/office/drawing/2014/main" id="{6084148F-0834-4295-A111-B7DE730FF0B5}"/>
                </a:ext>
              </a:extLst>
            </p:cNvPr>
            <p:cNvSpPr>
              <a:spLocks noChangeArrowheads="1"/>
            </p:cNvSpPr>
            <p:nvPr/>
          </p:nvSpPr>
          <p:spPr bwMode="auto">
            <a:xfrm>
              <a:off x="3552" y="3129"/>
              <a:ext cx="144"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7583" name="Rectangle 15">
              <a:extLst>
                <a:ext uri="{FF2B5EF4-FFF2-40B4-BE49-F238E27FC236}">
                  <a16:creationId xmlns:a16="http://schemas.microsoft.com/office/drawing/2014/main" id="{2B659FA3-0921-482A-BB0F-AB3075A0DBD2}"/>
                </a:ext>
              </a:extLst>
            </p:cNvPr>
            <p:cNvSpPr>
              <a:spLocks noChangeArrowheads="1"/>
            </p:cNvSpPr>
            <p:nvPr/>
          </p:nvSpPr>
          <p:spPr bwMode="auto">
            <a:xfrm>
              <a:off x="3696" y="3129"/>
              <a:ext cx="144"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7584" name="Rectangle 16">
              <a:extLst>
                <a:ext uri="{FF2B5EF4-FFF2-40B4-BE49-F238E27FC236}">
                  <a16:creationId xmlns:a16="http://schemas.microsoft.com/office/drawing/2014/main" id="{E8E8879F-4266-4E86-A6C5-45799C579835}"/>
                </a:ext>
              </a:extLst>
            </p:cNvPr>
            <p:cNvSpPr>
              <a:spLocks noChangeArrowheads="1"/>
            </p:cNvSpPr>
            <p:nvPr/>
          </p:nvSpPr>
          <p:spPr bwMode="auto">
            <a:xfrm>
              <a:off x="3840" y="3129"/>
              <a:ext cx="144"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800" b="1">
                <a:latin typeface="Comic Sans MS" panose="030F0702030302020204" pitchFamily="66" charset="0"/>
                <a:ea typeface="黑体" panose="02010609060101010101" pitchFamily="49" charset="-122"/>
              </a:endParaRPr>
            </a:p>
          </p:txBody>
        </p:sp>
        <p:sp>
          <p:nvSpPr>
            <p:cNvPr id="237585" name="Text Box 17">
              <a:extLst>
                <a:ext uri="{FF2B5EF4-FFF2-40B4-BE49-F238E27FC236}">
                  <a16:creationId xmlns:a16="http://schemas.microsoft.com/office/drawing/2014/main" id="{10E39807-72A2-43F5-952E-25688A5CCAD4}"/>
                </a:ext>
              </a:extLst>
            </p:cNvPr>
            <p:cNvSpPr txBox="1">
              <a:spLocks noChangeArrowheads="1"/>
            </p:cNvSpPr>
            <p:nvPr/>
          </p:nvSpPr>
          <p:spPr bwMode="auto">
            <a:xfrm>
              <a:off x="3312" y="3465"/>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b="1">
                  <a:latin typeface="Comic Sans MS" panose="030F0702030302020204" pitchFamily="66" charset="0"/>
                  <a:ea typeface="黑体" panose="02010609060101010101" pitchFamily="49" charset="-122"/>
                </a:rPr>
                <a:t>缓冲池</a:t>
              </a:r>
              <a:r>
                <a:rPr lang="en-US" altLang="zh-CN" sz="1800" b="1">
                  <a:latin typeface="Comic Sans MS" panose="030F0702030302020204" pitchFamily="66" charset="0"/>
                  <a:ea typeface="黑体" panose="02010609060101010101" pitchFamily="49" charset="-122"/>
                </a:rPr>
                <a:t>B2</a:t>
              </a:r>
            </a:p>
          </p:txBody>
        </p:sp>
        <p:sp>
          <p:nvSpPr>
            <p:cNvPr id="237586" name="Text Box 18">
              <a:extLst>
                <a:ext uri="{FF2B5EF4-FFF2-40B4-BE49-F238E27FC236}">
                  <a16:creationId xmlns:a16="http://schemas.microsoft.com/office/drawing/2014/main" id="{0DF38BAF-970B-438C-A7EA-203F266E0505}"/>
                </a:ext>
              </a:extLst>
            </p:cNvPr>
            <p:cNvSpPr txBox="1">
              <a:spLocks noChangeArrowheads="1"/>
            </p:cNvSpPr>
            <p:nvPr/>
          </p:nvSpPr>
          <p:spPr bwMode="auto">
            <a:xfrm>
              <a:off x="3600" y="2937"/>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1">
                  <a:latin typeface="Comic Sans MS" panose="030F0702030302020204" pitchFamily="66" charset="0"/>
                  <a:ea typeface="黑体" panose="02010609060101010101" pitchFamily="49" charset="-122"/>
                </a:rPr>
                <a:t>m</a:t>
              </a:r>
            </a:p>
          </p:txBody>
        </p:sp>
        <p:sp>
          <p:nvSpPr>
            <p:cNvPr id="237587" name="Oval 19">
              <a:extLst>
                <a:ext uri="{FF2B5EF4-FFF2-40B4-BE49-F238E27FC236}">
                  <a16:creationId xmlns:a16="http://schemas.microsoft.com/office/drawing/2014/main" id="{C7DC0639-2EFB-4DA0-8A0D-BDC75C457303}"/>
                </a:ext>
              </a:extLst>
            </p:cNvPr>
            <p:cNvSpPr>
              <a:spLocks noChangeArrowheads="1"/>
            </p:cNvSpPr>
            <p:nvPr/>
          </p:nvSpPr>
          <p:spPr bwMode="auto">
            <a:xfrm>
              <a:off x="2544" y="2976"/>
              <a:ext cx="576" cy="57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b="1">
                  <a:latin typeface="Comic Sans MS" panose="030F0702030302020204" pitchFamily="66" charset="0"/>
                  <a:ea typeface="黑体" panose="02010609060101010101" pitchFamily="49" charset="-122"/>
                </a:rPr>
                <a:t>进程</a:t>
              </a:r>
              <a:r>
                <a:rPr lang="en-US" altLang="zh-CN" sz="1800" b="1">
                  <a:latin typeface="Comic Sans MS" panose="030F0702030302020204" pitchFamily="66" charset="0"/>
                  <a:ea typeface="黑体" panose="02010609060101010101" pitchFamily="49" charset="-122"/>
                </a:rPr>
                <a:t>A2</a:t>
              </a:r>
            </a:p>
          </p:txBody>
        </p:sp>
        <p:sp>
          <p:nvSpPr>
            <p:cNvPr id="237588" name="Line 20">
              <a:extLst>
                <a:ext uri="{FF2B5EF4-FFF2-40B4-BE49-F238E27FC236}">
                  <a16:creationId xmlns:a16="http://schemas.microsoft.com/office/drawing/2014/main" id="{1D7B1838-C348-48B5-BBFC-0BF96A3FDC6E}"/>
                </a:ext>
              </a:extLst>
            </p:cNvPr>
            <p:cNvSpPr>
              <a:spLocks noChangeShapeType="1"/>
            </p:cNvSpPr>
            <p:nvPr/>
          </p:nvSpPr>
          <p:spPr bwMode="auto">
            <a:xfrm>
              <a:off x="2160" y="3264"/>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89" name="Line 21">
              <a:extLst>
                <a:ext uri="{FF2B5EF4-FFF2-40B4-BE49-F238E27FC236}">
                  <a16:creationId xmlns:a16="http://schemas.microsoft.com/office/drawing/2014/main" id="{2DCC11FC-5180-4F4A-9A62-D2232387A621}"/>
                </a:ext>
              </a:extLst>
            </p:cNvPr>
            <p:cNvSpPr>
              <a:spLocks noChangeShapeType="1"/>
            </p:cNvSpPr>
            <p:nvPr/>
          </p:nvSpPr>
          <p:spPr bwMode="auto">
            <a:xfrm>
              <a:off x="3120" y="3264"/>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90" name="Line 22">
              <a:extLst>
                <a:ext uri="{FF2B5EF4-FFF2-40B4-BE49-F238E27FC236}">
                  <a16:creationId xmlns:a16="http://schemas.microsoft.com/office/drawing/2014/main" id="{752C6431-5BD0-4455-A0CF-C0110861F8B2}"/>
                </a:ext>
              </a:extLst>
            </p:cNvPr>
            <p:cNvSpPr>
              <a:spLocks noChangeShapeType="1"/>
            </p:cNvSpPr>
            <p:nvPr/>
          </p:nvSpPr>
          <p:spPr bwMode="auto">
            <a:xfrm>
              <a:off x="3984" y="3264"/>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91" name="Oval 23">
              <a:extLst>
                <a:ext uri="{FF2B5EF4-FFF2-40B4-BE49-F238E27FC236}">
                  <a16:creationId xmlns:a16="http://schemas.microsoft.com/office/drawing/2014/main" id="{532055B6-0814-4FA6-BDE0-92ED9EA6B6D8}"/>
                </a:ext>
              </a:extLst>
            </p:cNvPr>
            <p:cNvSpPr>
              <a:spLocks noChangeArrowheads="1"/>
            </p:cNvSpPr>
            <p:nvPr/>
          </p:nvSpPr>
          <p:spPr bwMode="auto">
            <a:xfrm>
              <a:off x="4368" y="2976"/>
              <a:ext cx="576" cy="57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b="1">
                  <a:latin typeface="Comic Sans MS" panose="030F0702030302020204" pitchFamily="66" charset="0"/>
                  <a:ea typeface="黑体" panose="02010609060101010101" pitchFamily="49" charset="-122"/>
                </a:rPr>
                <a:t>进程</a:t>
              </a:r>
              <a:r>
                <a:rPr lang="en-US" altLang="zh-CN" sz="1800" b="1">
                  <a:latin typeface="Comic Sans MS" panose="030F0702030302020204" pitchFamily="66" charset="0"/>
                  <a:ea typeface="黑体" panose="02010609060101010101" pitchFamily="49" charset="-122"/>
                </a:rPr>
                <a:t>A3</a:t>
              </a:r>
            </a:p>
          </p:txBody>
        </p:sp>
        <p:sp>
          <p:nvSpPr>
            <p:cNvPr id="237592" name="Line 24">
              <a:extLst>
                <a:ext uri="{FF2B5EF4-FFF2-40B4-BE49-F238E27FC236}">
                  <a16:creationId xmlns:a16="http://schemas.microsoft.com/office/drawing/2014/main" id="{4F1DB880-13E5-4B11-B4C7-E84B15C7FA37}"/>
                </a:ext>
              </a:extLst>
            </p:cNvPr>
            <p:cNvSpPr>
              <a:spLocks noChangeShapeType="1"/>
            </p:cNvSpPr>
            <p:nvPr/>
          </p:nvSpPr>
          <p:spPr bwMode="auto">
            <a:xfrm>
              <a:off x="4944" y="3264"/>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93" name="Line 25">
              <a:extLst>
                <a:ext uri="{FF2B5EF4-FFF2-40B4-BE49-F238E27FC236}">
                  <a16:creationId xmlns:a16="http://schemas.microsoft.com/office/drawing/2014/main" id="{5A0A68DC-0350-4192-8301-56A1A1F2DD19}"/>
                </a:ext>
              </a:extLst>
            </p:cNvPr>
            <p:cNvSpPr>
              <a:spLocks noChangeShapeType="1"/>
            </p:cNvSpPr>
            <p:nvPr/>
          </p:nvSpPr>
          <p:spPr bwMode="auto">
            <a:xfrm flipV="1">
              <a:off x="336" y="3312"/>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94" name="Text Box 26">
              <a:extLst>
                <a:ext uri="{FF2B5EF4-FFF2-40B4-BE49-F238E27FC236}">
                  <a16:creationId xmlns:a16="http://schemas.microsoft.com/office/drawing/2014/main" id="{EAE4D901-3711-445B-81E5-D49BC59EF3FF}"/>
                </a:ext>
              </a:extLst>
            </p:cNvPr>
            <p:cNvSpPr txBox="1">
              <a:spLocks noChangeArrowheads="1"/>
            </p:cNvSpPr>
            <p:nvPr/>
          </p:nvSpPr>
          <p:spPr bwMode="auto">
            <a:xfrm>
              <a:off x="4992" y="3024"/>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b="1">
                  <a:latin typeface="Comic Sans MS" panose="030F0702030302020204" pitchFamily="66" charset="0"/>
                  <a:ea typeface="黑体" panose="02010609060101010101" pitchFamily="49" charset="-122"/>
                </a:rPr>
                <a:t>消费</a:t>
              </a:r>
            </a:p>
          </p:txBody>
        </p:sp>
        <p:sp>
          <p:nvSpPr>
            <p:cNvPr id="237595" name="Text Box 27">
              <a:extLst>
                <a:ext uri="{FF2B5EF4-FFF2-40B4-BE49-F238E27FC236}">
                  <a16:creationId xmlns:a16="http://schemas.microsoft.com/office/drawing/2014/main" id="{725CD0A7-84CA-46B9-B5BB-B10F950D4B17}"/>
                </a:ext>
              </a:extLst>
            </p:cNvPr>
            <p:cNvSpPr txBox="1">
              <a:spLocks noChangeArrowheads="1"/>
            </p:cNvSpPr>
            <p:nvPr/>
          </p:nvSpPr>
          <p:spPr bwMode="auto">
            <a:xfrm>
              <a:off x="96" y="3216"/>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b="1">
                  <a:latin typeface="Comic Sans MS" panose="030F0702030302020204" pitchFamily="66" charset="0"/>
                  <a:ea typeface="黑体" panose="02010609060101010101" pitchFamily="49" charset="-122"/>
                </a:rPr>
                <a:t>生产</a:t>
              </a:r>
            </a:p>
          </p:txBody>
        </p:sp>
      </p:grpSp>
    </p:spTree>
    <p:extLst>
      <p:ext uri="{BB962C8B-B14F-4D97-AF65-F5344CB8AC3E}">
        <p14:creationId xmlns:p14="http://schemas.microsoft.com/office/powerpoint/2010/main" val="668125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extLst>
              <a:ext uri="{FF2B5EF4-FFF2-40B4-BE49-F238E27FC236}">
                <a16:creationId xmlns:a16="http://schemas.microsoft.com/office/drawing/2014/main" id="{46C6A6D4-A691-4B25-A23B-4F29E42EECA6}"/>
              </a:ext>
            </a:extLst>
          </p:cNvPr>
          <p:cNvSpPr>
            <a:spLocks noGrp="1" noChangeArrowheads="1"/>
          </p:cNvSpPr>
          <p:nvPr>
            <p:ph type="title"/>
          </p:nvPr>
        </p:nvSpPr>
        <p:spPr/>
        <p:txBody>
          <a:bodyPr/>
          <a:lstStyle/>
          <a:p>
            <a:pPr eaLnBrk="1" hangingPunct="1"/>
            <a:r>
              <a:rPr lang="zh-CN" altLang="en-US"/>
              <a:t>例</a:t>
            </a:r>
            <a:r>
              <a:rPr lang="en-US" altLang="zh-CN"/>
              <a:t>2</a:t>
            </a:r>
            <a:endParaRPr lang="zh-CN" altLang="en-US"/>
          </a:p>
        </p:txBody>
      </p:sp>
      <p:sp>
        <p:nvSpPr>
          <p:cNvPr id="238595" name="Rectangle 3">
            <a:extLst>
              <a:ext uri="{FF2B5EF4-FFF2-40B4-BE49-F238E27FC236}">
                <a16:creationId xmlns:a16="http://schemas.microsoft.com/office/drawing/2014/main" id="{FC71A973-A7DD-4164-8C24-4892D096329C}"/>
              </a:ext>
            </a:extLst>
          </p:cNvPr>
          <p:cNvSpPr>
            <a:spLocks noGrp="1" noChangeArrowheads="1"/>
          </p:cNvSpPr>
          <p:nvPr>
            <p:ph type="body" idx="1"/>
          </p:nvPr>
        </p:nvSpPr>
        <p:spPr/>
        <p:txBody>
          <a:bodyPr/>
          <a:lstStyle/>
          <a:p>
            <a:pPr eaLnBrk="1" hangingPunct="1"/>
            <a:r>
              <a:rPr lang="zh-CN" altLang="en-US"/>
              <a:t>某工厂有一个可以存放设备的仓库，总共可以存放</a:t>
            </a:r>
            <a:r>
              <a:rPr lang="en-US" altLang="zh-CN"/>
              <a:t>8</a:t>
            </a:r>
            <a:r>
              <a:rPr lang="zh-CN" altLang="en-US"/>
              <a:t>台设备。生产部门生产的每一台设备都必须入库，销售部门可以从仓库中提出设备供应客户。设备出</a:t>
            </a:r>
            <a:r>
              <a:rPr lang="en-US" altLang="zh-CN"/>
              <a:t>/</a:t>
            </a:r>
            <a:r>
              <a:rPr lang="zh-CN" altLang="en-US"/>
              <a:t>入库需要借助运输工具，现</a:t>
            </a:r>
            <a:r>
              <a:rPr lang="zh-CN" altLang="en-US">
                <a:solidFill>
                  <a:srgbClr val="CC0000"/>
                </a:solidFill>
              </a:rPr>
              <a:t>只有一套运输工具，每次只能运一台设备</a:t>
            </a:r>
          </a:p>
          <a:p>
            <a:pPr eaLnBrk="1" hangingPunct="1"/>
            <a:r>
              <a:rPr lang="zh-CN" altLang="en-US"/>
              <a:t>请设计生产部门和销售部门进程。</a:t>
            </a:r>
          </a:p>
        </p:txBody>
      </p:sp>
    </p:spTree>
    <p:extLst>
      <p:ext uri="{BB962C8B-B14F-4D97-AF65-F5344CB8AC3E}">
        <p14:creationId xmlns:p14="http://schemas.microsoft.com/office/powerpoint/2010/main" val="2388298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4">
            <a:extLst>
              <a:ext uri="{FF2B5EF4-FFF2-40B4-BE49-F238E27FC236}">
                <a16:creationId xmlns:a16="http://schemas.microsoft.com/office/drawing/2014/main" id="{47E54F50-326F-4BD5-8E86-98B3BBFD74A1}"/>
              </a:ext>
            </a:extLst>
          </p:cNvPr>
          <p:cNvSpPr>
            <a:spLocks noGrp="1" noChangeArrowheads="1"/>
          </p:cNvSpPr>
          <p:nvPr>
            <p:ph type="body" idx="1"/>
          </p:nvPr>
        </p:nvSpPr>
        <p:spPr>
          <a:xfrm>
            <a:off x="434340" y="1127760"/>
            <a:ext cx="8458200" cy="4191000"/>
          </a:xfrm>
          <a:solidFill>
            <a:schemeClr val="bg1"/>
          </a:solidFill>
          <a:ln>
            <a:noFill/>
            <a:miter lim="800000"/>
            <a:headEnd/>
            <a:tailEnd/>
          </a:ln>
        </p:spPr>
        <p:txBody>
          <a:bodyPr/>
          <a:lstStyle/>
          <a:p>
            <a:pPr eaLnBrk="1" hangingPunct="1">
              <a:lnSpc>
                <a:spcPct val="80000"/>
              </a:lnSpc>
              <a:buFont typeface="Wingdings" panose="05000000000000000000" pitchFamily="2" charset="2"/>
              <a:buNone/>
            </a:pPr>
            <a:r>
              <a:rPr lang="en-US" altLang="zh-CN" sz="2400" dirty="0"/>
              <a:t>semaphore S</a:t>
            </a:r>
            <a:r>
              <a:rPr lang="zh-CN" altLang="en-US" sz="2400" dirty="0"/>
              <a:t>，</a:t>
            </a:r>
            <a:r>
              <a:rPr lang="en-US" altLang="zh-CN" sz="2400" dirty="0"/>
              <a:t>SP,SG;      </a:t>
            </a:r>
          </a:p>
          <a:p>
            <a:pPr eaLnBrk="1" hangingPunct="1">
              <a:lnSpc>
                <a:spcPct val="80000"/>
              </a:lnSpc>
              <a:buFont typeface="Wingdings" panose="05000000000000000000" pitchFamily="2" charset="2"/>
              <a:buNone/>
            </a:pPr>
            <a:r>
              <a:rPr lang="en-US" altLang="zh-CN" sz="2400" dirty="0"/>
              <a:t>mutex = 1;  empty= 8;    full=0   ;   </a:t>
            </a:r>
          </a:p>
          <a:p>
            <a:pPr eaLnBrk="1" hangingPunct="1">
              <a:lnSpc>
                <a:spcPct val="80000"/>
              </a:lnSpc>
              <a:buFont typeface="Wingdings" panose="05000000000000000000" pitchFamily="2" charset="2"/>
              <a:buNone/>
            </a:pPr>
            <a:r>
              <a:rPr lang="en-US" altLang="zh-CN" sz="2400" dirty="0"/>
              <a:t>     </a:t>
            </a:r>
          </a:p>
          <a:p>
            <a:pPr eaLnBrk="1" hangingPunct="1">
              <a:lnSpc>
                <a:spcPct val="80000"/>
              </a:lnSpc>
              <a:buFont typeface="Wingdings" panose="05000000000000000000" pitchFamily="2" charset="2"/>
              <a:buNone/>
            </a:pPr>
            <a:r>
              <a:rPr lang="en-US" altLang="zh-CN" sz="2400" dirty="0"/>
              <a:t>process </a:t>
            </a:r>
            <a:r>
              <a:rPr lang="zh-CN" altLang="en-US" sz="2400" dirty="0"/>
              <a:t>生产</a:t>
            </a:r>
          </a:p>
          <a:p>
            <a:pPr eaLnBrk="1" hangingPunct="1">
              <a:lnSpc>
                <a:spcPct val="80000"/>
              </a:lnSpc>
              <a:buFont typeface="Wingdings" panose="05000000000000000000" pitchFamily="2" charset="2"/>
              <a:buNone/>
            </a:pPr>
            <a:r>
              <a:rPr lang="en-US" altLang="zh-CN" sz="2400" dirty="0"/>
              <a:t>    while(true){</a:t>
            </a:r>
          </a:p>
          <a:p>
            <a:pPr eaLnBrk="1" hangingPunct="1">
              <a:lnSpc>
                <a:spcPct val="80000"/>
              </a:lnSpc>
              <a:buFont typeface="Wingdings" panose="05000000000000000000" pitchFamily="2" charset="2"/>
              <a:buNone/>
            </a:pPr>
            <a:r>
              <a:rPr lang="en-US" altLang="zh-CN" sz="2400" dirty="0"/>
              <a:t>        </a:t>
            </a:r>
            <a:r>
              <a:rPr lang="zh-CN" altLang="en-US" sz="2400" dirty="0"/>
              <a:t>生产一台设备             </a:t>
            </a:r>
          </a:p>
          <a:p>
            <a:pPr eaLnBrk="1" hangingPunct="1">
              <a:lnSpc>
                <a:spcPct val="80000"/>
              </a:lnSpc>
              <a:buFont typeface="Wingdings" panose="05000000000000000000" pitchFamily="2" charset="2"/>
              <a:buNone/>
            </a:pPr>
            <a:r>
              <a:rPr lang="zh-CN" altLang="en-US" sz="2400" dirty="0"/>
              <a:t>         </a:t>
            </a:r>
            <a:r>
              <a:rPr lang="en-US" altLang="zh-CN" sz="2400" dirty="0"/>
              <a:t>P(empty);</a:t>
            </a:r>
          </a:p>
          <a:p>
            <a:pPr eaLnBrk="1" hangingPunct="1">
              <a:lnSpc>
                <a:spcPct val="80000"/>
              </a:lnSpc>
              <a:buFont typeface="Wingdings" panose="05000000000000000000" pitchFamily="2" charset="2"/>
              <a:buNone/>
            </a:pPr>
            <a:r>
              <a:rPr lang="en-US" altLang="zh-CN" sz="2400" dirty="0"/>
              <a:t>         P(mutex);</a:t>
            </a:r>
          </a:p>
          <a:p>
            <a:pPr eaLnBrk="1" hangingPunct="1">
              <a:lnSpc>
                <a:spcPct val="80000"/>
              </a:lnSpc>
              <a:buFont typeface="Wingdings" panose="05000000000000000000" pitchFamily="2" charset="2"/>
              <a:buNone/>
            </a:pPr>
            <a:r>
              <a:rPr lang="en-US" altLang="zh-CN" sz="2400" dirty="0"/>
              <a:t>         </a:t>
            </a:r>
            <a:r>
              <a:rPr lang="zh-CN" altLang="en-US" sz="2400" dirty="0"/>
              <a:t>运送到仓库；</a:t>
            </a:r>
          </a:p>
          <a:p>
            <a:pPr eaLnBrk="1" hangingPunct="1">
              <a:lnSpc>
                <a:spcPct val="80000"/>
              </a:lnSpc>
              <a:buFont typeface="Wingdings" panose="05000000000000000000" pitchFamily="2" charset="2"/>
              <a:buNone/>
            </a:pPr>
            <a:r>
              <a:rPr lang="zh-CN" altLang="en-US" sz="2400" dirty="0"/>
              <a:t>         </a:t>
            </a:r>
            <a:r>
              <a:rPr lang="en-US" altLang="zh-CN" sz="2400" dirty="0"/>
              <a:t>V(mutex)</a:t>
            </a:r>
          </a:p>
          <a:p>
            <a:pPr eaLnBrk="1" hangingPunct="1">
              <a:lnSpc>
                <a:spcPct val="80000"/>
              </a:lnSpc>
              <a:buFont typeface="Wingdings" panose="05000000000000000000" pitchFamily="2" charset="2"/>
              <a:buNone/>
            </a:pPr>
            <a:r>
              <a:rPr lang="en-US" altLang="zh-CN" sz="2400" dirty="0"/>
              <a:t>         V(full);</a:t>
            </a:r>
          </a:p>
          <a:p>
            <a:pPr eaLnBrk="1" hangingPunct="1">
              <a:lnSpc>
                <a:spcPct val="80000"/>
              </a:lnSpc>
              <a:buFont typeface="Wingdings" panose="05000000000000000000" pitchFamily="2" charset="2"/>
              <a:buNone/>
            </a:pPr>
            <a:r>
              <a:rPr lang="en-US" altLang="zh-CN" sz="2400" dirty="0"/>
              <a:t>     }</a:t>
            </a:r>
          </a:p>
        </p:txBody>
      </p:sp>
      <p:sp>
        <p:nvSpPr>
          <p:cNvPr id="62467" name="Text Box 5">
            <a:extLst>
              <a:ext uri="{FF2B5EF4-FFF2-40B4-BE49-F238E27FC236}">
                <a16:creationId xmlns:a16="http://schemas.microsoft.com/office/drawing/2014/main" id="{88964DC9-AE32-4C05-B87C-76403FC6C252}"/>
              </a:ext>
            </a:extLst>
          </p:cNvPr>
          <p:cNvSpPr txBox="1">
            <a:spLocks noChangeArrowheads="1"/>
          </p:cNvSpPr>
          <p:nvPr/>
        </p:nvSpPr>
        <p:spPr bwMode="auto">
          <a:xfrm>
            <a:off x="5040630" y="2506980"/>
            <a:ext cx="4191000" cy="3724275"/>
          </a:xfrm>
          <a:prstGeom prst="rect">
            <a:avLst/>
          </a:prstGeom>
          <a:noFill/>
          <a:ln w="9525">
            <a:noFill/>
            <a:miter lim="800000"/>
            <a:headEnd/>
            <a:tailEnd/>
          </a:ln>
        </p:spPr>
        <p:txBody>
          <a:bodyPr>
            <a:spAutoFit/>
          </a:bodyPr>
          <a:lstStyle/>
          <a:p>
            <a:pPr eaLnBrk="1" hangingPunct="1">
              <a:defRPr/>
            </a:pPr>
            <a:r>
              <a:rPr lang="en-US" altLang="zh-CN" sz="2400" b="1" dirty="0">
                <a:latin typeface="+mn-lt"/>
                <a:ea typeface="黑体" pitchFamily="2" charset="-122"/>
              </a:rPr>
              <a:t>process </a:t>
            </a:r>
            <a:r>
              <a:rPr lang="zh-CN" altLang="en-US" sz="2400" b="1" dirty="0">
                <a:latin typeface="+mn-lt"/>
                <a:ea typeface="黑体" pitchFamily="2" charset="-122"/>
              </a:rPr>
              <a:t>销售</a:t>
            </a:r>
          </a:p>
          <a:p>
            <a:pPr eaLnBrk="1" hangingPunct="1">
              <a:defRPr/>
            </a:pPr>
            <a:r>
              <a:rPr lang="en-US" altLang="zh-CN" sz="2400" b="1" dirty="0">
                <a:latin typeface="+mn-lt"/>
                <a:ea typeface="+mn-ea"/>
              </a:rPr>
              <a:t>while(true){</a:t>
            </a:r>
          </a:p>
          <a:p>
            <a:pPr eaLnBrk="1" hangingPunct="1">
              <a:defRPr/>
            </a:pPr>
            <a:r>
              <a:rPr lang="en-US" altLang="zh-CN" sz="2400" b="1" dirty="0">
                <a:latin typeface="+mn-lt"/>
                <a:ea typeface="黑体" pitchFamily="2" charset="-122"/>
              </a:rPr>
              <a:t>    P(</a:t>
            </a:r>
            <a:r>
              <a:rPr lang="en-US" altLang="zh-CN" sz="2400" b="1" dirty="0">
                <a:ea typeface="黑体" pitchFamily="2" charset="-122"/>
              </a:rPr>
              <a:t>full</a:t>
            </a:r>
            <a:r>
              <a:rPr lang="en-US" altLang="zh-CN" sz="2400" b="1" dirty="0">
                <a:latin typeface="+mn-lt"/>
                <a:ea typeface="黑体" pitchFamily="2" charset="-122"/>
              </a:rPr>
              <a:t>);</a:t>
            </a:r>
          </a:p>
          <a:p>
            <a:pPr eaLnBrk="1" hangingPunct="1">
              <a:defRPr/>
            </a:pPr>
            <a:r>
              <a:rPr lang="en-US" altLang="zh-CN" sz="2400" b="1" dirty="0">
                <a:latin typeface="+mn-lt"/>
                <a:ea typeface="黑体" pitchFamily="2" charset="-122"/>
              </a:rPr>
              <a:t>    P(mutex);</a:t>
            </a:r>
          </a:p>
          <a:p>
            <a:pPr eaLnBrk="1" hangingPunct="1">
              <a:defRPr/>
            </a:pPr>
            <a:r>
              <a:rPr lang="zh-CN" altLang="en-US" sz="2400" b="1" dirty="0">
                <a:latin typeface="+mn-lt"/>
                <a:ea typeface="黑体" pitchFamily="2" charset="-122"/>
              </a:rPr>
              <a:t>    从仓库运出；</a:t>
            </a:r>
          </a:p>
          <a:p>
            <a:pPr eaLnBrk="1" hangingPunct="1">
              <a:defRPr/>
            </a:pPr>
            <a:r>
              <a:rPr lang="en-US" altLang="zh-CN" sz="2400" b="1" dirty="0">
                <a:latin typeface="+mn-lt"/>
                <a:ea typeface="黑体" pitchFamily="2" charset="-122"/>
              </a:rPr>
              <a:t>    V(mutex)</a:t>
            </a:r>
          </a:p>
          <a:p>
            <a:pPr eaLnBrk="1" hangingPunct="1">
              <a:defRPr/>
            </a:pPr>
            <a:r>
              <a:rPr lang="en-US" altLang="zh-CN" sz="2400" b="1" dirty="0">
                <a:latin typeface="+mn-lt"/>
                <a:ea typeface="黑体" pitchFamily="2" charset="-122"/>
              </a:rPr>
              <a:t>    V(</a:t>
            </a:r>
            <a:r>
              <a:rPr lang="en-US" altLang="zh-CN" sz="2400" b="1" dirty="0">
                <a:ea typeface="黑体" pitchFamily="2" charset="-122"/>
              </a:rPr>
              <a:t>empty</a:t>
            </a:r>
            <a:r>
              <a:rPr lang="en-US" altLang="zh-CN" sz="2400" b="1" dirty="0">
                <a:latin typeface="+mn-lt"/>
                <a:ea typeface="黑体" pitchFamily="2" charset="-122"/>
              </a:rPr>
              <a:t>);    </a:t>
            </a:r>
          </a:p>
          <a:p>
            <a:pPr eaLnBrk="1" hangingPunct="1">
              <a:defRPr/>
            </a:pPr>
            <a:r>
              <a:rPr lang="en-US" altLang="zh-CN" sz="2400" b="1" dirty="0">
                <a:latin typeface="+mn-lt"/>
                <a:ea typeface="黑体" pitchFamily="2" charset="-122"/>
              </a:rPr>
              <a:t>    </a:t>
            </a:r>
            <a:r>
              <a:rPr lang="zh-CN" altLang="en-US" sz="2400" b="1" dirty="0">
                <a:latin typeface="+mn-lt"/>
                <a:ea typeface="黑体" pitchFamily="2" charset="-122"/>
              </a:rPr>
              <a:t>销售一台设备</a:t>
            </a:r>
            <a:r>
              <a:rPr lang="en-US" altLang="zh-CN" sz="2400" b="1" dirty="0">
                <a:latin typeface="+mn-lt"/>
                <a:ea typeface="黑体" pitchFamily="2" charset="-122"/>
              </a:rPr>
              <a:t>          </a:t>
            </a:r>
          </a:p>
          <a:p>
            <a:pPr eaLnBrk="1" hangingPunct="1">
              <a:defRPr/>
            </a:pPr>
            <a:r>
              <a:rPr lang="en-US" altLang="zh-CN" sz="2400" b="1" dirty="0">
                <a:latin typeface="+mn-lt"/>
                <a:ea typeface="黑体" pitchFamily="2" charset="-122"/>
              </a:rPr>
              <a:t>}</a:t>
            </a:r>
          </a:p>
          <a:p>
            <a:pPr eaLnBrk="1" hangingPunct="1">
              <a:defRPr/>
            </a:pPr>
            <a:endParaRPr lang="en-US" altLang="zh-CN" sz="2000" b="1" dirty="0">
              <a:latin typeface="+mn-lt"/>
              <a:ea typeface="黑体" pitchFamily="2" charset="-122"/>
            </a:endParaRPr>
          </a:p>
        </p:txBody>
      </p:sp>
    </p:spTree>
    <p:extLst>
      <p:ext uri="{BB962C8B-B14F-4D97-AF65-F5344CB8AC3E}">
        <p14:creationId xmlns:p14="http://schemas.microsoft.com/office/powerpoint/2010/main" val="3920147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0CC3B51-C047-49D7-BA56-CB115A0F6F7E}"/>
              </a:ext>
            </a:extLst>
          </p:cNvPr>
          <p:cNvSpPr>
            <a:spLocks noGrp="1"/>
          </p:cNvSpPr>
          <p:nvPr>
            <p:ph idx="1"/>
          </p:nvPr>
        </p:nvSpPr>
        <p:spPr/>
        <p:txBody>
          <a:bodyPr/>
          <a:lstStyle/>
          <a:p>
            <a:pPr algn="just">
              <a:buNone/>
            </a:pPr>
            <a:r>
              <a:rPr lang="zh-CN" altLang="en-US" dirty="0">
                <a:solidFill>
                  <a:srgbClr val="FF0000"/>
                </a:solidFill>
                <a:latin typeface="仿宋_GB2312" pitchFamily="49" charset="-122"/>
                <a:ea typeface="仿宋_GB2312" pitchFamily="49" charset="-122"/>
              </a:rPr>
              <a:t>（</a:t>
            </a:r>
            <a:r>
              <a:rPr lang="en-US" altLang="zh-CN" dirty="0">
                <a:solidFill>
                  <a:srgbClr val="FF0000"/>
                </a:solidFill>
                <a:latin typeface="仿宋_GB2312" pitchFamily="49" charset="-122"/>
                <a:ea typeface="仿宋_GB2312" pitchFamily="49" charset="-122"/>
              </a:rPr>
              <a:t>1</a:t>
            </a:r>
            <a:r>
              <a:rPr lang="zh-CN" altLang="en-US" dirty="0">
                <a:solidFill>
                  <a:srgbClr val="FF0000"/>
                </a:solidFill>
                <a:latin typeface="仿宋_GB2312" pitchFamily="49" charset="-122"/>
                <a:ea typeface="仿宋_GB2312" pitchFamily="49" charset="-122"/>
              </a:rPr>
              <a:t>）顺序性</a:t>
            </a:r>
            <a:r>
              <a:rPr lang="zh-CN" altLang="en-US" dirty="0">
                <a:latin typeface="仿宋_GB2312" pitchFamily="49" charset="-122"/>
                <a:ea typeface="仿宋_GB2312" pitchFamily="49" charset="-122"/>
              </a:rPr>
              <a:t>：处理机的操作严格按照程序所规定的顺序执行。</a:t>
            </a:r>
          </a:p>
          <a:p>
            <a:pPr algn="just">
              <a:buNone/>
            </a:pPr>
            <a:r>
              <a:rPr lang="zh-CN" altLang="en-US" dirty="0">
                <a:solidFill>
                  <a:srgbClr val="FF0000"/>
                </a:solidFill>
                <a:latin typeface="仿宋_GB2312" pitchFamily="49" charset="-122"/>
                <a:ea typeface="仿宋_GB2312" pitchFamily="49" charset="-122"/>
              </a:rPr>
              <a:t>（</a:t>
            </a:r>
            <a:r>
              <a:rPr lang="en-US" altLang="zh-CN" dirty="0">
                <a:solidFill>
                  <a:srgbClr val="FF0000"/>
                </a:solidFill>
                <a:latin typeface="仿宋_GB2312" pitchFamily="49" charset="-122"/>
                <a:ea typeface="仿宋_GB2312" pitchFamily="49" charset="-122"/>
              </a:rPr>
              <a:t>2</a:t>
            </a:r>
            <a:r>
              <a:rPr lang="zh-CN" altLang="en-US" dirty="0">
                <a:solidFill>
                  <a:srgbClr val="FF0000"/>
                </a:solidFill>
                <a:latin typeface="仿宋_GB2312" pitchFamily="49" charset="-122"/>
                <a:ea typeface="仿宋_GB2312" pitchFamily="49" charset="-122"/>
              </a:rPr>
              <a:t>）封闭性</a:t>
            </a:r>
            <a:r>
              <a:rPr lang="zh-CN" altLang="en-US" dirty="0">
                <a:latin typeface="仿宋_GB2312" pitchFamily="49" charset="-122"/>
                <a:ea typeface="仿宋_GB2312" pitchFamily="49" charset="-122"/>
              </a:rPr>
              <a:t>：程序运行时独占全机资源，程序一旦开始执行，其执行结果不受外界因素影响。</a:t>
            </a:r>
          </a:p>
          <a:p>
            <a:pPr algn="just">
              <a:buNone/>
            </a:pPr>
            <a:r>
              <a:rPr lang="zh-CN" altLang="en-US" dirty="0">
                <a:solidFill>
                  <a:srgbClr val="FF0000"/>
                </a:solidFill>
                <a:latin typeface="仿宋_GB2312" pitchFamily="49" charset="-122"/>
                <a:ea typeface="仿宋_GB2312" pitchFamily="49" charset="-122"/>
              </a:rPr>
              <a:t>（</a:t>
            </a:r>
            <a:r>
              <a:rPr lang="en-US" altLang="zh-CN" dirty="0">
                <a:solidFill>
                  <a:srgbClr val="FF0000"/>
                </a:solidFill>
                <a:latin typeface="仿宋_GB2312" pitchFamily="49" charset="-122"/>
                <a:ea typeface="仿宋_GB2312" pitchFamily="49" charset="-122"/>
              </a:rPr>
              <a:t>3</a:t>
            </a:r>
            <a:r>
              <a:rPr lang="zh-CN" altLang="en-US" dirty="0">
                <a:solidFill>
                  <a:srgbClr val="FF0000"/>
                </a:solidFill>
                <a:latin typeface="仿宋_GB2312" pitchFamily="49" charset="-122"/>
                <a:ea typeface="仿宋_GB2312" pitchFamily="49" charset="-122"/>
              </a:rPr>
              <a:t>）可再现性</a:t>
            </a:r>
            <a:r>
              <a:rPr lang="zh-CN" altLang="en-US" dirty="0">
                <a:latin typeface="仿宋_GB2312" pitchFamily="49" charset="-122"/>
                <a:ea typeface="仿宋_GB2312" pitchFamily="49" charset="-122"/>
              </a:rPr>
              <a:t>：只要程序执行时的环境和初始条件相同，都将获得相同的结果。</a:t>
            </a:r>
          </a:p>
          <a:p>
            <a:pPr algn="just">
              <a:buNone/>
            </a:pPr>
            <a:r>
              <a:rPr lang="zh-CN" altLang="en-US" dirty="0">
                <a:latin typeface="仿宋_GB2312" pitchFamily="49" charset="-122"/>
                <a:ea typeface="仿宋_GB2312" pitchFamily="49" charset="-122"/>
              </a:rPr>
              <a:t>（不论程序是从头到尾不停顿地执行，还是</a:t>
            </a:r>
            <a:r>
              <a:rPr lang="zh-CN" altLang="en-US" dirty="0">
                <a:latin typeface="Courier New" panose="02070309020205020404" pitchFamily="49" charset="0"/>
                <a:ea typeface="仿宋_GB2312" pitchFamily="49" charset="-122"/>
              </a:rPr>
              <a:t>“</a:t>
            </a:r>
            <a:r>
              <a:rPr lang="zh-CN" altLang="en-US" dirty="0">
                <a:latin typeface="仿宋_GB2312" pitchFamily="49" charset="-122"/>
                <a:ea typeface="仿宋_GB2312" pitchFamily="49" charset="-122"/>
              </a:rPr>
              <a:t>停停走走</a:t>
            </a:r>
            <a:r>
              <a:rPr lang="zh-CN" altLang="en-US" dirty="0">
                <a:latin typeface="Courier New" panose="02070309020205020404" pitchFamily="49" charset="0"/>
                <a:ea typeface="仿宋_GB2312" pitchFamily="49" charset="-122"/>
              </a:rPr>
              <a:t>”</a:t>
            </a:r>
            <a:r>
              <a:rPr lang="zh-CN" altLang="en-US" dirty="0">
                <a:latin typeface="仿宋_GB2312" pitchFamily="49" charset="-122"/>
                <a:ea typeface="仿宋_GB2312" pitchFamily="49" charset="-122"/>
              </a:rPr>
              <a:t>地执行）</a:t>
            </a:r>
          </a:p>
          <a:p>
            <a:endParaRPr lang="zh-CN" altLang="en-US" dirty="0"/>
          </a:p>
        </p:txBody>
      </p:sp>
      <p:sp>
        <p:nvSpPr>
          <p:cNvPr id="3" name="标题 2">
            <a:extLst>
              <a:ext uri="{FF2B5EF4-FFF2-40B4-BE49-F238E27FC236}">
                <a16:creationId xmlns:a16="http://schemas.microsoft.com/office/drawing/2014/main" id="{C8C74ECB-39F3-45C0-8D0C-DB93758C3F0F}"/>
              </a:ext>
            </a:extLst>
          </p:cNvPr>
          <p:cNvSpPr>
            <a:spLocks noGrp="1"/>
          </p:cNvSpPr>
          <p:nvPr>
            <p:ph type="title"/>
          </p:nvPr>
        </p:nvSpPr>
        <p:spPr/>
        <p:txBody>
          <a:bodyPr/>
          <a:lstStyle/>
          <a:p>
            <a:r>
              <a:rPr lang="zh-CN" altLang="en-US" dirty="0">
                <a:latin typeface="仿宋_GB2312" pitchFamily="49" charset="-122"/>
                <a:ea typeface="仿宋_GB2312" pitchFamily="49" charset="-122"/>
              </a:rPr>
              <a:t>程序顺序执行时的特征</a:t>
            </a:r>
            <a:br>
              <a:rPr lang="zh-CN" altLang="en-US" dirty="0">
                <a:latin typeface="仿宋_GB2312" pitchFamily="49" charset="-122"/>
                <a:ea typeface="仿宋_GB2312" pitchFamily="49" charset="-122"/>
              </a:rPr>
            </a:br>
            <a:endParaRPr lang="zh-CN" altLang="en-US" dirty="0"/>
          </a:p>
        </p:txBody>
      </p:sp>
    </p:spTree>
    <p:extLst>
      <p:ext uri="{BB962C8B-B14F-4D97-AF65-F5344CB8AC3E}">
        <p14:creationId xmlns:p14="http://schemas.microsoft.com/office/powerpoint/2010/main" val="304096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a:extLst>
              <a:ext uri="{FF2B5EF4-FFF2-40B4-BE49-F238E27FC236}">
                <a16:creationId xmlns:a16="http://schemas.microsoft.com/office/drawing/2014/main" id="{699A5089-E113-476B-AC53-CC932F679FA9}"/>
              </a:ext>
            </a:extLst>
          </p:cNvPr>
          <p:cNvSpPr>
            <a:spLocks noGrp="1" noChangeArrowheads="1"/>
          </p:cNvSpPr>
          <p:nvPr>
            <p:ph type="title"/>
          </p:nvPr>
        </p:nvSpPr>
        <p:spPr/>
        <p:txBody>
          <a:bodyPr/>
          <a:lstStyle/>
          <a:p>
            <a:pPr eaLnBrk="1" hangingPunct="1"/>
            <a:r>
              <a:rPr lang="zh-CN" altLang="en-US"/>
              <a:t>例</a:t>
            </a:r>
            <a:r>
              <a:rPr lang="en-US" altLang="zh-CN"/>
              <a:t>3</a:t>
            </a:r>
            <a:endParaRPr lang="zh-CN" altLang="zh-CN"/>
          </a:p>
        </p:txBody>
      </p:sp>
      <p:sp>
        <p:nvSpPr>
          <p:cNvPr id="240643" name="Rectangle 3">
            <a:extLst>
              <a:ext uri="{FF2B5EF4-FFF2-40B4-BE49-F238E27FC236}">
                <a16:creationId xmlns:a16="http://schemas.microsoft.com/office/drawing/2014/main" id="{3B064925-4EBF-4644-B4EB-EF0D00E882B2}"/>
              </a:ext>
            </a:extLst>
          </p:cNvPr>
          <p:cNvSpPr>
            <a:spLocks noGrp="1" noChangeArrowheads="1"/>
          </p:cNvSpPr>
          <p:nvPr>
            <p:ph type="body" idx="1"/>
          </p:nvPr>
        </p:nvSpPr>
        <p:spPr/>
        <p:txBody>
          <a:bodyPr/>
          <a:lstStyle/>
          <a:p>
            <a:pPr eaLnBrk="1" hangingPunct="1"/>
            <a:r>
              <a:rPr lang="zh-CN" altLang="en-US" dirty="0"/>
              <a:t>桌上放一个盘子，每次只能放一个水果，爸爸像盘子里放苹果，妈妈向盘子里放橘子，女儿专吃苹果</a:t>
            </a:r>
            <a:r>
              <a:rPr lang="en-US" altLang="zh-CN" dirty="0"/>
              <a:t>,</a:t>
            </a:r>
            <a:r>
              <a:rPr lang="zh-CN" altLang="en-US" dirty="0"/>
              <a:t>儿子专吃橘子。盘子空的时候爸爸或妈妈才能向盘子里面放一个水果，仅</a:t>
            </a:r>
            <a:r>
              <a:rPr lang="zh-CN" altLang="en-US" dirty="0">
                <a:solidFill>
                  <a:srgbClr val="FF0000"/>
                </a:solidFill>
              </a:rPr>
              <a:t>当盘子里有自己需要的水果时才可取一个水果</a:t>
            </a:r>
            <a:r>
              <a:rPr lang="zh-CN" altLang="en-US" dirty="0"/>
              <a:t>。把爸爸、妈妈、儿子、女儿看做四个进程，用</a:t>
            </a:r>
            <a:r>
              <a:rPr lang="en-US" altLang="zh-CN" dirty="0"/>
              <a:t>PV</a:t>
            </a:r>
            <a:r>
              <a:rPr lang="zh-CN" altLang="en-US" dirty="0"/>
              <a:t>操作进行管理，使这四个进程能正确地并发执行。</a:t>
            </a:r>
          </a:p>
        </p:txBody>
      </p:sp>
    </p:spTree>
    <p:extLst>
      <p:ext uri="{BB962C8B-B14F-4D97-AF65-F5344CB8AC3E}">
        <p14:creationId xmlns:p14="http://schemas.microsoft.com/office/powerpoint/2010/main" val="2411770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4">
            <a:extLst>
              <a:ext uri="{FF2B5EF4-FFF2-40B4-BE49-F238E27FC236}">
                <a16:creationId xmlns:a16="http://schemas.microsoft.com/office/drawing/2014/main" id="{998C9B6A-5B40-4D10-8514-C4A94E7E7B88}"/>
              </a:ext>
            </a:extLst>
          </p:cNvPr>
          <p:cNvSpPr>
            <a:spLocks noGrp="1" noChangeArrowheads="1"/>
          </p:cNvSpPr>
          <p:nvPr>
            <p:ph type="body" idx="1"/>
          </p:nvPr>
        </p:nvSpPr>
        <p:spPr>
          <a:xfrm>
            <a:off x="381000" y="352425"/>
            <a:ext cx="8534400" cy="5486400"/>
          </a:xfrm>
          <a:solidFill>
            <a:schemeClr val="bg1"/>
          </a:solidFill>
          <a:ln>
            <a:noFill/>
            <a:miter lim="800000"/>
            <a:headEnd/>
            <a:tailEnd/>
          </a:ln>
        </p:spPr>
        <p:txBody>
          <a:bodyPr/>
          <a:lstStyle/>
          <a:p>
            <a:pPr>
              <a:lnSpc>
                <a:spcPct val="120000"/>
              </a:lnSpc>
              <a:spcBef>
                <a:spcPts val="0"/>
              </a:spcBef>
              <a:buSzTx/>
              <a:buFont typeface="Wingdings" panose="05000000000000000000" pitchFamily="2" charset="2"/>
              <a:buNone/>
              <a:defRPr/>
            </a:pPr>
            <a:r>
              <a:rPr lang="en-US" altLang="zh-CN" sz="2000" dirty="0"/>
              <a:t> semaphore mutex ,SA</a:t>
            </a:r>
            <a:r>
              <a:rPr lang="zh-CN" altLang="en-US" sz="2000" dirty="0"/>
              <a:t>，</a:t>
            </a:r>
            <a:r>
              <a:rPr lang="en-US" altLang="zh-CN" sz="2000" dirty="0"/>
              <a:t>SO</a:t>
            </a:r>
          </a:p>
          <a:p>
            <a:pPr>
              <a:lnSpc>
                <a:spcPct val="120000"/>
              </a:lnSpc>
              <a:spcBef>
                <a:spcPts val="0"/>
              </a:spcBef>
              <a:buSzTx/>
              <a:buFont typeface="Wingdings" panose="05000000000000000000" pitchFamily="2" charset="2"/>
              <a:buNone/>
              <a:defRPr/>
            </a:pPr>
            <a:r>
              <a:rPr lang="en-US" altLang="zh-CN" sz="2000" dirty="0"/>
              <a:t> mutex = 1;    SA =0;  SO = 0;   </a:t>
            </a:r>
          </a:p>
          <a:p>
            <a:pPr>
              <a:lnSpc>
                <a:spcPct val="120000"/>
              </a:lnSpc>
              <a:spcBef>
                <a:spcPts val="0"/>
              </a:spcBef>
              <a:buSzTx/>
              <a:buFont typeface="Wingdings" panose="05000000000000000000" pitchFamily="2" charset="2"/>
              <a:buNone/>
              <a:defRPr/>
            </a:pPr>
            <a:r>
              <a:rPr lang="en-US" altLang="zh-CN" sz="2000" dirty="0"/>
              <a:t>  </a:t>
            </a:r>
          </a:p>
          <a:p>
            <a:pPr>
              <a:lnSpc>
                <a:spcPct val="120000"/>
              </a:lnSpc>
              <a:spcBef>
                <a:spcPts val="0"/>
              </a:spcBef>
              <a:buSzTx/>
              <a:buFont typeface="Wingdings" panose="05000000000000000000" pitchFamily="2" charset="2"/>
              <a:buNone/>
              <a:defRPr/>
            </a:pPr>
            <a:r>
              <a:rPr lang="en-US" altLang="zh-CN" sz="2000" dirty="0"/>
              <a:t> process </a:t>
            </a:r>
            <a:r>
              <a:rPr lang="zh-CN" altLang="en-US" sz="2000" dirty="0"/>
              <a:t>爸爸</a:t>
            </a:r>
          </a:p>
          <a:p>
            <a:pPr>
              <a:lnSpc>
                <a:spcPct val="120000"/>
              </a:lnSpc>
              <a:spcBef>
                <a:spcPts val="0"/>
              </a:spcBef>
              <a:buSzTx/>
              <a:buFont typeface="Wingdings" panose="05000000000000000000" pitchFamily="2" charset="2"/>
              <a:buNone/>
              <a:defRPr/>
            </a:pPr>
            <a:r>
              <a:rPr lang="en-US" altLang="zh-CN" sz="2000" dirty="0"/>
              <a:t>    while(true){ </a:t>
            </a:r>
          </a:p>
          <a:p>
            <a:pPr>
              <a:lnSpc>
                <a:spcPct val="120000"/>
              </a:lnSpc>
              <a:spcBef>
                <a:spcPts val="0"/>
              </a:spcBef>
              <a:buSzTx/>
              <a:buFont typeface="Wingdings" panose="05000000000000000000" pitchFamily="2" charset="2"/>
              <a:buNone/>
              <a:defRPr/>
            </a:pPr>
            <a:r>
              <a:rPr lang="en-US" altLang="zh-CN" sz="2000" dirty="0"/>
              <a:t>       P(mutex);</a:t>
            </a:r>
          </a:p>
          <a:p>
            <a:pPr>
              <a:lnSpc>
                <a:spcPct val="120000"/>
              </a:lnSpc>
              <a:spcBef>
                <a:spcPts val="0"/>
              </a:spcBef>
              <a:buSzTx/>
              <a:buFont typeface="Wingdings" panose="05000000000000000000" pitchFamily="2" charset="2"/>
              <a:buNone/>
              <a:defRPr/>
            </a:pPr>
            <a:r>
              <a:rPr lang="en-US" altLang="zh-CN" sz="2000" dirty="0"/>
              <a:t>       </a:t>
            </a:r>
            <a:r>
              <a:rPr lang="zh-CN" altLang="en-US" sz="2000" dirty="0"/>
              <a:t>放苹果</a:t>
            </a:r>
          </a:p>
          <a:p>
            <a:pPr>
              <a:lnSpc>
                <a:spcPct val="120000"/>
              </a:lnSpc>
              <a:spcBef>
                <a:spcPts val="0"/>
              </a:spcBef>
              <a:buSzTx/>
              <a:buFont typeface="Wingdings" panose="05000000000000000000" pitchFamily="2" charset="2"/>
              <a:buNone/>
              <a:defRPr/>
            </a:pPr>
            <a:r>
              <a:rPr lang="zh-CN" altLang="en-US" sz="2000" dirty="0"/>
              <a:t>       </a:t>
            </a:r>
            <a:r>
              <a:rPr lang="en-US" altLang="zh-CN" sz="2000" dirty="0"/>
              <a:t>V(SA);</a:t>
            </a:r>
          </a:p>
          <a:p>
            <a:pPr>
              <a:lnSpc>
                <a:spcPct val="120000"/>
              </a:lnSpc>
              <a:spcBef>
                <a:spcPts val="0"/>
              </a:spcBef>
              <a:buSzTx/>
              <a:buFont typeface="Wingdings" panose="05000000000000000000" pitchFamily="2" charset="2"/>
              <a:buNone/>
              <a:defRPr/>
            </a:pPr>
            <a:r>
              <a:rPr lang="en-US" altLang="zh-CN" sz="2000" dirty="0"/>
              <a:t>    }</a:t>
            </a:r>
          </a:p>
          <a:p>
            <a:pPr>
              <a:lnSpc>
                <a:spcPct val="120000"/>
              </a:lnSpc>
              <a:spcBef>
                <a:spcPts val="0"/>
              </a:spcBef>
              <a:buSzTx/>
              <a:buFont typeface="Wingdings" panose="05000000000000000000" pitchFamily="2" charset="2"/>
              <a:buNone/>
              <a:defRPr/>
            </a:pPr>
            <a:r>
              <a:rPr lang="en-US" altLang="zh-CN" sz="2000" dirty="0"/>
              <a:t>     </a:t>
            </a:r>
          </a:p>
          <a:p>
            <a:pPr>
              <a:lnSpc>
                <a:spcPct val="120000"/>
              </a:lnSpc>
              <a:spcBef>
                <a:spcPts val="0"/>
              </a:spcBef>
              <a:buSzTx/>
              <a:buFont typeface="Wingdings" panose="05000000000000000000" pitchFamily="2" charset="2"/>
              <a:buNone/>
              <a:defRPr/>
            </a:pPr>
            <a:endParaRPr lang="en-US" altLang="zh-CN" sz="2000" dirty="0"/>
          </a:p>
          <a:p>
            <a:pPr>
              <a:lnSpc>
                <a:spcPct val="120000"/>
              </a:lnSpc>
              <a:spcBef>
                <a:spcPts val="0"/>
              </a:spcBef>
              <a:buSzTx/>
              <a:buFont typeface="Wingdings" panose="05000000000000000000" pitchFamily="2" charset="2"/>
              <a:buNone/>
              <a:defRPr/>
            </a:pPr>
            <a:r>
              <a:rPr lang="en-US" altLang="zh-CN" sz="2000" dirty="0"/>
              <a:t>process </a:t>
            </a:r>
            <a:r>
              <a:rPr lang="zh-CN" altLang="en-US" sz="2000" dirty="0"/>
              <a:t>妈妈</a:t>
            </a:r>
          </a:p>
          <a:p>
            <a:pPr>
              <a:lnSpc>
                <a:spcPct val="120000"/>
              </a:lnSpc>
              <a:spcBef>
                <a:spcPts val="0"/>
              </a:spcBef>
              <a:buSzTx/>
              <a:buFont typeface="Wingdings" panose="05000000000000000000" pitchFamily="2" charset="2"/>
              <a:buNone/>
              <a:defRPr/>
            </a:pPr>
            <a:r>
              <a:rPr lang="zh-CN" altLang="en-US" sz="2000" dirty="0"/>
              <a:t>     </a:t>
            </a:r>
            <a:r>
              <a:rPr lang="en-US" altLang="zh-CN" sz="2000" dirty="0"/>
              <a:t>while(true){ </a:t>
            </a:r>
          </a:p>
          <a:p>
            <a:pPr>
              <a:lnSpc>
                <a:spcPct val="120000"/>
              </a:lnSpc>
              <a:spcBef>
                <a:spcPts val="0"/>
              </a:spcBef>
              <a:buSzTx/>
              <a:buFont typeface="Wingdings" panose="05000000000000000000" pitchFamily="2" charset="2"/>
              <a:buNone/>
              <a:defRPr/>
            </a:pPr>
            <a:r>
              <a:rPr lang="en-US" altLang="zh-CN" sz="2000" dirty="0"/>
              <a:t>       P(mutex);</a:t>
            </a:r>
          </a:p>
          <a:p>
            <a:pPr>
              <a:lnSpc>
                <a:spcPct val="120000"/>
              </a:lnSpc>
              <a:spcBef>
                <a:spcPts val="0"/>
              </a:spcBef>
              <a:buSzTx/>
              <a:buFont typeface="Wingdings" panose="05000000000000000000" pitchFamily="2" charset="2"/>
              <a:buNone/>
              <a:defRPr/>
            </a:pPr>
            <a:r>
              <a:rPr lang="en-US" altLang="zh-CN" sz="2000" dirty="0"/>
              <a:t>       </a:t>
            </a:r>
            <a:r>
              <a:rPr lang="zh-CN" altLang="en-US" sz="2000" dirty="0"/>
              <a:t>放橘子</a:t>
            </a:r>
          </a:p>
          <a:p>
            <a:pPr>
              <a:lnSpc>
                <a:spcPct val="120000"/>
              </a:lnSpc>
              <a:spcBef>
                <a:spcPts val="0"/>
              </a:spcBef>
              <a:buSzTx/>
              <a:buFont typeface="Wingdings" panose="05000000000000000000" pitchFamily="2" charset="2"/>
              <a:buNone/>
              <a:defRPr/>
            </a:pPr>
            <a:r>
              <a:rPr lang="zh-CN" altLang="en-US" sz="2000" dirty="0"/>
              <a:t>       </a:t>
            </a:r>
            <a:r>
              <a:rPr lang="en-US" altLang="zh-CN" sz="2000" dirty="0"/>
              <a:t>V(SO);</a:t>
            </a:r>
          </a:p>
          <a:p>
            <a:pPr>
              <a:lnSpc>
                <a:spcPct val="120000"/>
              </a:lnSpc>
              <a:spcBef>
                <a:spcPts val="0"/>
              </a:spcBef>
              <a:buSzTx/>
              <a:buFont typeface="Wingdings" panose="05000000000000000000" pitchFamily="2" charset="2"/>
              <a:buNone/>
              <a:defRPr/>
            </a:pPr>
            <a:r>
              <a:rPr lang="en-US" altLang="zh-CN" sz="2000" dirty="0"/>
              <a:t>      }</a:t>
            </a:r>
          </a:p>
        </p:txBody>
      </p:sp>
      <p:sp>
        <p:nvSpPr>
          <p:cNvPr id="241667" name="Rectangle 5">
            <a:extLst>
              <a:ext uri="{FF2B5EF4-FFF2-40B4-BE49-F238E27FC236}">
                <a16:creationId xmlns:a16="http://schemas.microsoft.com/office/drawing/2014/main" id="{1C169D6C-6314-4362-A7FB-37D4D7D0D856}"/>
              </a:ext>
            </a:extLst>
          </p:cNvPr>
          <p:cNvSpPr>
            <a:spLocks noChangeArrowheads="1"/>
          </p:cNvSpPr>
          <p:nvPr/>
        </p:nvSpPr>
        <p:spPr bwMode="auto">
          <a:xfrm>
            <a:off x="4465320" y="4225207"/>
            <a:ext cx="4572000" cy="2280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171450" indent="-171450" defTabSz="685800">
              <a:lnSpc>
                <a:spcPct val="120000"/>
              </a:lnSpc>
              <a:spcBef>
                <a:spcPts val="0"/>
              </a:spcBef>
              <a:buClr>
                <a:schemeClr val="accent1">
                  <a:lumMod val="75000"/>
                </a:schemeClr>
              </a:buClr>
              <a:buSzTx/>
              <a:buNone/>
              <a:defRPr/>
            </a:pPr>
            <a:r>
              <a:rPr lang="en-US" altLang="zh-CN" sz="2000" b="1" dirty="0">
                <a:latin typeface="+mj-ea"/>
                <a:ea typeface="+mj-ea"/>
              </a:rPr>
              <a:t>process </a:t>
            </a:r>
            <a:r>
              <a:rPr lang="zh-CN" altLang="en-US" sz="2000" b="1" dirty="0">
                <a:latin typeface="+mj-ea"/>
                <a:ea typeface="+mj-ea"/>
              </a:rPr>
              <a:t>儿子</a:t>
            </a:r>
          </a:p>
          <a:p>
            <a:pPr marL="171450" indent="-171450" defTabSz="685800">
              <a:lnSpc>
                <a:spcPct val="120000"/>
              </a:lnSpc>
              <a:spcBef>
                <a:spcPts val="0"/>
              </a:spcBef>
              <a:buClr>
                <a:schemeClr val="accent1">
                  <a:lumMod val="75000"/>
                </a:schemeClr>
              </a:buClr>
              <a:buSzTx/>
              <a:buNone/>
              <a:defRPr/>
            </a:pPr>
            <a:r>
              <a:rPr lang="en-US" altLang="zh-CN" sz="2000" b="1" dirty="0">
                <a:latin typeface="+mj-ea"/>
                <a:ea typeface="+mj-ea"/>
              </a:rPr>
              <a:t>   while(true){ </a:t>
            </a:r>
          </a:p>
          <a:p>
            <a:pPr marL="171450" indent="-171450" defTabSz="685800">
              <a:lnSpc>
                <a:spcPct val="120000"/>
              </a:lnSpc>
              <a:spcBef>
                <a:spcPts val="0"/>
              </a:spcBef>
              <a:buClr>
                <a:schemeClr val="accent1">
                  <a:lumMod val="75000"/>
                </a:schemeClr>
              </a:buClr>
              <a:buSzTx/>
              <a:buNone/>
              <a:defRPr/>
            </a:pPr>
            <a:r>
              <a:rPr lang="en-US" altLang="zh-CN" sz="2000" b="1" dirty="0">
                <a:latin typeface="+mj-ea"/>
                <a:ea typeface="+mj-ea"/>
              </a:rPr>
              <a:t>      P(SO);</a:t>
            </a:r>
          </a:p>
          <a:p>
            <a:pPr marL="171450" indent="-171450" defTabSz="685800">
              <a:lnSpc>
                <a:spcPct val="120000"/>
              </a:lnSpc>
              <a:spcBef>
                <a:spcPts val="0"/>
              </a:spcBef>
              <a:buClr>
                <a:schemeClr val="accent1">
                  <a:lumMod val="75000"/>
                </a:schemeClr>
              </a:buClr>
              <a:buSzTx/>
              <a:buNone/>
              <a:defRPr/>
            </a:pPr>
            <a:r>
              <a:rPr lang="en-US" altLang="zh-CN" sz="2000" b="1" dirty="0">
                <a:latin typeface="+mj-ea"/>
                <a:ea typeface="+mj-ea"/>
              </a:rPr>
              <a:t>       </a:t>
            </a:r>
            <a:r>
              <a:rPr lang="zh-CN" altLang="en-US" sz="2000" b="1" dirty="0">
                <a:latin typeface="+mj-ea"/>
                <a:ea typeface="+mj-ea"/>
              </a:rPr>
              <a:t>拿橘子</a:t>
            </a:r>
          </a:p>
          <a:p>
            <a:pPr marL="171450" indent="-171450" defTabSz="685800">
              <a:lnSpc>
                <a:spcPct val="120000"/>
              </a:lnSpc>
              <a:spcBef>
                <a:spcPts val="0"/>
              </a:spcBef>
              <a:buClr>
                <a:schemeClr val="accent1">
                  <a:lumMod val="75000"/>
                </a:schemeClr>
              </a:buClr>
              <a:buSzTx/>
              <a:buNone/>
              <a:defRPr/>
            </a:pPr>
            <a:r>
              <a:rPr lang="zh-CN" altLang="en-US" sz="2000" b="1" dirty="0">
                <a:latin typeface="+mj-ea"/>
                <a:ea typeface="+mj-ea"/>
              </a:rPr>
              <a:t>      </a:t>
            </a:r>
            <a:r>
              <a:rPr lang="en-US" altLang="zh-CN" sz="2000" b="1" dirty="0">
                <a:latin typeface="+mj-ea"/>
                <a:ea typeface="+mj-ea"/>
              </a:rPr>
              <a:t>V(mutex);</a:t>
            </a:r>
          </a:p>
          <a:p>
            <a:pPr marL="171450" indent="-171450" defTabSz="685800">
              <a:lnSpc>
                <a:spcPct val="120000"/>
              </a:lnSpc>
              <a:spcBef>
                <a:spcPts val="0"/>
              </a:spcBef>
              <a:buClr>
                <a:schemeClr val="accent1">
                  <a:lumMod val="75000"/>
                </a:schemeClr>
              </a:buClr>
              <a:buSzTx/>
              <a:buNone/>
              <a:defRPr/>
            </a:pPr>
            <a:r>
              <a:rPr lang="en-US" altLang="zh-CN" sz="2000" b="1" dirty="0">
                <a:latin typeface="+mj-ea"/>
                <a:ea typeface="+mj-ea"/>
              </a:rPr>
              <a:t>   }</a:t>
            </a:r>
          </a:p>
        </p:txBody>
      </p:sp>
      <p:sp>
        <p:nvSpPr>
          <p:cNvPr id="241668" name="Rectangle 6">
            <a:extLst>
              <a:ext uri="{FF2B5EF4-FFF2-40B4-BE49-F238E27FC236}">
                <a16:creationId xmlns:a16="http://schemas.microsoft.com/office/drawing/2014/main" id="{3690EF6C-50E6-4844-88F9-87AECC0307E8}"/>
              </a:ext>
            </a:extLst>
          </p:cNvPr>
          <p:cNvSpPr>
            <a:spLocks noChangeArrowheads="1"/>
          </p:cNvSpPr>
          <p:nvPr/>
        </p:nvSpPr>
        <p:spPr bwMode="auto">
          <a:xfrm>
            <a:off x="4343400" y="1492609"/>
            <a:ext cx="4572000" cy="2280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171450" indent="-171450" defTabSz="685800">
              <a:lnSpc>
                <a:spcPct val="120000"/>
              </a:lnSpc>
              <a:spcBef>
                <a:spcPts val="0"/>
              </a:spcBef>
              <a:buClr>
                <a:schemeClr val="accent1">
                  <a:lumMod val="75000"/>
                </a:schemeClr>
              </a:buClr>
              <a:buSzTx/>
              <a:buNone/>
              <a:defRPr/>
            </a:pPr>
            <a:r>
              <a:rPr lang="en-US" altLang="zh-CN" sz="2000" b="1" dirty="0">
                <a:latin typeface="+mj-ea"/>
                <a:ea typeface="+mj-ea"/>
              </a:rPr>
              <a:t>process </a:t>
            </a:r>
            <a:r>
              <a:rPr lang="zh-CN" altLang="en-US" sz="2000" b="1" dirty="0">
                <a:latin typeface="+mj-ea"/>
                <a:ea typeface="+mj-ea"/>
              </a:rPr>
              <a:t>女儿</a:t>
            </a:r>
          </a:p>
          <a:p>
            <a:pPr marL="171450" indent="-171450" defTabSz="685800">
              <a:lnSpc>
                <a:spcPct val="120000"/>
              </a:lnSpc>
              <a:spcBef>
                <a:spcPts val="0"/>
              </a:spcBef>
              <a:buClr>
                <a:schemeClr val="accent1">
                  <a:lumMod val="75000"/>
                </a:schemeClr>
              </a:buClr>
              <a:buSzTx/>
              <a:buNone/>
              <a:defRPr/>
            </a:pPr>
            <a:r>
              <a:rPr lang="en-US" altLang="zh-CN" sz="2000" b="1" dirty="0">
                <a:latin typeface="+mj-ea"/>
                <a:ea typeface="+mj-ea"/>
              </a:rPr>
              <a:t>   while(true){ </a:t>
            </a:r>
          </a:p>
          <a:p>
            <a:pPr marL="171450" indent="-171450" defTabSz="685800">
              <a:lnSpc>
                <a:spcPct val="120000"/>
              </a:lnSpc>
              <a:spcBef>
                <a:spcPts val="0"/>
              </a:spcBef>
              <a:buClr>
                <a:schemeClr val="accent1">
                  <a:lumMod val="75000"/>
                </a:schemeClr>
              </a:buClr>
              <a:buSzTx/>
              <a:buNone/>
              <a:defRPr/>
            </a:pPr>
            <a:r>
              <a:rPr lang="en-US" altLang="zh-CN" sz="2000" b="1" dirty="0">
                <a:latin typeface="+mj-ea"/>
                <a:ea typeface="+mj-ea"/>
              </a:rPr>
              <a:t>      P(SA);</a:t>
            </a:r>
          </a:p>
          <a:p>
            <a:pPr marL="171450" indent="-171450" defTabSz="685800">
              <a:lnSpc>
                <a:spcPct val="120000"/>
              </a:lnSpc>
              <a:spcBef>
                <a:spcPts val="0"/>
              </a:spcBef>
              <a:buClr>
                <a:schemeClr val="accent1">
                  <a:lumMod val="75000"/>
                </a:schemeClr>
              </a:buClr>
              <a:buSzTx/>
              <a:buNone/>
              <a:defRPr/>
            </a:pPr>
            <a:r>
              <a:rPr lang="en-US" altLang="zh-CN" sz="2000" b="1" dirty="0">
                <a:latin typeface="+mj-ea"/>
                <a:ea typeface="+mj-ea"/>
              </a:rPr>
              <a:t>      </a:t>
            </a:r>
            <a:r>
              <a:rPr lang="zh-CN" altLang="en-US" sz="2000" b="1" dirty="0">
                <a:latin typeface="+mj-ea"/>
                <a:ea typeface="+mj-ea"/>
              </a:rPr>
              <a:t>拿苹果</a:t>
            </a:r>
          </a:p>
          <a:p>
            <a:pPr marL="171450" indent="-171450" defTabSz="685800">
              <a:lnSpc>
                <a:spcPct val="120000"/>
              </a:lnSpc>
              <a:spcBef>
                <a:spcPts val="0"/>
              </a:spcBef>
              <a:buClr>
                <a:schemeClr val="accent1">
                  <a:lumMod val="75000"/>
                </a:schemeClr>
              </a:buClr>
              <a:buSzTx/>
              <a:buNone/>
              <a:defRPr/>
            </a:pPr>
            <a:r>
              <a:rPr lang="zh-CN" altLang="en-US" sz="2000" b="1" dirty="0">
                <a:latin typeface="+mj-ea"/>
                <a:ea typeface="+mj-ea"/>
              </a:rPr>
              <a:t>      </a:t>
            </a:r>
            <a:r>
              <a:rPr lang="en-US" altLang="zh-CN" sz="2000" b="1" dirty="0">
                <a:latin typeface="+mj-ea"/>
                <a:ea typeface="+mj-ea"/>
              </a:rPr>
              <a:t>V(mutex);</a:t>
            </a:r>
          </a:p>
          <a:p>
            <a:pPr marL="171450" indent="-171450" defTabSz="685800">
              <a:lnSpc>
                <a:spcPct val="120000"/>
              </a:lnSpc>
              <a:spcBef>
                <a:spcPts val="0"/>
              </a:spcBef>
              <a:buClr>
                <a:schemeClr val="accent1">
                  <a:lumMod val="75000"/>
                </a:schemeClr>
              </a:buClr>
              <a:buSzTx/>
              <a:buNone/>
              <a:defRPr/>
            </a:pPr>
            <a:r>
              <a:rPr lang="en-US" altLang="zh-CN" sz="2000" b="1" dirty="0">
                <a:latin typeface="+mj-ea"/>
                <a:ea typeface="+mj-ea"/>
              </a:rPr>
              <a:t>    }</a:t>
            </a:r>
          </a:p>
        </p:txBody>
      </p:sp>
    </p:spTree>
    <p:extLst>
      <p:ext uri="{BB962C8B-B14F-4D97-AF65-F5344CB8AC3E}">
        <p14:creationId xmlns:p14="http://schemas.microsoft.com/office/powerpoint/2010/main" val="3829961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9A4276D1-40E9-4D88-AB96-2728063B022A}"/>
              </a:ext>
            </a:extLst>
          </p:cNvPr>
          <p:cNvSpPr>
            <a:spLocks noGrp="1" noChangeArrowheads="1"/>
          </p:cNvSpPr>
          <p:nvPr>
            <p:ph type="title"/>
          </p:nvPr>
        </p:nvSpPr>
        <p:spPr/>
        <p:txBody>
          <a:bodyPr/>
          <a:lstStyle/>
          <a:p>
            <a:pPr eaLnBrk="1" hangingPunct="1"/>
            <a:r>
              <a:rPr lang="zh-CN" altLang="en-US" dirty="0"/>
              <a:t>引申</a:t>
            </a:r>
            <a:endParaRPr lang="zh-CN" altLang="zh-CN" dirty="0"/>
          </a:p>
        </p:txBody>
      </p:sp>
      <p:sp>
        <p:nvSpPr>
          <p:cNvPr id="243715" name="Rectangle 3">
            <a:extLst>
              <a:ext uri="{FF2B5EF4-FFF2-40B4-BE49-F238E27FC236}">
                <a16:creationId xmlns:a16="http://schemas.microsoft.com/office/drawing/2014/main" id="{71CDA9CB-A5A0-42BA-801E-5564650DBC40}"/>
              </a:ext>
            </a:extLst>
          </p:cNvPr>
          <p:cNvSpPr>
            <a:spLocks noGrp="1" noChangeArrowheads="1"/>
          </p:cNvSpPr>
          <p:nvPr>
            <p:ph type="body" idx="1"/>
          </p:nvPr>
        </p:nvSpPr>
        <p:spPr/>
        <p:txBody>
          <a:bodyPr/>
          <a:lstStyle/>
          <a:p>
            <a:pPr eaLnBrk="1" hangingPunct="1"/>
            <a:r>
              <a:rPr lang="zh-CN" altLang="en-US"/>
              <a:t>如果盘子的容量改为</a:t>
            </a:r>
            <a:r>
              <a:rPr lang="en-US" altLang="zh-CN"/>
              <a:t>2</a:t>
            </a:r>
            <a:r>
              <a:rPr lang="zh-CN" altLang="en-US"/>
              <a:t>，且任何时刻只允许爸爸、妈妈、女儿、儿子中的一个进程去访问盘子（放或者取）。</a:t>
            </a:r>
          </a:p>
        </p:txBody>
      </p:sp>
    </p:spTree>
    <p:extLst>
      <p:ext uri="{BB962C8B-B14F-4D97-AF65-F5344CB8AC3E}">
        <p14:creationId xmlns:p14="http://schemas.microsoft.com/office/powerpoint/2010/main" val="1752863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4">
            <a:extLst>
              <a:ext uri="{FF2B5EF4-FFF2-40B4-BE49-F238E27FC236}">
                <a16:creationId xmlns:a16="http://schemas.microsoft.com/office/drawing/2014/main" id="{998C9B6A-5B40-4D10-8514-C4A94E7E7B88}"/>
              </a:ext>
            </a:extLst>
          </p:cNvPr>
          <p:cNvSpPr>
            <a:spLocks noGrp="1" noChangeArrowheads="1"/>
          </p:cNvSpPr>
          <p:nvPr>
            <p:ph type="body" idx="1"/>
          </p:nvPr>
        </p:nvSpPr>
        <p:spPr>
          <a:xfrm>
            <a:off x="381000" y="20955"/>
            <a:ext cx="8534400" cy="6416510"/>
          </a:xfrm>
          <a:solidFill>
            <a:schemeClr val="bg1"/>
          </a:solidFill>
          <a:ln>
            <a:solidFill>
              <a:schemeClr val="tx1"/>
            </a:solidFill>
            <a:miter lim="800000"/>
            <a:headEnd/>
            <a:tailEnd/>
          </a:ln>
        </p:spPr>
        <p:txBody>
          <a:bodyPr/>
          <a:lstStyle/>
          <a:p>
            <a:pPr>
              <a:lnSpc>
                <a:spcPct val="80000"/>
              </a:lnSpc>
              <a:buSzTx/>
              <a:buFont typeface="Wingdings" panose="05000000000000000000" pitchFamily="2" charset="2"/>
              <a:buNone/>
              <a:defRPr/>
            </a:pPr>
            <a:r>
              <a:rPr lang="en-US" altLang="zh-CN" sz="2000" dirty="0"/>
              <a:t> semaphore mutex ,SA</a:t>
            </a:r>
            <a:r>
              <a:rPr lang="zh-CN" altLang="en-US" sz="2000" dirty="0"/>
              <a:t>，</a:t>
            </a:r>
            <a:r>
              <a:rPr lang="en-US" altLang="zh-CN" sz="2000" dirty="0"/>
              <a:t>SO</a:t>
            </a:r>
            <a:r>
              <a:rPr lang="zh-CN" altLang="en-US" sz="2000" dirty="0"/>
              <a:t>，</a:t>
            </a:r>
            <a:r>
              <a:rPr lang="en-US" altLang="zh-CN" sz="2000" dirty="0">
                <a:solidFill>
                  <a:srgbClr val="FF0000"/>
                </a:solidFill>
              </a:rPr>
              <a:t>empty</a:t>
            </a:r>
          </a:p>
          <a:p>
            <a:pPr>
              <a:lnSpc>
                <a:spcPct val="80000"/>
              </a:lnSpc>
              <a:buSzTx/>
              <a:buFont typeface="Wingdings" panose="05000000000000000000" pitchFamily="2" charset="2"/>
              <a:buNone/>
              <a:defRPr/>
            </a:pPr>
            <a:r>
              <a:rPr lang="en-US" altLang="zh-CN" sz="2000" dirty="0"/>
              <a:t> mutex = 1;    SA =0;  SO = 0;  </a:t>
            </a:r>
            <a:r>
              <a:rPr lang="en-US" altLang="zh-CN" sz="2000" dirty="0">
                <a:solidFill>
                  <a:srgbClr val="FF0000"/>
                </a:solidFill>
              </a:rPr>
              <a:t>empty=2;</a:t>
            </a:r>
            <a:r>
              <a:rPr lang="en-US" altLang="zh-CN" sz="2000" dirty="0"/>
              <a:t>  </a:t>
            </a:r>
          </a:p>
          <a:p>
            <a:pPr>
              <a:lnSpc>
                <a:spcPct val="80000"/>
              </a:lnSpc>
              <a:buSzTx/>
              <a:buFont typeface="Wingdings" panose="05000000000000000000" pitchFamily="2" charset="2"/>
              <a:buNone/>
              <a:defRPr/>
            </a:pPr>
            <a:endParaRPr lang="en-US" altLang="zh-CN" sz="2000" dirty="0"/>
          </a:p>
          <a:p>
            <a:pPr>
              <a:lnSpc>
                <a:spcPct val="110000"/>
              </a:lnSpc>
              <a:spcBef>
                <a:spcPts val="0"/>
              </a:spcBef>
              <a:buSzTx/>
              <a:buFont typeface="Wingdings" panose="05000000000000000000" pitchFamily="2" charset="2"/>
              <a:buNone/>
              <a:defRPr/>
            </a:pPr>
            <a:r>
              <a:rPr lang="en-US" altLang="zh-CN" sz="2000" dirty="0"/>
              <a:t> process </a:t>
            </a:r>
            <a:r>
              <a:rPr lang="zh-CN" altLang="en-US" sz="2000" dirty="0"/>
              <a:t>爸爸</a:t>
            </a:r>
          </a:p>
          <a:p>
            <a:pPr>
              <a:lnSpc>
                <a:spcPct val="110000"/>
              </a:lnSpc>
              <a:spcBef>
                <a:spcPts val="0"/>
              </a:spcBef>
              <a:buSzTx/>
              <a:buFont typeface="Wingdings" panose="05000000000000000000" pitchFamily="2" charset="2"/>
              <a:buNone/>
              <a:defRPr/>
            </a:pPr>
            <a:r>
              <a:rPr lang="en-US" altLang="zh-CN" sz="2000" dirty="0"/>
              <a:t>    while(true){ </a:t>
            </a:r>
          </a:p>
          <a:p>
            <a:pPr>
              <a:lnSpc>
                <a:spcPct val="110000"/>
              </a:lnSpc>
              <a:spcBef>
                <a:spcPts val="0"/>
              </a:spcBef>
              <a:buSzTx/>
              <a:buFont typeface="Wingdings" panose="05000000000000000000" pitchFamily="2" charset="2"/>
              <a:buNone/>
              <a:defRPr/>
            </a:pPr>
            <a:r>
              <a:rPr lang="en-US" altLang="zh-CN" sz="2000" dirty="0"/>
              <a:t>       P(empty);</a:t>
            </a:r>
          </a:p>
          <a:p>
            <a:pPr>
              <a:lnSpc>
                <a:spcPct val="110000"/>
              </a:lnSpc>
              <a:spcBef>
                <a:spcPts val="0"/>
              </a:spcBef>
              <a:buSzTx/>
              <a:buFont typeface="Wingdings" panose="05000000000000000000" pitchFamily="2" charset="2"/>
              <a:buNone/>
              <a:defRPr/>
            </a:pPr>
            <a:r>
              <a:rPr lang="en-US" altLang="zh-CN" sz="2000" dirty="0"/>
              <a:t>       P(mutex);</a:t>
            </a:r>
          </a:p>
          <a:p>
            <a:pPr>
              <a:lnSpc>
                <a:spcPct val="110000"/>
              </a:lnSpc>
              <a:spcBef>
                <a:spcPts val="0"/>
              </a:spcBef>
              <a:buSzTx/>
              <a:buFont typeface="Wingdings" panose="05000000000000000000" pitchFamily="2" charset="2"/>
              <a:buNone/>
              <a:defRPr/>
            </a:pPr>
            <a:r>
              <a:rPr lang="en-US" altLang="zh-CN" sz="2000" dirty="0"/>
              <a:t>       </a:t>
            </a:r>
            <a:r>
              <a:rPr lang="zh-CN" altLang="en-US" sz="2000" dirty="0"/>
              <a:t>放苹果</a:t>
            </a:r>
            <a:endParaRPr lang="en-US" altLang="zh-CN" sz="2000" dirty="0"/>
          </a:p>
          <a:p>
            <a:pPr>
              <a:lnSpc>
                <a:spcPct val="110000"/>
              </a:lnSpc>
              <a:spcBef>
                <a:spcPts val="0"/>
              </a:spcBef>
              <a:buSzTx/>
              <a:buFont typeface="Wingdings" panose="05000000000000000000" pitchFamily="2" charset="2"/>
              <a:buNone/>
              <a:defRPr/>
            </a:pPr>
            <a:r>
              <a:rPr lang="en-US" altLang="zh-CN" sz="2000" dirty="0"/>
              <a:t>       V(mutex);</a:t>
            </a:r>
            <a:endParaRPr lang="zh-CN" altLang="en-US" sz="2000" dirty="0"/>
          </a:p>
          <a:p>
            <a:pPr>
              <a:lnSpc>
                <a:spcPct val="110000"/>
              </a:lnSpc>
              <a:spcBef>
                <a:spcPts val="0"/>
              </a:spcBef>
              <a:buSzTx/>
              <a:buFont typeface="Wingdings" panose="05000000000000000000" pitchFamily="2" charset="2"/>
              <a:buNone/>
              <a:defRPr/>
            </a:pPr>
            <a:r>
              <a:rPr lang="zh-CN" altLang="en-US" sz="2000" dirty="0"/>
              <a:t>       </a:t>
            </a:r>
            <a:r>
              <a:rPr lang="en-US" altLang="zh-CN" sz="2000" dirty="0"/>
              <a:t>V(SA);</a:t>
            </a:r>
          </a:p>
          <a:p>
            <a:pPr>
              <a:lnSpc>
                <a:spcPct val="110000"/>
              </a:lnSpc>
              <a:spcBef>
                <a:spcPts val="0"/>
              </a:spcBef>
              <a:buSzTx/>
              <a:buFont typeface="Wingdings" panose="05000000000000000000" pitchFamily="2" charset="2"/>
              <a:buNone/>
              <a:defRPr/>
            </a:pPr>
            <a:r>
              <a:rPr lang="en-US" altLang="zh-CN" sz="2000" dirty="0"/>
              <a:t>    }</a:t>
            </a:r>
          </a:p>
          <a:p>
            <a:pPr>
              <a:lnSpc>
                <a:spcPct val="110000"/>
              </a:lnSpc>
              <a:spcBef>
                <a:spcPts val="0"/>
              </a:spcBef>
              <a:buSzTx/>
              <a:buFont typeface="Wingdings" panose="05000000000000000000" pitchFamily="2" charset="2"/>
              <a:buNone/>
              <a:defRPr/>
            </a:pPr>
            <a:r>
              <a:rPr lang="en-US" altLang="zh-CN" sz="2000" dirty="0"/>
              <a:t> </a:t>
            </a:r>
          </a:p>
          <a:p>
            <a:pPr>
              <a:lnSpc>
                <a:spcPct val="110000"/>
              </a:lnSpc>
              <a:spcBef>
                <a:spcPts val="0"/>
              </a:spcBef>
              <a:buSzTx/>
              <a:buFont typeface="Wingdings" panose="05000000000000000000" pitchFamily="2" charset="2"/>
              <a:buNone/>
              <a:defRPr/>
            </a:pPr>
            <a:r>
              <a:rPr lang="en-US" altLang="zh-CN" sz="2000" dirty="0"/>
              <a:t>process </a:t>
            </a:r>
            <a:r>
              <a:rPr lang="zh-CN" altLang="en-US" sz="2000" dirty="0"/>
              <a:t>妈妈</a:t>
            </a:r>
          </a:p>
          <a:p>
            <a:pPr>
              <a:lnSpc>
                <a:spcPct val="110000"/>
              </a:lnSpc>
              <a:spcBef>
                <a:spcPts val="0"/>
              </a:spcBef>
              <a:buSzTx/>
              <a:buFont typeface="Wingdings" panose="05000000000000000000" pitchFamily="2" charset="2"/>
              <a:buNone/>
              <a:defRPr/>
            </a:pPr>
            <a:r>
              <a:rPr lang="zh-CN" altLang="en-US" sz="2000" dirty="0"/>
              <a:t>     </a:t>
            </a:r>
            <a:r>
              <a:rPr lang="en-US" altLang="zh-CN" sz="2000" dirty="0"/>
              <a:t>while(true){ </a:t>
            </a:r>
          </a:p>
          <a:p>
            <a:pPr>
              <a:lnSpc>
                <a:spcPct val="110000"/>
              </a:lnSpc>
              <a:spcBef>
                <a:spcPts val="0"/>
              </a:spcBef>
              <a:buSzTx/>
              <a:buFont typeface="Wingdings" panose="05000000000000000000" pitchFamily="2" charset="2"/>
              <a:buNone/>
              <a:defRPr/>
            </a:pPr>
            <a:r>
              <a:rPr lang="en-US" altLang="zh-CN" sz="2000" dirty="0"/>
              <a:t>       P(empty);</a:t>
            </a:r>
          </a:p>
          <a:p>
            <a:pPr>
              <a:lnSpc>
                <a:spcPct val="110000"/>
              </a:lnSpc>
              <a:spcBef>
                <a:spcPts val="0"/>
              </a:spcBef>
              <a:buSzTx/>
              <a:buFont typeface="Wingdings" panose="05000000000000000000" pitchFamily="2" charset="2"/>
              <a:buNone/>
              <a:defRPr/>
            </a:pPr>
            <a:r>
              <a:rPr lang="en-US" altLang="zh-CN" sz="2000" dirty="0"/>
              <a:t>       P(mutex);</a:t>
            </a:r>
          </a:p>
          <a:p>
            <a:pPr>
              <a:lnSpc>
                <a:spcPct val="110000"/>
              </a:lnSpc>
              <a:spcBef>
                <a:spcPts val="0"/>
              </a:spcBef>
              <a:buSzTx/>
              <a:buFont typeface="Wingdings" panose="05000000000000000000" pitchFamily="2" charset="2"/>
              <a:buNone/>
              <a:defRPr/>
            </a:pPr>
            <a:r>
              <a:rPr lang="en-US" altLang="zh-CN" sz="2000" dirty="0"/>
              <a:t>       </a:t>
            </a:r>
            <a:r>
              <a:rPr lang="zh-CN" altLang="en-US" sz="2000" dirty="0"/>
              <a:t>放橘子</a:t>
            </a:r>
          </a:p>
          <a:p>
            <a:pPr>
              <a:lnSpc>
                <a:spcPct val="110000"/>
              </a:lnSpc>
              <a:spcBef>
                <a:spcPts val="0"/>
              </a:spcBef>
              <a:buSzTx/>
              <a:buFont typeface="Wingdings" panose="05000000000000000000" pitchFamily="2" charset="2"/>
              <a:buNone/>
              <a:defRPr/>
            </a:pPr>
            <a:r>
              <a:rPr lang="zh-CN" altLang="en-US" sz="2000" dirty="0"/>
              <a:t>       </a:t>
            </a:r>
            <a:r>
              <a:rPr lang="en-US" altLang="zh-CN" sz="2000" dirty="0"/>
              <a:t>V(mutex);</a:t>
            </a:r>
            <a:r>
              <a:rPr lang="zh-CN" altLang="en-US" sz="2000" dirty="0"/>
              <a:t>       </a:t>
            </a:r>
            <a:endParaRPr lang="en-US" altLang="zh-CN" sz="2000" dirty="0"/>
          </a:p>
          <a:p>
            <a:pPr>
              <a:lnSpc>
                <a:spcPct val="110000"/>
              </a:lnSpc>
              <a:spcBef>
                <a:spcPts val="0"/>
              </a:spcBef>
              <a:buSzTx/>
              <a:buFont typeface="Wingdings" panose="05000000000000000000" pitchFamily="2" charset="2"/>
              <a:buNone/>
              <a:defRPr/>
            </a:pPr>
            <a:r>
              <a:rPr lang="en-US" altLang="zh-CN" sz="2000" dirty="0"/>
              <a:t>       V(SO);</a:t>
            </a:r>
          </a:p>
          <a:p>
            <a:pPr>
              <a:lnSpc>
                <a:spcPct val="110000"/>
              </a:lnSpc>
              <a:spcBef>
                <a:spcPts val="0"/>
              </a:spcBef>
              <a:buSzTx/>
              <a:buFont typeface="Wingdings" panose="05000000000000000000" pitchFamily="2" charset="2"/>
              <a:buNone/>
              <a:defRPr/>
            </a:pPr>
            <a:r>
              <a:rPr lang="en-US" altLang="zh-CN" sz="2000" dirty="0"/>
              <a:t>      }</a:t>
            </a:r>
          </a:p>
        </p:txBody>
      </p:sp>
      <p:sp>
        <p:nvSpPr>
          <p:cNvPr id="241667" name="Rectangle 5">
            <a:extLst>
              <a:ext uri="{FF2B5EF4-FFF2-40B4-BE49-F238E27FC236}">
                <a16:creationId xmlns:a16="http://schemas.microsoft.com/office/drawing/2014/main" id="{1C169D6C-6314-4362-A7FB-37D4D7D0D856}"/>
              </a:ext>
            </a:extLst>
          </p:cNvPr>
          <p:cNvSpPr>
            <a:spLocks noChangeArrowheads="1"/>
          </p:cNvSpPr>
          <p:nvPr/>
        </p:nvSpPr>
        <p:spPr bwMode="auto">
          <a:xfrm>
            <a:off x="4343400" y="3951030"/>
            <a:ext cx="4572000" cy="278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process </a:t>
            </a:r>
            <a:r>
              <a:rPr lang="zh-CN" altLang="en-US" sz="2000" b="1" dirty="0">
                <a:latin typeface="+mj-ea"/>
                <a:ea typeface="+mj-ea"/>
              </a:rPr>
              <a:t>儿子</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while(true){ </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P(SO);</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P(mutex);</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a:t>
            </a:r>
            <a:r>
              <a:rPr lang="zh-CN" altLang="en-US" sz="2000" b="1" dirty="0">
                <a:latin typeface="+mj-ea"/>
                <a:ea typeface="+mj-ea"/>
              </a:rPr>
              <a:t>拿橘子</a:t>
            </a:r>
          </a:p>
          <a:p>
            <a:pPr marL="171450" indent="-171450" defTabSz="685800">
              <a:lnSpc>
                <a:spcPct val="110000"/>
              </a:lnSpc>
              <a:spcBef>
                <a:spcPts val="0"/>
              </a:spcBef>
              <a:buClr>
                <a:schemeClr val="accent1">
                  <a:lumMod val="75000"/>
                </a:schemeClr>
              </a:buClr>
              <a:buSzTx/>
              <a:buNone/>
              <a:defRPr/>
            </a:pPr>
            <a:r>
              <a:rPr lang="zh-CN" altLang="en-US" sz="2000" b="1" dirty="0">
                <a:latin typeface="+mj-ea"/>
                <a:ea typeface="+mj-ea"/>
              </a:rPr>
              <a:t>      </a:t>
            </a:r>
            <a:r>
              <a:rPr lang="en-US" altLang="zh-CN" sz="2000" b="1" dirty="0">
                <a:latin typeface="+mj-ea"/>
                <a:ea typeface="+mj-ea"/>
              </a:rPr>
              <a:t>V(mutex);</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V(empty);</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a:t>
            </a:r>
          </a:p>
        </p:txBody>
      </p:sp>
      <p:sp>
        <p:nvSpPr>
          <p:cNvPr id="241668" name="Rectangle 6">
            <a:extLst>
              <a:ext uri="{FF2B5EF4-FFF2-40B4-BE49-F238E27FC236}">
                <a16:creationId xmlns:a16="http://schemas.microsoft.com/office/drawing/2014/main" id="{3690EF6C-50E6-4844-88F9-87AECC0307E8}"/>
              </a:ext>
            </a:extLst>
          </p:cNvPr>
          <p:cNvSpPr>
            <a:spLocks noChangeArrowheads="1"/>
          </p:cNvSpPr>
          <p:nvPr/>
        </p:nvSpPr>
        <p:spPr bwMode="auto">
          <a:xfrm>
            <a:off x="4343400" y="1172647"/>
            <a:ext cx="4572000" cy="278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process </a:t>
            </a:r>
            <a:r>
              <a:rPr lang="zh-CN" altLang="en-US" sz="2000" b="1" dirty="0">
                <a:latin typeface="+mj-ea"/>
                <a:ea typeface="+mj-ea"/>
              </a:rPr>
              <a:t>女儿</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while(true){ </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P(SA);</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P(mutex);</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a:t>
            </a:r>
            <a:r>
              <a:rPr lang="zh-CN" altLang="en-US" sz="2000" b="1" dirty="0">
                <a:latin typeface="+mj-ea"/>
                <a:ea typeface="+mj-ea"/>
              </a:rPr>
              <a:t>拿苹果</a:t>
            </a:r>
          </a:p>
          <a:p>
            <a:pPr marL="171450" indent="-171450" defTabSz="685800">
              <a:lnSpc>
                <a:spcPct val="110000"/>
              </a:lnSpc>
              <a:spcBef>
                <a:spcPts val="0"/>
              </a:spcBef>
              <a:buClr>
                <a:schemeClr val="accent1">
                  <a:lumMod val="75000"/>
                </a:schemeClr>
              </a:buClr>
              <a:buSzTx/>
              <a:buNone/>
              <a:defRPr/>
            </a:pPr>
            <a:r>
              <a:rPr lang="zh-CN" altLang="en-US" sz="2000" b="1" dirty="0">
                <a:latin typeface="+mj-ea"/>
                <a:ea typeface="+mj-ea"/>
              </a:rPr>
              <a:t>      </a:t>
            </a:r>
            <a:r>
              <a:rPr lang="en-US" altLang="zh-CN" sz="2000" b="1" dirty="0">
                <a:latin typeface="+mj-ea"/>
                <a:ea typeface="+mj-ea"/>
              </a:rPr>
              <a:t>V(mutex);</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V(empty);</a:t>
            </a:r>
          </a:p>
          <a:p>
            <a:pPr marL="171450" indent="-171450" defTabSz="685800">
              <a:lnSpc>
                <a:spcPct val="110000"/>
              </a:lnSpc>
              <a:spcBef>
                <a:spcPts val="0"/>
              </a:spcBef>
              <a:buClr>
                <a:schemeClr val="accent1">
                  <a:lumMod val="75000"/>
                </a:schemeClr>
              </a:buClr>
              <a:buSzTx/>
              <a:buNone/>
              <a:defRPr/>
            </a:pPr>
            <a:r>
              <a:rPr lang="en-US" altLang="zh-CN" sz="2000" b="1" dirty="0">
                <a:latin typeface="+mj-ea"/>
                <a:ea typeface="+mj-ea"/>
              </a:rPr>
              <a:t>    }</a:t>
            </a:r>
          </a:p>
        </p:txBody>
      </p:sp>
    </p:spTree>
    <p:extLst>
      <p:ext uri="{BB962C8B-B14F-4D97-AF65-F5344CB8AC3E}">
        <p14:creationId xmlns:p14="http://schemas.microsoft.com/office/powerpoint/2010/main" val="183913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66158F6-038F-490B-B864-D6C66FCB332F}"/>
              </a:ext>
            </a:extLst>
          </p:cNvPr>
          <p:cNvSpPr>
            <a:spLocks noGrp="1"/>
          </p:cNvSpPr>
          <p:nvPr>
            <p:ph idx="1"/>
          </p:nvPr>
        </p:nvSpPr>
        <p:spPr/>
        <p:txBody>
          <a:bodyPr/>
          <a:lstStyle/>
          <a:p>
            <a:pPr marL="257175" indent="-257175">
              <a:lnSpc>
                <a:spcPct val="90000"/>
              </a:lnSpc>
              <a:buFont typeface="Wingdings" panose="05000000000000000000" pitchFamily="2" charset="2"/>
              <a:buChar char="v"/>
            </a:pPr>
            <a:r>
              <a:rPr lang="zh-CN" altLang="en-US" sz="2400" dirty="0">
                <a:solidFill>
                  <a:srgbClr val="000000"/>
                </a:solidFill>
                <a:latin typeface="宋体" panose="02010600030101010101" pitchFamily="2" charset="-122"/>
                <a:sym typeface="宋体" panose="02010600030101010101" pitchFamily="2" charset="-122"/>
              </a:rPr>
              <a:t>信号量</a:t>
            </a:r>
            <a:r>
              <a:rPr lang="en-US" altLang="zh-CN" sz="2400" dirty="0">
                <a:solidFill>
                  <a:srgbClr val="000000"/>
                </a:solidFill>
                <a:latin typeface="宋体" panose="02010600030101010101" pitchFamily="2" charset="-122"/>
                <a:sym typeface="宋体" panose="02010600030101010101" pitchFamily="2" charset="-122"/>
              </a:rPr>
              <a:t>S</a:t>
            </a:r>
            <a:r>
              <a:rPr lang="zh-CN" altLang="en-US" sz="2400" dirty="0">
                <a:solidFill>
                  <a:srgbClr val="000000"/>
                </a:solidFill>
                <a:latin typeface="宋体" panose="02010600030101010101" pitchFamily="2" charset="-122"/>
                <a:sym typeface="宋体" panose="02010600030101010101" pitchFamily="2" charset="-122"/>
              </a:rPr>
              <a:t>的物理含义：</a:t>
            </a:r>
          </a:p>
          <a:p>
            <a:pPr marL="557213" lvl="1" indent="-214313">
              <a:lnSpc>
                <a:spcPct val="90000"/>
              </a:lnSpc>
              <a:buFont typeface="Wingdings" panose="05000000000000000000" pitchFamily="2" charset="2"/>
              <a:buChar char="§"/>
            </a:pPr>
            <a:r>
              <a:rPr lang="en-US" altLang="zh-CN" sz="2000" u="sng" dirty="0">
                <a:solidFill>
                  <a:srgbClr val="000000"/>
                </a:solidFill>
                <a:latin typeface="宋体" panose="02010600030101010101" pitchFamily="2" charset="-122"/>
                <a:sym typeface="宋体" panose="02010600030101010101" pitchFamily="2" charset="-122"/>
              </a:rPr>
              <a:t>S&gt;0</a:t>
            </a:r>
            <a:r>
              <a:rPr lang="zh-CN" altLang="en-US" sz="2000" dirty="0">
                <a:solidFill>
                  <a:srgbClr val="000000"/>
                </a:solidFill>
                <a:latin typeface="宋体" panose="02010600030101010101" pitchFamily="2" charset="-122"/>
                <a:sym typeface="宋体" panose="02010600030101010101" pitchFamily="2" charset="-122"/>
              </a:rPr>
              <a:t>表示有</a:t>
            </a:r>
            <a:r>
              <a:rPr lang="en-US" altLang="zh-CN" sz="2000" dirty="0">
                <a:solidFill>
                  <a:srgbClr val="000000"/>
                </a:solidFill>
                <a:latin typeface="宋体" panose="02010600030101010101" pitchFamily="2" charset="-122"/>
                <a:sym typeface="宋体" panose="02010600030101010101" pitchFamily="2" charset="-122"/>
              </a:rPr>
              <a:t>S</a:t>
            </a:r>
            <a:r>
              <a:rPr lang="zh-CN" altLang="en-US" sz="2000" dirty="0">
                <a:solidFill>
                  <a:srgbClr val="000000"/>
                </a:solidFill>
                <a:latin typeface="宋体" panose="02010600030101010101" pitchFamily="2" charset="-122"/>
                <a:sym typeface="宋体" panose="02010600030101010101" pitchFamily="2" charset="-122"/>
              </a:rPr>
              <a:t>个资源可用；</a:t>
            </a:r>
          </a:p>
          <a:p>
            <a:pPr marL="557213" lvl="1" indent="-214313">
              <a:lnSpc>
                <a:spcPct val="90000"/>
              </a:lnSpc>
              <a:buFont typeface="Wingdings" panose="05000000000000000000" pitchFamily="2" charset="2"/>
              <a:buChar char="§"/>
            </a:pPr>
            <a:r>
              <a:rPr lang="en-US" altLang="zh-CN" sz="2000" u="sng" dirty="0">
                <a:solidFill>
                  <a:srgbClr val="000000"/>
                </a:solidFill>
                <a:latin typeface="宋体" panose="02010600030101010101" pitchFamily="2" charset="-122"/>
                <a:sym typeface="宋体" panose="02010600030101010101" pitchFamily="2" charset="-122"/>
              </a:rPr>
              <a:t>S=0</a:t>
            </a:r>
            <a:r>
              <a:rPr lang="zh-CN" altLang="en-US" sz="2000" dirty="0">
                <a:solidFill>
                  <a:srgbClr val="000000"/>
                </a:solidFill>
                <a:latin typeface="宋体" panose="02010600030101010101" pitchFamily="2" charset="-122"/>
                <a:sym typeface="宋体" panose="02010600030101010101" pitchFamily="2" charset="-122"/>
              </a:rPr>
              <a:t>表示无资源可用；</a:t>
            </a:r>
          </a:p>
          <a:p>
            <a:pPr marL="557213" lvl="1" indent="-214313">
              <a:lnSpc>
                <a:spcPct val="90000"/>
              </a:lnSpc>
              <a:buFont typeface="Wingdings" panose="05000000000000000000" pitchFamily="2" charset="2"/>
              <a:buChar char="§"/>
            </a:pPr>
            <a:r>
              <a:rPr lang="en-US" altLang="zh-CN" sz="2000" u="sng" dirty="0">
                <a:solidFill>
                  <a:srgbClr val="000000"/>
                </a:solidFill>
                <a:latin typeface="宋体" panose="02010600030101010101" pitchFamily="2" charset="-122"/>
                <a:sym typeface="宋体" panose="02010600030101010101" pitchFamily="2" charset="-122"/>
              </a:rPr>
              <a:t>S&lt;0</a:t>
            </a:r>
            <a:r>
              <a:rPr lang="zh-CN" altLang="en-US" sz="2000" dirty="0">
                <a:solidFill>
                  <a:srgbClr val="000000"/>
                </a:solidFill>
                <a:latin typeface="宋体" panose="02010600030101010101" pitchFamily="2" charset="-122"/>
                <a:sym typeface="宋体" panose="02010600030101010101" pitchFamily="2" charset="-122"/>
              </a:rPr>
              <a:t>则</a:t>
            </a:r>
            <a:r>
              <a:rPr lang="en-US" altLang="zh-CN" sz="2000" dirty="0">
                <a:solidFill>
                  <a:srgbClr val="000000"/>
                </a:solidFill>
                <a:latin typeface="宋体" panose="02010600030101010101" pitchFamily="2" charset="-122"/>
                <a:sym typeface="宋体" panose="02010600030101010101" pitchFamily="2" charset="-122"/>
              </a:rPr>
              <a:t>| S |</a:t>
            </a:r>
            <a:r>
              <a:rPr lang="zh-CN" altLang="en-US" sz="2000" dirty="0">
                <a:solidFill>
                  <a:srgbClr val="000000"/>
                </a:solidFill>
                <a:latin typeface="宋体" panose="02010600030101010101" pitchFamily="2" charset="-122"/>
                <a:sym typeface="宋体" panose="02010600030101010101" pitchFamily="2" charset="-122"/>
              </a:rPr>
              <a:t>表示</a:t>
            </a:r>
            <a:r>
              <a:rPr lang="en-US" altLang="zh-CN" sz="2000" dirty="0">
                <a:solidFill>
                  <a:srgbClr val="000000"/>
                </a:solidFill>
                <a:latin typeface="宋体" panose="02010600030101010101" pitchFamily="2" charset="-122"/>
                <a:sym typeface="宋体" panose="02010600030101010101" pitchFamily="2" charset="-122"/>
              </a:rPr>
              <a:t>S</a:t>
            </a:r>
            <a:r>
              <a:rPr lang="zh-CN" altLang="en-US" sz="2000" dirty="0">
                <a:solidFill>
                  <a:srgbClr val="000000"/>
                </a:solidFill>
                <a:latin typeface="宋体" panose="02010600030101010101" pitchFamily="2" charset="-122"/>
                <a:sym typeface="宋体" panose="02010600030101010101" pitchFamily="2" charset="-122"/>
              </a:rPr>
              <a:t>阻塞队列中的进程个数。</a:t>
            </a:r>
          </a:p>
          <a:p>
            <a:pPr marL="557213" lvl="1" indent="-214313">
              <a:lnSpc>
                <a:spcPct val="90000"/>
              </a:lnSpc>
              <a:buFont typeface="Wingdings" panose="05000000000000000000" pitchFamily="2" charset="2"/>
              <a:buChar char="§"/>
            </a:pPr>
            <a:r>
              <a:rPr lang="en-US" altLang="zh-CN" sz="2000" u="sng" dirty="0">
                <a:solidFill>
                  <a:srgbClr val="000000"/>
                </a:solidFill>
                <a:latin typeface="宋体" panose="02010600030101010101" pitchFamily="2" charset="-122"/>
                <a:sym typeface="宋体" panose="02010600030101010101" pitchFamily="2" charset="-122"/>
              </a:rPr>
              <a:t>wait(S):</a:t>
            </a:r>
            <a:r>
              <a:rPr lang="zh-CN" altLang="en-US" sz="2000" dirty="0">
                <a:solidFill>
                  <a:srgbClr val="000000"/>
                </a:solidFill>
                <a:latin typeface="宋体" panose="02010600030101010101" pitchFamily="2" charset="-122"/>
                <a:sym typeface="宋体" panose="02010600030101010101" pitchFamily="2" charset="-122"/>
              </a:rPr>
              <a:t>表示申请一个资源</a:t>
            </a:r>
            <a:r>
              <a:rPr lang="en-US" altLang="zh-CN" sz="2000" dirty="0">
                <a:solidFill>
                  <a:srgbClr val="000000"/>
                </a:solidFill>
                <a:latin typeface="宋体" panose="02010600030101010101" pitchFamily="2" charset="-122"/>
                <a:sym typeface="宋体" panose="02010600030101010101" pitchFamily="2" charset="-122"/>
              </a:rPr>
              <a:t>; </a:t>
            </a:r>
            <a:endParaRPr lang="zh-CN" altLang="en-US" sz="2000" dirty="0">
              <a:solidFill>
                <a:srgbClr val="000000"/>
              </a:solidFill>
              <a:latin typeface="宋体" panose="02010600030101010101" pitchFamily="2" charset="-122"/>
              <a:sym typeface="宋体" panose="02010600030101010101" pitchFamily="2" charset="-122"/>
            </a:endParaRPr>
          </a:p>
          <a:p>
            <a:pPr marL="557213" lvl="1" indent="-214313">
              <a:lnSpc>
                <a:spcPct val="90000"/>
              </a:lnSpc>
              <a:buFont typeface="Wingdings" panose="05000000000000000000" pitchFamily="2" charset="2"/>
              <a:buChar char="§"/>
            </a:pPr>
            <a:r>
              <a:rPr lang="en-US" altLang="zh-CN" sz="2000" u="sng" dirty="0">
                <a:solidFill>
                  <a:srgbClr val="000000"/>
                </a:solidFill>
                <a:latin typeface="宋体" panose="02010600030101010101" pitchFamily="2" charset="-122"/>
                <a:sym typeface="宋体" panose="02010600030101010101" pitchFamily="2" charset="-122"/>
              </a:rPr>
              <a:t>signal(S):</a:t>
            </a:r>
            <a:r>
              <a:rPr lang="zh-CN" altLang="en-US" sz="2000" dirty="0">
                <a:solidFill>
                  <a:srgbClr val="000000"/>
                </a:solidFill>
                <a:latin typeface="宋体" panose="02010600030101010101" pitchFamily="2" charset="-122"/>
                <a:sym typeface="宋体" panose="02010600030101010101" pitchFamily="2" charset="-122"/>
              </a:rPr>
              <a:t>表示释放一个资源。</a:t>
            </a:r>
            <a:endParaRPr lang="en-US" altLang="zh-CN" sz="2000" dirty="0">
              <a:solidFill>
                <a:srgbClr val="000000"/>
              </a:solidFill>
              <a:latin typeface="宋体" panose="02010600030101010101" pitchFamily="2" charset="-122"/>
              <a:sym typeface="宋体" panose="02010600030101010101" pitchFamily="2" charset="-122"/>
            </a:endParaRPr>
          </a:p>
          <a:p>
            <a:pPr marL="557213" lvl="1" indent="-214313">
              <a:lnSpc>
                <a:spcPct val="90000"/>
              </a:lnSpc>
              <a:buFont typeface="Wingdings" panose="05000000000000000000" pitchFamily="2" charset="2"/>
              <a:buChar char="§"/>
            </a:pPr>
            <a:endParaRPr lang="zh-CN" altLang="en-US" sz="2000" dirty="0">
              <a:solidFill>
                <a:srgbClr val="000000"/>
              </a:solidFill>
              <a:latin typeface="宋体" panose="02010600030101010101" pitchFamily="2" charset="-122"/>
              <a:sym typeface="宋体" panose="02010600030101010101" pitchFamily="2" charset="-122"/>
            </a:endParaRPr>
          </a:p>
          <a:p>
            <a:pPr marL="257175" indent="-257175">
              <a:lnSpc>
                <a:spcPct val="90000"/>
              </a:lnSpc>
              <a:buFont typeface="Wingdings" panose="05000000000000000000" pitchFamily="2" charset="2"/>
              <a:buChar char="v"/>
            </a:pPr>
            <a:r>
              <a:rPr lang="zh-CN" altLang="en-US" sz="2400" dirty="0">
                <a:solidFill>
                  <a:srgbClr val="000000"/>
                </a:solidFill>
                <a:latin typeface="宋体" panose="02010600030101010101" pitchFamily="2" charset="-122"/>
                <a:sym typeface="宋体" panose="02010600030101010101" pitchFamily="2" charset="-122"/>
              </a:rPr>
              <a:t>w</a:t>
            </a:r>
            <a:r>
              <a:rPr lang="en-US" altLang="zh-CN" sz="2400" dirty="0" err="1">
                <a:solidFill>
                  <a:srgbClr val="000000"/>
                </a:solidFill>
                <a:latin typeface="宋体" panose="02010600030101010101" pitchFamily="2" charset="-122"/>
                <a:sym typeface="宋体" panose="02010600030101010101" pitchFamily="2" charset="-122"/>
              </a:rPr>
              <a:t>ait,signal</a:t>
            </a:r>
            <a:r>
              <a:rPr lang="zh-CN" altLang="en-US" sz="2400" dirty="0">
                <a:solidFill>
                  <a:srgbClr val="000000"/>
                </a:solidFill>
                <a:latin typeface="宋体" panose="02010600030101010101" pitchFamily="2" charset="-122"/>
                <a:sym typeface="宋体" panose="02010600030101010101" pitchFamily="2" charset="-122"/>
              </a:rPr>
              <a:t>操作必须成对出现，有一个</a:t>
            </a:r>
            <a:r>
              <a:rPr lang="en-US" altLang="zh-CN" sz="2400" dirty="0">
                <a:solidFill>
                  <a:srgbClr val="000000"/>
                </a:solidFill>
                <a:latin typeface="宋体" panose="02010600030101010101" pitchFamily="2" charset="-122"/>
                <a:sym typeface="宋体" panose="02010600030101010101" pitchFamily="2" charset="-122"/>
              </a:rPr>
              <a:t>wait</a:t>
            </a:r>
            <a:r>
              <a:rPr lang="zh-CN" altLang="en-US" sz="2400" dirty="0">
                <a:solidFill>
                  <a:srgbClr val="000000"/>
                </a:solidFill>
                <a:latin typeface="宋体" panose="02010600030101010101" pitchFamily="2" charset="-122"/>
                <a:sym typeface="宋体" panose="02010600030101010101" pitchFamily="2" charset="-122"/>
              </a:rPr>
              <a:t>操作就一定有一个</a:t>
            </a:r>
            <a:r>
              <a:rPr lang="en-US" altLang="zh-CN" sz="2400" dirty="0">
                <a:solidFill>
                  <a:srgbClr val="000000"/>
                </a:solidFill>
                <a:latin typeface="宋体" panose="02010600030101010101" pitchFamily="2" charset="-122"/>
                <a:sym typeface="宋体" panose="02010600030101010101" pitchFamily="2" charset="-122"/>
              </a:rPr>
              <a:t>signal</a:t>
            </a:r>
            <a:r>
              <a:rPr lang="zh-CN" altLang="en-US" sz="2400" dirty="0">
                <a:solidFill>
                  <a:srgbClr val="000000"/>
                </a:solidFill>
                <a:latin typeface="宋体" panose="02010600030101010101" pitchFamily="2" charset="-122"/>
                <a:sym typeface="宋体" panose="02010600030101010101" pitchFamily="2" charset="-122"/>
              </a:rPr>
              <a:t>操作。</a:t>
            </a:r>
          </a:p>
          <a:p>
            <a:pPr marL="557213" lvl="1" indent="-214313">
              <a:lnSpc>
                <a:spcPct val="90000"/>
              </a:lnSpc>
              <a:buFont typeface="Wingdings" panose="05000000000000000000" pitchFamily="2" charset="2"/>
              <a:buChar char="§"/>
            </a:pPr>
            <a:r>
              <a:rPr lang="zh-CN" altLang="en-US" sz="2000" dirty="0">
                <a:solidFill>
                  <a:srgbClr val="000000"/>
                </a:solidFill>
                <a:latin typeface="宋体" panose="02010600030101010101" pitchFamily="2" charset="-122"/>
                <a:sym typeface="宋体" panose="02010600030101010101" pitchFamily="2" charset="-122"/>
              </a:rPr>
              <a:t>如果</a:t>
            </a:r>
            <a:r>
              <a:rPr lang="en-US" altLang="zh-CN" sz="2000" dirty="0">
                <a:solidFill>
                  <a:srgbClr val="000000"/>
                </a:solidFill>
                <a:latin typeface="宋体" panose="02010600030101010101" pitchFamily="2" charset="-122"/>
                <a:sym typeface="宋体" panose="02010600030101010101" pitchFamily="2" charset="-122"/>
              </a:rPr>
              <a:t>wait(S1)</a:t>
            </a:r>
            <a:r>
              <a:rPr lang="zh-CN" altLang="en-US" sz="2000" dirty="0">
                <a:solidFill>
                  <a:srgbClr val="000000"/>
                </a:solidFill>
                <a:latin typeface="宋体" panose="02010600030101010101" pitchFamily="2" charset="-122"/>
                <a:sym typeface="宋体" panose="02010600030101010101" pitchFamily="2" charset="-122"/>
              </a:rPr>
              <a:t>和</a:t>
            </a:r>
            <a:r>
              <a:rPr lang="en-US" altLang="zh-CN" sz="2000" dirty="0">
                <a:solidFill>
                  <a:srgbClr val="000000"/>
                </a:solidFill>
                <a:latin typeface="宋体" panose="02010600030101010101" pitchFamily="2" charset="-122"/>
                <a:sym typeface="宋体" panose="02010600030101010101" pitchFamily="2" charset="-122"/>
              </a:rPr>
              <a:t>wait(S2)</a:t>
            </a:r>
            <a:r>
              <a:rPr lang="zh-CN" altLang="en-US" sz="2000" dirty="0">
                <a:solidFill>
                  <a:srgbClr val="000000"/>
                </a:solidFill>
                <a:latin typeface="宋体" panose="02010600030101010101" pitchFamily="2" charset="-122"/>
                <a:sym typeface="宋体" panose="02010600030101010101" pitchFamily="2" charset="-122"/>
              </a:rPr>
              <a:t>两个操作在一起，那么</a:t>
            </a:r>
            <a:r>
              <a:rPr lang="en-US" altLang="zh-CN" sz="2000" dirty="0">
                <a:solidFill>
                  <a:srgbClr val="000000"/>
                </a:solidFill>
                <a:latin typeface="宋体" panose="02010600030101010101" pitchFamily="2" charset="-122"/>
                <a:sym typeface="宋体" panose="02010600030101010101" pitchFamily="2" charset="-122"/>
              </a:rPr>
              <a:t>wait</a:t>
            </a:r>
            <a:r>
              <a:rPr lang="zh-CN" altLang="en-US" sz="2000" dirty="0">
                <a:solidFill>
                  <a:srgbClr val="000000"/>
                </a:solidFill>
                <a:latin typeface="宋体" panose="02010600030101010101" pitchFamily="2" charset="-122"/>
                <a:sym typeface="宋体" panose="02010600030101010101" pitchFamily="2" charset="-122"/>
              </a:rPr>
              <a:t>操作的顺序至关重要</a:t>
            </a:r>
            <a:r>
              <a:rPr lang="en-US" altLang="zh-CN" sz="2000" dirty="0">
                <a:solidFill>
                  <a:srgbClr val="000000"/>
                </a:solidFill>
                <a:latin typeface="宋体" panose="02010600030101010101" pitchFamily="2" charset="-122"/>
                <a:sym typeface="宋体" panose="02010600030101010101" pitchFamily="2" charset="-122"/>
              </a:rPr>
              <a:t>,</a:t>
            </a:r>
            <a:r>
              <a:rPr lang="zh-CN" altLang="en-US" sz="2000" dirty="0">
                <a:solidFill>
                  <a:srgbClr val="000000"/>
                </a:solidFill>
                <a:latin typeface="宋体" panose="02010600030101010101" pitchFamily="2" charset="-122"/>
                <a:sym typeface="宋体" panose="02010600030101010101" pitchFamily="2" charset="-122"/>
              </a:rPr>
              <a:t>一个同步</a:t>
            </a:r>
            <a:r>
              <a:rPr lang="en-US" altLang="zh-CN" sz="2000" dirty="0">
                <a:solidFill>
                  <a:srgbClr val="000000"/>
                </a:solidFill>
                <a:latin typeface="宋体" panose="02010600030101010101" pitchFamily="2" charset="-122"/>
                <a:sym typeface="宋体" panose="02010600030101010101" pitchFamily="2" charset="-122"/>
              </a:rPr>
              <a:t>wait</a:t>
            </a:r>
            <a:r>
              <a:rPr lang="zh-CN" altLang="en-US" sz="2000" dirty="0">
                <a:solidFill>
                  <a:srgbClr val="000000"/>
                </a:solidFill>
                <a:latin typeface="宋体" panose="02010600030101010101" pitchFamily="2" charset="-122"/>
                <a:sym typeface="宋体" panose="02010600030101010101" pitchFamily="2" charset="-122"/>
              </a:rPr>
              <a:t>操作与一个互斥</a:t>
            </a:r>
            <a:r>
              <a:rPr lang="en-US" altLang="zh-CN" sz="2000" dirty="0">
                <a:solidFill>
                  <a:srgbClr val="000000"/>
                </a:solidFill>
                <a:latin typeface="宋体" panose="02010600030101010101" pitchFamily="2" charset="-122"/>
                <a:sym typeface="宋体" panose="02010600030101010101" pitchFamily="2" charset="-122"/>
              </a:rPr>
              <a:t>wait</a:t>
            </a:r>
            <a:r>
              <a:rPr lang="zh-CN" altLang="en-US" sz="2000" dirty="0">
                <a:solidFill>
                  <a:srgbClr val="000000"/>
                </a:solidFill>
                <a:latin typeface="宋体" panose="02010600030101010101" pitchFamily="2" charset="-122"/>
                <a:sym typeface="宋体" panose="02010600030101010101" pitchFamily="2" charset="-122"/>
              </a:rPr>
              <a:t>操作在一起时同步</a:t>
            </a:r>
            <a:r>
              <a:rPr lang="en-US" altLang="zh-CN" sz="2000" dirty="0">
                <a:solidFill>
                  <a:srgbClr val="000000"/>
                </a:solidFill>
                <a:latin typeface="宋体" panose="02010600030101010101" pitchFamily="2" charset="-122"/>
                <a:sym typeface="宋体" panose="02010600030101010101" pitchFamily="2" charset="-122"/>
              </a:rPr>
              <a:t>wait</a:t>
            </a:r>
            <a:r>
              <a:rPr lang="zh-CN" altLang="en-US" sz="2000" dirty="0">
                <a:solidFill>
                  <a:srgbClr val="000000"/>
                </a:solidFill>
                <a:latin typeface="宋体" panose="02010600030101010101" pitchFamily="2" charset="-122"/>
                <a:sym typeface="宋体" panose="02010600030101010101" pitchFamily="2" charset="-122"/>
              </a:rPr>
              <a:t>操作在互斥</a:t>
            </a:r>
            <a:r>
              <a:rPr lang="en-US" altLang="zh-CN" sz="2000" dirty="0">
                <a:solidFill>
                  <a:srgbClr val="000000"/>
                </a:solidFill>
                <a:latin typeface="宋体" panose="02010600030101010101" pitchFamily="2" charset="-122"/>
                <a:sym typeface="宋体" panose="02010600030101010101" pitchFamily="2" charset="-122"/>
              </a:rPr>
              <a:t>wait</a:t>
            </a:r>
            <a:r>
              <a:rPr lang="zh-CN" altLang="en-US" sz="2000" dirty="0">
                <a:solidFill>
                  <a:srgbClr val="000000"/>
                </a:solidFill>
                <a:latin typeface="宋体" panose="02010600030101010101" pitchFamily="2" charset="-122"/>
                <a:sym typeface="宋体" panose="02010600030101010101" pitchFamily="2" charset="-122"/>
              </a:rPr>
              <a:t>操作前。</a:t>
            </a:r>
          </a:p>
          <a:p>
            <a:pPr marL="557213" lvl="1" indent="-214313">
              <a:lnSpc>
                <a:spcPct val="90000"/>
              </a:lnSpc>
              <a:buFont typeface="Wingdings" panose="05000000000000000000" pitchFamily="2" charset="2"/>
              <a:buChar char="§"/>
            </a:pPr>
            <a:r>
              <a:rPr lang="zh-CN" altLang="en-US" sz="2000" dirty="0">
                <a:solidFill>
                  <a:srgbClr val="000000"/>
                </a:solidFill>
                <a:latin typeface="宋体" panose="02010600030101010101" pitchFamily="2" charset="-122"/>
                <a:sym typeface="宋体" panose="02010600030101010101" pitchFamily="2" charset="-122"/>
              </a:rPr>
              <a:t>而两个</a:t>
            </a:r>
            <a:r>
              <a:rPr lang="en-US" altLang="zh-CN" sz="2000" dirty="0">
                <a:solidFill>
                  <a:srgbClr val="000000"/>
                </a:solidFill>
                <a:latin typeface="宋体" panose="02010600030101010101" pitchFamily="2" charset="-122"/>
                <a:sym typeface="宋体" panose="02010600030101010101" pitchFamily="2" charset="-122"/>
              </a:rPr>
              <a:t>signal</a:t>
            </a:r>
            <a:r>
              <a:rPr lang="zh-CN" altLang="en-US" sz="2000" dirty="0">
                <a:solidFill>
                  <a:srgbClr val="000000"/>
                </a:solidFill>
                <a:latin typeface="宋体" panose="02010600030101010101" pitchFamily="2" charset="-122"/>
                <a:sym typeface="宋体" panose="02010600030101010101" pitchFamily="2" charset="-122"/>
              </a:rPr>
              <a:t>操作无关紧要。</a:t>
            </a:r>
            <a:endParaRPr lang="zh-CN" altLang="en-US" dirty="0"/>
          </a:p>
        </p:txBody>
      </p:sp>
      <p:sp>
        <p:nvSpPr>
          <p:cNvPr id="3" name="标题 2">
            <a:extLst>
              <a:ext uri="{FF2B5EF4-FFF2-40B4-BE49-F238E27FC236}">
                <a16:creationId xmlns:a16="http://schemas.microsoft.com/office/drawing/2014/main" id="{07EC9484-D3E7-481A-9FE3-C025E885ADAA}"/>
              </a:ext>
            </a:extLst>
          </p:cNvPr>
          <p:cNvSpPr>
            <a:spLocks noGrp="1"/>
          </p:cNvSpPr>
          <p:nvPr>
            <p:ph type="title"/>
          </p:nvPr>
        </p:nvSpPr>
        <p:spPr/>
        <p:txBody>
          <a:bodyPr/>
          <a:lstStyle/>
          <a:p>
            <a:r>
              <a:rPr lang="zh-CN" altLang="en-US" dirty="0">
                <a:solidFill>
                  <a:srgbClr val="000000"/>
                </a:solidFill>
              </a:rPr>
              <a:t>wait,signal操作讨论</a:t>
            </a:r>
            <a:endParaRPr lang="zh-CN" altLang="en-US" dirty="0"/>
          </a:p>
        </p:txBody>
      </p:sp>
    </p:spTree>
    <p:extLst>
      <p:ext uri="{BB962C8B-B14F-4D97-AF65-F5344CB8AC3E}">
        <p14:creationId xmlns:p14="http://schemas.microsoft.com/office/powerpoint/2010/main" val="3789988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D86F343-7410-4AFC-83EA-389D1BB4F7F5}"/>
              </a:ext>
            </a:extLst>
          </p:cNvPr>
          <p:cNvSpPr>
            <a:spLocks noGrp="1"/>
          </p:cNvSpPr>
          <p:nvPr>
            <p:ph idx="1"/>
          </p:nvPr>
        </p:nvSpPr>
        <p:spPr/>
        <p:txBody>
          <a:bodyPr/>
          <a:lstStyle/>
          <a:p>
            <a:pPr>
              <a:lnSpc>
                <a:spcPct val="150000"/>
              </a:lnSpc>
              <a:spcBef>
                <a:spcPct val="0"/>
              </a:spcBef>
              <a:buClrTx/>
              <a:buSzTx/>
            </a:pPr>
            <a:r>
              <a:rPr lang="zh-CN" altLang="en-US" dirty="0"/>
              <a:t>进程通信的类型</a:t>
            </a:r>
            <a:endParaRPr lang="en-US" altLang="zh-CN" dirty="0"/>
          </a:p>
          <a:p>
            <a:pPr>
              <a:lnSpc>
                <a:spcPct val="150000"/>
              </a:lnSpc>
              <a:spcBef>
                <a:spcPct val="0"/>
              </a:spcBef>
              <a:buClrTx/>
              <a:buSzTx/>
            </a:pPr>
            <a:r>
              <a:rPr lang="zh-CN" altLang="en-US" dirty="0"/>
              <a:t>消息传递通信的实现方法</a:t>
            </a:r>
            <a:endParaRPr lang="en-US" altLang="zh-CN" dirty="0"/>
          </a:p>
          <a:p>
            <a:pPr>
              <a:lnSpc>
                <a:spcPct val="150000"/>
              </a:lnSpc>
              <a:spcBef>
                <a:spcPct val="0"/>
              </a:spcBef>
              <a:buClrTx/>
              <a:buSzTx/>
            </a:pPr>
            <a:r>
              <a:rPr lang="zh-CN" altLang="en-US" dirty="0"/>
              <a:t>消息缓冲队列通信机制</a:t>
            </a:r>
            <a:endParaRPr lang="en-US" altLang="zh-CN" dirty="0"/>
          </a:p>
          <a:p>
            <a:pPr>
              <a:lnSpc>
                <a:spcPct val="150000"/>
              </a:lnSpc>
              <a:spcBef>
                <a:spcPct val="0"/>
              </a:spcBef>
              <a:buClrTx/>
              <a:buSzTx/>
            </a:pPr>
            <a:r>
              <a:rPr lang="zh-CN" altLang="en-US" dirty="0"/>
              <a:t>消息传递系统实现中的若干问题</a:t>
            </a:r>
          </a:p>
          <a:p>
            <a:endParaRPr lang="zh-CN" altLang="en-US" dirty="0"/>
          </a:p>
        </p:txBody>
      </p:sp>
      <p:sp>
        <p:nvSpPr>
          <p:cNvPr id="3" name="标题 2">
            <a:extLst>
              <a:ext uri="{FF2B5EF4-FFF2-40B4-BE49-F238E27FC236}">
                <a16:creationId xmlns:a16="http://schemas.microsoft.com/office/drawing/2014/main" id="{14CFB957-269E-49CA-8FC2-549B71439F9B}"/>
              </a:ext>
            </a:extLst>
          </p:cNvPr>
          <p:cNvSpPr>
            <a:spLocks noGrp="1"/>
          </p:cNvSpPr>
          <p:nvPr>
            <p:ph type="title"/>
          </p:nvPr>
        </p:nvSpPr>
        <p:spPr/>
        <p:txBody>
          <a:bodyPr/>
          <a:lstStyle/>
          <a:p>
            <a:r>
              <a:rPr lang="en-US" altLang="zh-CN" dirty="0"/>
              <a:t>2.6 </a:t>
            </a:r>
            <a:r>
              <a:rPr lang="zh-CN" altLang="en-US" dirty="0"/>
              <a:t>进程通信 </a:t>
            </a:r>
          </a:p>
        </p:txBody>
      </p:sp>
    </p:spTree>
    <p:extLst>
      <p:ext uri="{BB962C8B-B14F-4D97-AF65-F5344CB8AC3E}">
        <p14:creationId xmlns:p14="http://schemas.microsoft.com/office/powerpoint/2010/main" val="765621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a:extLst>
              <a:ext uri="{FF2B5EF4-FFF2-40B4-BE49-F238E27FC236}">
                <a16:creationId xmlns:a16="http://schemas.microsoft.com/office/drawing/2014/main" id="{5A490FFC-C03B-48E2-9462-18315905D0BA}"/>
              </a:ext>
            </a:extLst>
          </p:cNvPr>
          <p:cNvSpPr>
            <a:spLocks noGrp="1" noRot="1" noChangeArrowheads="1"/>
          </p:cNvSpPr>
          <p:nvPr>
            <p:ph type="title"/>
          </p:nvPr>
        </p:nvSpPr>
        <p:spPr/>
        <p:txBody>
          <a:bodyPr/>
          <a:lstStyle/>
          <a:p>
            <a:pPr eaLnBrk="1" hangingPunct="1">
              <a:defRPr/>
            </a:pPr>
            <a:r>
              <a:rPr lang="zh-CN" altLang="en-US" b="1" u="sng">
                <a:solidFill>
                  <a:schemeClr val="folHlink"/>
                </a:solidFill>
                <a:effectLst>
                  <a:outerShdw blurRad="38100" dist="38100" dir="2700000" algn="tl">
                    <a:srgbClr val="C0C0C0"/>
                  </a:outerShdw>
                </a:effectLst>
                <a:ea typeface="仿宋_GB2312" pitchFamily="49" charset="-122"/>
              </a:rPr>
              <a:t>进程通信的方式</a:t>
            </a:r>
            <a:r>
              <a:rPr lang="zh-CN" altLang="en-US"/>
              <a:t> </a:t>
            </a:r>
          </a:p>
        </p:txBody>
      </p:sp>
      <p:sp>
        <p:nvSpPr>
          <p:cNvPr id="378883" name="Rectangle 3">
            <a:extLst>
              <a:ext uri="{FF2B5EF4-FFF2-40B4-BE49-F238E27FC236}">
                <a16:creationId xmlns:a16="http://schemas.microsoft.com/office/drawing/2014/main" id="{723D41A0-FF5B-44C5-ACAE-B0536C69A9E0}"/>
              </a:ext>
            </a:extLst>
          </p:cNvPr>
          <p:cNvSpPr>
            <a:spLocks noGrp="1" noRot="1" noChangeArrowheads="1"/>
          </p:cNvSpPr>
          <p:nvPr>
            <p:ph type="body" idx="1"/>
          </p:nvPr>
        </p:nvSpPr>
        <p:spPr/>
        <p:txBody>
          <a:bodyPr/>
          <a:lstStyle/>
          <a:p>
            <a:pPr eaLnBrk="1" hangingPunct="1">
              <a:lnSpc>
                <a:spcPct val="110000"/>
              </a:lnSpc>
              <a:defRPr/>
            </a:pPr>
            <a:endParaRPr lang="zh-CN" altLang="en-US" b="1" dirty="0">
              <a:effectLst>
                <a:outerShdw blurRad="38100" dist="38100" dir="2700000" algn="tl">
                  <a:srgbClr val="C0C0C0"/>
                </a:outerShdw>
              </a:effectLst>
              <a:latin typeface="仿宋_GB2312" pitchFamily="49" charset="-122"/>
              <a:ea typeface="仿宋_GB2312" pitchFamily="49" charset="-122"/>
            </a:endParaRPr>
          </a:p>
          <a:p>
            <a:pPr>
              <a:defRPr/>
            </a:pPr>
            <a:r>
              <a:rPr lang="zh-CN" altLang="en-US" b="1" dirty="0">
                <a:solidFill>
                  <a:schemeClr val="folHlink"/>
                </a:solidFill>
                <a:effectLst>
                  <a:outerShdw blurRad="38100" dist="38100" dir="2700000" algn="tl">
                    <a:srgbClr val="C0C0C0"/>
                  </a:outerShdw>
                </a:effectLst>
                <a:latin typeface="仿宋_GB2312" pitchFamily="49" charset="-122"/>
                <a:ea typeface="仿宋_GB2312" pitchFamily="49" charset="-122"/>
              </a:rPr>
              <a:t>低级通信：</a:t>
            </a:r>
            <a:r>
              <a:rPr lang="zh-CN" altLang="en-US" b="1" dirty="0"/>
              <a:t>进程之间的互斥和同步，由于其所交换的信息量少而被归结为低级通信。</a:t>
            </a:r>
          </a:p>
          <a:p>
            <a:pPr>
              <a:defRPr/>
            </a:pPr>
            <a:endParaRPr lang="zh-CN" altLang="en-US" b="1" dirty="0">
              <a:effectLst>
                <a:outerShdw blurRad="38100" dist="38100" dir="2700000" algn="tl">
                  <a:srgbClr val="C0C0C0"/>
                </a:outerShdw>
              </a:effectLst>
              <a:latin typeface="仿宋_GB2312" pitchFamily="49" charset="-122"/>
              <a:ea typeface="仿宋_GB2312" pitchFamily="49" charset="-122"/>
            </a:endParaRPr>
          </a:p>
          <a:p>
            <a:pPr>
              <a:defRPr/>
            </a:pPr>
            <a:r>
              <a:rPr lang="zh-CN" altLang="en-US" b="1" dirty="0">
                <a:solidFill>
                  <a:schemeClr val="folHlink"/>
                </a:solidFill>
                <a:effectLst>
                  <a:outerShdw blurRad="38100" dist="38100" dir="2700000" algn="tl">
                    <a:srgbClr val="C0C0C0"/>
                  </a:outerShdw>
                </a:effectLst>
                <a:latin typeface="仿宋_GB2312" pitchFamily="49" charset="-122"/>
                <a:ea typeface="仿宋_GB2312" pitchFamily="49" charset="-122"/>
              </a:rPr>
              <a:t>高级通信：</a:t>
            </a:r>
            <a:r>
              <a:rPr lang="zh-CN" altLang="en-US" b="1" dirty="0"/>
              <a:t>是指用户可直接利用操作系统所提供的一组</a:t>
            </a:r>
            <a:r>
              <a:rPr lang="zh-CN" altLang="en-US" b="1" dirty="0">
                <a:solidFill>
                  <a:srgbClr val="FF0000"/>
                </a:solidFill>
              </a:rPr>
              <a:t>通信命令</a:t>
            </a:r>
            <a:r>
              <a:rPr lang="zh-CN" altLang="en-US" b="1" dirty="0"/>
              <a:t>高效地传送大量数据的一种通信方式。</a:t>
            </a:r>
            <a:endParaRPr lang="zh-CN" altLang="en-US" b="1" dirty="0">
              <a:effectLst>
                <a:outerShdw blurRad="38100" dist="38100" dir="2700000" algn="tl">
                  <a:srgbClr val="C0C0C0"/>
                </a:outerShdw>
              </a:effectLst>
              <a:latin typeface="仿宋_GB2312" pitchFamily="49" charset="-122"/>
              <a:ea typeface="仿宋_GB2312"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a:extLst>
              <a:ext uri="{FF2B5EF4-FFF2-40B4-BE49-F238E27FC236}">
                <a16:creationId xmlns:a16="http://schemas.microsoft.com/office/drawing/2014/main" id="{5E139600-7B7B-4DF9-9EF3-26232A6502B1}"/>
              </a:ext>
            </a:extLst>
          </p:cNvPr>
          <p:cNvSpPr>
            <a:spLocks noGrp="1" noRot="1" noChangeArrowheads="1"/>
          </p:cNvSpPr>
          <p:nvPr>
            <p:ph type="title"/>
          </p:nvPr>
        </p:nvSpPr>
        <p:spPr/>
        <p:txBody>
          <a:bodyPr/>
          <a:lstStyle/>
          <a:p>
            <a:r>
              <a:rPr lang="zh-CN" altLang="en-US" dirty="0"/>
              <a:t>低级通信</a:t>
            </a:r>
            <a:r>
              <a:rPr lang="en-US" altLang="zh-CN" dirty="0"/>
              <a:t>-</a:t>
            </a:r>
            <a:r>
              <a:rPr lang="zh-CN" altLang="en-US" dirty="0"/>
              <a:t>信号量机制</a:t>
            </a:r>
          </a:p>
        </p:txBody>
      </p:sp>
      <p:sp>
        <p:nvSpPr>
          <p:cNvPr id="247811" name="Rectangle 3">
            <a:extLst>
              <a:ext uri="{FF2B5EF4-FFF2-40B4-BE49-F238E27FC236}">
                <a16:creationId xmlns:a16="http://schemas.microsoft.com/office/drawing/2014/main" id="{83C608B2-7A49-472E-A506-551AA43EC0C7}"/>
              </a:ext>
            </a:extLst>
          </p:cNvPr>
          <p:cNvSpPr>
            <a:spLocks noGrp="1" noRot="1" noChangeArrowheads="1"/>
          </p:cNvSpPr>
          <p:nvPr>
            <p:ph type="body" idx="1"/>
          </p:nvPr>
        </p:nvSpPr>
        <p:spPr/>
        <p:txBody>
          <a:bodyPr/>
          <a:lstStyle/>
          <a:p>
            <a:r>
              <a:rPr lang="zh-CN" altLang="en-US" b="1" dirty="0"/>
              <a:t>信号量机制作为同步工具是卓有成效的，但作为通信工具，则不够理想，</a:t>
            </a:r>
          </a:p>
          <a:p>
            <a:r>
              <a:rPr lang="zh-CN" altLang="en-US" b="1" dirty="0"/>
              <a:t>主要表现在下述两方面：</a:t>
            </a:r>
          </a:p>
          <a:p>
            <a:r>
              <a:rPr lang="en-US" altLang="zh-CN" b="1" dirty="0"/>
              <a:t>(1) </a:t>
            </a:r>
            <a:r>
              <a:rPr lang="zh-CN" altLang="en-US" b="1" dirty="0"/>
              <a:t>效率低，生产者每次只能向缓冲池投放一个产品</a:t>
            </a:r>
            <a:r>
              <a:rPr lang="en-US" altLang="zh-CN" b="1" dirty="0"/>
              <a:t>(</a:t>
            </a:r>
            <a:r>
              <a:rPr lang="zh-CN" altLang="en-US" b="1" dirty="0"/>
              <a:t>消息</a:t>
            </a:r>
            <a:r>
              <a:rPr lang="en-US" altLang="zh-CN" b="1" dirty="0"/>
              <a:t>)</a:t>
            </a:r>
            <a:r>
              <a:rPr lang="zh-CN" altLang="en-US" b="1" dirty="0"/>
              <a:t>，消费者每次只能从缓冲区中取得一个消息；</a:t>
            </a:r>
          </a:p>
          <a:p>
            <a:r>
              <a:rPr lang="en-US" altLang="zh-CN" b="1" dirty="0"/>
              <a:t>(2) </a:t>
            </a:r>
            <a:r>
              <a:rPr lang="zh-CN" altLang="en-US" b="1" dirty="0"/>
              <a:t>通信对用户不透明。</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a:extLst>
              <a:ext uri="{FF2B5EF4-FFF2-40B4-BE49-F238E27FC236}">
                <a16:creationId xmlns:a16="http://schemas.microsoft.com/office/drawing/2014/main" id="{8A2D3D98-D18B-46DC-B6DF-7D4DE287A4F0}"/>
              </a:ext>
            </a:extLst>
          </p:cNvPr>
          <p:cNvSpPr>
            <a:spLocks noGrp="1" noRot="1" noChangeArrowheads="1"/>
          </p:cNvSpPr>
          <p:nvPr>
            <p:ph type="title"/>
          </p:nvPr>
        </p:nvSpPr>
        <p:spPr/>
        <p:txBody>
          <a:bodyPr/>
          <a:lstStyle/>
          <a:p>
            <a:pPr eaLnBrk="1" hangingPunct="1">
              <a:defRPr/>
            </a:pPr>
            <a:r>
              <a:rPr lang="zh-CN" altLang="en-US" b="1" u="sng" dirty="0">
                <a:solidFill>
                  <a:schemeClr val="folHlink"/>
                </a:solidFill>
                <a:effectLst>
                  <a:outerShdw blurRad="38100" dist="38100" dir="2700000" algn="tl">
                    <a:srgbClr val="C0C0C0"/>
                  </a:outerShdw>
                </a:effectLst>
                <a:ea typeface="仿宋_GB2312" pitchFamily="49" charset="-122"/>
              </a:rPr>
              <a:t>常用的高级进程通信机制</a:t>
            </a:r>
          </a:p>
        </p:txBody>
      </p:sp>
      <p:sp>
        <p:nvSpPr>
          <p:cNvPr id="380931" name="Rectangle 3">
            <a:extLst>
              <a:ext uri="{FF2B5EF4-FFF2-40B4-BE49-F238E27FC236}">
                <a16:creationId xmlns:a16="http://schemas.microsoft.com/office/drawing/2014/main" id="{16172A18-BBAF-4F4A-A109-7208F28D5627}"/>
              </a:ext>
            </a:extLst>
          </p:cNvPr>
          <p:cNvSpPr>
            <a:spLocks noGrp="1" noRot="1" noChangeArrowheads="1"/>
          </p:cNvSpPr>
          <p:nvPr>
            <p:ph type="body" idx="1"/>
          </p:nvPr>
        </p:nvSpPr>
        <p:spPr>
          <a:xfrm>
            <a:off x="620981" y="1502142"/>
            <a:ext cx="8077986" cy="5157643"/>
          </a:xfrm>
        </p:spPr>
        <p:txBody>
          <a:bodyPr/>
          <a:lstStyle/>
          <a:p>
            <a:pPr algn="just" eaLnBrk="1" hangingPunct="1">
              <a:defRPr/>
            </a:pPr>
            <a:r>
              <a:rPr lang="zh-CN" altLang="en-US" sz="2800" dirty="0">
                <a:ea typeface="仿宋_GB2312" pitchFamily="49" charset="-122"/>
              </a:rPr>
              <a:t> </a:t>
            </a:r>
            <a:r>
              <a:rPr lang="zh-CN" altLang="en-US" sz="2800" b="1" dirty="0">
                <a:ea typeface="仿宋_GB2312" pitchFamily="49" charset="-122"/>
              </a:rPr>
              <a:t>共享存储器系统</a:t>
            </a:r>
            <a:r>
              <a:rPr lang="zh-CN" altLang="en-US" sz="2800" dirty="0">
                <a:ea typeface="仿宋_GB2312" pitchFamily="49" charset="-122"/>
              </a:rPr>
              <a:t>：在内存中分配一片空间作为共享存储区 </a:t>
            </a:r>
          </a:p>
          <a:p>
            <a:pPr algn="just" eaLnBrk="1" hangingPunct="1">
              <a:defRPr/>
            </a:pPr>
            <a:r>
              <a:rPr lang="zh-CN" altLang="en-US" sz="2800" b="1" dirty="0">
                <a:ea typeface="仿宋_GB2312" pitchFamily="49" charset="-122"/>
              </a:rPr>
              <a:t>管道通信</a:t>
            </a:r>
            <a:r>
              <a:rPr lang="zh-CN" altLang="en-US" sz="2800" dirty="0">
                <a:ea typeface="仿宋_GB2312" pitchFamily="49" charset="-122"/>
              </a:rPr>
              <a:t>：写者向管道文件中写入数据；读者从该文件中读出数据</a:t>
            </a:r>
          </a:p>
          <a:p>
            <a:pPr algn="just" eaLnBrk="1" hangingPunct="1">
              <a:defRPr/>
            </a:pPr>
            <a:r>
              <a:rPr lang="zh-CN" altLang="en-US" sz="2800" b="1" dirty="0">
                <a:ea typeface="仿宋_GB2312" pitchFamily="49" charset="-122"/>
              </a:rPr>
              <a:t>消息传递系统</a:t>
            </a:r>
            <a:r>
              <a:rPr lang="zh-CN" altLang="en-US" sz="2800" dirty="0">
                <a:ea typeface="仿宋_GB2312" pitchFamily="49" charset="-122"/>
              </a:rPr>
              <a:t>：以消息（</a:t>
            </a:r>
            <a:r>
              <a:rPr lang="en-US" altLang="zh-CN" sz="2800" dirty="0">
                <a:ea typeface="仿宋_GB2312" pitchFamily="49" charset="-122"/>
              </a:rPr>
              <a:t>Message</a:t>
            </a:r>
            <a:r>
              <a:rPr lang="zh-CN" altLang="en-US" sz="2800" dirty="0">
                <a:ea typeface="仿宋_GB2312" pitchFamily="49" charset="-122"/>
              </a:rPr>
              <a:t>）为单位在进程间进行数据交换</a:t>
            </a:r>
          </a:p>
          <a:p>
            <a:pPr lvl="1" algn="just" eaLnBrk="1" hangingPunct="1">
              <a:defRPr/>
            </a:pPr>
            <a:r>
              <a:rPr lang="zh-CN" altLang="en-US" sz="2400" dirty="0">
                <a:ea typeface="仿宋_GB2312" pitchFamily="49" charset="-122"/>
              </a:rPr>
              <a:t>     直接通信方式             </a:t>
            </a:r>
          </a:p>
          <a:p>
            <a:pPr lvl="1" algn="just" eaLnBrk="1" hangingPunct="1">
              <a:defRPr/>
            </a:pPr>
            <a:r>
              <a:rPr lang="zh-CN" altLang="en-US" sz="2400" dirty="0">
                <a:ea typeface="仿宋_GB2312" pitchFamily="49" charset="-122"/>
              </a:rPr>
              <a:t>     间接通信方式</a:t>
            </a:r>
            <a:endParaRPr lang="en-US" altLang="zh-CN" sz="2400" dirty="0">
              <a:ea typeface="仿宋_GB2312" pitchFamily="49" charset="-122"/>
            </a:endParaRPr>
          </a:p>
          <a:p>
            <a:pPr algn="just" eaLnBrk="1" hangingPunct="1">
              <a:defRPr/>
            </a:pPr>
            <a:r>
              <a:rPr lang="zh-CN" altLang="en-US" sz="2800" b="1" dirty="0">
                <a:ea typeface="仿宋_GB2312" pitchFamily="49" charset="-122"/>
              </a:rPr>
              <a:t>客户机</a:t>
            </a:r>
            <a:r>
              <a:rPr lang="en-US" altLang="zh-CN" sz="2800" b="1" dirty="0">
                <a:ea typeface="仿宋_GB2312" pitchFamily="49" charset="-122"/>
              </a:rPr>
              <a:t>--</a:t>
            </a:r>
            <a:r>
              <a:rPr lang="zh-CN" altLang="en-US" sz="2800" b="1" dirty="0">
                <a:ea typeface="仿宋_GB2312" pitchFamily="49" charset="-122"/>
              </a:rPr>
              <a:t>服务器系统</a:t>
            </a:r>
          </a:p>
          <a:p>
            <a:pPr algn="just" eaLnBrk="1" hangingPunct="1">
              <a:defRPr/>
            </a:pPr>
            <a:endParaRPr lang="zh-CN" altLang="en-US" b="1" dirty="0">
              <a:effectLst>
                <a:outerShdw blurRad="38100" dist="38100" dir="2700000" algn="tl">
                  <a:srgbClr val="C0C0C0"/>
                </a:outerShdw>
              </a:effectLst>
              <a:ea typeface="仿宋_GB2312" pitchFamily="49" charset="-122"/>
            </a:endParaRPr>
          </a:p>
          <a:p>
            <a:pPr algn="just" eaLnBrk="1" hangingPunct="1">
              <a:defRPr/>
            </a:pPr>
            <a:endParaRPr lang="zh-CN" altLang="en-US" b="1" dirty="0">
              <a:effectLst>
                <a:outerShdw blurRad="38100" dist="38100" dir="2700000" algn="tl">
                  <a:srgbClr val="C0C0C0"/>
                </a:outerShdw>
              </a:effectLst>
              <a:ea typeface="仿宋_GB2312" pitchFamily="49" charset="-122"/>
            </a:endParaRPr>
          </a:p>
          <a:p>
            <a:pPr eaLnBrk="1" hangingPunct="1">
              <a:defRPr/>
            </a:pPr>
            <a:endParaRPr lang="zh-CN" altLang="en-US" b="1" dirty="0">
              <a:effectLst>
                <a:outerShdw blurRad="38100" dist="38100" dir="2700000" algn="tl">
                  <a:srgbClr val="C0C0C0"/>
                </a:outerShdw>
              </a:effectLst>
              <a:ea typeface="仿宋_GB2312"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a:extLst>
              <a:ext uri="{FF2B5EF4-FFF2-40B4-BE49-F238E27FC236}">
                <a16:creationId xmlns:a16="http://schemas.microsoft.com/office/drawing/2014/main" id="{45CAC7AD-A05D-4F1E-9368-56EDA579F550}"/>
              </a:ext>
            </a:extLst>
          </p:cNvPr>
          <p:cNvSpPr>
            <a:spLocks noGrp="1" noRot="1" noChangeArrowheads="1"/>
          </p:cNvSpPr>
          <p:nvPr>
            <p:ph type="title"/>
          </p:nvPr>
        </p:nvSpPr>
        <p:spPr/>
        <p:txBody>
          <a:bodyPr/>
          <a:lstStyle/>
          <a:p>
            <a:pPr eaLnBrk="1" hangingPunct="1">
              <a:defRPr/>
            </a:pPr>
            <a:r>
              <a:rPr lang="en-US" altLang="zh-CN" b="1" u="sng" dirty="0">
                <a:solidFill>
                  <a:schemeClr val="folHlink"/>
                </a:solidFill>
                <a:effectLst>
                  <a:outerShdw blurRad="38100" dist="38100" dir="2700000" algn="tl">
                    <a:srgbClr val="C0C0C0"/>
                  </a:outerShdw>
                </a:effectLst>
                <a:ea typeface="仿宋_GB2312" pitchFamily="49" charset="-122"/>
              </a:rPr>
              <a:t>1.</a:t>
            </a:r>
            <a:r>
              <a:rPr lang="zh-CN" altLang="en-US" b="1" u="sng" dirty="0">
                <a:solidFill>
                  <a:schemeClr val="folHlink"/>
                </a:solidFill>
                <a:effectLst>
                  <a:outerShdw blurRad="38100" dist="38100" dir="2700000" algn="tl">
                    <a:srgbClr val="C0C0C0"/>
                  </a:outerShdw>
                </a:effectLst>
                <a:ea typeface="仿宋_GB2312" pitchFamily="49" charset="-122"/>
              </a:rPr>
              <a:t>共享存储器系统</a:t>
            </a:r>
          </a:p>
        </p:txBody>
      </p:sp>
      <p:sp>
        <p:nvSpPr>
          <p:cNvPr id="249859" name="Rectangle 3">
            <a:extLst>
              <a:ext uri="{FF2B5EF4-FFF2-40B4-BE49-F238E27FC236}">
                <a16:creationId xmlns:a16="http://schemas.microsoft.com/office/drawing/2014/main" id="{F5F32062-6740-4CA3-8281-7C81E986876C}"/>
              </a:ext>
            </a:extLst>
          </p:cNvPr>
          <p:cNvSpPr>
            <a:spLocks noGrp="1" noRot="1" noChangeArrowheads="1"/>
          </p:cNvSpPr>
          <p:nvPr>
            <p:ph type="body" idx="1"/>
          </p:nvPr>
        </p:nvSpPr>
        <p:spPr>
          <a:xfrm>
            <a:off x="301625" y="1600200"/>
            <a:ext cx="8385175" cy="4498975"/>
          </a:xfrm>
        </p:spPr>
        <p:txBody>
          <a:bodyPr/>
          <a:lstStyle/>
          <a:p>
            <a:pPr marL="533400" indent="-533400"/>
            <a:r>
              <a:rPr kumimoji="1" lang="zh-CN" altLang="en-US" b="1">
                <a:solidFill>
                  <a:schemeClr val="folHlink"/>
                </a:solidFill>
              </a:rPr>
              <a:t>（</a:t>
            </a:r>
            <a:r>
              <a:rPr kumimoji="1" lang="en-US" altLang="zh-CN" b="1">
                <a:solidFill>
                  <a:schemeClr val="folHlink"/>
                </a:solidFill>
              </a:rPr>
              <a:t>1</a:t>
            </a:r>
            <a:r>
              <a:rPr kumimoji="1" lang="zh-CN" altLang="en-US" b="1">
                <a:solidFill>
                  <a:schemeClr val="folHlink"/>
                </a:solidFill>
              </a:rPr>
              <a:t>）基于共享</a:t>
            </a:r>
            <a:r>
              <a:rPr kumimoji="1" lang="zh-CN" altLang="en-US" b="1" u="sng">
                <a:solidFill>
                  <a:schemeClr val="folHlink"/>
                </a:solidFill>
              </a:rPr>
              <a:t>数据结构</a:t>
            </a:r>
            <a:r>
              <a:rPr kumimoji="1" lang="zh-CN" altLang="en-US" b="1">
                <a:solidFill>
                  <a:schemeClr val="folHlink"/>
                </a:solidFill>
              </a:rPr>
              <a:t>的通信方式。</a:t>
            </a:r>
          </a:p>
          <a:p>
            <a:pPr marL="533400" indent="-533400"/>
            <a:r>
              <a:rPr kumimoji="1" lang="zh-CN" altLang="en-US" b="1"/>
              <a:t>诸进程共用某些数据结构，借以实现诸进程间的信息交换。</a:t>
            </a:r>
            <a:endParaRPr kumimoji="1" lang="en-US" altLang="zh-CN" b="1"/>
          </a:p>
          <a:p>
            <a:pPr marL="533400" indent="-533400"/>
            <a:r>
              <a:rPr kumimoji="1" lang="zh-CN" altLang="en-US" b="1"/>
              <a:t>如在生产者</a:t>
            </a:r>
            <a:r>
              <a:rPr kumimoji="1" lang="en-US" altLang="zh-CN" b="1"/>
              <a:t>—</a:t>
            </a:r>
            <a:r>
              <a:rPr kumimoji="1" lang="zh-CN" altLang="en-US" b="1"/>
              <a:t>消费者问题中，就是用</a:t>
            </a:r>
            <a:r>
              <a:rPr kumimoji="1" lang="zh-CN" altLang="en-US" b="1">
                <a:solidFill>
                  <a:srgbClr val="7030A0"/>
                </a:solidFill>
              </a:rPr>
              <a:t>有界缓冲区</a:t>
            </a:r>
            <a:r>
              <a:rPr kumimoji="1" lang="zh-CN" altLang="en-US" b="1"/>
              <a:t>这种数据结构来实现通信的。这种通信方式是低效的，只适于传递相对少量的数据。</a:t>
            </a:r>
          </a:p>
          <a:p>
            <a:pPr marL="533400" indent="-533400"/>
            <a:endParaRPr kumimoji="1" lang="zh-CN" altLang="en-US" b="1"/>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CE70097-BF3F-4BF7-B305-BFE1C5DC0C65}"/>
              </a:ext>
            </a:extLst>
          </p:cNvPr>
          <p:cNvSpPr>
            <a:spLocks noGrp="1"/>
          </p:cNvSpPr>
          <p:nvPr>
            <p:ph type="title"/>
          </p:nvPr>
        </p:nvSpPr>
        <p:spPr/>
        <p:txBody>
          <a:bodyPr/>
          <a:lstStyle/>
          <a:p>
            <a:r>
              <a:rPr kumimoji="1" lang="en-US" altLang="zh-CN" dirty="0">
                <a:solidFill>
                  <a:schemeClr val="bg2">
                    <a:lumMod val="25000"/>
                  </a:schemeClr>
                </a:solidFill>
                <a:latin typeface="Times New Roman" panose="02020603050405020304" pitchFamily="18" charset="0"/>
              </a:rPr>
              <a:t>2.1.3 </a:t>
            </a:r>
            <a:r>
              <a:rPr kumimoji="1" lang="zh-CN" altLang="en-US" dirty="0">
                <a:solidFill>
                  <a:schemeClr val="bg2">
                    <a:lumMod val="25000"/>
                  </a:schemeClr>
                </a:solidFill>
                <a:latin typeface="Times New Roman" panose="02020603050405020304" pitchFamily="18" charset="0"/>
              </a:rPr>
              <a:t>程序的并发执行及其特征 </a:t>
            </a:r>
            <a:br>
              <a:rPr kumimoji="1" lang="zh-CN" altLang="en-US" dirty="0">
                <a:solidFill>
                  <a:schemeClr val="bg2">
                    <a:lumMod val="25000"/>
                  </a:schemeClr>
                </a:solidFill>
                <a:latin typeface="Times New Roman" panose="02020603050405020304" pitchFamily="18" charset="0"/>
              </a:rPr>
            </a:br>
            <a:endParaRPr lang="zh-CN" altLang="en-US" dirty="0"/>
          </a:p>
        </p:txBody>
      </p:sp>
      <p:sp>
        <p:nvSpPr>
          <p:cNvPr id="4" name="Text Box 3">
            <a:extLst>
              <a:ext uri="{FF2B5EF4-FFF2-40B4-BE49-F238E27FC236}">
                <a16:creationId xmlns:a16="http://schemas.microsoft.com/office/drawing/2014/main" id="{201B0630-F1CF-49BC-861E-6ACEB629ECBB}"/>
              </a:ext>
            </a:extLst>
          </p:cNvPr>
          <p:cNvSpPr txBox="1">
            <a:spLocks noChangeArrowheads="1"/>
          </p:cNvSpPr>
          <p:nvPr/>
        </p:nvSpPr>
        <p:spPr bwMode="auto">
          <a:xfrm>
            <a:off x="1066800" y="1339982"/>
            <a:ext cx="3117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dirty="0">
                <a:solidFill>
                  <a:srgbClr val="FF0000"/>
                </a:solidFill>
                <a:latin typeface="Times New Roman" panose="02020603050405020304" pitchFamily="18" charset="0"/>
              </a:rPr>
              <a:t>1. </a:t>
            </a:r>
            <a:r>
              <a:rPr kumimoji="1" lang="zh-CN" altLang="en-US" sz="2800" b="1" dirty="0">
                <a:solidFill>
                  <a:srgbClr val="FF0000"/>
                </a:solidFill>
                <a:latin typeface="Times New Roman" panose="02020603050405020304" pitchFamily="18" charset="0"/>
              </a:rPr>
              <a:t>程序的并发执行 </a:t>
            </a:r>
          </a:p>
        </p:txBody>
      </p:sp>
      <p:sp>
        <p:nvSpPr>
          <p:cNvPr id="5" name="Text Box 4">
            <a:extLst>
              <a:ext uri="{FF2B5EF4-FFF2-40B4-BE49-F238E27FC236}">
                <a16:creationId xmlns:a16="http://schemas.microsoft.com/office/drawing/2014/main" id="{3910B7A8-7A70-46DD-A0FA-A10DFC031858}"/>
              </a:ext>
            </a:extLst>
          </p:cNvPr>
          <p:cNvSpPr txBox="1">
            <a:spLocks noChangeArrowheads="1"/>
          </p:cNvSpPr>
          <p:nvPr/>
        </p:nvSpPr>
        <p:spPr bwMode="auto">
          <a:xfrm>
            <a:off x="585788" y="5821494"/>
            <a:ext cx="80089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2000" b="1" dirty="0">
                <a:latin typeface="Times New Roman" panose="02020603050405020304" pitchFamily="18" charset="0"/>
              </a:rPr>
              <a:t>存在的前趋关系：</a:t>
            </a:r>
            <a:r>
              <a:rPr kumimoji="1" lang="en-US" altLang="zh-CN" sz="2000" b="1" dirty="0" err="1">
                <a:latin typeface="Times New Roman" panose="02020603050405020304" pitchFamily="18" charset="0"/>
              </a:rPr>
              <a:t>I</a:t>
            </a:r>
            <a:r>
              <a:rPr kumimoji="1" lang="en-US" altLang="zh-CN" sz="2000" b="1" baseline="-25000" dirty="0" err="1">
                <a:latin typeface="Times New Roman" panose="02020603050405020304" pitchFamily="18" charset="0"/>
              </a:rPr>
              <a:t>i</a:t>
            </a:r>
            <a:r>
              <a:rPr kumimoji="1" lang="en-US" altLang="zh-CN" sz="2000" b="1" dirty="0" err="1">
                <a:latin typeface="Times New Roman" panose="02020603050405020304" pitchFamily="18" charset="0"/>
              </a:rPr>
              <a:t>→C</a:t>
            </a:r>
            <a:r>
              <a:rPr kumimoji="1" lang="en-US" altLang="zh-CN" sz="2000" b="1" baseline="-25000" dirty="0" err="1">
                <a:latin typeface="Times New Roman" panose="02020603050405020304" pitchFamily="18" charset="0"/>
              </a:rPr>
              <a:t>i</a:t>
            </a:r>
            <a:r>
              <a:rPr kumimoji="1" lang="zh-CN" altLang="en-US" sz="2000" b="1" dirty="0">
                <a:latin typeface="Times New Roman" panose="02020603050405020304" pitchFamily="18" charset="0"/>
              </a:rPr>
              <a:t>，</a:t>
            </a:r>
            <a:r>
              <a:rPr kumimoji="1" lang="en-US" altLang="zh-CN" sz="2000" b="1" dirty="0">
                <a:latin typeface="Times New Roman" panose="02020603050405020304" pitchFamily="18" charset="0"/>
              </a:rPr>
              <a:t>I</a:t>
            </a:r>
            <a:r>
              <a:rPr kumimoji="1" lang="en-US" altLang="zh-CN" sz="2000" b="1" baseline="-25000" dirty="0">
                <a:latin typeface="Times New Roman" panose="02020603050405020304" pitchFamily="18" charset="0"/>
              </a:rPr>
              <a:t>i</a:t>
            </a:r>
            <a:r>
              <a:rPr kumimoji="1" lang="en-US" altLang="zh-CN" sz="2000" b="1" dirty="0">
                <a:latin typeface="Times New Roman" panose="02020603050405020304" pitchFamily="18" charset="0"/>
              </a:rPr>
              <a:t>→I</a:t>
            </a:r>
            <a:r>
              <a:rPr kumimoji="1" lang="en-US" altLang="zh-CN" sz="2000" b="1" baseline="-25000" dirty="0">
                <a:latin typeface="Times New Roman" panose="02020603050405020304" pitchFamily="18" charset="0"/>
              </a:rPr>
              <a:t>i+1</a:t>
            </a:r>
            <a:r>
              <a:rPr kumimoji="1" lang="en-US" altLang="zh-CN" sz="2000" b="1" dirty="0">
                <a:latin typeface="Times New Roman" panose="02020603050405020304" pitchFamily="18" charset="0"/>
              </a:rPr>
              <a:t>,  </a:t>
            </a:r>
            <a:r>
              <a:rPr kumimoji="1" lang="en-US" altLang="zh-CN" sz="2000" b="1" dirty="0" err="1">
                <a:latin typeface="Times New Roman" panose="02020603050405020304" pitchFamily="18" charset="0"/>
              </a:rPr>
              <a:t>C</a:t>
            </a:r>
            <a:r>
              <a:rPr kumimoji="1" lang="en-US" altLang="zh-CN" sz="2000" b="1" baseline="-25000" dirty="0" err="1">
                <a:latin typeface="Times New Roman" panose="02020603050405020304" pitchFamily="18" charset="0"/>
              </a:rPr>
              <a:t>i</a:t>
            </a:r>
            <a:r>
              <a:rPr kumimoji="1" lang="en-US" altLang="zh-CN" sz="2000" b="1" dirty="0" err="1">
                <a:latin typeface="Times New Roman" panose="02020603050405020304" pitchFamily="18" charset="0"/>
              </a:rPr>
              <a:t>→P</a:t>
            </a:r>
            <a:r>
              <a:rPr kumimoji="1" lang="en-US" altLang="zh-CN" sz="2000" b="1" baseline="-25000" dirty="0" err="1">
                <a:latin typeface="Times New Roman" panose="02020603050405020304" pitchFamily="18" charset="0"/>
              </a:rPr>
              <a:t>i</a:t>
            </a:r>
            <a:r>
              <a:rPr kumimoji="1" lang="en-US" altLang="zh-CN" sz="2000" b="1" dirty="0">
                <a:latin typeface="Times New Roman" panose="02020603050405020304" pitchFamily="18" charset="0"/>
              </a:rPr>
              <a:t>,  C</a:t>
            </a:r>
            <a:r>
              <a:rPr kumimoji="1" lang="en-US" altLang="zh-CN" sz="2000" b="1" baseline="-25000" dirty="0">
                <a:latin typeface="Times New Roman" panose="02020603050405020304" pitchFamily="18" charset="0"/>
              </a:rPr>
              <a:t>i</a:t>
            </a:r>
            <a:r>
              <a:rPr kumimoji="1" lang="en-US" altLang="zh-CN" sz="2000" b="1" dirty="0">
                <a:latin typeface="Times New Roman" panose="02020603050405020304" pitchFamily="18" charset="0"/>
              </a:rPr>
              <a:t>→C</a:t>
            </a:r>
            <a:r>
              <a:rPr kumimoji="1" lang="en-US" altLang="zh-CN" sz="2000" b="1" baseline="-25000" dirty="0">
                <a:latin typeface="Times New Roman" panose="02020603050405020304" pitchFamily="18" charset="0"/>
              </a:rPr>
              <a:t>i+1</a:t>
            </a:r>
            <a:r>
              <a:rPr kumimoji="1" lang="zh-CN" altLang="en-US" sz="2000" b="1" dirty="0">
                <a:latin typeface="Times New Roman" panose="02020603050405020304" pitchFamily="18" charset="0"/>
              </a:rPr>
              <a:t>，</a:t>
            </a:r>
            <a:r>
              <a:rPr kumimoji="1" lang="en-US" altLang="zh-CN" sz="2000" b="1" dirty="0">
                <a:latin typeface="Times New Roman" panose="02020603050405020304" pitchFamily="18" charset="0"/>
              </a:rPr>
              <a:t>P</a:t>
            </a:r>
            <a:r>
              <a:rPr kumimoji="1" lang="en-US" altLang="zh-CN" sz="2000" b="1" baseline="-25000" dirty="0">
                <a:latin typeface="Times New Roman" panose="02020603050405020304" pitchFamily="18" charset="0"/>
              </a:rPr>
              <a:t>i</a:t>
            </a:r>
            <a:r>
              <a:rPr kumimoji="1" lang="en-US" altLang="zh-CN" sz="2000" b="1" dirty="0">
                <a:latin typeface="Times New Roman" panose="02020603050405020304" pitchFamily="18" charset="0"/>
              </a:rPr>
              <a:t>→P</a:t>
            </a:r>
            <a:r>
              <a:rPr kumimoji="1" lang="en-US" altLang="zh-CN" sz="2000" b="1" baseline="-25000" dirty="0">
                <a:latin typeface="Times New Roman" panose="02020603050405020304" pitchFamily="18" charset="0"/>
              </a:rPr>
              <a:t>i+1</a:t>
            </a:r>
          </a:p>
          <a:p>
            <a:pPr algn="just" eaLnBrk="1" hangingPunct="1">
              <a:spcBef>
                <a:spcPct val="0"/>
              </a:spcBef>
              <a:buClrTx/>
              <a:buSzTx/>
              <a:buFontTx/>
              <a:buNone/>
            </a:pPr>
            <a:r>
              <a:rPr kumimoji="1" lang="en-US" altLang="zh-CN" sz="2000" b="1" dirty="0">
                <a:solidFill>
                  <a:srgbClr val="FF0000"/>
                </a:solidFill>
                <a:latin typeface="Times New Roman" panose="02020603050405020304" pitchFamily="18" charset="0"/>
              </a:rPr>
              <a:t>I</a:t>
            </a:r>
            <a:r>
              <a:rPr kumimoji="1" lang="en-US" altLang="zh-CN" sz="2000" b="1" baseline="-25000" dirty="0">
                <a:solidFill>
                  <a:srgbClr val="FF0000"/>
                </a:solidFill>
                <a:latin typeface="Times New Roman" panose="02020603050405020304" pitchFamily="18" charset="0"/>
              </a:rPr>
              <a:t>i+1</a:t>
            </a:r>
            <a:r>
              <a:rPr kumimoji="1" lang="zh-CN" altLang="en-US" sz="2000" b="1" dirty="0">
                <a:solidFill>
                  <a:srgbClr val="FF0000"/>
                </a:solidFill>
                <a:latin typeface="Times New Roman" panose="02020603050405020304" pitchFamily="18" charset="0"/>
              </a:rPr>
              <a:t>和</a:t>
            </a:r>
            <a:r>
              <a:rPr kumimoji="1" lang="en-US" altLang="zh-CN" sz="2000" b="1" dirty="0">
                <a:solidFill>
                  <a:srgbClr val="FF0000"/>
                </a:solidFill>
                <a:latin typeface="Times New Roman" panose="02020603050405020304" pitchFamily="18" charset="0"/>
              </a:rPr>
              <a:t>C</a:t>
            </a:r>
            <a:r>
              <a:rPr kumimoji="1" lang="en-US" altLang="zh-CN" sz="2000" b="1" baseline="-25000" dirty="0">
                <a:solidFill>
                  <a:srgbClr val="FF0000"/>
                </a:solidFill>
                <a:latin typeface="Times New Roman" panose="02020603050405020304" pitchFamily="18" charset="0"/>
              </a:rPr>
              <a:t>i</a:t>
            </a:r>
            <a:r>
              <a:rPr kumimoji="1" lang="zh-CN" altLang="en-US" sz="2000" b="1" dirty="0">
                <a:solidFill>
                  <a:srgbClr val="FF0000"/>
                </a:solidFill>
                <a:latin typeface="Times New Roman" panose="02020603050405020304" pitchFamily="18" charset="0"/>
              </a:rPr>
              <a:t>及</a:t>
            </a:r>
            <a:r>
              <a:rPr kumimoji="1" lang="en-US" altLang="zh-CN" sz="2000" b="1" dirty="0">
                <a:solidFill>
                  <a:srgbClr val="FF0000"/>
                </a:solidFill>
                <a:latin typeface="Times New Roman" panose="02020603050405020304" pitchFamily="18" charset="0"/>
              </a:rPr>
              <a:t>P</a:t>
            </a:r>
            <a:r>
              <a:rPr kumimoji="1" lang="en-US" altLang="zh-CN" sz="2000" b="1" baseline="-25000" dirty="0">
                <a:solidFill>
                  <a:srgbClr val="FF0000"/>
                </a:solidFill>
                <a:latin typeface="Times New Roman" panose="02020603050405020304" pitchFamily="18" charset="0"/>
              </a:rPr>
              <a:t>i-1</a:t>
            </a:r>
            <a:r>
              <a:rPr kumimoji="1" lang="zh-CN" altLang="en-US" sz="2000" b="1" dirty="0">
                <a:solidFill>
                  <a:srgbClr val="FF0000"/>
                </a:solidFill>
                <a:latin typeface="Times New Roman" panose="02020603050405020304" pitchFamily="18" charset="0"/>
              </a:rPr>
              <a:t>是重迭的，亦即在</a:t>
            </a:r>
            <a:r>
              <a:rPr kumimoji="1" lang="en-US" altLang="zh-CN" sz="2000" b="1" dirty="0">
                <a:solidFill>
                  <a:srgbClr val="FF0000"/>
                </a:solidFill>
                <a:latin typeface="Times New Roman" panose="02020603050405020304" pitchFamily="18" charset="0"/>
              </a:rPr>
              <a:t>I</a:t>
            </a:r>
            <a:r>
              <a:rPr kumimoji="1" lang="en-US" altLang="zh-CN" sz="2000" b="1" baseline="-25000" dirty="0">
                <a:solidFill>
                  <a:srgbClr val="FF0000"/>
                </a:solidFill>
                <a:latin typeface="Times New Roman" panose="02020603050405020304" pitchFamily="18" charset="0"/>
              </a:rPr>
              <a:t>i+1</a:t>
            </a:r>
            <a:r>
              <a:rPr kumimoji="1" lang="zh-CN" altLang="en-US" sz="2000" b="1" dirty="0">
                <a:solidFill>
                  <a:srgbClr val="FF0000"/>
                </a:solidFill>
                <a:latin typeface="Times New Roman" panose="02020603050405020304" pitchFamily="18" charset="0"/>
              </a:rPr>
              <a:t>和</a:t>
            </a:r>
            <a:r>
              <a:rPr kumimoji="1" lang="en-US" altLang="zh-CN" sz="2000" b="1" dirty="0">
                <a:solidFill>
                  <a:srgbClr val="FF0000"/>
                </a:solidFill>
                <a:latin typeface="Times New Roman" panose="02020603050405020304" pitchFamily="18" charset="0"/>
              </a:rPr>
              <a:t>C</a:t>
            </a:r>
            <a:r>
              <a:rPr kumimoji="1" lang="en-US" altLang="zh-CN" sz="2000" b="1" baseline="-25000" dirty="0">
                <a:solidFill>
                  <a:srgbClr val="FF0000"/>
                </a:solidFill>
                <a:latin typeface="Times New Roman" panose="02020603050405020304" pitchFamily="18" charset="0"/>
              </a:rPr>
              <a:t>i</a:t>
            </a:r>
            <a:r>
              <a:rPr kumimoji="1" lang="zh-CN" altLang="en-US" sz="2000" b="1" dirty="0">
                <a:solidFill>
                  <a:srgbClr val="FF0000"/>
                </a:solidFill>
                <a:latin typeface="Times New Roman" panose="02020603050405020304" pitchFamily="18" charset="0"/>
              </a:rPr>
              <a:t>以及</a:t>
            </a:r>
            <a:r>
              <a:rPr kumimoji="1" lang="en-US" altLang="zh-CN" sz="2000" b="1" dirty="0">
                <a:solidFill>
                  <a:srgbClr val="FF0000"/>
                </a:solidFill>
                <a:latin typeface="Times New Roman" panose="02020603050405020304" pitchFamily="18" charset="0"/>
              </a:rPr>
              <a:t>P</a:t>
            </a:r>
            <a:r>
              <a:rPr kumimoji="1" lang="en-US" altLang="zh-CN" sz="2000" b="1" baseline="-25000" dirty="0">
                <a:solidFill>
                  <a:srgbClr val="FF0000"/>
                </a:solidFill>
                <a:latin typeface="Times New Roman" panose="02020603050405020304" pitchFamily="18" charset="0"/>
              </a:rPr>
              <a:t>i-1</a:t>
            </a:r>
            <a:r>
              <a:rPr kumimoji="1" lang="zh-CN" altLang="en-US" sz="2000" b="1" dirty="0">
                <a:solidFill>
                  <a:srgbClr val="FF0000"/>
                </a:solidFill>
                <a:latin typeface="Times New Roman" panose="02020603050405020304" pitchFamily="18" charset="0"/>
              </a:rPr>
              <a:t>之间，可以并发执行</a:t>
            </a:r>
            <a:r>
              <a:rPr kumimoji="1" lang="zh-CN" altLang="en-US" sz="2000" b="1" dirty="0">
                <a:latin typeface="Times New Roman" panose="02020603050405020304" pitchFamily="18" charset="0"/>
              </a:rPr>
              <a:t>。 </a:t>
            </a:r>
            <a:endParaRPr kumimoji="1" lang="zh-CN" altLang="en-US" sz="2000" dirty="0">
              <a:latin typeface="Times New Roman" panose="02020603050405020304" pitchFamily="18" charset="0"/>
              <a:cs typeface="Times New Roman" panose="02020603050405020304" pitchFamily="18" charset="0"/>
            </a:endParaRPr>
          </a:p>
        </p:txBody>
      </p:sp>
      <p:sp>
        <p:nvSpPr>
          <p:cNvPr id="6" name="Text Box 6">
            <a:extLst>
              <a:ext uri="{FF2B5EF4-FFF2-40B4-BE49-F238E27FC236}">
                <a16:creationId xmlns:a16="http://schemas.microsoft.com/office/drawing/2014/main" id="{901AB093-19ED-43F7-A03C-49FC31112D0C}"/>
              </a:ext>
            </a:extLst>
          </p:cNvPr>
          <p:cNvSpPr txBox="1">
            <a:spLocks noChangeArrowheads="1"/>
          </p:cNvSpPr>
          <p:nvPr/>
        </p:nvSpPr>
        <p:spPr bwMode="auto">
          <a:xfrm>
            <a:off x="609600" y="1935294"/>
            <a:ext cx="7924800" cy="457200"/>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eaLnBrk="1" hangingPunct="1">
              <a:spcBef>
                <a:spcPct val="50000"/>
              </a:spcBef>
              <a:defRPr/>
            </a:pPr>
            <a:r>
              <a:rPr lang="zh-CN" altLang="en-US" sz="2400" b="1" dirty="0">
                <a:solidFill>
                  <a:srgbClr val="0066FF"/>
                </a:solidFill>
                <a:latin typeface="Arial" charset="0"/>
                <a:ea typeface="宋体" charset="-122"/>
              </a:rPr>
              <a:t>一个作业由输入操作、计算操作、打印操作组成。</a:t>
            </a:r>
          </a:p>
        </p:txBody>
      </p:sp>
      <p:sp>
        <p:nvSpPr>
          <p:cNvPr id="7" name="Oval 6">
            <a:extLst>
              <a:ext uri="{FF2B5EF4-FFF2-40B4-BE49-F238E27FC236}">
                <a16:creationId xmlns:a16="http://schemas.microsoft.com/office/drawing/2014/main" id="{22887CCA-8B7C-43D1-A848-46386840F032}"/>
              </a:ext>
            </a:extLst>
          </p:cNvPr>
          <p:cNvSpPr>
            <a:spLocks noChangeArrowheads="1"/>
          </p:cNvSpPr>
          <p:nvPr/>
        </p:nvSpPr>
        <p:spPr bwMode="auto">
          <a:xfrm>
            <a:off x="311150" y="2787782"/>
            <a:ext cx="576263"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I1</a:t>
            </a:r>
          </a:p>
        </p:txBody>
      </p:sp>
      <p:sp>
        <p:nvSpPr>
          <p:cNvPr id="8" name="Oval 8">
            <a:extLst>
              <a:ext uri="{FF2B5EF4-FFF2-40B4-BE49-F238E27FC236}">
                <a16:creationId xmlns:a16="http://schemas.microsoft.com/office/drawing/2014/main" id="{D1257ED3-D1A8-473D-90AD-136FE5DCA539}"/>
              </a:ext>
            </a:extLst>
          </p:cNvPr>
          <p:cNvSpPr>
            <a:spLocks noChangeArrowheads="1"/>
          </p:cNvSpPr>
          <p:nvPr/>
        </p:nvSpPr>
        <p:spPr bwMode="auto">
          <a:xfrm>
            <a:off x="1751013" y="2787782"/>
            <a:ext cx="576262"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I2</a:t>
            </a:r>
          </a:p>
        </p:txBody>
      </p:sp>
      <p:sp>
        <p:nvSpPr>
          <p:cNvPr id="9" name="Oval 9">
            <a:extLst>
              <a:ext uri="{FF2B5EF4-FFF2-40B4-BE49-F238E27FC236}">
                <a16:creationId xmlns:a16="http://schemas.microsoft.com/office/drawing/2014/main" id="{FF079E6A-DA2D-4A77-BBD4-F766E487C548}"/>
              </a:ext>
            </a:extLst>
          </p:cNvPr>
          <p:cNvSpPr>
            <a:spLocks noChangeArrowheads="1"/>
          </p:cNvSpPr>
          <p:nvPr/>
        </p:nvSpPr>
        <p:spPr bwMode="auto">
          <a:xfrm>
            <a:off x="3119438" y="2787782"/>
            <a:ext cx="576262"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I3</a:t>
            </a:r>
          </a:p>
        </p:txBody>
      </p:sp>
      <p:sp>
        <p:nvSpPr>
          <p:cNvPr id="10" name="Oval 10">
            <a:extLst>
              <a:ext uri="{FF2B5EF4-FFF2-40B4-BE49-F238E27FC236}">
                <a16:creationId xmlns:a16="http://schemas.microsoft.com/office/drawing/2014/main" id="{C5B91EAF-5F35-45CF-8A87-7DB5C30A896D}"/>
              </a:ext>
            </a:extLst>
          </p:cNvPr>
          <p:cNvSpPr>
            <a:spLocks noChangeArrowheads="1"/>
          </p:cNvSpPr>
          <p:nvPr/>
        </p:nvSpPr>
        <p:spPr bwMode="auto">
          <a:xfrm>
            <a:off x="4632325" y="2787782"/>
            <a:ext cx="576263"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I4</a:t>
            </a:r>
          </a:p>
        </p:txBody>
      </p:sp>
      <p:sp>
        <p:nvSpPr>
          <p:cNvPr id="11" name="Line 11">
            <a:extLst>
              <a:ext uri="{FF2B5EF4-FFF2-40B4-BE49-F238E27FC236}">
                <a16:creationId xmlns:a16="http://schemas.microsoft.com/office/drawing/2014/main" id="{3B6D9B19-4F28-4817-B5DF-347B31239F0B}"/>
              </a:ext>
            </a:extLst>
          </p:cNvPr>
          <p:cNvSpPr>
            <a:spLocks noChangeShapeType="1"/>
          </p:cNvSpPr>
          <p:nvPr/>
        </p:nvSpPr>
        <p:spPr bwMode="auto">
          <a:xfrm>
            <a:off x="887413" y="3003682"/>
            <a:ext cx="863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12">
            <a:extLst>
              <a:ext uri="{FF2B5EF4-FFF2-40B4-BE49-F238E27FC236}">
                <a16:creationId xmlns:a16="http://schemas.microsoft.com/office/drawing/2014/main" id="{6F9C71EE-371E-49B0-8BFD-FBBAC607E28B}"/>
              </a:ext>
            </a:extLst>
          </p:cNvPr>
          <p:cNvSpPr>
            <a:spLocks noChangeShapeType="1"/>
          </p:cNvSpPr>
          <p:nvPr/>
        </p:nvSpPr>
        <p:spPr bwMode="auto">
          <a:xfrm>
            <a:off x="2327275" y="3003682"/>
            <a:ext cx="79216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13">
            <a:extLst>
              <a:ext uri="{FF2B5EF4-FFF2-40B4-BE49-F238E27FC236}">
                <a16:creationId xmlns:a16="http://schemas.microsoft.com/office/drawing/2014/main" id="{4CAD02EC-FE46-4D05-87D0-EE42BA5DE5CE}"/>
              </a:ext>
            </a:extLst>
          </p:cNvPr>
          <p:cNvSpPr>
            <a:spLocks noChangeShapeType="1"/>
          </p:cNvSpPr>
          <p:nvPr/>
        </p:nvSpPr>
        <p:spPr bwMode="auto">
          <a:xfrm>
            <a:off x="3695700" y="3003682"/>
            <a:ext cx="936625"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14">
            <a:extLst>
              <a:ext uri="{FF2B5EF4-FFF2-40B4-BE49-F238E27FC236}">
                <a16:creationId xmlns:a16="http://schemas.microsoft.com/office/drawing/2014/main" id="{D0B9C03B-B0F4-4CC1-B497-BAB174355442}"/>
              </a:ext>
            </a:extLst>
          </p:cNvPr>
          <p:cNvSpPr>
            <a:spLocks noChangeShapeType="1"/>
          </p:cNvSpPr>
          <p:nvPr/>
        </p:nvSpPr>
        <p:spPr bwMode="auto">
          <a:xfrm>
            <a:off x="5208588" y="3003682"/>
            <a:ext cx="6477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 name="Oval 15">
            <a:extLst>
              <a:ext uri="{FF2B5EF4-FFF2-40B4-BE49-F238E27FC236}">
                <a16:creationId xmlns:a16="http://schemas.microsoft.com/office/drawing/2014/main" id="{2300EE34-7004-4EAD-833B-D31D81A83FE2}"/>
              </a:ext>
            </a:extLst>
          </p:cNvPr>
          <p:cNvSpPr>
            <a:spLocks noChangeArrowheads="1"/>
          </p:cNvSpPr>
          <p:nvPr/>
        </p:nvSpPr>
        <p:spPr bwMode="auto">
          <a:xfrm>
            <a:off x="1751013" y="3940307"/>
            <a:ext cx="576262"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C1</a:t>
            </a:r>
          </a:p>
        </p:txBody>
      </p:sp>
      <p:sp>
        <p:nvSpPr>
          <p:cNvPr id="16" name="Oval 16">
            <a:extLst>
              <a:ext uri="{FF2B5EF4-FFF2-40B4-BE49-F238E27FC236}">
                <a16:creationId xmlns:a16="http://schemas.microsoft.com/office/drawing/2014/main" id="{1AB086BB-ADB9-4FF0-B96B-DB5D81DE8649}"/>
              </a:ext>
            </a:extLst>
          </p:cNvPr>
          <p:cNvSpPr>
            <a:spLocks noChangeArrowheads="1"/>
          </p:cNvSpPr>
          <p:nvPr/>
        </p:nvSpPr>
        <p:spPr bwMode="auto">
          <a:xfrm>
            <a:off x="3190875" y="3940307"/>
            <a:ext cx="576263"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C2</a:t>
            </a:r>
          </a:p>
        </p:txBody>
      </p:sp>
      <p:sp>
        <p:nvSpPr>
          <p:cNvPr id="17" name="Oval 17">
            <a:extLst>
              <a:ext uri="{FF2B5EF4-FFF2-40B4-BE49-F238E27FC236}">
                <a16:creationId xmlns:a16="http://schemas.microsoft.com/office/drawing/2014/main" id="{11C98F5F-69A8-4574-88DF-5E56B6FBA427}"/>
              </a:ext>
            </a:extLst>
          </p:cNvPr>
          <p:cNvSpPr>
            <a:spLocks noChangeArrowheads="1"/>
          </p:cNvSpPr>
          <p:nvPr/>
        </p:nvSpPr>
        <p:spPr bwMode="auto">
          <a:xfrm>
            <a:off x="4559300" y="3940307"/>
            <a:ext cx="576263"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C3</a:t>
            </a:r>
          </a:p>
        </p:txBody>
      </p:sp>
      <p:sp>
        <p:nvSpPr>
          <p:cNvPr id="18" name="Oval 18">
            <a:extLst>
              <a:ext uri="{FF2B5EF4-FFF2-40B4-BE49-F238E27FC236}">
                <a16:creationId xmlns:a16="http://schemas.microsoft.com/office/drawing/2014/main" id="{4BA7960D-B212-4AD9-AE8F-484725EAC90A}"/>
              </a:ext>
            </a:extLst>
          </p:cNvPr>
          <p:cNvSpPr>
            <a:spLocks noChangeArrowheads="1"/>
          </p:cNvSpPr>
          <p:nvPr/>
        </p:nvSpPr>
        <p:spPr bwMode="auto">
          <a:xfrm>
            <a:off x="6072188" y="3940307"/>
            <a:ext cx="576262"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C4</a:t>
            </a:r>
          </a:p>
        </p:txBody>
      </p:sp>
      <p:sp>
        <p:nvSpPr>
          <p:cNvPr id="19" name="Line 19">
            <a:extLst>
              <a:ext uri="{FF2B5EF4-FFF2-40B4-BE49-F238E27FC236}">
                <a16:creationId xmlns:a16="http://schemas.microsoft.com/office/drawing/2014/main" id="{4A8C8D0F-DA93-4120-A80E-9C38A7BD2287}"/>
              </a:ext>
            </a:extLst>
          </p:cNvPr>
          <p:cNvSpPr>
            <a:spLocks noChangeShapeType="1"/>
          </p:cNvSpPr>
          <p:nvPr/>
        </p:nvSpPr>
        <p:spPr bwMode="auto">
          <a:xfrm>
            <a:off x="2327275" y="4156207"/>
            <a:ext cx="863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20">
            <a:extLst>
              <a:ext uri="{FF2B5EF4-FFF2-40B4-BE49-F238E27FC236}">
                <a16:creationId xmlns:a16="http://schemas.microsoft.com/office/drawing/2014/main" id="{0CAC4822-506B-4E01-9111-75E0AE4E3B9E}"/>
              </a:ext>
            </a:extLst>
          </p:cNvPr>
          <p:cNvSpPr>
            <a:spLocks noChangeShapeType="1"/>
          </p:cNvSpPr>
          <p:nvPr/>
        </p:nvSpPr>
        <p:spPr bwMode="auto">
          <a:xfrm>
            <a:off x="3767138" y="4156207"/>
            <a:ext cx="79216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21">
            <a:extLst>
              <a:ext uri="{FF2B5EF4-FFF2-40B4-BE49-F238E27FC236}">
                <a16:creationId xmlns:a16="http://schemas.microsoft.com/office/drawing/2014/main" id="{856C474E-A1C6-4B53-93D3-1C60FAF039E8}"/>
              </a:ext>
            </a:extLst>
          </p:cNvPr>
          <p:cNvSpPr>
            <a:spLocks noChangeShapeType="1"/>
          </p:cNvSpPr>
          <p:nvPr/>
        </p:nvSpPr>
        <p:spPr bwMode="auto">
          <a:xfrm>
            <a:off x="5135563" y="4156207"/>
            <a:ext cx="936625"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22">
            <a:extLst>
              <a:ext uri="{FF2B5EF4-FFF2-40B4-BE49-F238E27FC236}">
                <a16:creationId xmlns:a16="http://schemas.microsoft.com/office/drawing/2014/main" id="{D216374F-9409-4D9C-B9EA-46C9FB7BC789}"/>
              </a:ext>
            </a:extLst>
          </p:cNvPr>
          <p:cNvSpPr>
            <a:spLocks noChangeShapeType="1"/>
          </p:cNvSpPr>
          <p:nvPr/>
        </p:nvSpPr>
        <p:spPr bwMode="auto">
          <a:xfrm>
            <a:off x="6648450" y="4156207"/>
            <a:ext cx="6477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 name="Oval 23">
            <a:extLst>
              <a:ext uri="{FF2B5EF4-FFF2-40B4-BE49-F238E27FC236}">
                <a16:creationId xmlns:a16="http://schemas.microsoft.com/office/drawing/2014/main" id="{6F593A59-1732-44F8-9F9E-508108F63DE5}"/>
              </a:ext>
            </a:extLst>
          </p:cNvPr>
          <p:cNvSpPr>
            <a:spLocks noChangeArrowheads="1"/>
          </p:cNvSpPr>
          <p:nvPr/>
        </p:nvSpPr>
        <p:spPr bwMode="auto">
          <a:xfrm>
            <a:off x="3309938" y="5164269"/>
            <a:ext cx="576262"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P1</a:t>
            </a:r>
          </a:p>
        </p:txBody>
      </p:sp>
      <p:sp>
        <p:nvSpPr>
          <p:cNvPr id="24" name="Oval 24">
            <a:extLst>
              <a:ext uri="{FF2B5EF4-FFF2-40B4-BE49-F238E27FC236}">
                <a16:creationId xmlns:a16="http://schemas.microsoft.com/office/drawing/2014/main" id="{228FCEB3-147D-4E32-97DE-E4182D2C7FC3}"/>
              </a:ext>
            </a:extLst>
          </p:cNvPr>
          <p:cNvSpPr>
            <a:spLocks noChangeArrowheads="1"/>
          </p:cNvSpPr>
          <p:nvPr/>
        </p:nvSpPr>
        <p:spPr bwMode="auto">
          <a:xfrm>
            <a:off x="4810125" y="5164269"/>
            <a:ext cx="576263"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P2</a:t>
            </a:r>
          </a:p>
        </p:txBody>
      </p:sp>
      <p:sp>
        <p:nvSpPr>
          <p:cNvPr id="25" name="Oval 25">
            <a:extLst>
              <a:ext uri="{FF2B5EF4-FFF2-40B4-BE49-F238E27FC236}">
                <a16:creationId xmlns:a16="http://schemas.microsoft.com/office/drawing/2014/main" id="{3552D330-0AB6-4124-AA33-66324B5A0D63}"/>
              </a:ext>
            </a:extLst>
          </p:cNvPr>
          <p:cNvSpPr>
            <a:spLocks noChangeArrowheads="1"/>
          </p:cNvSpPr>
          <p:nvPr/>
        </p:nvSpPr>
        <p:spPr bwMode="auto">
          <a:xfrm>
            <a:off x="6178550" y="5164269"/>
            <a:ext cx="576263"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P3</a:t>
            </a:r>
          </a:p>
        </p:txBody>
      </p:sp>
      <p:sp>
        <p:nvSpPr>
          <p:cNvPr id="26" name="Oval 26">
            <a:extLst>
              <a:ext uri="{FF2B5EF4-FFF2-40B4-BE49-F238E27FC236}">
                <a16:creationId xmlns:a16="http://schemas.microsoft.com/office/drawing/2014/main" id="{4DA40612-EB4B-46BC-9E0B-76EBB09B8A5A}"/>
              </a:ext>
            </a:extLst>
          </p:cNvPr>
          <p:cNvSpPr>
            <a:spLocks noChangeArrowheads="1"/>
          </p:cNvSpPr>
          <p:nvPr/>
        </p:nvSpPr>
        <p:spPr bwMode="auto">
          <a:xfrm>
            <a:off x="7691438" y="5164269"/>
            <a:ext cx="576262" cy="504825"/>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P4</a:t>
            </a:r>
          </a:p>
        </p:txBody>
      </p:sp>
      <p:sp>
        <p:nvSpPr>
          <p:cNvPr id="27" name="Line 27">
            <a:extLst>
              <a:ext uri="{FF2B5EF4-FFF2-40B4-BE49-F238E27FC236}">
                <a16:creationId xmlns:a16="http://schemas.microsoft.com/office/drawing/2014/main" id="{53AAE094-90F2-49E9-856A-D85407EC95DF}"/>
              </a:ext>
            </a:extLst>
          </p:cNvPr>
          <p:cNvSpPr>
            <a:spLocks noChangeShapeType="1"/>
          </p:cNvSpPr>
          <p:nvPr/>
        </p:nvSpPr>
        <p:spPr bwMode="auto">
          <a:xfrm>
            <a:off x="3946525" y="5380169"/>
            <a:ext cx="863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28">
            <a:extLst>
              <a:ext uri="{FF2B5EF4-FFF2-40B4-BE49-F238E27FC236}">
                <a16:creationId xmlns:a16="http://schemas.microsoft.com/office/drawing/2014/main" id="{AFC92A8C-CBE5-413F-A720-90E51910E8F7}"/>
              </a:ext>
            </a:extLst>
          </p:cNvPr>
          <p:cNvSpPr>
            <a:spLocks noChangeShapeType="1"/>
          </p:cNvSpPr>
          <p:nvPr/>
        </p:nvSpPr>
        <p:spPr bwMode="auto">
          <a:xfrm>
            <a:off x="5386388" y="5380169"/>
            <a:ext cx="79216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9" name="Line 29">
            <a:extLst>
              <a:ext uri="{FF2B5EF4-FFF2-40B4-BE49-F238E27FC236}">
                <a16:creationId xmlns:a16="http://schemas.microsoft.com/office/drawing/2014/main" id="{BA6BDD28-D399-4E3E-9488-D28F942B1990}"/>
              </a:ext>
            </a:extLst>
          </p:cNvPr>
          <p:cNvSpPr>
            <a:spLocks noChangeShapeType="1"/>
          </p:cNvSpPr>
          <p:nvPr/>
        </p:nvSpPr>
        <p:spPr bwMode="auto">
          <a:xfrm>
            <a:off x="6754813" y="5380169"/>
            <a:ext cx="936625"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0" name="Line 30">
            <a:extLst>
              <a:ext uri="{FF2B5EF4-FFF2-40B4-BE49-F238E27FC236}">
                <a16:creationId xmlns:a16="http://schemas.microsoft.com/office/drawing/2014/main" id="{C2872A8C-2405-41F1-B1CD-2EBBED135D57}"/>
              </a:ext>
            </a:extLst>
          </p:cNvPr>
          <p:cNvSpPr>
            <a:spLocks noChangeShapeType="1"/>
          </p:cNvSpPr>
          <p:nvPr/>
        </p:nvSpPr>
        <p:spPr bwMode="auto">
          <a:xfrm>
            <a:off x="8267700" y="5380169"/>
            <a:ext cx="6477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1" name="Line 31">
            <a:extLst>
              <a:ext uri="{FF2B5EF4-FFF2-40B4-BE49-F238E27FC236}">
                <a16:creationId xmlns:a16="http://schemas.microsoft.com/office/drawing/2014/main" id="{6FD128AB-69C0-444E-AAD6-D8EAE739CEC7}"/>
              </a:ext>
            </a:extLst>
          </p:cNvPr>
          <p:cNvSpPr>
            <a:spLocks noChangeShapeType="1"/>
          </p:cNvSpPr>
          <p:nvPr/>
        </p:nvSpPr>
        <p:spPr bwMode="auto">
          <a:xfrm>
            <a:off x="815975" y="3219582"/>
            <a:ext cx="1008063" cy="7207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32">
            <a:extLst>
              <a:ext uri="{FF2B5EF4-FFF2-40B4-BE49-F238E27FC236}">
                <a16:creationId xmlns:a16="http://schemas.microsoft.com/office/drawing/2014/main" id="{2908F877-5CD7-4CAD-BBE3-726988BB70AA}"/>
              </a:ext>
            </a:extLst>
          </p:cNvPr>
          <p:cNvSpPr>
            <a:spLocks noChangeShapeType="1"/>
          </p:cNvSpPr>
          <p:nvPr/>
        </p:nvSpPr>
        <p:spPr bwMode="auto">
          <a:xfrm>
            <a:off x="2255838" y="4372107"/>
            <a:ext cx="1152525" cy="863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33">
            <a:extLst>
              <a:ext uri="{FF2B5EF4-FFF2-40B4-BE49-F238E27FC236}">
                <a16:creationId xmlns:a16="http://schemas.microsoft.com/office/drawing/2014/main" id="{C465A4A4-D00B-4863-A307-22742427871A}"/>
              </a:ext>
            </a:extLst>
          </p:cNvPr>
          <p:cNvSpPr>
            <a:spLocks noChangeShapeType="1"/>
          </p:cNvSpPr>
          <p:nvPr/>
        </p:nvSpPr>
        <p:spPr bwMode="auto">
          <a:xfrm>
            <a:off x="2184400" y="3291019"/>
            <a:ext cx="1008063" cy="7207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34">
            <a:extLst>
              <a:ext uri="{FF2B5EF4-FFF2-40B4-BE49-F238E27FC236}">
                <a16:creationId xmlns:a16="http://schemas.microsoft.com/office/drawing/2014/main" id="{0AFF30E1-CF8B-4C97-9C97-0FF260A8F1B7}"/>
              </a:ext>
            </a:extLst>
          </p:cNvPr>
          <p:cNvSpPr>
            <a:spLocks noChangeShapeType="1"/>
          </p:cNvSpPr>
          <p:nvPr/>
        </p:nvSpPr>
        <p:spPr bwMode="auto">
          <a:xfrm>
            <a:off x="3624263" y="4443544"/>
            <a:ext cx="1152525" cy="863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35">
            <a:extLst>
              <a:ext uri="{FF2B5EF4-FFF2-40B4-BE49-F238E27FC236}">
                <a16:creationId xmlns:a16="http://schemas.microsoft.com/office/drawing/2014/main" id="{C409EF34-72A2-49E2-970E-0DECB45CF320}"/>
              </a:ext>
            </a:extLst>
          </p:cNvPr>
          <p:cNvSpPr>
            <a:spLocks noChangeShapeType="1"/>
          </p:cNvSpPr>
          <p:nvPr/>
        </p:nvSpPr>
        <p:spPr bwMode="auto">
          <a:xfrm>
            <a:off x="3624263" y="3219582"/>
            <a:ext cx="1008062" cy="7207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6" name="Line 36">
            <a:extLst>
              <a:ext uri="{FF2B5EF4-FFF2-40B4-BE49-F238E27FC236}">
                <a16:creationId xmlns:a16="http://schemas.microsoft.com/office/drawing/2014/main" id="{8E735524-53DB-427A-A4A1-3E13D17DA6EB}"/>
              </a:ext>
            </a:extLst>
          </p:cNvPr>
          <p:cNvSpPr>
            <a:spLocks noChangeShapeType="1"/>
          </p:cNvSpPr>
          <p:nvPr/>
        </p:nvSpPr>
        <p:spPr bwMode="auto">
          <a:xfrm>
            <a:off x="5064125" y="4372107"/>
            <a:ext cx="1152525" cy="863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7" name="Line 39">
            <a:extLst>
              <a:ext uri="{FF2B5EF4-FFF2-40B4-BE49-F238E27FC236}">
                <a16:creationId xmlns:a16="http://schemas.microsoft.com/office/drawing/2014/main" id="{D5754320-5519-4CD5-AFCA-1B6C8340D596}"/>
              </a:ext>
            </a:extLst>
          </p:cNvPr>
          <p:cNvSpPr>
            <a:spLocks noChangeShapeType="1"/>
          </p:cNvSpPr>
          <p:nvPr/>
        </p:nvSpPr>
        <p:spPr bwMode="auto">
          <a:xfrm>
            <a:off x="5064125" y="3219582"/>
            <a:ext cx="1008063" cy="7207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8" name="Line 40">
            <a:extLst>
              <a:ext uri="{FF2B5EF4-FFF2-40B4-BE49-F238E27FC236}">
                <a16:creationId xmlns:a16="http://schemas.microsoft.com/office/drawing/2014/main" id="{EF9D6138-D159-4C3A-BFBA-4C70F454E457}"/>
              </a:ext>
            </a:extLst>
          </p:cNvPr>
          <p:cNvSpPr>
            <a:spLocks noChangeShapeType="1"/>
          </p:cNvSpPr>
          <p:nvPr/>
        </p:nvSpPr>
        <p:spPr bwMode="auto">
          <a:xfrm>
            <a:off x="6503988" y="4372107"/>
            <a:ext cx="1152525" cy="863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813664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a:extLst>
              <a:ext uri="{FF2B5EF4-FFF2-40B4-BE49-F238E27FC236}">
                <a16:creationId xmlns:a16="http://schemas.microsoft.com/office/drawing/2014/main" id="{556ABF54-439A-4170-8496-D6E5162124BB}"/>
              </a:ext>
            </a:extLst>
          </p:cNvPr>
          <p:cNvSpPr>
            <a:spLocks noGrp="1" noRot="1" noChangeArrowheads="1"/>
          </p:cNvSpPr>
          <p:nvPr>
            <p:ph type="title"/>
          </p:nvPr>
        </p:nvSpPr>
        <p:spPr>
          <a:xfrm>
            <a:off x="824138" y="417616"/>
            <a:ext cx="8540750" cy="609600"/>
          </a:xfrm>
        </p:spPr>
        <p:txBody>
          <a:bodyPr/>
          <a:lstStyle/>
          <a:p>
            <a:pPr algn="l"/>
            <a:r>
              <a:rPr kumimoji="1" lang="en-US" altLang="zh-CN" sz="3200" b="1">
                <a:solidFill>
                  <a:schemeClr val="folHlink"/>
                </a:solidFill>
              </a:rPr>
              <a:t>(2) </a:t>
            </a:r>
            <a:r>
              <a:rPr kumimoji="1" lang="zh-CN" altLang="en-US" sz="3200" b="1">
                <a:solidFill>
                  <a:schemeClr val="folHlink"/>
                </a:solidFill>
              </a:rPr>
              <a:t>基于共享</a:t>
            </a:r>
            <a:r>
              <a:rPr kumimoji="1" lang="zh-CN" altLang="en-US" sz="3200" b="1" u="sng">
                <a:solidFill>
                  <a:schemeClr val="folHlink"/>
                </a:solidFill>
              </a:rPr>
              <a:t>存储区</a:t>
            </a:r>
            <a:r>
              <a:rPr kumimoji="1" lang="zh-CN" altLang="en-US" sz="3200" b="1">
                <a:solidFill>
                  <a:schemeClr val="folHlink"/>
                </a:solidFill>
              </a:rPr>
              <a:t>的通信方式</a:t>
            </a:r>
          </a:p>
        </p:txBody>
      </p:sp>
      <p:sp>
        <p:nvSpPr>
          <p:cNvPr id="446467" name="Rectangle 3">
            <a:extLst>
              <a:ext uri="{FF2B5EF4-FFF2-40B4-BE49-F238E27FC236}">
                <a16:creationId xmlns:a16="http://schemas.microsoft.com/office/drawing/2014/main" id="{44B06D99-294C-42CE-92CA-4D4238185120}"/>
              </a:ext>
            </a:extLst>
          </p:cNvPr>
          <p:cNvSpPr>
            <a:spLocks noGrp="1" noRot="1" noChangeArrowheads="1"/>
          </p:cNvSpPr>
          <p:nvPr>
            <p:ph type="body" idx="1"/>
          </p:nvPr>
        </p:nvSpPr>
        <p:spPr>
          <a:xfrm>
            <a:off x="301625" y="1600200"/>
            <a:ext cx="8540750" cy="5105400"/>
          </a:xfrm>
        </p:spPr>
        <p:txBody>
          <a:bodyPr/>
          <a:lstStyle/>
          <a:p>
            <a:pPr algn="just" eaLnBrk="1" hangingPunct="1">
              <a:defRPr/>
            </a:pPr>
            <a:r>
              <a:rPr lang="zh-CN" altLang="en-US" b="1" i="1" u="sng" dirty="0">
                <a:solidFill>
                  <a:schemeClr val="folHlink"/>
                </a:solidFill>
                <a:effectLst>
                  <a:outerShdw blurRad="38100" dist="38100" dir="2700000" algn="tl">
                    <a:srgbClr val="C0C0C0"/>
                  </a:outerShdw>
                </a:effectLst>
                <a:latin typeface="仿宋_GB2312" pitchFamily="49" charset="-122"/>
                <a:ea typeface="仿宋_GB2312" pitchFamily="49" charset="-122"/>
              </a:rPr>
              <a:t>由操作系统在内存中划分出一块区域作为共享存储区</a:t>
            </a:r>
            <a:r>
              <a:rPr lang="zh-CN" altLang="en-US" b="1" dirty="0">
                <a:effectLst>
                  <a:outerShdw blurRad="38100" dist="38100" dir="2700000" algn="tl">
                    <a:srgbClr val="C0C0C0"/>
                  </a:outerShdw>
                </a:effectLst>
                <a:latin typeface="仿宋_GB2312" pitchFamily="49" charset="-122"/>
                <a:ea typeface="仿宋_GB2312" pitchFamily="49" charset="-122"/>
              </a:rPr>
              <a:t>。</a:t>
            </a:r>
          </a:p>
          <a:p>
            <a:pPr lvl="1" algn="just" eaLnBrk="1" hangingPunct="1">
              <a:defRPr/>
            </a:pPr>
            <a:r>
              <a:rPr lang="zh-CN" altLang="en-US" sz="3000" b="1" dirty="0">
                <a:effectLst>
                  <a:outerShdw blurRad="38100" dist="38100" dir="2700000" algn="tl">
                    <a:srgbClr val="C0C0C0"/>
                  </a:outerShdw>
                </a:effectLst>
                <a:latin typeface="仿宋_GB2312" pitchFamily="49" charset="-122"/>
                <a:ea typeface="仿宋_GB2312" pitchFamily="49" charset="-122"/>
              </a:rPr>
              <a:t>进程在通信前向操作系统申请共享存储区中的一个分区。</a:t>
            </a:r>
          </a:p>
          <a:p>
            <a:pPr lvl="1" algn="just" eaLnBrk="1" hangingPunct="1">
              <a:defRPr/>
            </a:pPr>
            <a:r>
              <a:rPr lang="zh-CN" altLang="en-US" sz="3000" b="1" dirty="0">
                <a:effectLst>
                  <a:outerShdw blurRad="38100" dist="38100" dir="2700000" algn="tl">
                    <a:srgbClr val="C0C0C0"/>
                  </a:outerShdw>
                </a:effectLst>
                <a:latin typeface="仿宋_GB2312" pitchFamily="49" charset="-122"/>
                <a:ea typeface="仿宋_GB2312" pitchFamily="49" charset="-122"/>
              </a:rPr>
              <a:t>然后，申请进程把获得的共享存储分区连接到本进程上，此后便可象读</a:t>
            </a:r>
            <a:r>
              <a:rPr lang="en-US" altLang="zh-CN" sz="3000" b="1" dirty="0">
                <a:effectLst>
                  <a:outerShdw blurRad="38100" dist="38100" dir="2700000" algn="tl">
                    <a:srgbClr val="C0C0C0"/>
                  </a:outerShdw>
                </a:effectLst>
                <a:latin typeface="仿宋_GB2312" pitchFamily="49" charset="-122"/>
                <a:ea typeface="仿宋_GB2312" pitchFamily="49" charset="-122"/>
              </a:rPr>
              <a:t>/</a:t>
            </a:r>
            <a:r>
              <a:rPr lang="zh-CN" altLang="en-US" sz="3000" b="1" dirty="0">
                <a:effectLst>
                  <a:outerShdw blurRad="38100" dist="38100" dir="2700000" algn="tl">
                    <a:srgbClr val="C0C0C0"/>
                  </a:outerShdw>
                </a:effectLst>
                <a:latin typeface="仿宋_GB2312" pitchFamily="49" charset="-122"/>
                <a:ea typeface="仿宋_GB2312" pitchFamily="49" charset="-122"/>
              </a:rPr>
              <a:t>写普通存储器一样地读</a:t>
            </a:r>
            <a:r>
              <a:rPr lang="en-US" altLang="zh-CN" sz="3000" b="1" dirty="0">
                <a:effectLst>
                  <a:outerShdw blurRad="38100" dist="38100" dir="2700000" algn="tl">
                    <a:srgbClr val="C0C0C0"/>
                  </a:outerShdw>
                </a:effectLst>
                <a:latin typeface="仿宋_GB2312" pitchFamily="49" charset="-122"/>
                <a:ea typeface="仿宋_GB2312" pitchFamily="49" charset="-122"/>
              </a:rPr>
              <a:t>/</a:t>
            </a:r>
            <a:r>
              <a:rPr lang="zh-CN" altLang="en-US" sz="3000" b="1" dirty="0">
                <a:effectLst>
                  <a:outerShdw blurRad="38100" dist="38100" dir="2700000" algn="tl">
                    <a:srgbClr val="C0C0C0"/>
                  </a:outerShdw>
                </a:effectLst>
                <a:latin typeface="仿宋_GB2312" pitchFamily="49" charset="-122"/>
                <a:ea typeface="仿宋_GB2312" pitchFamily="49" charset="-122"/>
              </a:rPr>
              <a:t>写共享存储分区。</a:t>
            </a:r>
          </a:p>
          <a:p>
            <a:pPr lvl="1" algn="just" eaLnBrk="1" hangingPunct="1">
              <a:defRPr/>
            </a:pPr>
            <a:r>
              <a:rPr lang="zh-CN" altLang="en-US" sz="3000" b="1" dirty="0">
                <a:effectLst>
                  <a:outerShdw blurRad="38100" dist="38100" dir="2700000" algn="tl">
                    <a:srgbClr val="C0C0C0"/>
                  </a:outerShdw>
                </a:effectLst>
                <a:latin typeface="仿宋_GB2312" pitchFamily="49" charset="-122"/>
                <a:ea typeface="仿宋_GB2312" pitchFamily="49" charset="-122"/>
              </a:rPr>
              <a:t>该方式下，通信进程之间的同步与互斥访问共享存储区由进程负责。</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a:extLst>
              <a:ext uri="{FF2B5EF4-FFF2-40B4-BE49-F238E27FC236}">
                <a16:creationId xmlns:a16="http://schemas.microsoft.com/office/drawing/2014/main" id="{7DCAFE9D-7B24-48ED-A1A3-C04A1D780E07}"/>
              </a:ext>
            </a:extLst>
          </p:cNvPr>
          <p:cNvSpPr>
            <a:spLocks noGrp="1" noRot="1" noChangeArrowheads="1"/>
          </p:cNvSpPr>
          <p:nvPr>
            <p:ph type="title"/>
          </p:nvPr>
        </p:nvSpPr>
        <p:spPr/>
        <p:txBody>
          <a:bodyPr/>
          <a:lstStyle/>
          <a:p>
            <a:pPr eaLnBrk="1" hangingPunct="1"/>
            <a:r>
              <a:rPr kumimoji="1" lang="en-US" altLang="zh-CN" b="1">
                <a:solidFill>
                  <a:schemeClr val="folHlink"/>
                </a:solidFill>
              </a:rPr>
              <a:t>2. </a:t>
            </a:r>
            <a:r>
              <a:rPr kumimoji="1" lang="zh-CN" altLang="en-US" b="1">
                <a:solidFill>
                  <a:schemeClr val="folHlink"/>
                </a:solidFill>
              </a:rPr>
              <a:t>管道</a:t>
            </a:r>
            <a:r>
              <a:rPr kumimoji="1" lang="en-US" altLang="zh-CN" b="1">
                <a:solidFill>
                  <a:schemeClr val="folHlink"/>
                </a:solidFill>
              </a:rPr>
              <a:t>(Pipe)</a:t>
            </a:r>
            <a:r>
              <a:rPr kumimoji="1" lang="zh-CN" altLang="en-US" b="1">
                <a:solidFill>
                  <a:schemeClr val="folHlink"/>
                </a:solidFill>
              </a:rPr>
              <a:t>通信</a:t>
            </a:r>
          </a:p>
        </p:txBody>
      </p:sp>
      <p:sp>
        <p:nvSpPr>
          <p:cNvPr id="251907" name="Rectangle 3">
            <a:extLst>
              <a:ext uri="{FF2B5EF4-FFF2-40B4-BE49-F238E27FC236}">
                <a16:creationId xmlns:a16="http://schemas.microsoft.com/office/drawing/2014/main" id="{62FBBD05-346F-4B86-986E-F007FD4C1B68}"/>
              </a:ext>
            </a:extLst>
          </p:cNvPr>
          <p:cNvSpPr>
            <a:spLocks noGrp="1" noRot="1" noChangeArrowheads="1"/>
          </p:cNvSpPr>
          <p:nvPr>
            <p:ph type="body" idx="1"/>
          </p:nvPr>
        </p:nvSpPr>
        <p:spPr>
          <a:xfrm>
            <a:off x="228600" y="1673225"/>
            <a:ext cx="8382000" cy="4879975"/>
          </a:xfrm>
        </p:spPr>
        <p:txBody>
          <a:bodyPr/>
          <a:lstStyle/>
          <a:p>
            <a:pPr eaLnBrk="1" hangingPunct="1">
              <a:lnSpc>
                <a:spcPct val="110000"/>
              </a:lnSpc>
            </a:pPr>
            <a:r>
              <a:rPr kumimoji="1" lang="zh-CN" altLang="en-US" sz="2600" b="1"/>
              <a:t>所谓“管道”，是指用于连接一个读进程和一个写进程以实现他们之间通信的一个</a:t>
            </a:r>
            <a:r>
              <a:rPr kumimoji="1" lang="zh-CN" altLang="en-US" sz="2600" b="1" u="sng">
                <a:solidFill>
                  <a:srgbClr val="FF0000"/>
                </a:solidFill>
              </a:rPr>
              <a:t>共享文件</a:t>
            </a:r>
            <a:r>
              <a:rPr kumimoji="1" lang="zh-CN" altLang="en-US" sz="2600" b="1"/>
              <a:t>，又名</a:t>
            </a:r>
            <a:r>
              <a:rPr kumimoji="1" lang="en-US" altLang="zh-CN" sz="2600" b="1"/>
              <a:t>pipe</a:t>
            </a:r>
            <a:r>
              <a:rPr kumimoji="1" lang="zh-CN" altLang="en-US" sz="2600" b="1"/>
              <a:t>文件。</a:t>
            </a:r>
          </a:p>
          <a:p>
            <a:pPr eaLnBrk="1" hangingPunct="1">
              <a:lnSpc>
                <a:spcPct val="110000"/>
              </a:lnSpc>
            </a:pPr>
            <a:r>
              <a:rPr kumimoji="1" lang="zh-CN" altLang="en-US" sz="2600" b="1"/>
              <a:t>向管道</a:t>
            </a:r>
            <a:r>
              <a:rPr kumimoji="1" lang="en-US" altLang="zh-CN" sz="2600" b="1"/>
              <a:t>(</a:t>
            </a:r>
            <a:r>
              <a:rPr kumimoji="1" lang="zh-CN" altLang="en-US" sz="2600" b="1"/>
              <a:t>共享文件</a:t>
            </a:r>
            <a:r>
              <a:rPr kumimoji="1" lang="en-US" altLang="zh-CN" sz="2600" b="1"/>
              <a:t>)</a:t>
            </a:r>
            <a:r>
              <a:rPr kumimoji="1" lang="zh-CN" altLang="en-US" sz="2600" b="1"/>
              <a:t>提供输入的发送进程</a:t>
            </a:r>
            <a:r>
              <a:rPr kumimoji="1" lang="en-US" altLang="zh-CN" sz="2600" b="1"/>
              <a:t>(</a:t>
            </a:r>
            <a:r>
              <a:rPr kumimoji="1" lang="zh-CN" altLang="en-US" sz="2600" b="1"/>
              <a:t>即写进程</a:t>
            </a:r>
            <a:r>
              <a:rPr kumimoji="1" lang="en-US" altLang="zh-CN" sz="2600" b="1"/>
              <a:t>)</a:t>
            </a:r>
            <a:r>
              <a:rPr kumimoji="1" lang="zh-CN" altLang="en-US" sz="2600" b="1"/>
              <a:t>， 以</a:t>
            </a:r>
            <a:r>
              <a:rPr kumimoji="1" lang="zh-CN" altLang="en-US" sz="2600" b="1">
                <a:solidFill>
                  <a:schemeClr val="folHlink"/>
                </a:solidFill>
              </a:rPr>
              <a:t>字符流形式</a:t>
            </a:r>
            <a:r>
              <a:rPr kumimoji="1" lang="zh-CN" altLang="en-US" sz="2600" b="1"/>
              <a:t>将大量的数据送入管道；</a:t>
            </a:r>
          </a:p>
          <a:p>
            <a:pPr eaLnBrk="1" hangingPunct="1">
              <a:lnSpc>
                <a:spcPct val="110000"/>
              </a:lnSpc>
            </a:pPr>
            <a:r>
              <a:rPr kumimoji="1" lang="zh-CN" altLang="en-US" sz="2600" b="1"/>
              <a:t>接受管道输出的接收进程</a:t>
            </a:r>
            <a:r>
              <a:rPr kumimoji="1" lang="en-US" altLang="zh-CN" sz="2600" b="1"/>
              <a:t>(</a:t>
            </a:r>
            <a:r>
              <a:rPr kumimoji="1" lang="zh-CN" altLang="en-US" sz="2600" b="1"/>
              <a:t>即读进程</a:t>
            </a:r>
            <a:r>
              <a:rPr kumimoji="1" lang="en-US" altLang="zh-CN" sz="2600" b="1"/>
              <a:t>)</a:t>
            </a:r>
            <a:r>
              <a:rPr kumimoji="1" lang="zh-CN" altLang="en-US" sz="2600" b="1"/>
              <a:t>，则从管道中接收</a:t>
            </a:r>
            <a:r>
              <a:rPr kumimoji="1" lang="en-US" altLang="zh-CN" sz="2600" b="1"/>
              <a:t>(</a:t>
            </a:r>
            <a:r>
              <a:rPr kumimoji="1" lang="zh-CN" altLang="en-US" sz="2600" b="1"/>
              <a:t>读</a:t>
            </a:r>
            <a:r>
              <a:rPr kumimoji="1" lang="en-US" altLang="zh-CN" sz="2600" b="1"/>
              <a:t>)</a:t>
            </a:r>
            <a:r>
              <a:rPr kumimoji="1" lang="zh-CN" altLang="en-US" sz="2600" b="1"/>
              <a:t>数据。由于发送进程和接收进程是利用管道进行通信的，故又称为管道通信。</a:t>
            </a:r>
          </a:p>
          <a:p>
            <a:pPr eaLnBrk="1" hangingPunct="1">
              <a:lnSpc>
                <a:spcPct val="110000"/>
              </a:lnSpc>
            </a:pPr>
            <a:r>
              <a:rPr kumimoji="1" lang="zh-CN" altLang="en-US" sz="2600" b="1"/>
              <a:t>这种方式首创于</a:t>
            </a:r>
            <a:r>
              <a:rPr kumimoji="1" lang="en-US" altLang="zh-CN" sz="2600" b="1"/>
              <a:t>UNIX</a:t>
            </a:r>
            <a:r>
              <a:rPr kumimoji="1" lang="zh-CN" altLang="en-US" sz="2600" b="1"/>
              <a:t>系统，由于它能有效地传送大量数据，因而又被引入到许多其它操作系统中。</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3">
            <a:extLst>
              <a:ext uri="{FF2B5EF4-FFF2-40B4-BE49-F238E27FC236}">
                <a16:creationId xmlns:a16="http://schemas.microsoft.com/office/drawing/2014/main" id="{55F8151B-A899-4F48-AD4F-97204033646A}"/>
              </a:ext>
            </a:extLst>
          </p:cNvPr>
          <p:cNvSpPr>
            <a:spLocks noGrp="1" noRot="1" noChangeArrowheads="1"/>
          </p:cNvSpPr>
          <p:nvPr>
            <p:ph type="body" idx="1"/>
          </p:nvPr>
        </p:nvSpPr>
        <p:spPr>
          <a:xfrm>
            <a:off x="301625" y="381000"/>
            <a:ext cx="8540750" cy="4953000"/>
          </a:xfrm>
        </p:spPr>
        <p:txBody>
          <a:bodyPr/>
          <a:lstStyle/>
          <a:p>
            <a:pPr algn="just" eaLnBrk="1" hangingPunct="1">
              <a:spcBef>
                <a:spcPct val="50000"/>
              </a:spcBef>
              <a:buClrTx/>
              <a:buSzTx/>
              <a:buFontTx/>
              <a:buNone/>
            </a:pPr>
            <a:r>
              <a:rPr kumimoji="1" lang="zh-CN" altLang="en-US" b="1">
                <a:solidFill>
                  <a:srgbClr val="FF0000"/>
                </a:solidFill>
              </a:rPr>
              <a:t>为了协调双方的通信，管道机制必须提供以下三方面的协调能力：</a:t>
            </a:r>
          </a:p>
          <a:p>
            <a:pPr algn="just" eaLnBrk="1" hangingPunct="1">
              <a:spcBef>
                <a:spcPct val="50000"/>
              </a:spcBef>
              <a:buClrTx/>
              <a:buSzTx/>
              <a:buFontTx/>
              <a:buNone/>
            </a:pPr>
            <a:r>
              <a:rPr kumimoji="1" lang="zh-CN" altLang="en-US" sz="2400" b="1"/>
              <a:t>① </a:t>
            </a:r>
            <a:r>
              <a:rPr kumimoji="1" lang="zh-CN" altLang="en-US" sz="2400" b="1">
                <a:solidFill>
                  <a:srgbClr val="7030A0"/>
                </a:solidFill>
              </a:rPr>
              <a:t>互斥</a:t>
            </a:r>
            <a:r>
              <a:rPr kumimoji="1" lang="zh-CN" altLang="en-US" sz="2400" b="1"/>
              <a:t>，即当一个进程正在对</a:t>
            </a:r>
            <a:r>
              <a:rPr kumimoji="1" lang="en-US" altLang="zh-CN" sz="2400" b="1"/>
              <a:t>pipe</a:t>
            </a:r>
            <a:r>
              <a:rPr kumimoji="1" lang="zh-CN" altLang="en-US" sz="2400" b="1"/>
              <a:t>执行读</a:t>
            </a:r>
            <a:r>
              <a:rPr kumimoji="1" lang="en-US" altLang="zh-CN" sz="2400" b="1"/>
              <a:t>/</a:t>
            </a:r>
            <a:r>
              <a:rPr kumimoji="1" lang="zh-CN" altLang="en-US" sz="2400" b="1"/>
              <a:t>写操作时，其它</a:t>
            </a:r>
            <a:r>
              <a:rPr kumimoji="1" lang="en-US" altLang="zh-CN" sz="2400" b="1"/>
              <a:t>(</a:t>
            </a:r>
            <a:r>
              <a:rPr kumimoji="1" lang="zh-CN" altLang="en-US" sz="2400" b="1"/>
              <a:t>另一</a:t>
            </a:r>
            <a:r>
              <a:rPr kumimoji="1" lang="en-US" altLang="zh-CN" sz="2400" b="1"/>
              <a:t>)</a:t>
            </a:r>
            <a:r>
              <a:rPr kumimoji="1" lang="zh-CN" altLang="en-US" sz="2400" b="1"/>
              <a:t>进程必须等待。 </a:t>
            </a:r>
          </a:p>
          <a:p>
            <a:pPr algn="just" eaLnBrk="1" hangingPunct="1">
              <a:spcBef>
                <a:spcPct val="50000"/>
              </a:spcBef>
              <a:buClrTx/>
              <a:buSzTx/>
              <a:buFontTx/>
              <a:buNone/>
            </a:pPr>
            <a:r>
              <a:rPr kumimoji="1" lang="zh-CN" altLang="en-US" sz="2400" b="1"/>
              <a:t>② </a:t>
            </a:r>
            <a:r>
              <a:rPr kumimoji="1" lang="zh-CN" altLang="en-US" sz="2400" b="1">
                <a:solidFill>
                  <a:srgbClr val="7030A0"/>
                </a:solidFill>
              </a:rPr>
              <a:t>同步</a:t>
            </a:r>
            <a:r>
              <a:rPr kumimoji="1" lang="zh-CN" altLang="en-US" sz="2400" b="1"/>
              <a:t>，指当写</a:t>
            </a:r>
            <a:r>
              <a:rPr kumimoji="1" lang="en-US" altLang="zh-CN" sz="2400" b="1"/>
              <a:t>(</a:t>
            </a:r>
            <a:r>
              <a:rPr kumimoji="1" lang="zh-CN" altLang="en-US" sz="2400" b="1"/>
              <a:t>输入</a:t>
            </a:r>
            <a:r>
              <a:rPr kumimoji="1" lang="en-US" altLang="zh-CN" sz="2400" b="1"/>
              <a:t>)</a:t>
            </a:r>
            <a:r>
              <a:rPr kumimoji="1" lang="zh-CN" altLang="en-US" sz="2400" b="1"/>
              <a:t>进程把一定数量</a:t>
            </a:r>
            <a:r>
              <a:rPr kumimoji="1" lang="en-US" altLang="zh-CN" sz="2400" b="1"/>
              <a:t>(</a:t>
            </a:r>
            <a:r>
              <a:rPr kumimoji="1" lang="zh-CN" altLang="en-US" sz="2400" b="1"/>
              <a:t>如</a:t>
            </a:r>
            <a:r>
              <a:rPr kumimoji="1" lang="en-US" altLang="zh-CN" sz="2400" b="1"/>
              <a:t>4KB)</a:t>
            </a:r>
            <a:r>
              <a:rPr kumimoji="1" lang="zh-CN" altLang="en-US" sz="2400" b="1"/>
              <a:t>的数据写入</a:t>
            </a:r>
            <a:r>
              <a:rPr kumimoji="1" lang="en-US" altLang="zh-CN" sz="2400" b="1"/>
              <a:t>pipe</a:t>
            </a:r>
            <a:r>
              <a:rPr kumimoji="1" lang="zh-CN" altLang="en-US" sz="2400" b="1"/>
              <a:t>，便去睡眠等待， 直到读</a:t>
            </a:r>
            <a:r>
              <a:rPr kumimoji="1" lang="en-US" altLang="zh-CN" sz="2400" b="1"/>
              <a:t>(</a:t>
            </a:r>
            <a:r>
              <a:rPr kumimoji="1" lang="zh-CN" altLang="en-US" sz="2400" b="1"/>
              <a:t>输出</a:t>
            </a:r>
            <a:r>
              <a:rPr kumimoji="1" lang="en-US" altLang="zh-CN" sz="2400" b="1"/>
              <a:t>)</a:t>
            </a:r>
            <a:r>
              <a:rPr kumimoji="1" lang="zh-CN" altLang="en-US" sz="2400" b="1"/>
              <a:t>进程取走数据后，再把他唤醒。当读进程读空</a:t>
            </a:r>
            <a:r>
              <a:rPr kumimoji="1" lang="en-US" altLang="zh-CN" sz="2400" b="1"/>
              <a:t>pipe</a:t>
            </a:r>
            <a:r>
              <a:rPr kumimoji="1" lang="zh-CN" altLang="en-US" sz="2400" b="1"/>
              <a:t>时，也应睡眠等待，直至写进程将数据写入管道后，才将之唤醒。</a:t>
            </a:r>
          </a:p>
          <a:p>
            <a:pPr algn="just" eaLnBrk="1" hangingPunct="1">
              <a:spcBef>
                <a:spcPct val="50000"/>
              </a:spcBef>
              <a:buClrTx/>
              <a:buSzTx/>
              <a:buFontTx/>
              <a:buNone/>
            </a:pPr>
            <a:r>
              <a:rPr kumimoji="1" lang="zh-CN" altLang="en-US" sz="2400" b="1"/>
              <a:t>③ 确定对方是否存在，只有确定了对方已存在时，才能进行通信。 </a:t>
            </a:r>
            <a:endParaRPr kumimoji="1" lang="zh-CN" altLang="en-US" sz="2800" b="1"/>
          </a:p>
          <a:p>
            <a:endParaRPr lang="zh-CN" altLang="en-US" sz="2800" b="1"/>
          </a:p>
        </p:txBody>
      </p:sp>
      <p:grpSp>
        <p:nvGrpSpPr>
          <p:cNvPr id="2" name="Group 6">
            <a:extLst>
              <a:ext uri="{FF2B5EF4-FFF2-40B4-BE49-F238E27FC236}">
                <a16:creationId xmlns:a16="http://schemas.microsoft.com/office/drawing/2014/main" id="{1935D426-D0BA-4A3B-8D4A-9269BFAFF103}"/>
              </a:ext>
            </a:extLst>
          </p:cNvPr>
          <p:cNvGrpSpPr>
            <a:grpSpLocks/>
          </p:cNvGrpSpPr>
          <p:nvPr/>
        </p:nvGrpSpPr>
        <p:grpSpPr bwMode="auto">
          <a:xfrm>
            <a:off x="838200" y="4953000"/>
            <a:ext cx="7613650" cy="1812925"/>
            <a:chOff x="432" y="2064"/>
            <a:chExt cx="4796" cy="1142"/>
          </a:xfrm>
        </p:grpSpPr>
        <p:grpSp>
          <p:nvGrpSpPr>
            <p:cNvPr id="252932" name="Group 7">
              <a:extLst>
                <a:ext uri="{FF2B5EF4-FFF2-40B4-BE49-F238E27FC236}">
                  <a16:creationId xmlns:a16="http://schemas.microsoft.com/office/drawing/2014/main" id="{BD0828FC-8AF9-4BFF-80B8-562D02490354}"/>
                </a:ext>
              </a:extLst>
            </p:cNvPr>
            <p:cNvGrpSpPr>
              <a:grpSpLocks/>
            </p:cNvGrpSpPr>
            <p:nvPr/>
          </p:nvGrpSpPr>
          <p:grpSpPr bwMode="auto">
            <a:xfrm>
              <a:off x="1344" y="2064"/>
              <a:ext cx="2832" cy="336"/>
              <a:chOff x="1344" y="2064"/>
              <a:chExt cx="2832" cy="336"/>
            </a:xfrm>
          </p:grpSpPr>
          <p:sp>
            <p:nvSpPr>
              <p:cNvPr id="252938" name="Oval 8">
                <a:extLst>
                  <a:ext uri="{FF2B5EF4-FFF2-40B4-BE49-F238E27FC236}">
                    <a16:creationId xmlns:a16="http://schemas.microsoft.com/office/drawing/2014/main" id="{EBCC2B57-3418-4B8A-AB98-E6517A7B6B20}"/>
                  </a:ext>
                </a:extLst>
              </p:cNvPr>
              <p:cNvSpPr>
                <a:spLocks noChangeArrowheads="1"/>
              </p:cNvSpPr>
              <p:nvPr/>
            </p:nvSpPr>
            <p:spPr bwMode="auto">
              <a:xfrm>
                <a:off x="3840" y="2064"/>
                <a:ext cx="336" cy="336"/>
              </a:xfrm>
              <a:prstGeom prst="ellipse">
                <a:avLst/>
              </a:prstGeom>
              <a:solidFill>
                <a:srgbClr val="19079B"/>
              </a:solidFill>
              <a:ln w="38100">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80808"/>
                  </a:solidFill>
                </a:endParaRPr>
              </a:p>
            </p:txBody>
          </p:sp>
          <p:sp>
            <p:nvSpPr>
              <p:cNvPr id="252939" name="Rectangle 9">
                <a:extLst>
                  <a:ext uri="{FF2B5EF4-FFF2-40B4-BE49-F238E27FC236}">
                    <a16:creationId xmlns:a16="http://schemas.microsoft.com/office/drawing/2014/main" id="{9DF82B42-2E12-4B06-9864-910426800F78}"/>
                  </a:ext>
                </a:extLst>
              </p:cNvPr>
              <p:cNvSpPr>
                <a:spLocks noChangeArrowheads="1"/>
              </p:cNvSpPr>
              <p:nvPr/>
            </p:nvSpPr>
            <p:spPr bwMode="auto">
              <a:xfrm>
                <a:off x="1536" y="2064"/>
                <a:ext cx="2496" cy="336"/>
              </a:xfrm>
              <a:prstGeom prst="rect">
                <a:avLst/>
              </a:prstGeom>
              <a:solidFill>
                <a:srgbClr val="19079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80808"/>
                  </a:solidFill>
                </a:endParaRPr>
              </a:p>
            </p:txBody>
          </p:sp>
          <p:sp>
            <p:nvSpPr>
              <p:cNvPr id="252940" name="Oval 10">
                <a:extLst>
                  <a:ext uri="{FF2B5EF4-FFF2-40B4-BE49-F238E27FC236}">
                    <a16:creationId xmlns:a16="http://schemas.microsoft.com/office/drawing/2014/main" id="{4C701243-615C-4279-B1B2-52C3E101BE17}"/>
                  </a:ext>
                </a:extLst>
              </p:cNvPr>
              <p:cNvSpPr>
                <a:spLocks noChangeArrowheads="1"/>
              </p:cNvSpPr>
              <p:nvPr/>
            </p:nvSpPr>
            <p:spPr bwMode="auto">
              <a:xfrm>
                <a:off x="1344" y="2064"/>
                <a:ext cx="336" cy="336"/>
              </a:xfrm>
              <a:prstGeom prst="ellipse">
                <a:avLst/>
              </a:prstGeom>
              <a:solidFill>
                <a:srgbClr val="00FFCC"/>
              </a:solidFill>
              <a:ln w="38100">
                <a:solidFill>
                  <a:schemeClr val="tx1"/>
                </a:solidFill>
                <a:round/>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en-US" sz="2400">
                  <a:solidFill>
                    <a:srgbClr val="CC3300"/>
                  </a:solidFill>
                  <a:latin typeface="楷体_GB2312" pitchFamily="49" charset="-122"/>
                </a:endParaRPr>
              </a:p>
            </p:txBody>
          </p:sp>
        </p:grpSp>
        <p:sp>
          <p:nvSpPr>
            <p:cNvPr id="252933" name="Text Box 11">
              <a:extLst>
                <a:ext uri="{FF2B5EF4-FFF2-40B4-BE49-F238E27FC236}">
                  <a16:creationId xmlns:a16="http://schemas.microsoft.com/office/drawing/2014/main" id="{7A91D4D1-1322-403F-87B9-E3F1801B5A7B}"/>
                </a:ext>
              </a:extLst>
            </p:cNvPr>
            <p:cNvSpPr txBox="1">
              <a:spLocks noChangeArrowheads="1"/>
            </p:cNvSpPr>
            <p:nvPr/>
          </p:nvSpPr>
          <p:spPr bwMode="auto">
            <a:xfrm>
              <a:off x="432" y="2313"/>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rgbClr val="CC3300"/>
                  </a:solidFill>
                  <a:latin typeface="楷体_GB2312" pitchFamily="49" charset="-122"/>
                </a:rPr>
                <a:t>发送进程</a:t>
              </a:r>
              <a:endParaRPr kumimoji="1" lang="zh-CN" altLang="en-US" sz="2400" b="1">
                <a:solidFill>
                  <a:srgbClr val="CC3300"/>
                </a:solidFill>
                <a:latin typeface="楷体_GB2312" pitchFamily="49" charset="-122"/>
              </a:endParaRPr>
            </a:p>
          </p:txBody>
        </p:sp>
        <p:sp>
          <p:nvSpPr>
            <p:cNvPr id="252934" name="Text Box 12">
              <a:extLst>
                <a:ext uri="{FF2B5EF4-FFF2-40B4-BE49-F238E27FC236}">
                  <a16:creationId xmlns:a16="http://schemas.microsoft.com/office/drawing/2014/main" id="{97F1F8DB-700B-49C7-A604-70FE4BEA6C68}"/>
                </a:ext>
              </a:extLst>
            </p:cNvPr>
            <p:cNvSpPr txBox="1">
              <a:spLocks noChangeArrowheads="1"/>
            </p:cNvSpPr>
            <p:nvPr/>
          </p:nvSpPr>
          <p:spPr bwMode="auto">
            <a:xfrm>
              <a:off x="4212" y="2313"/>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rgbClr val="CC3300"/>
                  </a:solidFill>
                  <a:latin typeface="楷体_GB2312" pitchFamily="49" charset="-122"/>
                </a:rPr>
                <a:t>接收进程</a:t>
              </a:r>
              <a:endParaRPr kumimoji="1" lang="zh-CN" altLang="en-US" sz="2400" b="1">
                <a:solidFill>
                  <a:srgbClr val="CC3300"/>
                </a:solidFill>
                <a:latin typeface="楷体_GB2312" pitchFamily="49" charset="-122"/>
              </a:endParaRPr>
            </a:p>
          </p:txBody>
        </p:sp>
        <p:sp>
          <p:nvSpPr>
            <p:cNvPr id="252935" name="Text Box 13">
              <a:extLst>
                <a:ext uri="{FF2B5EF4-FFF2-40B4-BE49-F238E27FC236}">
                  <a16:creationId xmlns:a16="http://schemas.microsoft.com/office/drawing/2014/main" id="{D0D3AC44-E7D2-4289-8B57-810D4A392F04}"/>
                </a:ext>
              </a:extLst>
            </p:cNvPr>
            <p:cNvSpPr txBox="1">
              <a:spLocks noChangeArrowheads="1"/>
            </p:cNvSpPr>
            <p:nvPr/>
          </p:nvSpPr>
          <p:spPr bwMode="auto">
            <a:xfrm>
              <a:off x="1776" y="2688"/>
              <a:ext cx="204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solidFill>
                    <a:srgbClr val="006600"/>
                  </a:solidFill>
                  <a:latin typeface="楷体_GB2312" pitchFamily="49" charset="-122"/>
                </a:rPr>
                <a:t>字符流方式写入读出；</a:t>
              </a:r>
            </a:p>
            <a:p>
              <a:pPr eaLnBrk="1" hangingPunct="1">
                <a:spcBef>
                  <a:spcPct val="0"/>
                </a:spcBef>
                <a:buClrTx/>
                <a:buSzTx/>
                <a:buFontTx/>
                <a:buNone/>
              </a:pPr>
              <a:r>
                <a:rPr kumimoji="1" lang="zh-CN" altLang="en-US" sz="2400" b="1">
                  <a:solidFill>
                    <a:srgbClr val="006600"/>
                  </a:solidFill>
                  <a:latin typeface="楷体_GB2312" pitchFamily="49" charset="-122"/>
                </a:rPr>
                <a:t>先进先出顺序；</a:t>
              </a:r>
            </a:p>
          </p:txBody>
        </p:sp>
        <p:sp>
          <p:nvSpPr>
            <p:cNvPr id="252936" name="AutoShape 14">
              <a:extLst>
                <a:ext uri="{FF2B5EF4-FFF2-40B4-BE49-F238E27FC236}">
                  <a16:creationId xmlns:a16="http://schemas.microsoft.com/office/drawing/2014/main" id="{0AA4AA2F-1737-40A1-9F17-5ADC9C1A6054}"/>
                </a:ext>
              </a:extLst>
            </p:cNvPr>
            <p:cNvSpPr>
              <a:spLocks noChangeArrowheads="1"/>
            </p:cNvSpPr>
            <p:nvPr/>
          </p:nvSpPr>
          <p:spPr bwMode="auto">
            <a:xfrm>
              <a:off x="624" y="2112"/>
              <a:ext cx="672" cy="192"/>
            </a:xfrm>
            <a:prstGeom prst="rightArrow">
              <a:avLst>
                <a:gd name="adj1" fmla="val 50000"/>
                <a:gd name="adj2" fmla="val 87500"/>
              </a:avLst>
            </a:prstGeom>
            <a:solidFill>
              <a:srgbClr val="19079B"/>
            </a:solidFill>
            <a:ln w="9525">
              <a:solidFill>
                <a:srgbClr val="FFFF00"/>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80808"/>
                </a:solidFill>
              </a:endParaRPr>
            </a:p>
          </p:txBody>
        </p:sp>
        <p:sp>
          <p:nvSpPr>
            <p:cNvPr id="252937" name="AutoShape 15">
              <a:extLst>
                <a:ext uri="{FF2B5EF4-FFF2-40B4-BE49-F238E27FC236}">
                  <a16:creationId xmlns:a16="http://schemas.microsoft.com/office/drawing/2014/main" id="{31759376-8D60-4E5D-8B1F-DC2AEA0E5642}"/>
                </a:ext>
              </a:extLst>
            </p:cNvPr>
            <p:cNvSpPr>
              <a:spLocks noChangeArrowheads="1"/>
            </p:cNvSpPr>
            <p:nvPr/>
          </p:nvSpPr>
          <p:spPr bwMode="auto">
            <a:xfrm>
              <a:off x="4272" y="2112"/>
              <a:ext cx="672" cy="192"/>
            </a:xfrm>
            <a:prstGeom prst="rightArrow">
              <a:avLst>
                <a:gd name="adj1" fmla="val 50000"/>
                <a:gd name="adj2" fmla="val 87500"/>
              </a:avLst>
            </a:prstGeom>
            <a:solidFill>
              <a:srgbClr val="19079B"/>
            </a:solidFill>
            <a:ln w="9525">
              <a:solidFill>
                <a:srgbClr val="FFFF00"/>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80808"/>
                </a:solidFill>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D50A7566-12DE-425D-BE95-A81B5B6511CD}"/>
              </a:ext>
            </a:extLst>
          </p:cNvPr>
          <p:cNvSpPr>
            <a:spLocks noGrp="1" noRot="1" noChangeArrowheads="1"/>
          </p:cNvSpPr>
          <p:nvPr>
            <p:ph type="title"/>
          </p:nvPr>
        </p:nvSpPr>
        <p:spPr/>
        <p:txBody>
          <a:bodyPr/>
          <a:lstStyle/>
          <a:p>
            <a:pPr eaLnBrk="1" hangingPunct="1"/>
            <a:r>
              <a:rPr lang="en-US" altLang="zh-CN" dirty="0"/>
              <a:t>Linux</a:t>
            </a:r>
            <a:r>
              <a:rPr lang="zh-CN" altLang="en-US" dirty="0"/>
              <a:t>中的管道</a:t>
            </a:r>
          </a:p>
        </p:txBody>
      </p:sp>
      <p:sp>
        <p:nvSpPr>
          <p:cNvPr id="253955" name="Rectangle 3">
            <a:extLst>
              <a:ext uri="{FF2B5EF4-FFF2-40B4-BE49-F238E27FC236}">
                <a16:creationId xmlns:a16="http://schemas.microsoft.com/office/drawing/2014/main" id="{6BD2BEEF-843D-49A6-BDF1-9104F89E4E94}"/>
              </a:ext>
            </a:extLst>
          </p:cNvPr>
          <p:cNvSpPr>
            <a:spLocks noGrp="1" noRot="1" noChangeArrowheads="1"/>
          </p:cNvSpPr>
          <p:nvPr>
            <p:ph type="body" idx="1"/>
          </p:nvPr>
        </p:nvSpPr>
        <p:spPr/>
        <p:txBody>
          <a:bodyPr/>
          <a:lstStyle/>
          <a:p>
            <a:pPr eaLnBrk="1" hangingPunct="1"/>
            <a:r>
              <a:rPr lang="en-US" altLang="zh-CN" b="1" dirty="0"/>
              <a:t>Linux</a:t>
            </a:r>
            <a:r>
              <a:rPr lang="zh-CN" altLang="en-US" b="1" dirty="0"/>
              <a:t>命名管道非常适合同一机器上两个进程之间传递数据，其形式也是一个文件，但是读取与写入时遵循</a:t>
            </a:r>
            <a:r>
              <a:rPr lang="en-US" altLang="zh-CN" b="1" dirty="0"/>
              <a:t>FIFO</a:t>
            </a:r>
            <a:r>
              <a:rPr lang="zh-CN" altLang="en-US" b="1" dirty="0"/>
              <a:t>的原则。</a:t>
            </a:r>
            <a:r>
              <a:rPr lang="zh-CN" altLang="en-US" dirty="0"/>
              <a:t> </a:t>
            </a:r>
          </a:p>
          <a:p>
            <a:pPr eaLnBrk="1" hangingPunct="1"/>
            <a:r>
              <a:rPr lang="en-US" altLang="zh-CN" dirty="0"/>
              <a:t>#define FIFO_NAME "/</a:t>
            </a:r>
            <a:r>
              <a:rPr lang="en-US" altLang="zh-CN" dirty="0" err="1"/>
              <a:t>tmp</a:t>
            </a:r>
            <a:r>
              <a:rPr lang="en-US" altLang="zh-CN" dirty="0"/>
              <a:t>/</a:t>
            </a:r>
            <a:r>
              <a:rPr lang="en-US" altLang="zh-CN" dirty="0" err="1"/>
              <a:t>my_fifo</a:t>
            </a:r>
            <a:r>
              <a:rPr lang="en-US" altLang="zh-CN" dirty="0"/>
              <a:t>"</a:t>
            </a:r>
            <a:br>
              <a:rPr lang="en-US" altLang="zh-CN" dirty="0"/>
            </a:br>
            <a:r>
              <a:rPr lang="en-US" altLang="zh-CN" dirty="0"/>
              <a:t>#define BUFFER_SIZE PIPE_BUF</a:t>
            </a:r>
            <a:br>
              <a:rPr lang="en-US" altLang="zh-CN" dirty="0"/>
            </a:br>
            <a:r>
              <a:rPr lang="en-US" altLang="zh-CN" dirty="0" err="1"/>
              <a:t>mkfifo</a:t>
            </a:r>
            <a:r>
              <a:rPr lang="en-US" altLang="zh-CN" dirty="0"/>
              <a:t>(FIFO_NAME,0777);</a:t>
            </a:r>
            <a:br>
              <a:rPr lang="en-US" altLang="zh-CN" dirty="0"/>
            </a:br>
            <a:endParaRPr lang="en-US" altLang="zh-CN" dirty="0"/>
          </a:p>
          <a:p>
            <a:pPr eaLnBrk="1" hangingPunct="1"/>
            <a:endParaRPr lang="en-US" altLang="zh-CN" dirty="0"/>
          </a:p>
          <a:p>
            <a:pPr eaLnBrk="1" hangingPunct="1"/>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内容占位符 2">
            <a:extLst>
              <a:ext uri="{FF2B5EF4-FFF2-40B4-BE49-F238E27FC236}">
                <a16:creationId xmlns:a16="http://schemas.microsoft.com/office/drawing/2014/main" id="{46B9E0C2-130C-4229-8AC2-95ACCE875390}"/>
              </a:ext>
            </a:extLst>
          </p:cNvPr>
          <p:cNvSpPr>
            <a:spLocks noGrp="1"/>
          </p:cNvSpPr>
          <p:nvPr>
            <p:ph idx="1"/>
          </p:nvPr>
        </p:nvSpPr>
        <p:spPr/>
        <p:txBody>
          <a:bodyPr/>
          <a:lstStyle/>
          <a:p>
            <a:r>
              <a:rPr lang="zh-CN" altLang="en-US"/>
              <a:t>应用最广泛的进程通信机制</a:t>
            </a:r>
            <a:endParaRPr lang="en-US" altLang="zh-CN"/>
          </a:p>
          <a:p>
            <a:r>
              <a:rPr lang="zh-CN" altLang="en-US"/>
              <a:t>进程间数据交换以格式化的信息（</a:t>
            </a:r>
            <a:r>
              <a:rPr lang="en-US" altLang="zh-CN">
                <a:solidFill>
                  <a:srgbClr val="FF0000"/>
                </a:solidFill>
              </a:rPr>
              <a:t>message</a:t>
            </a:r>
            <a:r>
              <a:rPr lang="en-US" altLang="zh-CN"/>
              <a:t>)</a:t>
            </a:r>
            <a:r>
              <a:rPr lang="zh-CN" altLang="en-US"/>
              <a:t>为单位</a:t>
            </a:r>
            <a:endParaRPr lang="en-US" altLang="zh-CN"/>
          </a:p>
          <a:p>
            <a:r>
              <a:rPr lang="zh-CN" altLang="en-US"/>
              <a:t>程序员使用通信原语完成通信，其实现细节被隐藏，简化了通信程序的编写复杂性</a:t>
            </a:r>
            <a:endParaRPr lang="en-US" altLang="zh-CN"/>
          </a:p>
          <a:p>
            <a:r>
              <a:rPr lang="zh-CN" altLang="en-US"/>
              <a:t>微内核与服务器程序的通信采用本机制，可满足多处理机</a:t>
            </a:r>
            <a:r>
              <a:rPr lang="en-US" altLang="zh-CN"/>
              <a:t>OS</a:t>
            </a:r>
            <a:r>
              <a:rPr lang="zh-CN" altLang="en-US"/>
              <a:t>、分布式</a:t>
            </a:r>
            <a:r>
              <a:rPr lang="en-US" altLang="zh-CN"/>
              <a:t>OS</a:t>
            </a:r>
            <a:r>
              <a:rPr lang="zh-CN" altLang="en-US"/>
              <a:t>、计算机网络的通信要求</a:t>
            </a:r>
            <a:endParaRPr lang="en-US" altLang="zh-CN"/>
          </a:p>
          <a:p>
            <a:pPr>
              <a:buFont typeface="Wingdings 2" panose="05020102010507070707" pitchFamily="18" charset="2"/>
              <a:buNone/>
            </a:pPr>
            <a:endParaRPr lang="zh-CN" altLang="en-US"/>
          </a:p>
        </p:txBody>
      </p:sp>
      <p:sp>
        <p:nvSpPr>
          <p:cNvPr id="4" name="Rectangle 2">
            <a:extLst>
              <a:ext uri="{FF2B5EF4-FFF2-40B4-BE49-F238E27FC236}">
                <a16:creationId xmlns:a16="http://schemas.microsoft.com/office/drawing/2014/main" id="{4B249A64-20B6-4BE8-B660-B693DD57B903}"/>
              </a:ext>
            </a:extLst>
          </p:cNvPr>
          <p:cNvSpPr>
            <a:spLocks noGrp="1" noRot="1" noChangeArrowheads="1"/>
          </p:cNvSpPr>
          <p:nvPr>
            <p:ph type="title"/>
          </p:nvPr>
        </p:nvSpPr>
        <p:spPr>
          <a:xfrm>
            <a:off x="542925" y="309563"/>
            <a:ext cx="8218488" cy="817562"/>
          </a:xfrm>
        </p:spPr>
        <p:txBody>
          <a:bodyPr/>
          <a:lstStyle/>
          <a:p>
            <a:pPr eaLnBrk="1" hangingPunct="1">
              <a:defRPr/>
            </a:pPr>
            <a:r>
              <a:rPr lang="en-US" altLang="zh-CN" b="1" u="sng" dirty="0">
                <a:solidFill>
                  <a:schemeClr val="folHlink"/>
                </a:solidFill>
                <a:effectLst>
                  <a:outerShdw blurRad="38100" dist="38100" dir="2700000" algn="tl">
                    <a:srgbClr val="C0C0C0"/>
                  </a:outerShdw>
                </a:effectLst>
                <a:ea typeface="仿宋_GB2312" pitchFamily="49" charset="-122"/>
              </a:rPr>
              <a:t>3. </a:t>
            </a:r>
            <a:r>
              <a:rPr lang="zh-CN" altLang="en-US" b="1" u="sng" dirty="0">
                <a:solidFill>
                  <a:schemeClr val="folHlink"/>
                </a:solidFill>
                <a:effectLst>
                  <a:outerShdw blurRad="38100" dist="38100" dir="2700000" algn="tl">
                    <a:srgbClr val="C0C0C0"/>
                  </a:outerShdw>
                </a:effectLst>
                <a:ea typeface="仿宋_GB2312" pitchFamily="49" charset="-122"/>
              </a:rPr>
              <a:t>消息传递系统</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06452BC5-B10D-4DA8-9F47-D40137B5AE6E}"/>
              </a:ext>
            </a:extLst>
          </p:cNvPr>
          <p:cNvSpPr>
            <a:spLocks noGrp="1" noRot="1" noChangeArrowheads="1"/>
          </p:cNvSpPr>
          <p:nvPr>
            <p:ph type="title"/>
          </p:nvPr>
        </p:nvSpPr>
        <p:spPr>
          <a:xfrm>
            <a:off x="542925" y="309563"/>
            <a:ext cx="8218488" cy="817562"/>
          </a:xfrm>
        </p:spPr>
        <p:txBody>
          <a:bodyPr/>
          <a:lstStyle/>
          <a:p>
            <a:pPr eaLnBrk="1" hangingPunct="1">
              <a:defRPr/>
            </a:pPr>
            <a:r>
              <a:rPr lang="en-US" altLang="zh-CN" b="1" u="sng" dirty="0">
                <a:solidFill>
                  <a:schemeClr val="folHlink"/>
                </a:solidFill>
                <a:effectLst>
                  <a:outerShdw blurRad="38100" dist="38100" dir="2700000" algn="tl">
                    <a:srgbClr val="C0C0C0"/>
                  </a:outerShdw>
                </a:effectLst>
                <a:ea typeface="仿宋_GB2312" pitchFamily="49" charset="-122"/>
              </a:rPr>
              <a:t>3. </a:t>
            </a:r>
            <a:r>
              <a:rPr lang="zh-CN" altLang="en-US" b="1" u="sng" dirty="0">
                <a:solidFill>
                  <a:schemeClr val="folHlink"/>
                </a:solidFill>
                <a:effectLst>
                  <a:outerShdw blurRad="38100" dist="38100" dir="2700000" algn="tl">
                    <a:srgbClr val="C0C0C0"/>
                  </a:outerShdw>
                </a:effectLst>
                <a:ea typeface="仿宋_GB2312" pitchFamily="49" charset="-122"/>
              </a:rPr>
              <a:t>消息传递系统</a:t>
            </a:r>
          </a:p>
        </p:txBody>
      </p:sp>
      <p:sp>
        <p:nvSpPr>
          <p:cNvPr id="384031" name="Text Box 31">
            <a:extLst>
              <a:ext uri="{FF2B5EF4-FFF2-40B4-BE49-F238E27FC236}">
                <a16:creationId xmlns:a16="http://schemas.microsoft.com/office/drawing/2014/main" id="{03BE9076-8C03-47A0-A6DB-2D9E530B3133}"/>
              </a:ext>
            </a:extLst>
          </p:cNvPr>
          <p:cNvSpPr txBox="1">
            <a:spLocks noChangeArrowheads="1"/>
          </p:cNvSpPr>
          <p:nvPr/>
        </p:nvSpPr>
        <p:spPr bwMode="auto">
          <a:xfrm>
            <a:off x="838200" y="1828800"/>
            <a:ext cx="7620000" cy="3447098"/>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eaLnBrk="1" hangingPunct="1">
              <a:spcBef>
                <a:spcPct val="50000"/>
              </a:spcBef>
              <a:defRPr/>
            </a:pPr>
            <a:r>
              <a:rPr lang="zh-CN" altLang="en-US" sz="3200" b="1" dirty="0">
                <a:solidFill>
                  <a:srgbClr val="080808"/>
                </a:solidFill>
                <a:latin typeface="Arial" charset="0"/>
                <a:ea typeface="宋体" charset="-122"/>
              </a:rPr>
              <a:t>消息通信实现方法：</a:t>
            </a:r>
          </a:p>
          <a:p>
            <a:pPr eaLnBrk="1" hangingPunct="1">
              <a:spcBef>
                <a:spcPct val="50000"/>
              </a:spcBef>
              <a:defRPr/>
            </a:pPr>
            <a:r>
              <a:rPr lang="en-US" altLang="zh-CN" sz="3200" b="1" dirty="0">
                <a:solidFill>
                  <a:srgbClr val="CC3300"/>
                </a:solidFill>
                <a:latin typeface="Arial" charset="0"/>
                <a:ea typeface="宋体" charset="-122"/>
              </a:rPr>
              <a:t>1).</a:t>
            </a:r>
            <a:r>
              <a:rPr lang="zh-CN" altLang="en-US" sz="3200" b="1" dirty="0">
                <a:solidFill>
                  <a:srgbClr val="CC3300"/>
                </a:solidFill>
                <a:latin typeface="Arial" charset="0"/>
                <a:ea typeface="宋体" charset="-122"/>
              </a:rPr>
              <a:t>直接通信</a:t>
            </a:r>
            <a:endParaRPr lang="en-US" altLang="zh-CN" sz="3200" b="1" dirty="0">
              <a:solidFill>
                <a:srgbClr val="CC3300"/>
              </a:solidFill>
              <a:latin typeface="Arial" charset="0"/>
              <a:ea typeface="宋体" charset="-122"/>
            </a:endParaRPr>
          </a:p>
          <a:p>
            <a:pPr lvl="1" eaLnBrk="1" hangingPunct="1">
              <a:spcBef>
                <a:spcPct val="50000"/>
              </a:spcBef>
              <a:defRPr/>
            </a:pPr>
            <a:r>
              <a:rPr lang="en-US" altLang="zh-CN" sz="2800" b="1" dirty="0">
                <a:solidFill>
                  <a:srgbClr val="080808"/>
                </a:solidFill>
                <a:latin typeface="Arial" charset="0"/>
                <a:ea typeface="宋体" charset="-122"/>
              </a:rPr>
              <a:t>send( )</a:t>
            </a:r>
            <a:r>
              <a:rPr lang="zh-CN" altLang="en-US" sz="2800" b="1" dirty="0">
                <a:solidFill>
                  <a:srgbClr val="080808"/>
                </a:solidFill>
                <a:latin typeface="Arial" charset="0"/>
                <a:ea typeface="宋体" charset="-122"/>
              </a:rPr>
              <a:t>，</a:t>
            </a:r>
            <a:r>
              <a:rPr lang="en-US" altLang="zh-CN" sz="2800" b="1" dirty="0">
                <a:solidFill>
                  <a:srgbClr val="080808"/>
                </a:solidFill>
                <a:latin typeface="Arial" charset="0"/>
                <a:ea typeface="宋体" charset="-122"/>
              </a:rPr>
              <a:t>receive( )</a:t>
            </a:r>
            <a:endParaRPr lang="zh-CN" altLang="en-US" sz="2800" b="1" dirty="0">
              <a:solidFill>
                <a:srgbClr val="080808"/>
              </a:solidFill>
              <a:latin typeface="Arial" charset="0"/>
              <a:ea typeface="宋体" charset="-122"/>
            </a:endParaRPr>
          </a:p>
          <a:p>
            <a:pPr eaLnBrk="1" hangingPunct="1">
              <a:spcBef>
                <a:spcPct val="50000"/>
              </a:spcBef>
              <a:defRPr/>
            </a:pPr>
            <a:r>
              <a:rPr lang="en-US" altLang="zh-CN" sz="3200" b="1" dirty="0">
                <a:solidFill>
                  <a:srgbClr val="CC3300"/>
                </a:solidFill>
                <a:latin typeface="Arial" charset="0"/>
                <a:ea typeface="宋体" charset="-122"/>
              </a:rPr>
              <a:t>2).</a:t>
            </a:r>
            <a:r>
              <a:rPr lang="zh-CN" altLang="en-US" sz="3200" b="1" dirty="0">
                <a:solidFill>
                  <a:srgbClr val="CC3300"/>
                </a:solidFill>
                <a:latin typeface="Arial" charset="0"/>
                <a:ea typeface="宋体" charset="-122"/>
              </a:rPr>
              <a:t>间接通信</a:t>
            </a:r>
          </a:p>
          <a:p>
            <a:pPr eaLnBrk="1" hangingPunct="1">
              <a:spcBef>
                <a:spcPct val="50000"/>
              </a:spcBef>
              <a:defRPr/>
            </a:pPr>
            <a:r>
              <a:rPr lang="zh-CN" altLang="en-US" sz="3200" b="1" dirty="0">
                <a:solidFill>
                  <a:srgbClr val="080808"/>
                </a:solidFill>
                <a:latin typeface="Arial" charset="0"/>
                <a:ea typeface="宋体" charset="-122"/>
              </a:rPr>
              <a:t>    信箱</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a:extLst>
              <a:ext uri="{FF2B5EF4-FFF2-40B4-BE49-F238E27FC236}">
                <a16:creationId xmlns:a16="http://schemas.microsoft.com/office/drawing/2014/main" id="{0630756F-2EFD-4BEB-BC3B-D0161D35F96E}"/>
              </a:ext>
            </a:extLst>
          </p:cNvPr>
          <p:cNvSpPr>
            <a:spLocks noGrp="1" noRot="1" noChangeArrowheads="1"/>
          </p:cNvSpPr>
          <p:nvPr>
            <p:ph type="title"/>
          </p:nvPr>
        </p:nvSpPr>
        <p:spPr>
          <a:xfrm>
            <a:off x="301625" y="228600"/>
            <a:ext cx="8540750" cy="838200"/>
          </a:xfrm>
        </p:spPr>
        <p:txBody>
          <a:bodyPr/>
          <a:lstStyle/>
          <a:p>
            <a:pPr eaLnBrk="1" hangingPunct="1"/>
            <a:r>
              <a:rPr kumimoji="1" lang="zh-CN" altLang="en-US" b="1">
                <a:solidFill>
                  <a:schemeClr val="folHlink"/>
                </a:solidFill>
              </a:rPr>
              <a:t>消息传递通信的实现方法</a:t>
            </a:r>
          </a:p>
        </p:txBody>
      </p:sp>
      <p:sp>
        <p:nvSpPr>
          <p:cNvPr id="184323" name="Rectangle 3">
            <a:extLst>
              <a:ext uri="{FF2B5EF4-FFF2-40B4-BE49-F238E27FC236}">
                <a16:creationId xmlns:a16="http://schemas.microsoft.com/office/drawing/2014/main" id="{A381F999-1A1C-4FC8-9D82-76F11D61FCA0}"/>
              </a:ext>
            </a:extLst>
          </p:cNvPr>
          <p:cNvSpPr>
            <a:spLocks noGrp="1" noRot="1" noChangeArrowheads="1"/>
          </p:cNvSpPr>
          <p:nvPr>
            <p:ph type="body" idx="1"/>
          </p:nvPr>
        </p:nvSpPr>
        <p:spPr>
          <a:xfrm>
            <a:off x="457200" y="990600"/>
            <a:ext cx="8229600" cy="4876800"/>
          </a:xfrm>
        </p:spPr>
        <p:txBody>
          <a:bodyPr/>
          <a:lstStyle/>
          <a:p>
            <a:pPr eaLnBrk="1" hangingPunct="1">
              <a:lnSpc>
                <a:spcPct val="110000"/>
              </a:lnSpc>
              <a:defRPr/>
            </a:pPr>
            <a:r>
              <a:rPr kumimoji="1" lang="en-US" altLang="zh-CN" b="1" dirty="0">
                <a:solidFill>
                  <a:schemeClr val="folHlink"/>
                </a:solidFill>
              </a:rPr>
              <a:t>1). </a:t>
            </a:r>
            <a:r>
              <a:rPr kumimoji="1" lang="zh-CN" altLang="en-US" b="1" dirty="0">
                <a:solidFill>
                  <a:schemeClr val="folHlink"/>
                </a:solidFill>
              </a:rPr>
              <a:t>直接通信方式</a:t>
            </a:r>
          </a:p>
          <a:p>
            <a:pPr>
              <a:lnSpc>
                <a:spcPct val="110000"/>
              </a:lnSpc>
              <a:defRPr/>
            </a:pPr>
            <a:r>
              <a:rPr kumimoji="1" lang="zh-CN" altLang="en-US" sz="2400" dirty="0"/>
              <a:t> </a:t>
            </a:r>
            <a:r>
              <a:rPr kumimoji="1" lang="zh-CN" altLang="en-US" sz="2400" b="1" dirty="0"/>
              <a:t>这是指发送进程利用</a:t>
            </a:r>
            <a:r>
              <a:rPr kumimoji="1" lang="en-US" altLang="zh-CN" sz="2400" b="1" dirty="0"/>
              <a:t>OS</a:t>
            </a:r>
            <a:r>
              <a:rPr kumimoji="1" lang="zh-CN" altLang="en-US" sz="2400" b="1" dirty="0"/>
              <a:t>所提供的发送命令，直接把消息发送给目标</a:t>
            </a:r>
            <a:r>
              <a:rPr kumimoji="1" lang="zh-CN" altLang="en-US" sz="2400" dirty="0"/>
              <a:t>进程。通常，系统提供下述两种类型的通信命令</a:t>
            </a:r>
            <a:r>
              <a:rPr kumimoji="1" lang="en-US" altLang="zh-CN" sz="2400" dirty="0"/>
              <a:t>(</a:t>
            </a:r>
            <a:r>
              <a:rPr kumimoji="1" lang="zh-CN" altLang="en-US" sz="2400" dirty="0"/>
              <a:t>原语</a:t>
            </a:r>
            <a:r>
              <a:rPr kumimoji="1" lang="en-US" altLang="zh-CN" sz="2400" dirty="0"/>
              <a:t>)</a:t>
            </a:r>
            <a:r>
              <a:rPr kumimoji="1" lang="zh-CN" altLang="en-US" sz="2400" dirty="0"/>
              <a:t>：</a:t>
            </a:r>
            <a:endParaRPr kumimoji="1" lang="en-US" altLang="zh-CN" sz="2400" dirty="0"/>
          </a:p>
          <a:p>
            <a:pPr eaLnBrk="1" hangingPunct="1">
              <a:lnSpc>
                <a:spcPct val="110000"/>
              </a:lnSpc>
              <a:defRPr/>
            </a:pPr>
            <a:r>
              <a:rPr kumimoji="1" lang="zh-CN" altLang="en-US" sz="2400" b="1" dirty="0"/>
              <a:t> </a:t>
            </a:r>
            <a:r>
              <a:rPr lang="en-US" altLang="zh-CN" sz="2400" dirty="0"/>
              <a:t>(1) </a:t>
            </a:r>
            <a:r>
              <a:rPr lang="zh-CN" altLang="en-US" sz="2400" dirty="0"/>
              <a:t>对称寻址方式</a:t>
            </a:r>
            <a:br>
              <a:rPr lang="zh-CN" altLang="en-US" sz="2800" dirty="0"/>
            </a:br>
            <a:r>
              <a:rPr lang="zh-CN" altLang="en-US" sz="2800" dirty="0"/>
              <a:t>  </a:t>
            </a:r>
            <a:r>
              <a:rPr lang="zh-CN" altLang="en-US" sz="2400" dirty="0"/>
              <a:t> </a:t>
            </a:r>
            <a:r>
              <a:rPr kumimoji="1" lang="en-US" altLang="zh-CN" sz="2000" b="1" dirty="0">
                <a:solidFill>
                  <a:srgbClr val="7030A0"/>
                </a:solidFill>
              </a:rPr>
              <a:t>Send(Receiver, message); </a:t>
            </a:r>
            <a:r>
              <a:rPr kumimoji="1" lang="zh-CN" altLang="en-US" sz="2000" b="1" dirty="0"/>
              <a:t>发送一个消息给接收进程；</a:t>
            </a:r>
          </a:p>
          <a:p>
            <a:pPr marL="457200" lvl="1" indent="0" eaLnBrk="1" hangingPunct="1">
              <a:lnSpc>
                <a:spcPct val="110000"/>
              </a:lnSpc>
              <a:buFont typeface="Wingdings" panose="05000000000000000000" pitchFamily="2" charset="2"/>
              <a:buNone/>
              <a:defRPr/>
            </a:pPr>
            <a:r>
              <a:rPr kumimoji="1" lang="en-US" altLang="zh-CN" sz="2000" b="1" dirty="0">
                <a:solidFill>
                  <a:srgbClr val="7030A0"/>
                </a:solidFill>
              </a:rPr>
              <a:t>Receive(Sender, message); </a:t>
            </a:r>
            <a:r>
              <a:rPr kumimoji="1" lang="zh-CN" altLang="en-US" sz="2000" b="1" dirty="0"/>
              <a:t>接收</a:t>
            </a:r>
            <a:r>
              <a:rPr kumimoji="1" lang="en-US" altLang="zh-CN" sz="2000" b="1" dirty="0"/>
              <a:t>Sender</a:t>
            </a:r>
            <a:r>
              <a:rPr kumimoji="1" lang="zh-CN" altLang="en-US" sz="2000" b="1" dirty="0"/>
              <a:t>发来的消息；</a:t>
            </a:r>
          </a:p>
          <a:p>
            <a:pPr lvl="1" eaLnBrk="1" hangingPunct="1">
              <a:lnSpc>
                <a:spcPct val="110000"/>
              </a:lnSpc>
              <a:defRPr/>
            </a:pPr>
            <a:r>
              <a:rPr kumimoji="1" lang="zh-CN" altLang="en-US" sz="2000" b="1" dirty="0"/>
              <a:t>例如，原语</a:t>
            </a:r>
            <a:r>
              <a:rPr kumimoji="1" lang="en-US" altLang="zh-CN" sz="2000" b="1" dirty="0"/>
              <a:t>Send(P2, m1)</a:t>
            </a:r>
            <a:r>
              <a:rPr kumimoji="1" lang="zh-CN" altLang="en-US" sz="2000" b="1" dirty="0"/>
              <a:t>表示将消息</a:t>
            </a:r>
            <a:r>
              <a:rPr kumimoji="1" lang="en-US" altLang="zh-CN" sz="2000" b="1" dirty="0"/>
              <a:t>m1</a:t>
            </a:r>
            <a:r>
              <a:rPr kumimoji="1" lang="zh-CN" altLang="en-US" sz="2000" b="1" dirty="0"/>
              <a:t>发送给接收进程</a:t>
            </a:r>
            <a:r>
              <a:rPr kumimoji="1" lang="en-US" altLang="zh-CN" sz="2000" b="1" dirty="0"/>
              <a:t>P2; </a:t>
            </a:r>
            <a:r>
              <a:rPr kumimoji="1" lang="zh-CN" altLang="en-US" sz="2000" b="1" dirty="0"/>
              <a:t>而原语</a:t>
            </a:r>
            <a:r>
              <a:rPr kumimoji="1" lang="en-US" altLang="zh-CN" sz="2000" b="1" dirty="0"/>
              <a:t>Receive(P1</a:t>
            </a:r>
            <a:r>
              <a:rPr kumimoji="1" lang="zh-CN" altLang="en-US" sz="2000" b="1" dirty="0"/>
              <a:t>，</a:t>
            </a:r>
            <a:r>
              <a:rPr kumimoji="1" lang="en-US" altLang="zh-CN" sz="2000" b="1" dirty="0"/>
              <a:t>m1)</a:t>
            </a:r>
            <a:r>
              <a:rPr kumimoji="1" lang="zh-CN" altLang="en-US" sz="2000" b="1" dirty="0"/>
              <a:t>则表示接收由</a:t>
            </a:r>
            <a:r>
              <a:rPr kumimoji="1" lang="en-US" altLang="zh-CN" sz="2000" b="1" dirty="0"/>
              <a:t>P1</a:t>
            </a:r>
            <a:r>
              <a:rPr kumimoji="1" lang="zh-CN" altLang="en-US" sz="2000" b="1" dirty="0"/>
              <a:t>发来的消息</a:t>
            </a:r>
            <a:r>
              <a:rPr kumimoji="1" lang="en-US" altLang="zh-CN" sz="2000" b="1" dirty="0"/>
              <a:t>m1</a:t>
            </a:r>
            <a:r>
              <a:rPr kumimoji="1" lang="zh-CN" altLang="en-US" sz="2000" b="1" dirty="0"/>
              <a:t>。</a:t>
            </a:r>
            <a:endParaRPr kumimoji="1" lang="en-US" altLang="zh-CN" sz="2000" b="1" dirty="0"/>
          </a:p>
          <a:p>
            <a:pPr eaLnBrk="1" hangingPunct="1">
              <a:lnSpc>
                <a:spcPct val="110000"/>
              </a:lnSpc>
              <a:defRPr/>
            </a:pPr>
            <a:r>
              <a:rPr lang="en-US" altLang="zh-CN" sz="2400" dirty="0"/>
              <a:t>(2) </a:t>
            </a:r>
            <a:r>
              <a:rPr lang="zh-CN" altLang="en-US" sz="2400" dirty="0"/>
              <a:t>非对称寻址方式</a:t>
            </a:r>
          </a:p>
          <a:p>
            <a:pPr marL="457200" lvl="1" indent="0" eaLnBrk="1" hangingPunct="1">
              <a:lnSpc>
                <a:spcPct val="110000"/>
              </a:lnSpc>
              <a:buFont typeface="Wingdings" panose="05000000000000000000" pitchFamily="2" charset="2"/>
              <a:buNone/>
              <a:defRPr/>
            </a:pPr>
            <a:r>
              <a:rPr kumimoji="1" lang="en-US" altLang="zh-CN" sz="2000" b="1" dirty="0">
                <a:solidFill>
                  <a:srgbClr val="7030A0"/>
                </a:solidFill>
                <a:cs typeface="+mn-cs"/>
              </a:rPr>
              <a:t>Send(P, message);</a:t>
            </a:r>
            <a:r>
              <a:rPr kumimoji="1" lang="zh-CN" altLang="en-US" sz="2000" b="1" dirty="0"/>
              <a:t>发送一个消息给接收进程</a:t>
            </a:r>
            <a:r>
              <a:rPr kumimoji="1" lang="en-US" altLang="zh-CN" sz="2000" b="1" dirty="0"/>
              <a:t>P</a:t>
            </a:r>
            <a:r>
              <a:rPr kumimoji="1" lang="zh-CN" altLang="en-US" sz="2000" b="1" dirty="0"/>
              <a:t>；</a:t>
            </a:r>
            <a:endParaRPr kumimoji="1" lang="en-US" altLang="zh-CN" sz="2000" b="1" dirty="0">
              <a:solidFill>
                <a:srgbClr val="7030A0"/>
              </a:solidFill>
              <a:cs typeface="+mn-cs"/>
            </a:endParaRPr>
          </a:p>
          <a:p>
            <a:pPr marL="457200" lvl="1" indent="0" eaLnBrk="1" hangingPunct="1">
              <a:lnSpc>
                <a:spcPct val="110000"/>
              </a:lnSpc>
              <a:buFont typeface="Wingdings" panose="05000000000000000000" pitchFamily="2" charset="2"/>
              <a:buNone/>
              <a:defRPr/>
            </a:pPr>
            <a:r>
              <a:rPr kumimoji="1" lang="en-US" altLang="zh-CN" sz="2000" b="1" dirty="0">
                <a:solidFill>
                  <a:srgbClr val="7030A0"/>
                </a:solidFill>
                <a:cs typeface="+mn-cs"/>
              </a:rPr>
              <a:t>Receive(id, message);</a:t>
            </a:r>
            <a:r>
              <a:rPr kumimoji="1" lang="zh-CN" altLang="en-US" sz="2000" b="1" dirty="0">
                <a:solidFill>
                  <a:srgbClr val="7030A0"/>
                </a:solidFill>
                <a:cs typeface="+mn-cs"/>
              </a:rPr>
              <a:t> </a:t>
            </a:r>
            <a:r>
              <a:rPr kumimoji="1" lang="zh-CN" altLang="en-US" sz="2000" b="1" dirty="0"/>
              <a:t>接收来自任何进程的消息，进程</a:t>
            </a:r>
            <a:r>
              <a:rPr kumimoji="1" lang="en-US" altLang="zh-CN" sz="2000" b="1" dirty="0"/>
              <a:t>id</a:t>
            </a:r>
            <a:r>
              <a:rPr kumimoji="1" lang="zh-CN" altLang="en-US" sz="2000" b="1" dirty="0"/>
              <a:t>不固定。</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2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2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2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2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Text Box 4">
            <a:extLst>
              <a:ext uri="{FF2B5EF4-FFF2-40B4-BE49-F238E27FC236}">
                <a16:creationId xmlns:a16="http://schemas.microsoft.com/office/drawing/2014/main" id="{A470001D-B407-4095-946D-6E51B32EEA23}"/>
              </a:ext>
            </a:extLst>
          </p:cNvPr>
          <p:cNvSpPr txBox="1">
            <a:spLocks noChangeArrowheads="1"/>
          </p:cNvSpPr>
          <p:nvPr/>
        </p:nvSpPr>
        <p:spPr bwMode="auto">
          <a:xfrm>
            <a:off x="176151" y="449283"/>
            <a:ext cx="8610600" cy="227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Tx/>
              <a:buSzTx/>
              <a:buFontTx/>
              <a:buNone/>
            </a:pPr>
            <a:r>
              <a:rPr kumimoji="1" lang="zh-CN" altLang="en-US" sz="2400" b="1" dirty="0">
                <a:solidFill>
                  <a:srgbClr val="CC3300"/>
                </a:solidFill>
                <a:latin typeface="+mj-ea"/>
                <a:ea typeface="+mj-ea"/>
              </a:rPr>
              <a:t>             利用直接通信原语，来解决生产者</a:t>
            </a:r>
            <a:r>
              <a:rPr kumimoji="1" lang="en-US" altLang="zh-CN" sz="2400" b="1" dirty="0">
                <a:solidFill>
                  <a:srgbClr val="CC3300"/>
                </a:solidFill>
                <a:latin typeface="+mj-ea"/>
                <a:ea typeface="+mj-ea"/>
              </a:rPr>
              <a:t>-</a:t>
            </a:r>
            <a:r>
              <a:rPr kumimoji="1" lang="zh-CN" altLang="en-US" sz="2400" b="1" dirty="0">
                <a:solidFill>
                  <a:srgbClr val="CC3300"/>
                </a:solidFill>
                <a:latin typeface="+mj-ea"/>
                <a:ea typeface="+mj-ea"/>
              </a:rPr>
              <a:t>消费者问题：</a:t>
            </a:r>
          </a:p>
          <a:p>
            <a:pPr algn="just" eaLnBrk="1" hangingPunct="1">
              <a:lnSpc>
                <a:spcPct val="110000"/>
              </a:lnSpc>
              <a:spcBef>
                <a:spcPct val="50000"/>
              </a:spcBef>
              <a:buClrTx/>
              <a:buSzTx/>
              <a:buFontTx/>
              <a:buNone/>
            </a:pPr>
            <a:r>
              <a:rPr kumimoji="1" lang="zh-CN" altLang="en-US" sz="2400" b="1" dirty="0">
                <a:solidFill>
                  <a:srgbClr val="080808"/>
                </a:solidFill>
                <a:latin typeface="+mj-ea"/>
                <a:ea typeface="+mj-ea"/>
              </a:rPr>
              <a:t>当生产者生产出一个产品</a:t>
            </a:r>
            <a:r>
              <a:rPr kumimoji="1" lang="en-US" altLang="zh-CN" sz="2400" b="1" dirty="0">
                <a:solidFill>
                  <a:srgbClr val="080808"/>
                </a:solidFill>
                <a:latin typeface="+mj-ea"/>
                <a:ea typeface="+mj-ea"/>
              </a:rPr>
              <a:t>(</a:t>
            </a:r>
            <a:r>
              <a:rPr kumimoji="1" lang="zh-CN" altLang="en-US" sz="2400" b="1" dirty="0">
                <a:solidFill>
                  <a:srgbClr val="080808"/>
                </a:solidFill>
                <a:latin typeface="+mj-ea"/>
                <a:ea typeface="+mj-ea"/>
              </a:rPr>
              <a:t>消息</a:t>
            </a:r>
            <a:r>
              <a:rPr kumimoji="1" lang="en-US" altLang="zh-CN" sz="2400" b="1" dirty="0">
                <a:solidFill>
                  <a:srgbClr val="080808"/>
                </a:solidFill>
                <a:latin typeface="+mj-ea"/>
                <a:ea typeface="+mj-ea"/>
              </a:rPr>
              <a:t>)</a:t>
            </a:r>
            <a:r>
              <a:rPr kumimoji="1" lang="zh-CN" altLang="en-US" sz="2400" b="1" dirty="0">
                <a:solidFill>
                  <a:srgbClr val="080808"/>
                </a:solidFill>
                <a:latin typeface="+mj-ea"/>
                <a:ea typeface="+mj-ea"/>
              </a:rPr>
              <a:t>后，便用</a:t>
            </a:r>
            <a:r>
              <a:rPr kumimoji="1" lang="en-US" altLang="zh-CN" sz="2400" b="1" dirty="0">
                <a:solidFill>
                  <a:srgbClr val="080808"/>
                </a:solidFill>
                <a:latin typeface="+mj-ea"/>
                <a:ea typeface="+mj-ea"/>
              </a:rPr>
              <a:t>Send</a:t>
            </a:r>
            <a:r>
              <a:rPr kumimoji="1" lang="zh-CN" altLang="en-US" sz="2400" b="1" dirty="0">
                <a:solidFill>
                  <a:srgbClr val="080808"/>
                </a:solidFill>
                <a:latin typeface="+mj-ea"/>
                <a:ea typeface="+mj-ea"/>
              </a:rPr>
              <a:t>原语将消息发送给消费者进程；而消费者进程则利用</a:t>
            </a:r>
            <a:r>
              <a:rPr kumimoji="1" lang="en-US" altLang="zh-CN" sz="2400" b="1" dirty="0">
                <a:solidFill>
                  <a:srgbClr val="080808"/>
                </a:solidFill>
                <a:latin typeface="+mj-ea"/>
                <a:ea typeface="+mj-ea"/>
              </a:rPr>
              <a:t>Receive</a:t>
            </a:r>
            <a:r>
              <a:rPr kumimoji="1" lang="zh-CN" altLang="en-US" sz="2400" b="1" dirty="0">
                <a:solidFill>
                  <a:srgbClr val="080808"/>
                </a:solidFill>
                <a:latin typeface="+mj-ea"/>
                <a:ea typeface="+mj-ea"/>
              </a:rPr>
              <a:t>原语来得到一个消息。如果消息尚未生产出来，消费者必须等待，直至生产者进程将消息发送过来。 </a:t>
            </a:r>
          </a:p>
        </p:txBody>
      </p:sp>
      <p:sp>
        <p:nvSpPr>
          <p:cNvPr id="258051" name="Rectangle 6">
            <a:extLst>
              <a:ext uri="{FF2B5EF4-FFF2-40B4-BE49-F238E27FC236}">
                <a16:creationId xmlns:a16="http://schemas.microsoft.com/office/drawing/2014/main" id="{4C45D1C5-4317-4B34-A788-F81F82FE4A35}"/>
              </a:ext>
            </a:extLst>
          </p:cNvPr>
          <p:cNvSpPr>
            <a:spLocks noChangeArrowheads="1"/>
          </p:cNvSpPr>
          <p:nvPr/>
        </p:nvSpPr>
        <p:spPr bwMode="auto">
          <a:xfrm>
            <a:off x="1705098" y="2819400"/>
            <a:ext cx="4419600" cy="3886200"/>
          </a:xfrm>
          <a:prstGeom prst="rect">
            <a:avLst/>
          </a:prstGeom>
          <a:solidFill>
            <a:srgbClr val="CCFFFF"/>
          </a:solidFill>
          <a:ln>
            <a:noFill/>
          </a:ln>
          <a:effectLst>
            <a:prstShdw prst="shdw17" dist="17961" dir="13500000">
              <a:srgbClr val="050505"/>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dirty="0">
                <a:solidFill>
                  <a:srgbClr val="003300"/>
                </a:solidFill>
                <a:latin typeface="+mj-ea"/>
                <a:ea typeface="+mj-ea"/>
              </a:rPr>
              <a:t>repeat</a:t>
            </a:r>
          </a:p>
          <a:p>
            <a:pPr eaLnBrk="1" hangingPunct="1">
              <a:spcBef>
                <a:spcPct val="0"/>
              </a:spcBef>
              <a:buClrTx/>
              <a:buSzTx/>
              <a:buFontTx/>
              <a:buNone/>
            </a:pPr>
            <a:r>
              <a:rPr kumimoji="1" lang="en-US" altLang="zh-CN" sz="2000" b="1" dirty="0">
                <a:solidFill>
                  <a:srgbClr val="003300"/>
                </a:solidFill>
                <a:latin typeface="+mj-ea"/>
                <a:ea typeface="+mj-ea"/>
              </a:rPr>
              <a:t>     …</a:t>
            </a:r>
          </a:p>
          <a:p>
            <a:pPr eaLnBrk="1" hangingPunct="1">
              <a:spcBef>
                <a:spcPct val="0"/>
              </a:spcBef>
              <a:buClrTx/>
              <a:buSzTx/>
              <a:buFontTx/>
              <a:buNone/>
            </a:pPr>
            <a:r>
              <a:rPr kumimoji="1" lang="en-US" altLang="zh-CN" sz="2000" b="1" dirty="0">
                <a:solidFill>
                  <a:srgbClr val="003300"/>
                </a:solidFill>
                <a:latin typeface="+mj-ea"/>
                <a:ea typeface="+mj-ea"/>
              </a:rPr>
              <a:t>    produce an item in </a:t>
            </a:r>
            <a:r>
              <a:rPr kumimoji="1" lang="en-US" altLang="zh-CN" sz="2000" b="1" dirty="0" err="1">
                <a:solidFill>
                  <a:srgbClr val="003300"/>
                </a:solidFill>
                <a:latin typeface="+mj-ea"/>
                <a:ea typeface="+mj-ea"/>
              </a:rPr>
              <a:t>nextp</a:t>
            </a:r>
            <a:r>
              <a:rPr kumimoji="1" lang="en-US" altLang="zh-CN" sz="2000" b="1" dirty="0">
                <a:solidFill>
                  <a:srgbClr val="003300"/>
                </a:solidFill>
                <a:latin typeface="+mj-ea"/>
                <a:ea typeface="+mj-ea"/>
              </a:rPr>
              <a:t>;</a:t>
            </a:r>
          </a:p>
          <a:p>
            <a:pPr eaLnBrk="1" hangingPunct="1">
              <a:spcBef>
                <a:spcPct val="0"/>
              </a:spcBef>
              <a:buClrTx/>
              <a:buSzTx/>
              <a:buFontTx/>
              <a:buNone/>
            </a:pPr>
            <a:r>
              <a:rPr kumimoji="1" lang="en-US" altLang="zh-CN" sz="2000" b="1" dirty="0">
                <a:solidFill>
                  <a:srgbClr val="003300"/>
                </a:solidFill>
                <a:latin typeface="+mj-ea"/>
                <a:ea typeface="+mj-ea"/>
              </a:rPr>
              <a:t>      …</a:t>
            </a:r>
          </a:p>
          <a:p>
            <a:pPr eaLnBrk="1" hangingPunct="1">
              <a:spcBef>
                <a:spcPct val="0"/>
              </a:spcBef>
              <a:buClrTx/>
              <a:buSzTx/>
              <a:buFontTx/>
              <a:buNone/>
            </a:pPr>
            <a:r>
              <a:rPr kumimoji="1" lang="en-US" altLang="zh-CN" sz="2000" b="1" dirty="0">
                <a:solidFill>
                  <a:srgbClr val="003300"/>
                </a:solidFill>
                <a:latin typeface="+mj-ea"/>
                <a:ea typeface="+mj-ea"/>
              </a:rPr>
              <a:t>    </a:t>
            </a:r>
            <a:r>
              <a:rPr kumimoji="1" lang="en-US" altLang="zh-CN" sz="2000" b="1" dirty="0">
                <a:solidFill>
                  <a:srgbClr val="FF0000"/>
                </a:solidFill>
                <a:latin typeface="+mj-ea"/>
                <a:ea typeface="+mj-ea"/>
              </a:rPr>
              <a:t>send(consumer, </a:t>
            </a:r>
            <a:r>
              <a:rPr kumimoji="1" lang="en-US" altLang="zh-CN" sz="2000" b="1" dirty="0" err="1">
                <a:solidFill>
                  <a:srgbClr val="FF0000"/>
                </a:solidFill>
                <a:latin typeface="+mj-ea"/>
                <a:ea typeface="+mj-ea"/>
              </a:rPr>
              <a:t>nextp</a:t>
            </a:r>
            <a:r>
              <a:rPr kumimoji="1" lang="en-US" altLang="zh-CN" sz="2000" b="1" dirty="0">
                <a:solidFill>
                  <a:srgbClr val="FF0000"/>
                </a:solidFill>
                <a:latin typeface="+mj-ea"/>
                <a:ea typeface="+mj-ea"/>
              </a:rPr>
              <a:t>);</a:t>
            </a:r>
          </a:p>
          <a:p>
            <a:pPr eaLnBrk="1" hangingPunct="1">
              <a:spcBef>
                <a:spcPct val="0"/>
              </a:spcBef>
              <a:buClrTx/>
              <a:buSzTx/>
              <a:buFontTx/>
              <a:buNone/>
            </a:pPr>
            <a:r>
              <a:rPr kumimoji="1" lang="en-US" altLang="zh-CN" sz="2000" b="1" dirty="0">
                <a:solidFill>
                  <a:srgbClr val="003300"/>
                </a:solidFill>
                <a:latin typeface="+mj-ea"/>
                <a:ea typeface="+mj-ea"/>
              </a:rPr>
              <a:t>   until false;</a:t>
            </a:r>
          </a:p>
          <a:p>
            <a:pPr eaLnBrk="1" hangingPunct="1">
              <a:spcBef>
                <a:spcPct val="0"/>
              </a:spcBef>
              <a:buClrTx/>
              <a:buSzTx/>
              <a:buFontTx/>
              <a:buNone/>
            </a:pPr>
            <a:r>
              <a:rPr kumimoji="1" lang="en-US" altLang="zh-CN" sz="2000" b="1" dirty="0">
                <a:solidFill>
                  <a:srgbClr val="003300"/>
                </a:solidFill>
                <a:latin typeface="+mj-ea"/>
                <a:ea typeface="+mj-ea"/>
              </a:rPr>
              <a:t>   </a:t>
            </a:r>
          </a:p>
          <a:p>
            <a:pPr eaLnBrk="1" hangingPunct="1">
              <a:spcBef>
                <a:spcPct val="0"/>
              </a:spcBef>
              <a:buClrTx/>
              <a:buSzTx/>
              <a:buFontTx/>
              <a:buNone/>
            </a:pPr>
            <a:r>
              <a:rPr kumimoji="1" lang="en-US" altLang="zh-CN" sz="2000" b="1" dirty="0">
                <a:solidFill>
                  <a:srgbClr val="003300"/>
                </a:solidFill>
                <a:latin typeface="+mj-ea"/>
                <a:ea typeface="+mj-ea"/>
              </a:rPr>
              <a:t>repeat</a:t>
            </a:r>
          </a:p>
          <a:p>
            <a:pPr eaLnBrk="1" hangingPunct="1">
              <a:spcBef>
                <a:spcPct val="0"/>
              </a:spcBef>
              <a:buClrTx/>
              <a:buSzTx/>
              <a:buFontTx/>
              <a:buNone/>
            </a:pPr>
            <a:r>
              <a:rPr kumimoji="1" lang="en-US" altLang="zh-CN" sz="2000" b="1" dirty="0">
                <a:solidFill>
                  <a:srgbClr val="003300"/>
                </a:solidFill>
                <a:latin typeface="+mj-ea"/>
                <a:ea typeface="+mj-ea"/>
              </a:rPr>
              <a:t>    </a:t>
            </a:r>
            <a:r>
              <a:rPr kumimoji="1" lang="en-US" altLang="zh-CN" sz="2000" b="1" dirty="0">
                <a:solidFill>
                  <a:srgbClr val="FF0000"/>
                </a:solidFill>
                <a:latin typeface="+mj-ea"/>
                <a:ea typeface="+mj-ea"/>
              </a:rPr>
              <a:t>receive(producer, </a:t>
            </a:r>
            <a:r>
              <a:rPr kumimoji="1" lang="en-US" altLang="zh-CN" sz="2000" b="1" dirty="0" err="1">
                <a:solidFill>
                  <a:srgbClr val="FF0000"/>
                </a:solidFill>
                <a:latin typeface="+mj-ea"/>
                <a:ea typeface="+mj-ea"/>
              </a:rPr>
              <a:t>nextc</a:t>
            </a:r>
            <a:r>
              <a:rPr kumimoji="1" lang="en-US" altLang="zh-CN" sz="2000" b="1" dirty="0">
                <a:solidFill>
                  <a:srgbClr val="FF0000"/>
                </a:solidFill>
                <a:latin typeface="+mj-ea"/>
                <a:ea typeface="+mj-ea"/>
              </a:rPr>
              <a:t>);</a:t>
            </a:r>
          </a:p>
          <a:p>
            <a:pPr eaLnBrk="1" hangingPunct="1">
              <a:spcBef>
                <a:spcPct val="0"/>
              </a:spcBef>
              <a:buClrTx/>
              <a:buSzTx/>
              <a:buFontTx/>
              <a:buNone/>
            </a:pPr>
            <a:r>
              <a:rPr kumimoji="1" lang="en-US" altLang="zh-CN" sz="2000" b="1" dirty="0">
                <a:solidFill>
                  <a:srgbClr val="003300"/>
                </a:solidFill>
                <a:latin typeface="+mj-ea"/>
                <a:ea typeface="+mj-ea"/>
              </a:rPr>
              <a:t>      …</a:t>
            </a:r>
          </a:p>
          <a:p>
            <a:pPr eaLnBrk="1" hangingPunct="1">
              <a:spcBef>
                <a:spcPct val="0"/>
              </a:spcBef>
              <a:buClrTx/>
              <a:buSzTx/>
              <a:buFontTx/>
              <a:buNone/>
            </a:pPr>
            <a:r>
              <a:rPr kumimoji="1" lang="en-US" altLang="zh-CN" sz="2000" b="1" dirty="0">
                <a:solidFill>
                  <a:srgbClr val="003300"/>
                </a:solidFill>
                <a:latin typeface="+mj-ea"/>
                <a:ea typeface="+mj-ea"/>
              </a:rPr>
              <a:t>    consume the item in </a:t>
            </a:r>
            <a:r>
              <a:rPr kumimoji="1" lang="en-US" altLang="zh-CN" sz="2000" b="1" dirty="0" err="1">
                <a:solidFill>
                  <a:srgbClr val="003300"/>
                </a:solidFill>
                <a:latin typeface="+mj-ea"/>
                <a:ea typeface="+mj-ea"/>
              </a:rPr>
              <a:t>nextc</a:t>
            </a:r>
            <a:r>
              <a:rPr kumimoji="1" lang="en-US" altLang="zh-CN" sz="2000" b="1" dirty="0">
                <a:solidFill>
                  <a:srgbClr val="003300"/>
                </a:solidFill>
                <a:latin typeface="+mj-ea"/>
                <a:ea typeface="+mj-ea"/>
              </a:rPr>
              <a:t>;</a:t>
            </a:r>
          </a:p>
          <a:p>
            <a:pPr eaLnBrk="1" hangingPunct="1">
              <a:spcBef>
                <a:spcPct val="0"/>
              </a:spcBef>
              <a:buClrTx/>
              <a:buSzTx/>
              <a:buFontTx/>
              <a:buNone/>
            </a:pPr>
            <a:r>
              <a:rPr kumimoji="1" lang="en-US" altLang="zh-CN" sz="2000" b="1" dirty="0">
                <a:solidFill>
                  <a:srgbClr val="003300"/>
                </a:solidFill>
                <a:latin typeface="+mj-ea"/>
                <a:ea typeface="+mj-ea"/>
              </a:rPr>
              <a:t>  until false; </a:t>
            </a:r>
          </a:p>
          <a:p>
            <a:pPr eaLnBrk="1" hangingPunct="1">
              <a:spcBef>
                <a:spcPct val="0"/>
              </a:spcBef>
              <a:buClrTx/>
              <a:buSzTx/>
              <a:buFontTx/>
              <a:buNone/>
            </a:pPr>
            <a:endParaRPr lang="zh-CN" altLang="en-US" sz="2000" dirty="0">
              <a:solidFill>
                <a:srgbClr val="080808"/>
              </a:solidFill>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8051"/>
                                        </p:tgtEl>
                                        <p:attrNameLst>
                                          <p:attrName>style.visibility</p:attrName>
                                        </p:attrNameLst>
                                      </p:cBhvr>
                                      <p:to>
                                        <p:strVal val="visible"/>
                                      </p:to>
                                    </p:set>
                                    <p:animEffect transition="in" filter="fade">
                                      <p:cBhvr>
                                        <p:cTn id="7" dur="10"/>
                                        <p:tgtEl>
                                          <p:spTgt spid="258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1"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CD0AB76-24D8-44EA-9CE5-74397782E5B5}"/>
              </a:ext>
            </a:extLst>
          </p:cNvPr>
          <p:cNvSpPr>
            <a:spLocks noGrp="1"/>
          </p:cNvSpPr>
          <p:nvPr>
            <p:ph idx="1"/>
          </p:nvPr>
        </p:nvSpPr>
        <p:spPr>
          <a:xfrm>
            <a:off x="777662" y="2196935"/>
            <a:ext cx="7588674" cy="3951640"/>
          </a:xfrm>
        </p:spPr>
        <p:txBody>
          <a:bodyPr/>
          <a:lstStyle/>
          <a:p>
            <a:pPr>
              <a:spcBef>
                <a:spcPct val="50000"/>
              </a:spcBef>
              <a:defRPr/>
            </a:pPr>
            <a:r>
              <a:rPr lang="zh-CN" altLang="en-US" dirty="0">
                <a:solidFill>
                  <a:srgbClr val="080808"/>
                </a:solidFill>
                <a:latin typeface="Arial" charset="0"/>
              </a:rPr>
              <a:t>发送进程利用</a:t>
            </a:r>
            <a:r>
              <a:rPr lang="en-US" altLang="zh-CN" dirty="0">
                <a:solidFill>
                  <a:srgbClr val="080808"/>
                </a:solidFill>
                <a:latin typeface="Arial" charset="0"/>
              </a:rPr>
              <a:t>send</a:t>
            </a:r>
            <a:r>
              <a:rPr lang="zh-CN" altLang="en-US" dirty="0">
                <a:solidFill>
                  <a:srgbClr val="080808"/>
                </a:solidFill>
                <a:latin typeface="Arial" charset="0"/>
              </a:rPr>
              <a:t>原语将消息直接发送给接收进程的消息缓冲队列；</a:t>
            </a:r>
          </a:p>
          <a:p>
            <a:pPr>
              <a:spcBef>
                <a:spcPct val="50000"/>
              </a:spcBef>
              <a:defRPr/>
            </a:pPr>
            <a:r>
              <a:rPr lang="zh-CN" altLang="en-US" dirty="0">
                <a:solidFill>
                  <a:srgbClr val="080808"/>
                </a:solidFill>
                <a:latin typeface="Arial" charset="0"/>
              </a:rPr>
              <a:t>接收进程利用</a:t>
            </a:r>
            <a:r>
              <a:rPr lang="en-US" altLang="zh-CN" dirty="0">
                <a:solidFill>
                  <a:srgbClr val="080808"/>
                </a:solidFill>
                <a:latin typeface="Arial" charset="0"/>
              </a:rPr>
              <a:t>receive</a:t>
            </a:r>
            <a:r>
              <a:rPr lang="zh-CN" altLang="en-US" dirty="0">
                <a:solidFill>
                  <a:srgbClr val="080808"/>
                </a:solidFill>
                <a:latin typeface="Arial" charset="0"/>
              </a:rPr>
              <a:t>原语接收消息；</a:t>
            </a:r>
            <a:endParaRPr lang="en-US" altLang="zh-CN" dirty="0">
              <a:solidFill>
                <a:srgbClr val="080808"/>
              </a:solidFill>
              <a:latin typeface="Arial" charset="0"/>
            </a:endParaRPr>
          </a:p>
          <a:p>
            <a:pPr>
              <a:spcBef>
                <a:spcPct val="50000"/>
              </a:spcBef>
              <a:defRPr/>
            </a:pPr>
            <a:r>
              <a:rPr lang="zh-CN" altLang="en-US" dirty="0">
                <a:solidFill>
                  <a:srgbClr val="080808"/>
                </a:solidFill>
                <a:latin typeface="Arial" charset="0"/>
              </a:rPr>
              <a:t>用于</a:t>
            </a:r>
            <a:r>
              <a:rPr lang="zh-CN" altLang="en-US" dirty="0">
                <a:solidFill>
                  <a:srgbClr val="C00000"/>
                </a:solidFill>
                <a:latin typeface="Arial" charset="0"/>
              </a:rPr>
              <a:t>本地</a:t>
            </a:r>
            <a:r>
              <a:rPr lang="zh-CN" altLang="en-US" dirty="0">
                <a:solidFill>
                  <a:srgbClr val="080808"/>
                </a:solidFill>
                <a:latin typeface="Arial" charset="0"/>
              </a:rPr>
              <a:t>进程通信。</a:t>
            </a:r>
          </a:p>
          <a:p>
            <a:endParaRPr lang="zh-CN" altLang="en-US" dirty="0"/>
          </a:p>
        </p:txBody>
      </p:sp>
      <p:sp>
        <p:nvSpPr>
          <p:cNvPr id="3" name="标题 2">
            <a:extLst>
              <a:ext uri="{FF2B5EF4-FFF2-40B4-BE49-F238E27FC236}">
                <a16:creationId xmlns:a16="http://schemas.microsoft.com/office/drawing/2014/main" id="{1EED6BC6-4B37-4283-89F6-C1CBCD8147D5}"/>
              </a:ext>
            </a:extLst>
          </p:cNvPr>
          <p:cNvSpPr>
            <a:spLocks noGrp="1"/>
          </p:cNvSpPr>
          <p:nvPr>
            <p:ph type="title"/>
          </p:nvPr>
        </p:nvSpPr>
        <p:spPr/>
        <p:txBody>
          <a:bodyPr/>
          <a:lstStyle/>
          <a:p>
            <a:r>
              <a:rPr lang="zh-CN" altLang="en-US" dirty="0"/>
              <a:t>直接通信实例</a:t>
            </a:r>
            <a:br>
              <a:rPr lang="zh-CN" altLang="en-US" dirty="0"/>
            </a:br>
            <a:endParaRPr lang="zh-CN" altLang="en-US" dirty="0"/>
          </a:p>
        </p:txBody>
      </p:sp>
      <p:sp>
        <p:nvSpPr>
          <p:cNvPr id="6" name="矩形 5">
            <a:extLst>
              <a:ext uri="{FF2B5EF4-FFF2-40B4-BE49-F238E27FC236}">
                <a16:creationId xmlns:a16="http://schemas.microsoft.com/office/drawing/2014/main" id="{48A31362-5AB3-4C60-A6FB-C2548A40215B}"/>
              </a:ext>
            </a:extLst>
          </p:cNvPr>
          <p:cNvSpPr/>
          <p:nvPr/>
        </p:nvSpPr>
        <p:spPr>
          <a:xfrm>
            <a:off x="2016877" y="1239938"/>
            <a:ext cx="5468587" cy="584775"/>
          </a:xfrm>
          <a:prstGeom prst="rect">
            <a:avLst/>
          </a:prstGeom>
        </p:spPr>
        <p:txBody>
          <a:bodyPr wrap="square">
            <a:spAutoFit/>
          </a:bodyPr>
          <a:lstStyle/>
          <a:p>
            <a:pPr lvl="0" algn="ctr" defTabSz="685800">
              <a:spcBef>
                <a:spcPts val="1350"/>
              </a:spcBef>
              <a:buClr>
                <a:srgbClr val="4A66AC">
                  <a:lumMod val="75000"/>
                </a:srgbClr>
              </a:buClr>
              <a:buSzPct val="100000"/>
            </a:pPr>
            <a:r>
              <a:rPr lang="en-US" altLang="zh-CN" sz="3200" b="1" dirty="0">
                <a:solidFill>
                  <a:srgbClr val="00B0F0"/>
                </a:solidFill>
                <a:latin typeface="微软雅黑" panose="020B0503020204020204" pitchFamily="34" charset="-122"/>
                <a:ea typeface="微软雅黑" panose="020B0503020204020204" pitchFamily="34" charset="-122"/>
              </a:rPr>
              <a:t> </a:t>
            </a:r>
            <a:r>
              <a:rPr lang="zh-CN" altLang="en-US" sz="3200" b="1" dirty="0">
                <a:solidFill>
                  <a:srgbClr val="00B0F0"/>
                </a:solidFill>
                <a:latin typeface="微软雅黑" panose="020B0503020204020204" pitchFamily="34" charset="-122"/>
                <a:ea typeface="微软雅黑" panose="020B0503020204020204" pitchFamily="34" charset="-122"/>
              </a:rPr>
              <a:t>消息缓冲队列通信机制 </a:t>
            </a:r>
          </a:p>
        </p:txBody>
      </p:sp>
    </p:spTree>
    <p:extLst>
      <p:ext uri="{BB962C8B-B14F-4D97-AF65-F5344CB8AC3E}">
        <p14:creationId xmlns:p14="http://schemas.microsoft.com/office/powerpoint/2010/main" val="2378098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3">
            <a:extLst>
              <a:ext uri="{FF2B5EF4-FFF2-40B4-BE49-F238E27FC236}">
                <a16:creationId xmlns:a16="http://schemas.microsoft.com/office/drawing/2014/main" id="{F9874AA9-0BFD-44DA-92DB-687A330F086D}"/>
              </a:ext>
            </a:extLst>
          </p:cNvPr>
          <p:cNvSpPr>
            <a:spLocks noGrp="1" noRot="1" noChangeArrowheads="1"/>
          </p:cNvSpPr>
          <p:nvPr>
            <p:ph type="body" idx="1"/>
          </p:nvPr>
        </p:nvSpPr>
        <p:spPr/>
        <p:txBody>
          <a:bodyPr/>
          <a:lstStyle/>
          <a:p>
            <a:pPr>
              <a:lnSpc>
                <a:spcPct val="80000"/>
              </a:lnSpc>
              <a:buFont typeface="Wingdings 2" panose="05020102010507070707" pitchFamily="18" charset="2"/>
              <a:buNone/>
            </a:pPr>
            <a:r>
              <a:rPr kumimoji="1" lang="zh-CN" altLang="en-US" sz="2800" dirty="0"/>
              <a:t> </a:t>
            </a:r>
            <a:r>
              <a:rPr kumimoji="1" lang="en-US" altLang="zh-CN" sz="2800" b="1" dirty="0"/>
              <a:t>1. </a:t>
            </a:r>
            <a:r>
              <a:rPr kumimoji="1" lang="zh-CN" altLang="en-US" sz="2800" b="1" dirty="0"/>
              <a:t>消息缓冲队列通信机制中的</a:t>
            </a:r>
            <a:r>
              <a:rPr kumimoji="1" lang="zh-CN" altLang="en-US" sz="2800" b="1" dirty="0">
                <a:solidFill>
                  <a:srgbClr val="FF0000"/>
                </a:solidFill>
              </a:rPr>
              <a:t>数据结构</a:t>
            </a:r>
            <a:endParaRPr kumimoji="1" lang="en-US" altLang="zh-CN" sz="2800" b="1" dirty="0">
              <a:solidFill>
                <a:srgbClr val="FF0000"/>
              </a:solidFill>
            </a:endParaRPr>
          </a:p>
          <a:p>
            <a:pPr>
              <a:lnSpc>
                <a:spcPct val="80000"/>
              </a:lnSpc>
              <a:buFont typeface="Wingdings 2" panose="05020102010507070707" pitchFamily="18" charset="2"/>
              <a:buNone/>
            </a:pPr>
            <a:endParaRPr kumimoji="1" lang="zh-CN" altLang="en-US" sz="2800" b="1" dirty="0">
              <a:solidFill>
                <a:srgbClr val="C00000"/>
              </a:solidFill>
            </a:endParaRPr>
          </a:p>
          <a:p>
            <a:pPr>
              <a:spcBef>
                <a:spcPts val="0"/>
              </a:spcBef>
              <a:buFont typeface="Wingdings 2" panose="05020102010507070707" pitchFamily="18" charset="2"/>
              <a:buNone/>
            </a:pPr>
            <a:r>
              <a:rPr kumimoji="1" lang="en-US" altLang="zh-CN" sz="2800" b="1" dirty="0">
                <a:solidFill>
                  <a:srgbClr val="FF0000"/>
                </a:solidFill>
              </a:rPr>
              <a:t>  (a) </a:t>
            </a:r>
            <a:r>
              <a:rPr kumimoji="1" lang="zh-CN" altLang="en-US" sz="2800" b="1" dirty="0">
                <a:solidFill>
                  <a:srgbClr val="FF0000"/>
                </a:solidFill>
              </a:rPr>
              <a:t>消息缓冲区</a:t>
            </a:r>
            <a:endParaRPr kumimoji="1" lang="en-US" altLang="zh-CN" sz="2800" b="1" dirty="0">
              <a:solidFill>
                <a:srgbClr val="FF0000"/>
              </a:solidFill>
            </a:endParaRPr>
          </a:p>
          <a:p>
            <a:pPr>
              <a:lnSpc>
                <a:spcPct val="80000"/>
              </a:lnSpc>
              <a:buFont typeface="Wingdings 2" panose="05020102010507070707" pitchFamily="18" charset="2"/>
              <a:buNone/>
            </a:pPr>
            <a:r>
              <a:rPr kumimoji="1" lang="en-US" altLang="zh-CN" sz="2800" b="1" dirty="0">
                <a:solidFill>
                  <a:srgbClr val="0070C0"/>
                </a:solidFill>
              </a:rPr>
              <a:t>type message buffer=record</a:t>
            </a:r>
          </a:p>
          <a:p>
            <a:pPr>
              <a:lnSpc>
                <a:spcPct val="80000"/>
              </a:lnSpc>
              <a:buFont typeface="Wingdings 2" panose="05020102010507070707" pitchFamily="18" charset="2"/>
              <a:buNone/>
            </a:pPr>
            <a:r>
              <a:rPr kumimoji="1" lang="en-US" altLang="zh-CN" sz="2800" b="1" dirty="0">
                <a:solidFill>
                  <a:srgbClr val="0070C0"/>
                </a:solidFill>
              </a:rPr>
              <a:t>         sender; //</a:t>
            </a:r>
            <a:r>
              <a:rPr kumimoji="1" lang="zh-CN" altLang="en-US" sz="2800" b="1" dirty="0">
                <a:solidFill>
                  <a:srgbClr val="0070C0"/>
                </a:solidFill>
              </a:rPr>
              <a:t>发送者进程标识符</a:t>
            </a:r>
          </a:p>
          <a:p>
            <a:pPr>
              <a:lnSpc>
                <a:spcPct val="80000"/>
              </a:lnSpc>
              <a:buFont typeface="Wingdings 2" panose="05020102010507070707" pitchFamily="18" charset="2"/>
              <a:buNone/>
            </a:pPr>
            <a:r>
              <a:rPr kumimoji="1" lang="zh-CN" altLang="en-US" sz="2800" b="1" dirty="0">
                <a:solidFill>
                  <a:srgbClr val="0070C0"/>
                </a:solidFill>
              </a:rPr>
              <a:t>	        </a:t>
            </a:r>
            <a:r>
              <a:rPr kumimoji="1" lang="en-US" altLang="zh-CN" sz="2800" b="1" dirty="0">
                <a:solidFill>
                  <a:srgbClr val="0070C0"/>
                </a:solidFill>
              </a:rPr>
              <a:t>size;     //</a:t>
            </a:r>
            <a:r>
              <a:rPr kumimoji="1" lang="zh-CN" altLang="en-US" sz="2800" b="1" dirty="0">
                <a:solidFill>
                  <a:srgbClr val="0070C0"/>
                </a:solidFill>
              </a:rPr>
              <a:t>消息长度</a:t>
            </a:r>
          </a:p>
          <a:p>
            <a:pPr>
              <a:lnSpc>
                <a:spcPct val="80000"/>
              </a:lnSpc>
              <a:buFont typeface="Wingdings 2" panose="05020102010507070707" pitchFamily="18" charset="2"/>
              <a:buNone/>
            </a:pPr>
            <a:r>
              <a:rPr kumimoji="1" lang="zh-CN" altLang="en-US" sz="2800" b="1" dirty="0">
                <a:solidFill>
                  <a:srgbClr val="0070C0"/>
                </a:solidFill>
              </a:rPr>
              <a:t>         </a:t>
            </a:r>
            <a:r>
              <a:rPr kumimoji="1" lang="en-US" altLang="zh-CN" sz="2800" b="1" dirty="0">
                <a:solidFill>
                  <a:srgbClr val="0070C0"/>
                </a:solidFill>
              </a:rPr>
              <a:t>text;      //</a:t>
            </a:r>
            <a:r>
              <a:rPr kumimoji="1" lang="zh-CN" altLang="en-US" sz="2800" b="1" dirty="0">
                <a:solidFill>
                  <a:srgbClr val="0070C0"/>
                </a:solidFill>
              </a:rPr>
              <a:t>消息正文</a:t>
            </a:r>
          </a:p>
          <a:p>
            <a:pPr>
              <a:lnSpc>
                <a:spcPct val="80000"/>
              </a:lnSpc>
              <a:buFont typeface="Wingdings 2" panose="05020102010507070707" pitchFamily="18" charset="2"/>
              <a:buNone/>
            </a:pPr>
            <a:r>
              <a:rPr kumimoji="1" lang="zh-CN" altLang="en-US" sz="2800" b="1" dirty="0">
                <a:solidFill>
                  <a:srgbClr val="0070C0"/>
                </a:solidFill>
              </a:rPr>
              <a:t>         </a:t>
            </a:r>
            <a:r>
              <a:rPr kumimoji="1" lang="en-US" altLang="zh-CN" sz="2800" b="1" dirty="0">
                <a:solidFill>
                  <a:srgbClr val="0070C0"/>
                </a:solidFill>
              </a:rPr>
              <a:t>next;     //</a:t>
            </a:r>
            <a:r>
              <a:rPr kumimoji="1" lang="zh-CN" altLang="en-US" sz="2800" b="1" dirty="0">
                <a:solidFill>
                  <a:srgbClr val="0070C0"/>
                </a:solidFill>
              </a:rPr>
              <a:t>指向下一个消息缓冲区的指针</a:t>
            </a:r>
          </a:p>
          <a:p>
            <a:pPr>
              <a:lnSpc>
                <a:spcPct val="80000"/>
              </a:lnSpc>
              <a:buFont typeface="Wingdings 2" panose="05020102010507070707" pitchFamily="18" charset="2"/>
              <a:buNone/>
            </a:pPr>
            <a:r>
              <a:rPr kumimoji="1" lang="zh-CN" altLang="en-US" sz="2800" b="1" dirty="0">
                <a:solidFill>
                  <a:srgbClr val="0070C0"/>
                </a:solidFill>
              </a:rPr>
              <a:t>     </a:t>
            </a:r>
            <a:r>
              <a:rPr kumimoji="1" lang="en-US" altLang="zh-CN" sz="2800" b="1" dirty="0">
                <a:solidFill>
                  <a:srgbClr val="0070C0"/>
                </a:solidFill>
              </a:rPr>
              <a:t>end </a:t>
            </a:r>
          </a:p>
          <a:p>
            <a:pPr>
              <a:lnSpc>
                <a:spcPct val="80000"/>
              </a:lnSpc>
              <a:buFont typeface="Wingdings 2" panose="05020102010507070707" pitchFamily="18" charset="2"/>
              <a:buNone/>
            </a:pPr>
            <a:endParaRPr lang="zh-CN" altLang="en-US" sz="2800" dirty="0"/>
          </a:p>
        </p:txBody>
      </p:sp>
      <p:sp>
        <p:nvSpPr>
          <p:cNvPr id="267267" name="Text Box 2">
            <a:extLst>
              <a:ext uri="{FF2B5EF4-FFF2-40B4-BE49-F238E27FC236}">
                <a16:creationId xmlns:a16="http://schemas.microsoft.com/office/drawing/2014/main" id="{518976A4-AA9C-4526-8033-085612E530BA}"/>
              </a:ext>
            </a:extLst>
          </p:cNvPr>
          <p:cNvSpPr>
            <a:spLocks noGrp="1" noChangeArrowheads="1"/>
          </p:cNvSpPr>
          <p:nvPr>
            <p:ph type="title"/>
          </p:nvPr>
        </p:nvSpPr>
        <p:spPr>
          <a:xfrm>
            <a:off x="1717716" y="388791"/>
            <a:ext cx="5708567" cy="549275"/>
          </a:xfrm>
          <a:noFill/>
        </p:spPr>
        <p:txBody>
          <a:bodyPr/>
          <a:lstStyle/>
          <a:p>
            <a:pPr algn="l" eaLnBrk="1" hangingPunct="1"/>
            <a:r>
              <a:rPr kumimoji="1" lang="zh-CN" altLang="en-US" b="1" dirty="0"/>
              <a:t>（</a:t>
            </a:r>
            <a:r>
              <a:rPr kumimoji="1" lang="en-US" altLang="zh-CN" b="1" dirty="0"/>
              <a:t>2</a:t>
            </a:r>
            <a:r>
              <a:rPr kumimoji="1" lang="zh-CN" altLang="en-US" b="1" dirty="0"/>
              <a:t>）消息缓冲队列通信机制</a:t>
            </a:r>
            <a:r>
              <a:rPr kumimoji="1" lang="zh-CN" altLang="en-US" dirty="0"/>
              <a: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A7B38BC6-CCD3-48A4-97C3-CF4E88B2A026}"/>
              </a:ext>
            </a:extLst>
          </p:cNvPr>
          <p:cNvSpPr txBox="1">
            <a:spLocks noChangeArrowheads="1"/>
          </p:cNvSpPr>
          <p:nvPr/>
        </p:nvSpPr>
        <p:spPr bwMode="auto">
          <a:xfrm>
            <a:off x="381000" y="990600"/>
            <a:ext cx="80772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50000"/>
              </a:spcBef>
              <a:buClrTx/>
              <a:buSzTx/>
              <a:buFontTx/>
              <a:buNone/>
            </a:pPr>
            <a:r>
              <a:rPr kumimoji="1" lang="zh-CN" altLang="en-US" sz="2800" b="1" dirty="0">
                <a:latin typeface="+mj-ea"/>
                <a:ea typeface="+mj-ea"/>
              </a:rPr>
              <a:t>对于具有下述四条语句的程序段</a:t>
            </a:r>
            <a:r>
              <a:rPr kumimoji="1" lang="zh-CN" altLang="en-US" sz="2400" b="1" dirty="0">
                <a:latin typeface="Times New Roman" panose="02020603050405020304" pitchFamily="18" charset="0"/>
              </a:rPr>
              <a:t>：</a:t>
            </a:r>
          </a:p>
          <a:p>
            <a:pPr algn="just" eaLnBrk="1" hangingPunct="1">
              <a:lnSpc>
                <a:spcPct val="150000"/>
              </a:lnSpc>
              <a:spcBef>
                <a:spcPct val="50000"/>
              </a:spcBef>
              <a:buClrTx/>
              <a:buSzTx/>
              <a:buFontTx/>
              <a:buNone/>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S</a:t>
            </a:r>
            <a:r>
              <a:rPr kumimoji="1" lang="en-US" altLang="zh-CN" sz="2400" b="1" baseline="-25000" dirty="0">
                <a:latin typeface="Times New Roman" panose="02020603050405020304" pitchFamily="18" charset="0"/>
              </a:rPr>
              <a:t>1</a:t>
            </a:r>
            <a:r>
              <a:rPr kumimoji="1" lang="en-US" altLang="zh-CN" sz="2400" b="1" dirty="0">
                <a:latin typeface="Times New Roman" panose="02020603050405020304" pitchFamily="18" charset="0"/>
              </a:rPr>
              <a:t>: a∶=x+2</a:t>
            </a:r>
          </a:p>
          <a:p>
            <a:pPr algn="just" eaLnBrk="1" hangingPunct="1">
              <a:lnSpc>
                <a:spcPct val="150000"/>
              </a:lnSpc>
              <a:spcBef>
                <a:spcPct val="50000"/>
              </a:spcBef>
              <a:buClrTx/>
              <a:buSzTx/>
              <a:buFontTx/>
              <a:buNone/>
            </a:pPr>
            <a:r>
              <a:rPr kumimoji="1" lang="en-US" altLang="zh-CN" sz="2400" b="1" dirty="0">
                <a:latin typeface="Times New Roman" panose="02020603050405020304" pitchFamily="18" charset="0"/>
              </a:rPr>
              <a:t>         S</a:t>
            </a:r>
            <a:r>
              <a:rPr kumimoji="1" lang="en-US" altLang="zh-CN" sz="2400" b="1" baseline="-25000" dirty="0">
                <a:latin typeface="Times New Roman" panose="02020603050405020304" pitchFamily="18" charset="0"/>
              </a:rPr>
              <a:t>2</a:t>
            </a:r>
            <a:r>
              <a:rPr kumimoji="1" lang="en-US" altLang="zh-CN" sz="2400" b="1" dirty="0">
                <a:latin typeface="Times New Roman" panose="02020603050405020304" pitchFamily="18" charset="0"/>
              </a:rPr>
              <a:t>: b∶=y+4</a:t>
            </a:r>
          </a:p>
          <a:p>
            <a:pPr algn="just" eaLnBrk="1" hangingPunct="1">
              <a:lnSpc>
                <a:spcPct val="150000"/>
              </a:lnSpc>
              <a:spcBef>
                <a:spcPct val="50000"/>
              </a:spcBef>
              <a:buClrTx/>
              <a:buSzTx/>
              <a:buFontTx/>
              <a:buNone/>
            </a:pPr>
            <a:r>
              <a:rPr kumimoji="1" lang="en-US" altLang="zh-CN" sz="2400" b="1" dirty="0">
                <a:latin typeface="Times New Roman" panose="02020603050405020304" pitchFamily="18" charset="0"/>
              </a:rPr>
              <a:t>         S</a:t>
            </a:r>
            <a:r>
              <a:rPr kumimoji="1" lang="en-US" altLang="zh-CN" sz="2400" b="1" baseline="-25000" dirty="0">
                <a:latin typeface="Times New Roman" panose="02020603050405020304" pitchFamily="18" charset="0"/>
              </a:rPr>
              <a:t>3</a:t>
            </a:r>
            <a:r>
              <a:rPr kumimoji="1" lang="en-US" altLang="zh-CN" sz="2400" b="1" dirty="0">
                <a:latin typeface="Times New Roman" panose="02020603050405020304" pitchFamily="18" charset="0"/>
              </a:rPr>
              <a:t>: c∶=</a:t>
            </a:r>
            <a:r>
              <a:rPr kumimoji="1" lang="en-US" altLang="zh-CN" sz="2400" b="1" dirty="0" err="1">
                <a:latin typeface="Times New Roman" panose="02020603050405020304" pitchFamily="18" charset="0"/>
              </a:rPr>
              <a:t>a+b</a:t>
            </a:r>
            <a:endParaRPr kumimoji="1" lang="en-US" altLang="zh-CN" sz="2400" b="1" dirty="0">
              <a:latin typeface="Times New Roman" panose="02020603050405020304" pitchFamily="18" charset="0"/>
            </a:endParaRPr>
          </a:p>
          <a:p>
            <a:pPr eaLnBrk="1" hangingPunct="1">
              <a:lnSpc>
                <a:spcPct val="150000"/>
              </a:lnSpc>
              <a:spcBef>
                <a:spcPct val="50000"/>
              </a:spcBef>
              <a:buClrTx/>
              <a:buSzTx/>
              <a:buFontTx/>
              <a:buNone/>
            </a:pPr>
            <a:r>
              <a:rPr kumimoji="1" lang="en-US" altLang="zh-CN" sz="2400" b="1" dirty="0">
                <a:latin typeface="Times New Roman" panose="02020603050405020304" pitchFamily="18" charset="0"/>
              </a:rPr>
              <a:t>         S</a:t>
            </a:r>
            <a:r>
              <a:rPr kumimoji="1" lang="en-US" altLang="zh-CN" sz="2400" b="1" baseline="-25000" dirty="0">
                <a:latin typeface="Times New Roman" panose="02020603050405020304" pitchFamily="18" charset="0"/>
              </a:rPr>
              <a:t>4</a:t>
            </a:r>
            <a:r>
              <a:rPr kumimoji="1" lang="en-US" altLang="zh-CN" sz="2400" b="1" dirty="0">
                <a:latin typeface="Times New Roman" panose="02020603050405020304" pitchFamily="18" charset="0"/>
              </a:rPr>
              <a:t>: d∶=</a:t>
            </a:r>
            <a:r>
              <a:rPr kumimoji="1" lang="en-US" altLang="zh-CN" sz="2400" b="1" dirty="0" err="1">
                <a:latin typeface="Times New Roman" panose="02020603050405020304" pitchFamily="18" charset="0"/>
              </a:rPr>
              <a:t>c+b</a:t>
            </a:r>
            <a:r>
              <a:rPr kumimoji="1" lang="en-US" altLang="zh-CN" sz="2400" b="1" dirty="0">
                <a:latin typeface="Times New Roman" panose="02020603050405020304" pitchFamily="18" charset="0"/>
              </a:rPr>
              <a:t> </a:t>
            </a:r>
          </a:p>
        </p:txBody>
      </p:sp>
      <p:graphicFrame>
        <p:nvGraphicFramePr>
          <p:cNvPr id="11267" name="Object 3">
            <a:extLst>
              <a:ext uri="{FF2B5EF4-FFF2-40B4-BE49-F238E27FC236}">
                <a16:creationId xmlns:a16="http://schemas.microsoft.com/office/drawing/2014/main" id="{2C90C859-7DB6-49DC-96BC-953D3740A8EC}"/>
              </a:ext>
            </a:extLst>
          </p:cNvPr>
          <p:cNvGraphicFramePr>
            <a:graphicFrameLocks noChangeAspect="1"/>
          </p:cNvGraphicFramePr>
          <p:nvPr/>
        </p:nvGraphicFramePr>
        <p:xfrm>
          <a:off x="3276600" y="1828800"/>
          <a:ext cx="5943600" cy="2779713"/>
        </p:xfrm>
        <a:graphic>
          <a:graphicData uri="http://schemas.openxmlformats.org/presentationml/2006/ole">
            <mc:AlternateContent xmlns:mc="http://schemas.openxmlformats.org/markup-compatibility/2006">
              <mc:Choice xmlns:v="urn:schemas-microsoft-com:vml" Requires="v">
                <p:oleObj spid="_x0000_s2054" name="VISIO" r:id="rId3" imgW="1752600" imgH="822960" progId="Visio.Drawing.4">
                  <p:embed/>
                </p:oleObj>
              </mc:Choice>
              <mc:Fallback>
                <p:oleObj name="VISIO" r:id="rId3" imgW="1752600" imgH="822960" progId="Visio.Drawing.4">
                  <p:embed/>
                  <p:pic>
                    <p:nvPicPr>
                      <p:cNvPr id="11267" name="Object 3">
                        <a:extLst>
                          <a:ext uri="{FF2B5EF4-FFF2-40B4-BE49-F238E27FC236}">
                            <a16:creationId xmlns:a16="http://schemas.microsoft.com/office/drawing/2014/main" id="{2C90C859-7DB6-49DC-96BC-953D3740A8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1828800"/>
                        <a:ext cx="5943600"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矩形 3">
            <a:extLst>
              <a:ext uri="{FF2B5EF4-FFF2-40B4-BE49-F238E27FC236}">
                <a16:creationId xmlns:a16="http://schemas.microsoft.com/office/drawing/2014/main" id="{38824A0A-E5FF-45E5-80FC-1E4C09AC0874}"/>
              </a:ext>
            </a:extLst>
          </p:cNvPr>
          <p:cNvSpPr>
            <a:spLocks noChangeArrowheads="1"/>
          </p:cNvSpPr>
          <p:nvPr/>
        </p:nvSpPr>
        <p:spPr bwMode="auto">
          <a:xfrm>
            <a:off x="2895600" y="5257800"/>
            <a:ext cx="2989263" cy="4619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s1</a:t>
            </a:r>
            <a:r>
              <a:rPr lang="zh-CN" altLang="en-US" sz="2400"/>
              <a:t>与</a:t>
            </a:r>
            <a:r>
              <a:rPr lang="en-US" altLang="zh-CN" sz="2400"/>
              <a:t>s2</a:t>
            </a:r>
            <a:r>
              <a:rPr lang="zh-CN" altLang="en-US" sz="2400"/>
              <a:t>可以并发执行</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46097-DA5E-4767-8ED3-035F84BB7269}"/>
              </a:ext>
            </a:extLst>
          </p:cNvPr>
          <p:cNvSpPr>
            <a:spLocks noGrp="1"/>
          </p:cNvSpPr>
          <p:nvPr>
            <p:ph idx="1"/>
          </p:nvPr>
        </p:nvSpPr>
        <p:spPr/>
        <p:txBody>
          <a:bodyPr/>
          <a:lstStyle/>
          <a:p>
            <a:r>
              <a:rPr kumimoji="1" lang="zh-CN" altLang="en-US" dirty="0">
                <a:solidFill>
                  <a:srgbClr val="FF0000"/>
                </a:solidFill>
                <a:latin typeface="Times New Roman" panose="02020603050405020304" pitchFamily="18" charset="0"/>
              </a:rPr>
              <a:t> </a:t>
            </a:r>
            <a:r>
              <a:rPr kumimoji="1" lang="en-US" altLang="zh-CN" dirty="0">
                <a:solidFill>
                  <a:srgbClr val="FF0000"/>
                </a:solidFill>
                <a:latin typeface="Times New Roman" panose="02020603050405020304" pitchFamily="18" charset="0"/>
              </a:rPr>
              <a:t>(b) PCB</a:t>
            </a:r>
            <a:r>
              <a:rPr kumimoji="1" lang="zh-CN" altLang="en-US" dirty="0">
                <a:solidFill>
                  <a:srgbClr val="FF0000"/>
                </a:solidFill>
                <a:latin typeface="Times New Roman" panose="02020603050405020304" pitchFamily="18" charset="0"/>
              </a:rPr>
              <a:t>中有关通信的数据项</a:t>
            </a:r>
            <a:endParaRPr lang="zh-CN" altLang="en-US" dirty="0">
              <a:solidFill>
                <a:srgbClr val="FF0000"/>
              </a:solidFill>
            </a:endParaRPr>
          </a:p>
        </p:txBody>
      </p:sp>
      <p:sp>
        <p:nvSpPr>
          <p:cNvPr id="3" name="标题 2">
            <a:extLst>
              <a:ext uri="{FF2B5EF4-FFF2-40B4-BE49-F238E27FC236}">
                <a16:creationId xmlns:a16="http://schemas.microsoft.com/office/drawing/2014/main" id="{FE1D72B6-C457-4A3D-81D3-0C29717CA8FE}"/>
              </a:ext>
            </a:extLst>
          </p:cNvPr>
          <p:cNvSpPr>
            <a:spLocks noGrp="1"/>
          </p:cNvSpPr>
          <p:nvPr>
            <p:ph type="title"/>
          </p:nvPr>
        </p:nvSpPr>
        <p:spPr/>
        <p:txBody>
          <a:bodyPr/>
          <a:lstStyle/>
          <a:p>
            <a:r>
              <a:rPr kumimoji="1" lang="zh-CN" altLang="en-US" dirty="0"/>
              <a:t>（</a:t>
            </a:r>
            <a:r>
              <a:rPr kumimoji="1" lang="en-US" altLang="zh-CN" dirty="0"/>
              <a:t>2</a:t>
            </a:r>
            <a:r>
              <a:rPr kumimoji="1" lang="zh-CN" altLang="en-US" dirty="0"/>
              <a:t>）消息缓冲队列通信机制 </a:t>
            </a:r>
            <a:endParaRPr lang="zh-CN" altLang="en-US" dirty="0"/>
          </a:p>
        </p:txBody>
      </p:sp>
      <p:sp>
        <p:nvSpPr>
          <p:cNvPr id="5" name="矩形 4">
            <a:extLst>
              <a:ext uri="{FF2B5EF4-FFF2-40B4-BE49-F238E27FC236}">
                <a16:creationId xmlns:a16="http://schemas.microsoft.com/office/drawing/2014/main" id="{370767D0-333E-4D97-AC84-53BF57BB52A3}"/>
              </a:ext>
            </a:extLst>
          </p:cNvPr>
          <p:cNvSpPr/>
          <p:nvPr/>
        </p:nvSpPr>
        <p:spPr>
          <a:xfrm>
            <a:off x="921378" y="2147219"/>
            <a:ext cx="7659585" cy="3797963"/>
          </a:xfrm>
          <a:prstGeom prst="rect">
            <a:avLst/>
          </a:prstGeom>
        </p:spPr>
        <p:txBody>
          <a:bodyPr wrap="square">
            <a:spAutoFit/>
          </a:bodyPr>
          <a:lstStyle/>
          <a:p>
            <a:pPr algn="just">
              <a:lnSpc>
                <a:spcPct val="80000"/>
              </a:lnSpc>
              <a:spcBef>
                <a:spcPct val="50000"/>
              </a:spcBef>
            </a:pPr>
            <a:r>
              <a:rPr kumimoji="1" lang="en-US" altLang="zh-CN" sz="2800" b="1" dirty="0">
                <a:solidFill>
                  <a:srgbClr val="0070C0"/>
                </a:solidFill>
                <a:latin typeface="+mj-ea"/>
                <a:ea typeface="+mj-ea"/>
              </a:rPr>
              <a:t>type </a:t>
            </a:r>
            <a:r>
              <a:rPr kumimoji="1" lang="en-US" altLang="zh-CN" sz="2800" b="1" dirty="0" err="1">
                <a:solidFill>
                  <a:srgbClr val="0070C0"/>
                </a:solidFill>
                <a:latin typeface="+mj-ea"/>
                <a:ea typeface="+mj-ea"/>
              </a:rPr>
              <a:t>processcontrol</a:t>
            </a:r>
            <a:r>
              <a:rPr kumimoji="1" lang="en-US" altLang="zh-CN" sz="2800" b="1" dirty="0">
                <a:solidFill>
                  <a:srgbClr val="0070C0"/>
                </a:solidFill>
                <a:latin typeface="+mj-ea"/>
                <a:ea typeface="+mj-ea"/>
              </a:rPr>
              <a:t> block=record</a:t>
            </a:r>
          </a:p>
          <a:p>
            <a:pPr algn="just">
              <a:lnSpc>
                <a:spcPct val="80000"/>
              </a:lnSpc>
              <a:spcBef>
                <a:spcPct val="50000"/>
              </a:spcBef>
            </a:pPr>
            <a:r>
              <a:rPr kumimoji="1" lang="en-US" altLang="zh-CN" sz="2800" b="1" dirty="0">
                <a:solidFill>
                  <a:srgbClr val="0070C0"/>
                </a:solidFill>
                <a:latin typeface="+mj-ea"/>
                <a:ea typeface="+mj-ea"/>
              </a:rPr>
              <a:t>                      …</a:t>
            </a:r>
          </a:p>
          <a:p>
            <a:pPr algn="just">
              <a:lnSpc>
                <a:spcPct val="80000"/>
              </a:lnSpc>
              <a:spcBef>
                <a:spcPct val="50000"/>
              </a:spcBef>
            </a:pPr>
            <a:r>
              <a:rPr kumimoji="1" lang="en-US" altLang="zh-CN" sz="2800" b="1" dirty="0">
                <a:solidFill>
                  <a:srgbClr val="0070C0"/>
                </a:solidFill>
                <a:latin typeface="+mj-ea"/>
                <a:ea typeface="+mj-ea"/>
              </a:rPr>
              <a:t>                        </a:t>
            </a:r>
            <a:r>
              <a:rPr kumimoji="1" lang="en-US" altLang="zh-CN" sz="2800" b="1" dirty="0" err="1">
                <a:solidFill>
                  <a:srgbClr val="0070C0"/>
                </a:solidFill>
                <a:latin typeface="+mj-ea"/>
                <a:ea typeface="+mj-ea"/>
              </a:rPr>
              <a:t>mq</a:t>
            </a:r>
            <a:r>
              <a:rPr kumimoji="1" lang="en-US" altLang="zh-CN" sz="2800" b="1" dirty="0">
                <a:solidFill>
                  <a:srgbClr val="0070C0"/>
                </a:solidFill>
                <a:latin typeface="+mj-ea"/>
                <a:ea typeface="+mj-ea"/>
              </a:rPr>
              <a:t>;      //</a:t>
            </a:r>
            <a:r>
              <a:rPr kumimoji="1" lang="zh-CN" altLang="en-US" sz="2800" b="1" dirty="0">
                <a:solidFill>
                  <a:srgbClr val="0070C0"/>
                </a:solidFill>
                <a:latin typeface="+mj-ea"/>
                <a:ea typeface="+mj-ea"/>
              </a:rPr>
              <a:t>消息队列队首指针</a:t>
            </a:r>
          </a:p>
          <a:p>
            <a:pPr algn="just">
              <a:lnSpc>
                <a:spcPct val="80000"/>
              </a:lnSpc>
              <a:spcBef>
                <a:spcPct val="50000"/>
              </a:spcBef>
            </a:pPr>
            <a:r>
              <a:rPr kumimoji="1" lang="zh-CN" altLang="en-US" sz="2800" b="1" dirty="0">
                <a:solidFill>
                  <a:srgbClr val="0070C0"/>
                </a:solidFill>
                <a:latin typeface="+mj-ea"/>
                <a:ea typeface="+mj-ea"/>
              </a:rPr>
              <a:t>                        </a:t>
            </a:r>
            <a:r>
              <a:rPr kumimoji="1" lang="en-US" altLang="zh-CN" sz="2800" b="1" dirty="0">
                <a:solidFill>
                  <a:srgbClr val="0070C0"/>
                </a:solidFill>
                <a:latin typeface="+mj-ea"/>
                <a:ea typeface="+mj-ea"/>
              </a:rPr>
              <a:t>mutex; //</a:t>
            </a:r>
            <a:r>
              <a:rPr kumimoji="1" lang="zh-CN" altLang="en-US" sz="2800" b="1" dirty="0">
                <a:solidFill>
                  <a:srgbClr val="0070C0"/>
                </a:solidFill>
                <a:latin typeface="+mj-ea"/>
                <a:ea typeface="+mj-ea"/>
              </a:rPr>
              <a:t>消息队列互斥信号量</a:t>
            </a:r>
          </a:p>
          <a:p>
            <a:pPr algn="just">
              <a:lnSpc>
                <a:spcPct val="80000"/>
              </a:lnSpc>
              <a:spcBef>
                <a:spcPct val="50000"/>
              </a:spcBef>
            </a:pPr>
            <a:r>
              <a:rPr kumimoji="1" lang="zh-CN" altLang="en-US" sz="2800" b="1" dirty="0">
                <a:solidFill>
                  <a:srgbClr val="0070C0"/>
                </a:solidFill>
                <a:latin typeface="+mj-ea"/>
                <a:ea typeface="+mj-ea"/>
              </a:rPr>
              <a:t>                        </a:t>
            </a:r>
            <a:r>
              <a:rPr kumimoji="1" lang="en-US" altLang="zh-CN" sz="2800" b="1" dirty="0" err="1">
                <a:solidFill>
                  <a:srgbClr val="0070C0"/>
                </a:solidFill>
                <a:latin typeface="+mj-ea"/>
                <a:ea typeface="+mj-ea"/>
              </a:rPr>
              <a:t>sm</a:t>
            </a:r>
            <a:r>
              <a:rPr kumimoji="1" lang="en-US" altLang="zh-CN" sz="2800" b="1" dirty="0">
                <a:solidFill>
                  <a:srgbClr val="0070C0"/>
                </a:solidFill>
                <a:latin typeface="+mj-ea"/>
                <a:ea typeface="+mj-ea"/>
              </a:rPr>
              <a:t>;       //</a:t>
            </a:r>
            <a:r>
              <a:rPr kumimoji="1" lang="zh-CN" altLang="en-US" sz="2800" b="1" dirty="0">
                <a:solidFill>
                  <a:srgbClr val="0070C0"/>
                </a:solidFill>
                <a:latin typeface="+mj-ea"/>
                <a:ea typeface="+mj-ea"/>
              </a:rPr>
              <a:t>消息队列资源信号量</a:t>
            </a:r>
          </a:p>
          <a:p>
            <a:pPr algn="just">
              <a:lnSpc>
                <a:spcPct val="80000"/>
              </a:lnSpc>
              <a:spcBef>
                <a:spcPct val="50000"/>
              </a:spcBef>
            </a:pPr>
            <a:r>
              <a:rPr kumimoji="1" lang="zh-CN" altLang="en-US" sz="2800" b="1" dirty="0">
                <a:solidFill>
                  <a:srgbClr val="0070C0"/>
                </a:solidFill>
                <a:latin typeface="+mj-ea"/>
                <a:ea typeface="+mj-ea"/>
              </a:rPr>
              <a:t>                     </a:t>
            </a:r>
            <a:r>
              <a:rPr kumimoji="1" lang="en-US" altLang="zh-CN" sz="2800" b="1" dirty="0">
                <a:solidFill>
                  <a:srgbClr val="0070C0"/>
                </a:solidFill>
                <a:latin typeface="+mj-ea"/>
                <a:ea typeface="+mj-ea"/>
              </a:rPr>
              <a:t>…</a:t>
            </a:r>
          </a:p>
          <a:p>
            <a:pPr>
              <a:lnSpc>
                <a:spcPct val="80000"/>
              </a:lnSpc>
              <a:spcBef>
                <a:spcPct val="50000"/>
              </a:spcBef>
            </a:pPr>
            <a:r>
              <a:rPr kumimoji="1" lang="en-US" altLang="zh-CN" sz="2800" b="1" dirty="0">
                <a:solidFill>
                  <a:srgbClr val="0070C0"/>
                </a:solidFill>
                <a:latin typeface="+mj-ea"/>
                <a:ea typeface="+mj-ea"/>
              </a:rPr>
              <a:t>                        end </a:t>
            </a:r>
          </a:p>
        </p:txBody>
      </p:sp>
    </p:spTree>
    <p:extLst>
      <p:ext uri="{BB962C8B-B14F-4D97-AF65-F5344CB8AC3E}">
        <p14:creationId xmlns:p14="http://schemas.microsoft.com/office/powerpoint/2010/main" val="2303249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标题 1">
            <a:extLst>
              <a:ext uri="{FF2B5EF4-FFF2-40B4-BE49-F238E27FC236}">
                <a16:creationId xmlns:a16="http://schemas.microsoft.com/office/drawing/2014/main" id="{CF2C9FBF-A17F-4796-8D9C-74C31AC709C1}"/>
              </a:ext>
            </a:extLst>
          </p:cNvPr>
          <p:cNvSpPr>
            <a:spLocks noGrp="1"/>
          </p:cNvSpPr>
          <p:nvPr>
            <p:ph type="title"/>
          </p:nvPr>
        </p:nvSpPr>
        <p:spPr/>
        <p:txBody>
          <a:bodyPr/>
          <a:lstStyle/>
          <a:p>
            <a:r>
              <a:rPr lang="zh-CN" altLang="en-US" b="1" dirty="0">
                <a:latin typeface="仿宋_GB2312" pitchFamily="49" charset="-122"/>
                <a:ea typeface="仿宋_GB2312" pitchFamily="49" charset="-122"/>
              </a:rPr>
              <a:t>接收消息进程的</a:t>
            </a:r>
            <a:r>
              <a:rPr lang="en-US" altLang="zh-CN" b="1" dirty="0">
                <a:latin typeface="仿宋_GB2312" pitchFamily="49" charset="-122"/>
                <a:ea typeface="仿宋_GB2312" pitchFamily="49" charset="-122"/>
              </a:rPr>
              <a:t>PCB</a:t>
            </a:r>
            <a:r>
              <a:rPr lang="zh-CN" altLang="en-US" b="1" dirty="0">
                <a:latin typeface="仿宋_GB2312" pitchFamily="49" charset="-122"/>
                <a:ea typeface="仿宋_GB2312" pitchFamily="49" charset="-122"/>
              </a:rPr>
              <a:t>和它的消息缓冲链</a:t>
            </a:r>
            <a:endParaRPr lang="zh-CN" altLang="en-US" b="1" dirty="0"/>
          </a:p>
        </p:txBody>
      </p:sp>
      <p:graphicFrame>
        <p:nvGraphicFramePr>
          <p:cNvPr id="8" name="表格 7">
            <a:extLst>
              <a:ext uri="{FF2B5EF4-FFF2-40B4-BE49-F238E27FC236}">
                <a16:creationId xmlns:a16="http://schemas.microsoft.com/office/drawing/2014/main" id="{60824763-64DC-4CB6-A68A-D99FF0DA2BDC}"/>
              </a:ext>
            </a:extLst>
          </p:cNvPr>
          <p:cNvGraphicFramePr>
            <a:graphicFrameLocks noGrp="1"/>
          </p:cNvGraphicFramePr>
          <p:nvPr/>
        </p:nvGraphicFramePr>
        <p:xfrm>
          <a:off x="3505200" y="2586038"/>
          <a:ext cx="1143000" cy="1482724"/>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tblGrid>
              <a:tr h="370681">
                <a:tc>
                  <a:txBody>
                    <a:bodyPr/>
                    <a:lstStyle/>
                    <a:p>
                      <a:pPr algn="ctr"/>
                      <a:r>
                        <a:rPr lang="en-US" altLang="zh-CN" sz="1800" dirty="0"/>
                        <a:t>sender</a:t>
                      </a:r>
                      <a:endParaRPr lang="zh-CN" altLang="en-US" sz="1800" dirty="0"/>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370681">
                <a:tc>
                  <a:txBody>
                    <a:bodyPr/>
                    <a:lstStyle/>
                    <a:p>
                      <a:pPr marL="0" algn="ctr" defTabSz="914400" rtl="0" eaLnBrk="1" latinLnBrk="0" hangingPunct="1"/>
                      <a:r>
                        <a:rPr lang="en-US" altLang="zh-CN" sz="1800" b="1" kern="1200" dirty="0">
                          <a:solidFill>
                            <a:schemeClr val="lt1"/>
                          </a:solidFill>
                          <a:latin typeface="+mn-lt"/>
                          <a:ea typeface="+mn-ea"/>
                          <a:cs typeface="+mn-cs"/>
                        </a:rPr>
                        <a:t>size</a:t>
                      </a:r>
                      <a:endParaRPr lang="zh-CN" altLang="en-US" sz="1800" b="1" kern="1200" dirty="0">
                        <a:solidFill>
                          <a:schemeClr val="lt1"/>
                        </a:solidFill>
                        <a:latin typeface="+mn-lt"/>
                        <a:ea typeface="+mn-ea"/>
                        <a:cs typeface="+mn-cs"/>
                      </a:endParaRPr>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370681">
                <a:tc>
                  <a:txBody>
                    <a:bodyPr/>
                    <a:lstStyle/>
                    <a:p>
                      <a:pPr marL="0" algn="ctr" defTabSz="914400" rtl="0" eaLnBrk="1" latinLnBrk="0" hangingPunct="1"/>
                      <a:r>
                        <a:rPr lang="en-US" altLang="zh-CN" sz="1800" b="1" kern="1200" dirty="0">
                          <a:solidFill>
                            <a:schemeClr val="lt1"/>
                          </a:solidFill>
                          <a:latin typeface="+mn-lt"/>
                          <a:ea typeface="+mn-ea"/>
                          <a:cs typeface="+mn-cs"/>
                        </a:rPr>
                        <a:t>text</a:t>
                      </a:r>
                      <a:endParaRPr lang="zh-CN" altLang="en-US" sz="1800" b="1" kern="1200" dirty="0">
                        <a:solidFill>
                          <a:schemeClr val="lt1"/>
                        </a:solidFill>
                        <a:latin typeface="+mn-lt"/>
                        <a:ea typeface="+mn-ea"/>
                        <a:cs typeface="+mn-cs"/>
                      </a:endParaRPr>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370681">
                <a:tc>
                  <a:txBody>
                    <a:bodyPr/>
                    <a:lstStyle/>
                    <a:p>
                      <a:pPr marL="0" algn="ctr" defTabSz="914400" rtl="0" eaLnBrk="1" latinLnBrk="0" hangingPunct="1"/>
                      <a:r>
                        <a:rPr lang="en-US" altLang="zh-CN" sz="1800" b="1" kern="1200" dirty="0">
                          <a:solidFill>
                            <a:schemeClr val="lt1"/>
                          </a:solidFill>
                          <a:latin typeface="+mn-lt"/>
                          <a:ea typeface="+mn-ea"/>
                          <a:cs typeface="+mn-cs"/>
                        </a:rPr>
                        <a:t>next</a:t>
                      </a:r>
                      <a:endParaRPr lang="zh-CN" altLang="en-US" sz="1800" b="1" kern="1200" dirty="0">
                        <a:solidFill>
                          <a:schemeClr val="lt1"/>
                        </a:solidFill>
                        <a:latin typeface="+mn-lt"/>
                        <a:ea typeface="+mn-ea"/>
                        <a:cs typeface="+mn-cs"/>
                      </a:endParaRPr>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bl>
          </a:graphicData>
        </a:graphic>
      </p:graphicFrame>
      <p:graphicFrame>
        <p:nvGraphicFramePr>
          <p:cNvPr id="9" name="表格 8">
            <a:extLst>
              <a:ext uri="{FF2B5EF4-FFF2-40B4-BE49-F238E27FC236}">
                <a16:creationId xmlns:a16="http://schemas.microsoft.com/office/drawing/2014/main" id="{5FE14E43-9380-4127-825F-B2BC21273B71}"/>
              </a:ext>
            </a:extLst>
          </p:cNvPr>
          <p:cNvGraphicFramePr>
            <a:graphicFrameLocks noGrp="1"/>
          </p:cNvGraphicFramePr>
          <p:nvPr/>
        </p:nvGraphicFramePr>
        <p:xfrm>
          <a:off x="5181600" y="2586038"/>
          <a:ext cx="1143000" cy="1482724"/>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tblGrid>
              <a:tr h="370681">
                <a:tc>
                  <a:txBody>
                    <a:bodyPr/>
                    <a:lstStyle/>
                    <a:p>
                      <a:pPr algn="ctr"/>
                      <a:r>
                        <a:rPr lang="en-US" altLang="zh-CN" sz="1800" dirty="0"/>
                        <a:t>sender</a:t>
                      </a:r>
                      <a:endParaRPr lang="zh-CN" altLang="en-US" sz="1800" dirty="0"/>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370681">
                <a:tc>
                  <a:txBody>
                    <a:bodyPr/>
                    <a:lstStyle/>
                    <a:p>
                      <a:pPr marL="0" algn="ctr" defTabSz="914400" rtl="0" eaLnBrk="1" latinLnBrk="0" hangingPunct="1"/>
                      <a:r>
                        <a:rPr lang="en-US" altLang="zh-CN" sz="1800" b="1" kern="1200" dirty="0">
                          <a:solidFill>
                            <a:schemeClr val="lt1"/>
                          </a:solidFill>
                          <a:latin typeface="+mn-lt"/>
                          <a:ea typeface="+mn-ea"/>
                          <a:cs typeface="+mn-cs"/>
                        </a:rPr>
                        <a:t>size</a:t>
                      </a:r>
                      <a:endParaRPr lang="zh-CN" altLang="en-US" sz="1800" b="1" kern="1200" dirty="0">
                        <a:solidFill>
                          <a:schemeClr val="lt1"/>
                        </a:solidFill>
                        <a:latin typeface="+mn-lt"/>
                        <a:ea typeface="+mn-ea"/>
                        <a:cs typeface="+mn-cs"/>
                      </a:endParaRPr>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370681">
                <a:tc>
                  <a:txBody>
                    <a:bodyPr/>
                    <a:lstStyle/>
                    <a:p>
                      <a:pPr marL="0" algn="ctr" defTabSz="914400" rtl="0" eaLnBrk="1" latinLnBrk="0" hangingPunct="1"/>
                      <a:r>
                        <a:rPr lang="en-US" altLang="zh-CN" sz="1800" b="1" kern="1200" dirty="0">
                          <a:solidFill>
                            <a:schemeClr val="lt1"/>
                          </a:solidFill>
                          <a:latin typeface="+mn-lt"/>
                          <a:ea typeface="+mn-ea"/>
                          <a:cs typeface="+mn-cs"/>
                        </a:rPr>
                        <a:t>text</a:t>
                      </a:r>
                      <a:endParaRPr lang="zh-CN" altLang="en-US" sz="1800" b="1" kern="1200" dirty="0">
                        <a:solidFill>
                          <a:schemeClr val="lt1"/>
                        </a:solidFill>
                        <a:latin typeface="+mn-lt"/>
                        <a:ea typeface="+mn-ea"/>
                        <a:cs typeface="+mn-cs"/>
                      </a:endParaRPr>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370681">
                <a:tc>
                  <a:txBody>
                    <a:bodyPr/>
                    <a:lstStyle/>
                    <a:p>
                      <a:pPr marL="0" algn="ctr" defTabSz="914400" rtl="0" eaLnBrk="1" latinLnBrk="0" hangingPunct="1"/>
                      <a:r>
                        <a:rPr lang="en-US" altLang="zh-CN" sz="1800" b="1" kern="1200" dirty="0">
                          <a:solidFill>
                            <a:schemeClr val="lt1"/>
                          </a:solidFill>
                          <a:latin typeface="+mn-lt"/>
                          <a:ea typeface="+mn-ea"/>
                          <a:cs typeface="+mn-cs"/>
                        </a:rPr>
                        <a:t>next</a:t>
                      </a:r>
                      <a:endParaRPr lang="zh-CN" altLang="en-US" sz="1800" b="1" kern="1200" dirty="0">
                        <a:solidFill>
                          <a:schemeClr val="lt1"/>
                        </a:solidFill>
                        <a:latin typeface="+mn-lt"/>
                        <a:ea typeface="+mn-ea"/>
                        <a:cs typeface="+mn-cs"/>
                      </a:endParaRPr>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bl>
          </a:graphicData>
        </a:graphic>
      </p:graphicFrame>
      <p:graphicFrame>
        <p:nvGraphicFramePr>
          <p:cNvPr id="10" name="表格 9">
            <a:extLst>
              <a:ext uri="{FF2B5EF4-FFF2-40B4-BE49-F238E27FC236}">
                <a16:creationId xmlns:a16="http://schemas.microsoft.com/office/drawing/2014/main" id="{35B0F72C-8F11-46EB-A456-7502F24C1A19}"/>
              </a:ext>
            </a:extLst>
          </p:cNvPr>
          <p:cNvGraphicFramePr>
            <a:graphicFrameLocks noGrp="1"/>
          </p:cNvGraphicFramePr>
          <p:nvPr/>
        </p:nvGraphicFramePr>
        <p:xfrm>
          <a:off x="6781800" y="2586038"/>
          <a:ext cx="1143000" cy="1482724"/>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tblGrid>
              <a:tr h="370681">
                <a:tc>
                  <a:txBody>
                    <a:bodyPr/>
                    <a:lstStyle/>
                    <a:p>
                      <a:pPr algn="ctr"/>
                      <a:r>
                        <a:rPr lang="en-US" altLang="zh-CN" sz="1800" dirty="0"/>
                        <a:t>sender</a:t>
                      </a:r>
                      <a:endParaRPr lang="zh-CN" altLang="en-US" sz="1800" dirty="0"/>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370681">
                <a:tc>
                  <a:txBody>
                    <a:bodyPr/>
                    <a:lstStyle/>
                    <a:p>
                      <a:pPr marL="0" algn="ctr" defTabSz="914400" rtl="0" eaLnBrk="1" latinLnBrk="0" hangingPunct="1"/>
                      <a:r>
                        <a:rPr lang="en-US" altLang="zh-CN" sz="1800" b="1" kern="1200" dirty="0">
                          <a:solidFill>
                            <a:schemeClr val="lt1"/>
                          </a:solidFill>
                          <a:latin typeface="+mn-lt"/>
                          <a:ea typeface="+mn-ea"/>
                          <a:cs typeface="+mn-cs"/>
                        </a:rPr>
                        <a:t>size</a:t>
                      </a:r>
                      <a:endParaRPr lang="zh-CN" altLang="en-US" sz="1800" b="1" kern="1200" dirty="0">
                        <a:solidFill>
                          <a:schemeClr val="lt1"/>
                        </a:solidFill>
                        <a:latin typeface="+mn-lt"/>
                        <a:ea typeface="+mn-ea"/>
                        <a:cs typeface="+mn-cs"/>
                      </a:endParaRPr>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370681">
                <a:tc>
                  <a:txBody>
                    <a:bodyPr/>
                    <a:lstStyle/>
                    <a:p>
                      <a:pPr marL="0" algn="ctr" defTabSz="914400" rtl="0" eaLnBrk="1" latinLnBrk="0" hangingPunct="1"/>
                      <a:r>
                        <a:rPr lang="en-US" altLang="zh-CN" sz="1800" b="1" kern="1200" dirty="0">
                          <a:solidFill>
                            <a:schemeClr val="lt1"/>
                          </a:solidFill>
                          <a:latin typeface="+mn-lt"/>
                          <a:ea typeface="+mn-ea"/>
                          <a:cs typeface="+mn-cs"/>
                        </a:rPr>
                        <a:t>Text</a:t>
                      </a:r>
                      <a:endParaRPr lang="zh-CN" altLang="en-US" sz="1800" b="1" kern="1200" dirty="0">
                        <a:solidFill>
                          <a:schemeClr val="lt1"/>
                        </a:solidFill>
                        <a:latin typeface="+mn-lt"/>
                        <a:ea typeface="+mn-ea"/>
                        <a:cs typeface="+mn-cs"/>
                      </a:endParaRPr>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370681">
                <a:tc>
                  <a:txBody>
                    <a:bodyPr/>
                    <a:lstStyle/>
                    <a:p>
                      <a:pPr marL="0" algn="ctr" defTabSz="914400" rtl="0" eaLnBrk="1" latinLnBrk="0" hangingPunct="1"/>
                      <a:r>
                        <a:rPr lang="en-US" altLang="zh-CN" sz="1800" b="1" kern="1200" dirty="0">
                          <a:solidFill>
                            <a:schemeClr val="lt1"/>
                          </a:solidFill>
                          <a:latin typeface="+mn-lt"/>
                          <a:ea typeface="+mn-ea"/>
                          <a:cs typeface="+mn-cs"/>
                        </a:rPr>
                        <a:t>0</a:t>
                      </a:r>
                      <a:endParaRPr lang="zh-CN" altLang="en-US" sz="1800" b="1" kern="1200" dirty="0">
                        <a:solidFill>
                          <a:schemeClr val="lt1"/>
                        </a:solidFill>
                        <a:latin typeface="+mn-lt"/>
                        <a:ea typeface="+mn-ea"/>
                        <a:cs typeface="+mn-cs"/>
                      </a:endParaRPr>
                    </a:p>
                  </a:txBody>
                  <a:tcPr marT="45700" marB="457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bl>
          </a:graphicData>
        </a:graphic>
      </p:graphicFrame>
      <p:graphicFrame>
        <p:nvGraphicFramePr>
          <p:cNvPr id="11" name="表格 10">
            <a:extLst>
              <a:ext uri="{FF2B5EF4-FFF2-40B4-BE49-F238E27FC236}">
                <a16:creationId xmlns:a16="http://schemas.microsoft.com/office/drawing/2014/main" id="{63323FD9-B6FB-4642-ADDD-3E4C801FB6F1}"/>
              </a:ext>
            </a:extLst>
          </p:cNvPr>
          <p:cNvGraphicFramePr>
            <a:graphicFrameLocks noGrp="1"/>
          </p:cNvGraphicFramePr>
          <p:nvPr/>
        </p:nvGraphicFramePr>
        <p:xfrm>
          <a:off x="914400" y="2281238"/>
          <a:ext cx="1371600" cy="18542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tblGrid>
              <a:tr h="370840">
                <a:tc>
                  <a:txBody>
                    <a:bodyPr/>
                    <a:lstStyle/>
                    <a:p>
                      <a:pPr algn="ctr"/>
                      <a:r>
                        <a:rPr lang="en-US" altLang="zh-CN" dirty="0">
                          <a:solidFill>
                            <a:schemeClr val="tx1"/>
                          </a:solidFill>
                        </a:rPr>
                        <a:t>…</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370840">
                <a:tc>
                  <a:txBody>
                    <a:bodyPr/>
                    <a:lstStyle/>
                    <a:p>
                      <a:pPr marL="0" algn="ctr" defTabSz="914400" rtl="0" eaLnBrk="1" latinLnBrk="0" hangingPunct="1"/>
                      <a:r>
                        <a:rPr lang="en-US" altLang="zh-CN" sz="1800" b="1" kern="1200" dirty="0" err="1">
                          <a:solidFill>
                            <a:schemeClr val="tx1"/>
                          </a:solidFill>
                          <a:latin typeface="+mn-lt"/>
                          <a:ea typeface="+mn-ea"/>
                          <a:cs typeface="+mn-cs"/>
                        </a:rPr>
                        <a:t>mutex</a:t>
                      </a:r>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370840">
                <a:tc>
                  <a:txBody>
                    <a:bodyPr/>
                    <a:lstStyle/>
                    <a:p>
                      <a:pPr marL="0" algn="ctr" defTabSz="914400" rtl="0" eaLnBrk="1" latinLnBrk="0" hangingPunct="1"/>
                      <a:r>
                        <a:rPr lang="en-US" altLang="zh-CN" sz="1800" b="1" kern="1200" dirty="0" err="1">
                          <a:solidFill>
                            <a:schemeClr val="tx1"/>
                          </a:solidFill>
                          <a:latin typeface="+mn-lt"/>
                          <a:ea typeface="+mn-ea"/>
                          <a:cs typeface="+mn-cs"/>
                        </a:rPr>
                        <a:t>sm</a:t>
                      </a:r>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370840">
                <a:tc>
                  <a:txBody>
                    <a:bodyPr/>
                    <a:lstStyle/>
                    <a:p>
                      <a:pPr marL="0" algn="ctr" defTabSz="914400" rtl="0" eaLnBrk="1" latinLnBrk="0" hangingPunct="1"/>
                      <a:r>
                        <a:rPr lang="en-US" altLang="zh-CN" sz="1800" b="1" kern="1200" dirty="0" err="1">
                          <a:solidFill>
                            <a:schemeClr val="tx1"/>
                          </a:solidFill>
                          <a:latin typeface="+mn-lt"/>
                          <a:ea typeface="+mn-ea"/>
                          <a:cs typeface="+mn-cs"/>
                        </a:rPr>
                        <a:t>mq</a:t>
                      </a:r>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370840">
                <a:tc>
                  <a:txBody>
                    <a:bodyPr/>
                    <a:lstStyle/>
                    <a:p>
                      <a:pPr marL="0" algn="ctr" defTabSz="914400" rtl="0" eaLnBrk="1" latinLnBrk="0" hangingPunct="1"/>
                      <a:r>
                        <a:rPr lang="en-US" altLang="zh-CN" sz="1800" b="1" kern="1200" dirty="0">
                          <a:solidFill>
                            <a:schemeClr val="tx1"/>
                          </a:solidFill>
                          <a:latin typeface="+mn-lt"/>
                          <a:ea typeface="+mn-ea"/>
                          <a:cs typeface="+mn-cs"/>
                        </a:rPr>
                        <a:t>…</a:t>
                      </a:r>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cxnSp>
        <p:nvCxnSpPr>
          <p:cNvPr id="269365" name="直接箭头连接符 12">
            <a:extLst>
              <a:ext uri="{FF2B5EF4-FFF2-40B4-BE49-F238E27FC236}">
                <a16:creationId xmlns:a16="http://schemas.microsoft.com/office/drawing/2014/main" id="{05DD25BC-E470-4B50-8426-28BC653C24B5}"/>
              </a:ext>
            </a:extLst>
          </p:cNvPr>
          <p:cNvCxnSpPr>
            <a:cxnSpLocks noChangeShapeType="1"/>
          </p:cNvCxnSpPr>
          <p:nvPr/>
        </p:nvCxnSpPr>
        <p:spPr bwMode="auto">
          <a:xfrm flipV="1">
            <a:off x="2133600" y="2738438"/>
            <a:ext cx="1371600" cy="838200"/>
          </a:xfrm>
          <a:prstGeom prst="straightConnector1">
            <a:avLst/>
          </a:prstGeom>
          <a:noFill/>
          <a:ln w="9525" algn="ctr">
            <a:solidFill>
              <a:schemeClr val="tx1"/>
            </a:solidFill>
            <a:round/>
            <a:headEnd/>
            <a:tailEnd type="arrow" w="med" len="med"/>
          </a:ln>
          <a:effectLst>
            <a:prstShdw prst="shdw17" dist="17961" dir="13500000">
              <a:schemeClr val="bg2"/>
            </a:prstShdw>
          </a:effectLst>
          <a:extLst>
            <a:ext uri="{909E8E84-426E-40DD-AFC4-6F175D3DCCD1}">
              <a14:hiddenFill xmlns:a14="http://schemas.microsoft.com/office/drawing/2010/main">
                <a:noFill/>
              </a14:hiddenFill>
            </a:ext>
          </a:extLst>
        </p:spPr>
      </p:cxnSp>
      <p:cxnSp>
        <p:nvCxnSpPr>
          <p:cNvPr id="269366" name="直接箭头连接符 14">
            <a:extLst>
              <a:ext uri="{FF2B5EF4-FFF2-40B4-BE49-F238E27FC236}">
                <a16:creationId xmlns:a16="http://schemas.microsoft.com/office/drawing/2014/main" id="{853DB183-C3DA-495A-A6C7-7E329C1EE464}"/>
              </a:ext>
            </a:extLst>
          </p:cNvPr>
          <p:cNvCxnSpPr>
            <a:cxnSpLocks noChangeShapeType="1"/>
          </p:cNvCxnSpPr>
          <p:nvPr/>
        </p:nvCxnSpPr>
        <p:spPr bwMode="auto">
          <a:xfrm flipV="1">
            <a:off x="4572000" y="2814638"/>
            <a:ext cx="609600" cy="1066800"/>
          </a:xfrm>
          <a:prstGeom prst="straightConnector1">
            <a:avLst/>
          </a:prstGeom>
          <a:noFill/>
          <a:ln w="9525" algn="ctr">
            <a:solidFill>
              <a:schemeClr val="tx1"/>
            </a:solidFill>
            <a:round/>
            <a:headEnd/>
            <a:tailEnd type="arrow" w="med" len="med"/>
          </a:ln>
          <a:effectLst>
            <a:prstShdw prst="shdw17" dist="17961" dir="13500000">
              <a:schemeClr val="bg2"/>
            </a:prstShdw>
          </a:effectLst>
          <a:extLst>
            <a:ext uri="{909E8E84-426E-40DD-AFC4-6F175D3DCCD1}">
              <a14:hiddenFill xmlns:a14="http://schemas.microsoft.com/office/drawing/2010/main">
                <a:noFill/>
              </a14:hiddenFill>
            </a:ext>
          </a:extLst>
        </p:spPr>
      </p:cxnSp>
      <p:cxnSp>
        <p:nvCxnSpPr>
          <p:cNvPr id="269367" name="直接箭头连接符 16">
            <a:extLst>
              <a:ext uri="{FF2B5EF4-FFF2-40B4-BE49-F238E27FC236}">
                <a16:creationId xmlns:a16="http://schemas.microsoft.com/office/drawing/2014/main" id="{B9CB7071-E56F-4405-BFB6-437E1A9DABCC}"/>
              </a:ext>
            </a:extLst>
          </p:cNvPr>
          <p:cNvCxnSpPr>
            <a:cxnSpLocks noChangeShapeType="1"/>
          </p:cNvCxnSpPr>
          <p:nvPr/>
        </p:nvCxnSpPr>
        <p:spPr bwMode="auto">
          <a:xfrm flipV="1">
            <a:off x="6248400" y="2738438"/>
            <a:ext cx="533400" cy="1143000"/>
          </a:xfrm>
          <a:prstGeom prst="straightConnector1">
            <a:avLst/>
          </a:prstGeom>
          <a:noFill/>
          <a:ln w="9525" algn="ctr">
            <a:solidFill>
              <a:schemeClr val="tx1"/>
            </a:solidFill>
            <a:round/>
            <a:headEnd/>
            <a:tailEnd type="arrow" w="med" len="med"/>
          </a:ln>
          <a:effectLst>
            <a:prstShdw prst="shdw17" dist="17961" dir="13500000">
              <a:schemeClr val="bg2"/>
            </a:prstShdw>
          </a:effectLst>
          <a:extLst>
            <a:ext uri="{909E8E84-426E-40DD-AFC4-6F175D3DCCD1}">
              <a14:hiddenFill xmlns:a14="http://schemas.microsoft.com/office/drawing/2010/main">
                <a:noFill/>
              </a14:hiddenFill>
            </a:ext>
          </a:extLst>
        </p:spPr>
      </p:cxnSp>
      <p:sp>
        <p:nvSpPr>
          <p:cNvPr id="269368" name="TextBox 17">
            <a:extLst>
              <a:ext uri="{FF2B5EF4-FFF2-40B4-BE49-F238E27FC236}">
                <a16:creationId xmlns:a16="http://schemas.microsoft.com/office/drawing/2014/main" id="{5ADF2285-351E-45CD-9F32-A817C5EDD95E}"/>
              </a:ext>
            </a:extLst>
          </p:cNvPr>
          <p:cNvSpPr txBox="1">
            <a:spLocks noChangeArrowheads="1"/>
          </p:cNvSpPr>
          <p:nvPr/>
        </p:nvSpPr>
        <p:spPr bwMode="auto">
          <a:xfrm>
            <a:off x="1143000" y="4491038"/>
            <a:ext cx="990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080808"/>
                </a:solidFill>
              </a:rPr>
              <a:t>PCB</a:t>
            </a:r>
            <a:endParaRPr lang="zh-CN" altLang="en-US" sz="2400" b="1">
              <a:solidFill>
                <a:srgbClr val="080808"/>
              </a:solidFill>
            </a:endParaRPr>
          </a:p>
        </p:txBody>
      </p:sp>
      <p:sp>
        <p:nvSpPr>
          <p:cNvPr id="269369" name="左大括号 18">
            <a:extLst>
              <a:ext uri="{FF2B5EF4-FFF2-40B4-BE49-F238E27FC236}">
                <a16:creationId xmlns:a16="http://schemas.microsoft.com/office/drawing/2014/main" id="{D08FA88E-093A-44CA-8FFA-EFD8071A6D98}"/>
              </a:ext>
            </a:extLst>
          </p:cNvPr>
          <p:cNvSpPr>
            <a:spLocks/>
          </p:cNvSpPr>
          <p:nvPr/>
        </p:nvSpPr>
        <p:spPr bwMode="auto">
          <a:xfrm rot="-5400000">
            <a:off x="5486400" y="2738438"/>
            <a:ext cx="533400" cy="3276600"/>
          </a:xfrm>
          <a:prstGeom prst="leftBrace">
            <a:avLst>
              <a:gd name="adj1" fmla="val 21557"/>
              <a:gd name="adj2" fmla="val 52278"/>
            </a:avLst>
          </a:prstGeom>
          <a:noFill/>
          <a:ln w="9525" algn="ctr">
            <a:solidFill>
              <a:schemeClr val="tx1"/>
            </a:solidFill>
            <a:round/>
            <a:headEnd/>
            <a:tailEnd/>
          </a:ln>
          <a:effectLst>
            <a:prstShdw prst="shdw17" dist="17961" dir="13500000">
              <a:schemeClr val="bg2"/>
            </a:prstShdw>
          </a:effectLst>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80808"/>
              </a:solidFill>
            </a:endParaRPr>
          </a:p>
        </p:txBody>
      </p:sp>
      <p:sp>
        <p:nvSpPr>
          <p:cNvPr id="269370" name="TextBox 19">
            <a:extLst>
              <a:ext uri="{FF2B5EF4-FFF2-40B4-BE49-F238E27FC236}">
                <a16:creationId xmlns:a16="http://schemas.microsoft.com/office/drawing/2014/main" id="{64DDF852-EBBC-4966-8456-D29163DF7E9B}"/>
              </a:ext>
            </a:extLst>
          </p:cNvPr>
          <p:cNvSpPr txBox="1">
            <a:spLocks noChangeArrowheads="1"/>
          </p:cNvSpPr>
          <p:nvPr/>
        </p:nvSpPr>
        <p:spPr bwMode="auto">
          <a:xfrm>
            <a:off x="4648200" y="4643438"/>
            <a:ext cx="236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080808"/>
                </a:solidFill>
              </a:rPr>
              <a:t>消息缓冲区队列</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AB763DD-5620-4FDA-A2C0-8CA7F7917916}"/>
              </a:ext>
            </a:extLst>
          </p:cNvPr>
          <p:cNvSpPr>
            <a:spLocks noGrp="1"/>
          </p:cNvSpPr>
          <p:nvPr>
            <p:ph idx="1"/>
          </p:nvPr>
        </p:nvSpPr>
        <p:spPr/>
        <p:txBody>
          <a:bodyPr/>
          <a:lstStyle/>
          <a:p>
            <a:pPr algn="just">
              <a:lnSpc>
                <a:spcPct val="110000"/>
              </a:lnSpc>
              <a:spcBef>
                <a:spcPct val="50000"/>
              </a:spcBef>
              <a:buClrTx/>
              <a:buSzTx/>
              <a:buNone/>
            </a:pPr>
            <a:r>
              <a:rPr kumimoji="1" lang="en-US" altLang="zh-CN" dirty="0">
                <a:solidFill>
                  <a:srgbClr val="CC3300"/>
                </a:solidFill>
                <a:latin typeface="Times New Roman" panose="02020603050405020304" pitchFamily="18" charset="0"/>
              </a:rPr>
              <a:t>2. </a:t>
            </a:r>
            <a:r>
              <a:rPr kumimoji="1" lang="zh-CN" altLang="en-US" dirty="0">
                <a:solidFill>
                  <a:srgbClr val="CC3300"/>
                </a:solidFill>
                <a:latin typeface="Times New Roman" panose="02020603050405020304" pitchFamily="18" charset="0"/>
              </a:rPr>
              <a:t>发送原语</a:t>
            </a:r>
          </a:p>
          <a:p>
            <a:pPr algn="just">
              <a:lnSpc>
                <a:spcPct val="110000"/>
              </a:lnSpc>
              <a:spcBef>
                <a:spcPct val="50000"/>
              </a:spcBef>
              <a:buClrTx/>
              <a:buSzTx/>
            </a:pPr>
            <a:r>
              <a:rPr kumimoji="1" lang="zh-CN" altLang="en-US" dirty="0">
                <a:solidFill>
                  <a:srgbClr val="080808"/>
                </a:solidFill>
                <a:latin typeface="Times New Roman" panose="02020603050405020304" pitchFamily="18" charset="0"/>
              </a:rPr>
              <a:t> </a:t>
            </a:r>
            <a:r>
              <a:rPr kumimoji="1" lang="zh-CN" altLang="en-US" sz="2400" dirty="0">
                <a:solidFill>
                  <a:srgbClr val="080808"/>
                </a:solidFill>
                <a:latin typeface="Times New Roman" panose="02020603050405020304" pitchFamily="18" charset="0"/>
              </a:rPr>
              <a:t>发送进程在利用发送原语发送消息之前，应先在自己的内存空间，设置一发送区</a:t>
            </a:r>
            <a:r>
              <a:rPr kumimoji="1" lang="en-US" altLang="zh-CN" sz="2400" dirty="0">
                <a:solidFill>
                  <a:srgbClr val="080808"/>
                </a:solidFill>
                <a:latin typeface="Times New Roman" panose="02020603050405020304" pitchFamily="18" charset="0"/>
              </a:rPr>
              <a:t>a</a:t>
            </a:r>
            <a:r>
              <a:rPr kumimoji="1" lang="zh-CN" altLang="en-US" sz="2400" dirty="0">
                <a:solidFill>
                  <a:srgbClr val="080808"/>
                </a:solidFill>
                <a:latin typeface="Times New Roman" panose="02020603050405020304" pitchFamily="18" charset="0"/>
              </a:rPr>
              <a:t>，把待发送的消息正文、发送进程标识符、消息长度等信息填入其中，然后调用发送原语，把消息发送给目标</a:t>
            </a:r>
            <a:r>
              <a:rPr kumimoji="1" lang="en-US" altLang="zh-CN" sz="2400" dirty="0">
                <a:solidFill>
                  <a:srgbClr val="080808"/>
                </a:solidFill>
                <a:latin typeface="Times New Roman" panose="02020603050405020304" pitchFamily="18" charset="0"/>
              </a:rPr>
              <a:t>(</a:t>
            </a:r>
            <a:r>
              <a:rPr kumimoji="1" lang="zh-CN" altLang="en-US" sz="2400" dirty="0">
                <a:solidFill>
                  <a:srgbClr val="080808"/>
                </a:solidFill>
                <a:latin typeface="Times New Roman" panose="02020603050405020304" pitchFamily="18" charset="0"/>
              </a:rPr>
              <a:t>接收</a:t>
            </a:r>
            <a:r>
              <a:rPr kumimoji="1" lang="en-US" altLang="zh-CN" sz="2400" dirty="0">
                <a:solidFill>
                  <a:srgbClr val="080808"/>
                </a:solidFill>
                <a:latin typeface="Times New Roman" panose="02020603050405020304" pitchFamily="18" charset="0"/>
              </a:rPr>
              <a:t>)</a:t>
            </a:r>
            <a:r>
              <a:rPr kumimoji="1" lang="zh-CN" altLang="en-US" sz="2400" dirty="0">
                <a:solidFill>
                  <a:srgbClr val="080808"/>
                </a:solidFill>
                <a:latin typeface="Times New Roman" panose="02020603050405020304" pitchFamily="18" charset="0"/>
              </a:rPr>
              <a:t>进程。</a:t>
            </a:r>
          </a:p>
          <a:p>
            <a:pPr algn="just">
              <a:lnSpc>
                <a:spcPct val="110000"/>
              </a:lnSpc>
              <a:spcBef>
                <a:spcPct val="50000"/>
              </a:spcBef>
              <a:buClrTx/>
              <a:buSzTx/>
            </a:pPr>
            <a:r>
              <a:rPr kumimoji="1" lang="zh-CN" altLang="en-US" sz="2400" dirty="0">
                <a:solidFill>
                  <a:srgbClr val="080808"/>
                </a:solidFill>
                <a:latin typeface="Times New Roman" panose="02020603050405020304" pitchFamily="18" charset="0"/>
              </a:rPr>
              <a:t> 发送原语首先根据发送区</a:t>
            </a:r>
            <a:r>
              <a:rPr kumimoji="1" lang="en-US" altLang="zh-CN" sz="2400" dirty="0">
                <a:solidFill>
                  <a:srgbClr val="080808"/>
                </a:solidFill>
                <a:latin typeface="Times New Roman" panose="02020603050405020304" pitchFamily="18" charset="0"/>
              </a:rPr>
              <a:t>a</a:t>
            </a:r>
            <a:r>
              <a:rPr kumimoji="1" lang="zh-CN" altLang="en-US" sz="2400" dirty="0">
                <a:solidFill>
                  <a:srgbClr val="080808"/>
                </a:solidFill>
                <a:latin typeface="Times New Roman" panose="02020603050405020304" pitchFamily="18" charset="0"/>
              </a:rPr>
              <a:t>中所设置的消息长度</a:t>
            </a:r>
            <a:r>
              <a:rPr kumimoji="1" lang="en-US" altLang="zh-CN" sz="2400" dirty="0" err="1">
                <a:solidFill>
                  <a:srgbClr val="080808"/>
                </a:solidFill>
                <a:latin typeface="Times New Roman" panose="02020603050405020304" pitchFamily="18" charset="0"/>
              </a:rPr>
              <a:t>a.size</a:t>
            </a:r>
            <a:r>
              <a:rPr kumimoji="1" lang="zh-CN" altLang="en-US" sz="2400" dirty="0">
                <a:solidFill>
                  <a:srgbClr val="080808"/>
                </a:solidFill>
                <a:latin typeface="Times New Roman" panose="02020603050405020304" pitchFamily="18" charset="0"/>
              </a:rPr>
              <a:t>来申请一缓冲区</a:t>
            </a:r>
            <a:r>
              <a:rPr kumimoji="1" lang="en-US" altLang="zh-CN" sz="2400" dirty="0" err="1">
                <a:solidFill>
                  <a:srgbClr val="080808"/>
                </a:solidFill>
                <a:latin typeface="Times New Roman" panose="02020603050405020304" pitchFamily="18" charset="0"/>
              </a:rPr>
              <a:t>i</a:t>
            </a:r>
            <a:r>
              <a:rPr kumimoji="1" lang="zh-CN" altLang="en-US" sz="2400" dirty="0">
                <a:solidFill>
                  <a:srgbClr val="080808"/>
                </a:solidFill>
                <a:latin typeface="Times New Roman" panose="02020603050405020304" pitchFamily="18" charset="0"/>
              </a:rPr>
              <a:t>，接着，把发送区</a:t>
            </a:r>
            <a:r>
              <a:rPr kumimoji="1" lang="en-US" altLang="zh-CN" sz="2400" dirty="0">
                <a:solidFill>
                  <a:srgbClr val="080808"/>
                </a:solidFill>
                <a:latin typeface="Times New Roman" panose="02020603050405020304" pitchFamily="18" charset="0"/>
              </a:rPr>
              <a:t>a</a:t>
            </a:r>
            <a:r>
              <a:rPr kumimoji="1" lang="zh-CN" altLang="en-US" sz="2400" dirty="0">
                <a:solidFill>
                  <a:srgbClr val="080808"/>
                </a:solidFill>
                <a:latin typeface="Times New Roman" panose="02020603050405020304" pitchFamily="18" charset="0"/>
              </a:rPr>
              <a:t>中的信息复制到缓冲区</a:t>
            </a:r>
            <a:r>
              <a:rPr kumimoji="1" lang="en-US" altLang="zh-CN" sz="2400" dirty="0" err="1">
                <a:solidFill>
                  <a:srgbClr val="080808"/>
                </a:solidFill>
                <a:latin typeface="Times New Roman" panose="02020603050405020304" pitchFamily="18" charset="0"/>
              </a:rPr>
              <a:t>i</a:t>
            </a:r>
            <a:r>
              <a:rPr kumimoji="1" lang="zh-CN" altLang="en-US" sz="2400" dirty="0">
                <a:solidFill>
                  <a:srgbClr val="080808"/>
                </a:solidFill>
                <a:latin typeface="Times New Roman" panose="02020603050405020304" pitchFamily="18" charset="0"/>
              </a:rPr>
              <a:t>中。为了能将</a:t>
            </a:r>
            <a:r>
              <a:rPr kumimoji="1" lang="en-US" altLang="zh-CN" sz="2400" dirty="0" err="1">
                <a:solidFill>
                  <a:srgbClr val="080808"/>
                </a:solidFill>
                <a:latin typeface="Times New Roman" panose="02020603050405020304" pitchFamily="18" charset="0"/>
              </a:rPr>
              <a:t>i</a:t>
            </a:r>
            <a:r>
              <a:rPr kumimoji="1" lang="zh-CN" altLang="en-US" sz="2400" dirty="0">
                <a:solidFill>
                  <a:srgbClr val="080808"/>
                </a:solidFill>
                <a:latin typeface="Times New Roman" panose="02020603050405020304" pitchFamily="18" charset="0"/>
              </a:rPr>
              <a:t>挂在接收进程的消息队列</a:t>
            </a:r>
            <a:r>
              <a:rPr kumimoji="1" lang="en-US" altLang="zh-CN" sz="2400" dirty="0" err="1">
                <a:solidFill>
                  <a:srgbClr val="080808"/>
                </a:solidFill>
                <a:latin typeface="Times New Roman" panose="02020603050405020304" pitchFamily="18" charset="0"/>
              </a:rPr>
              <a:t>mq</a:t>
            </a:r>
            <a:r>
              <a:rPr kumimoji="1" lang="zh-CN" altLang="en-US" sz="2400" dirty="0">
                <a:solidFill>
                  <a:srgbClr val="080808"/>
                </a:solidFill>
                <a:latin typeface="Times New Roman" panose="02020603050405020304" pitchFamily="18" charset="0"/>
              </a:rPr>
              <a:t>上，应先获得接收进程的内部标识符</a:t>
            </a:r>
            <a:r>
              <a:rPr kumimoji="1" lang="en-US" altLang="zh-CN" sz="2400" dirty="0">
                <a:solidFill>
                  <a:srgbClr val="080808"/>
                </a:solidFill>
                <a:latin typeface="Times New Roman" panose="02020603050405020304" pitchFamily="18" charset="0"/>
              </a:rPr>
              <a:t>j</a:t>
            </a:r>
            <a:r>
              <a:rPr kumimoji="1" lang="zh-CN" altLang="en-US" sz="2400" dirty="0">
                <a:solidFill>
                  <a:srgbClr val="080808"/>
                </a:solidFill>
                <a:latin typeface="Times New Roman" panose="02020603050405020304" pitchFamily="18" charset="0"/>
              </a:rPr>
              <a:t>，然后将</a:t>
            </a:r>
            <a:r>
              <a:rPr kumimoji="1" lang="en-US" altLang="zh-CN" sz="2400" dirty="0" err="1">
                <a:solidFill>
                  <a:srgbClr val="080808"/>
                </a:solidFill>
                <a:latin typeface="Times New Roman" panose="02020603050405020304" pitchFamily="18" charset="0"/>
              </a:rPr>
              <a:t>i</a:t>
            </a:r>
            <a:r>
              <a:rPr kumimoji="1" lang="zh-CN" altLang="en-US" sz="2400" dirty="0">
                <a:solidFill>
                  <a:srgbClr val="080808"/>
                </a:solidFill>
                <a:latin typeface="Times New Roman" panose="02020603050405020304" pitchFamily="18" charset="0"/>
              </a:rPr>
              <a:t>挂在</a:t>
            </a:r>
            <a:r>
              <a:rPr kumimoji="1" lang="en-US" altLang="zh-CN" sz="2400" dirty="0">
                <a:solidFill>
                  <a:srgbClr val="080808"/>
                </a:solidFill>
                <a:latin typeface="Times New Roman" panose="02020603050405020304" pitchFamily="18" charset="0"/>
              </a:rPr>
              <a:t>j.mq</a:t>
            </a:r>
            <a:r>
              <a:rPr kumimoji="1" lang="zh-CN" altLang="en-US" sz="2400" dirty="0">
                <a:solidFill>
                  <a:srgbClr val="080808"/>
                </a:solidFill>
                <a:latin typeface="Times New Roman" panose="02020603050405020304" pitchFamily="18" charset="0"/>
              </a:rPr>
              <a:t>上。</a:t>
            </a:r>
          </a:p>
          <a:p>
            <a:pPr algn="just">
              <a:lnSpc>
                <a:spcPct val="110000"/>
              </a:lnSpc>
              <a:spcBef>
                <a:spcPct val="50000"/>
              </a:spcBef>
              <a:buClrTx/>
              <a:buSzTx/>
            </a:pPr>
            <a:r>
              <a:rPr kumimoji="1" lang="zh-CN" altLang="en-US" sz="2400" dirty="0">
                <a:solidFill>
                  <a:srgbClr val="080808"/>
                </a:solidFill>
                <a:latin typeface="Times New Roman" panose="02020603050405020304" pitchFamily="18" charset="0"/>
              </a:rPr>
              <a:t>由于</a:t>
            </a:r>
            <a:r>
              <a:rPr kumimoji="1" lang="zh-CN" altLang="en-US" sz="2400" dirty="0">
                <a:solidFill>
                  <a:srgbClr val="FF0000"/>
                </a:solidFill>
                <a:latin typeface="Times New Roman" panose="02020603050405020304" pitchFamily="18" charset="0"/>
              </a:rPr>
              <a:t>该队列属于临界资源</a:t>
            </a:r>
            <a:r>
              <a:rPr kumimoji="1" lang="en-US" altLang="zh-CN" sz="2400" dirty="0">
                <a:solidFill>
                  <a:srgbClr val="080808"/>
                </a:solidFill>
                <a:latin typeface="Times New Roman" panose="02020603050405020304" pitchFamily="18" charset="0"/>
              </a:rPr>
              <a:t>,  </a:t>
            </a:r>
            <a:r>
              <a:rPr kumimoji="1" lang="zh-CN" altLang="en-US" sz="2400" dirty="0">
                <a:solidFill>
                  <a:srgbClr val="080808"/>
                </a:solidFill>
                <a:latin typeface="Times New Roman" panose="02020603050405020304" pitchFamily="18" charset="0"/>
              </a:rPr>
              <a:t>故在执行</a:t>
            </a:r>
            <a:r>
              <a:rPr kumimoji="1" lang="en-US" altLang="zh-CN" sz="2400" dirty="0">
                <a:solidFill>
                  <a:srgbClr val="080808"/>
                </a:solidFill>
                <a:latin typeface="Times New Roman" panose="02020603050405020304" pitchFamily="18" charset="0"/>
              </a:rPr>
              <a:t>insert</a:t>
            </a:r>
            <a:r>
              <a:rPr kumimoji="1" lang="zh-CN" altLang="en-US" sz="2400" dirty="0">
                <a:solidFill>
                  <a:srgbClr val="080808"/>
                </a:solidFill>
                <a:latin typeface="Times New Roman" panose="02020603050405020304" pitchFamily="18" charset="0"/>
              </a:rPr>
              <a:t>操作的前后，需要执行</a:t>
            </a:r>
            <a:r>
              <a:rPr kumimoji="1" lang="en-US" altLang="zh-CN" sz="2400" dirty="0">
                <a:solidFill>
                  <a:srgbClr val="080808"/>
                </a:solidFill>
                <a:latin typeface="Times New Roman" panose="02020603050405020304" pitchFamily="18" charset="0"/>
              </a:rPr>
              <a:t>wait</a:t>
            </a:r>
            <a:r>
              <a:rPr kumimoji="1" lang="zh-CN" altLang="en-US" sz="2400" dirty="0">
                <a:solidFill>
                  <a:srgbClr val="080808"/>
                </a:solidFill>
                <a:latin typeface="Times New Roman" panose="02020603050405020304" pitchFamily="18" charset="0"/>
              </a:rPr>
              <a:t>和</a:t>
            </a:r>
            <a:r>
              <a:rPr kumimoji="1" lang="en-US" altLang="zh-CN" sz="2400" dirty="0">
                <a:solidFill>
                  <a:srgbClr val="080808"/>
                </a:solidFill>
                <a:latin typeface="Times New Roman" panose="02020603050405020304" pitchFamily="18" charset="0"/>
              </a:rPr>
              <a:t>signal</a:t>
            </a:r>
            <a:r>
              <a:rPr kumimoji="1" lang="zh-CN" altLang="en-US" sz="2400" dirty="0">
                <a:solidFill>
                  <a:srgbClr val="080808"/>
                </a:solidFill>
                <a:latin typeface="Times New Roman" panose="02020603050405020304" pitchFamily="18" charset="0"/>
              </a:rPr>
              <a:t>操作。 </a:t>
            </a:r>
          </a:p>
          <a:p>
            <a:endParaRPr lang="zh-CN" altLang="en-US" dirty="0"/>
          </a:p>
        </p:txBody>
      </p:sp>
      <p:sp>
        <p:nvSpPr>
          <p:cNvPr id="3" name="标题 2">
            <a:extLst>
              <a:ext uri="{FF2B5EF4-FFF2-40B4-BE49-F238E27FC236}">
                <a16:creationId xmlns:a16="http://schemas.microsoft.com/office/drawing/2014/main" id="{AD14A058-673C-4359-96B3-D840B55793EF}"/>
              </a:ext>
            </a:extLst>
          </p:cNvPr>
          <p:cNvSpPr>
            <a:spLocks noGrp="1"/>
          </p:cNvSpPr>
          <p:nvPr>
            <p:ph type="title"/>
          </p:nvPr>
        </p:nvSpPr>
        <p:spPr/>
        <p:txBody>
          <a:bodyPr/>
          <a:lstStyle/>
          <a:p>
            <a:r>
              <a:rPr kumimoji="1" lang="zh-CN" altLang="en-US" dirty="0"/>
              <a:t>（</a:t>
            </a:r>
            <a:r>
              <a:rPr kumimoji="1" lang="en-US" altLang="zh-CN" dirty="0"/>
              <a:t>2</a:t>
            </a:r>
            <a:r>
              <a:rPr kumimoji="1" lang="zh-CN" altLang="en-US" dirty="0"/>
              <a:t>）消息缓冲队列通信机制 </a:t>
            </a:r>
            <a:endParaRPr lang="zh-CN" altLang="en-US" dirty="0"/>
          </a:p>
        </p:txBody>
      </p:sp>
    </p:spTree>
    <p:extLst>
      <p:ext uri="{BB962C8B-B14F-4D97-AF65-F5344CB8AC3E}">
        <p14:creationId xmlns:p14="http://schemas.microsoft.com/office/powerpoint/2010/main" val="1019717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25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25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25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a:extLst>
              <a:ext uri="{FF2B5EF4-FFF2-40B4-BE49-F238E27FC236}">
                <a16:creationId xmlns:a16="http://schemas.microsoft.com/office/drawing/2014/main" id="{6801EFDC-66A1-44F8-AA10-D10EB1816F77}"/>
              </a:ext>
            </a:extLst>
          </p:cNvPr>
          <p:cNvSpPr>
            <a:spLocks noGrp="1" noRot="1" noChangeArrowheads="1"/>
          </p:cNvSpPr>
          <p:nvPr>
            <p:ph type="title"/>
          </p:nvPr>
        </p:nvSpPr>
        <p:spPr>
          <a:xfrm>
            <a:off x="598487" y="1325563"/>
            <a:ext cx="7689850" cy="879475"/>
          </a:xfrm>
        </p:spPr>
        <p:txBody>
          <a:bodyPr/>
          <a:lstStyle/>
          <a:p>
            <a:pPr algn="just">
              <a:lnSpc>
                <a:spcPct val="110000"/>
              </a:lnSpc>
              <a:spcBef>
                <a:spcPct val="50000"/>
              </a:spcBef>
              <a:defRPr/>
            </a:pPr>
            <a:r>
              <a:rPr kumimoji="1" lang="en-US" altLang="zh-CN" sz="3200" b="1" kern="1200" dirty="0">
                <a:solidFill>
                  <a:srgbClr val="C00000"/>
                </a:solidFill>
                <a:latin typeface="Times New Roman" pitchFamily="18" charset="0"/>
                <a:cs typeface="+mn-cs"/>
              </a:rPr>
              <a:t>3. </a:t>
            </a:r>
            <a:r>
              <a:rPr kumimoji="1" lang="zh-CN" altLang="en-US" sz="3200" b="1" kern="1200" dirty="0">
                <a:solidFill>
                  <a:srgbClr val="C00000"/>
                </a:solidFill>
                <a:latin typeface="Times New Roman" pitchFamily="18" charset="0"/>
                <a:cs typeface="+mn-cs"/>
              </a:rPr>
              <a:t>接收原语</a:t>
            </a:r>
          </a:p>
        </p:txBody>
      </p:sp>
      <p:sp>
        <p:nvSpPr>
          <p:cNvPr id="271363" name="Rectangle 3">
            <a:extLst>
              <a:ext uri="{FF2B5EF4-FFF2-40B4-BE49-F238E27FC236}">
                <a16:creationId xmlns:a16="http://schemas.microsoft.com/office/drawing/2014/main" id="{A1E58FA8-7E66-4A1B-B7EF-E84EB7DEE2DF}"/>
              </a:ext>
            </a:extLst>
          </p:cNvPr>
          <p:cNvSpPr>
            <a:spLocks noGrp="1" noChangeArrowheads="1"/>
          </p:cNvSpPr>
          <p:nvPr>
            <p:ph type="body" idx="1"/>
          </p:nvPr>
        </p:nvSpPr>
        <p:spPr>
          <a:xfrm>
            <a:off x="468313" y="2205038"/>
            <a:ext cx="8077200" cy="3222625"/>
          </a:xfrm>
          <a:noFill/>
        </p:spPr>
        <p:txBody>
          <a:bodyPr/>
          <a:lstStyle/>
          <a:p>
            <a:r>
              <a:rPr lang="zh-CN" altLang="en-US" sz="2800" b="1">
                <a:solidFill>
                  <a:srgbClr val="000000"/>
                </a:solidFill>
                <a:latin typeface="宋体" panose="02010600030101010101" pitchFamily="2" charset="-122"/>
              </a:rPr>
              <a:t>接收进程调用接收原语</a:t>
            </a:r>
            <a:r>
              <a:rPr lang="en-US" altLang="zh-CN" sz="2800" b="1">
                <a:solidFill>
                  <a:srgbClr val="000000"/>
                </a:solidFill>
                <a:latin typeface="宋体" panose="02010600030101010101" pitchFamily="2" charset="-122"/>
              </a:rPr>
              <a:t>receive(b)</a:t>
            </a:r>
            <a:r>
              <a:rPr lang="zh-CN" altLang="en-US" sz="2800" b="1">
                <a:solidFill>
                  <a:srgbClr val="000000"/>
                </a:solidFill>
                <a:latin typeface="宋体" panose="02010600030101010101" pitchFamily="2" charset="-122"/>
              </a:rPr>
              <a:t>，从自己的消息队列</a:t>
            </a:r>
            <a:r>
              <a:rPr lang="en-US" altLang="zh-CN" sz="2800" b="1">
                <a:solidFill>
                  <a:srgbClr val="000000"/>
                </a:solidFill>
                <a:latin typeface="宋体" panose="02010600030101010101" pitchFamily="2" charset="-122"/>
              </a:rPr>
              <a:t>mq</a:t>
            </a:r>
            <a:r>
              <a:rPr lang="zh-CN" altLang="en-US" sz="2800" b="1">
                <a:solidFill>
                  <a:srgbClr val="000000"/>
                </a:solidFill>
                <a:latin typeface="宋体" panose="02010600030101010101" pitchFamily="2" charset="-122"/>
              </a:rPr>
              <a:t>中,摘下第一个消息缓冲区</a:t>
            </a:r>
            <a:r>
              <a:rPr lang="en-US" altLang="zh-CN" sz="2800" b="1">
                <a:solidFill>
                  <a:srgbClr val="000000"/>
                </a:solidFill>
                <a:latin typeface="宋体" panose="02010600030101010101" pitchFamily="2" charset="-122"/>
              </a:rPr>
              <a:t>i,</a:t>
            </a:r>
            <a:r>
              <a:rPr lang="zh-CN" altLang="en-US" sz="2800" b="1">
                <a:solidFill>
                  <a:srgbClr val="000000"/>
                </a:solidFill>
                <a:latin typeface="宋体" panose="02010600030101010101" pitchFamily="2" charset="-122"/>
              </a:rPr>
              <a:t>并将其中的数据复制到以</a:t>
            </a:r>
            <a:r>
              <a:rPr lang="en-US" altLang="zh-CN" sz="2800" b="1">
                <a:solidFill>
                  <a:srgbClr val="000000"/>
                </a:solidFill>
                <a:latin typeface="宋体" panose="02010600030101010101" pitchFamily="2" charset="-122"/>
              </a:rPr>
              <a:t>b</a:t>
            </a:r>
            <a:r>
              <a:rPr lang="zh-CN" altLang="en-US" sz="2800" b="1">
                <a:solidFill>
                  <a:srgbClr val="000000"/>
                </a:solidFill>
                <a:latin typeface="宋体" panose="02010600030101010101" pitchFamily="2" charset="-122"/>
              </a:rPr>
              <a:t>为首址的指定消息接收区内。</a:t>
            </a:r>
          </a:p>
          <a:p>
            <a:r>
              <a:rPr lang="zh-CN" altLang="en-US" sz="2800" b="1">
                <a:solidFill>
                  <a:srgbClr val="000000"/>
                </a:solidFill>
                <a:latin typeface="宋体" panose="02010600030101010101" pitchFamily="2" charset="-122"/>
              </a:rPr>
              <a:t>完成消息的接收后接收进程返回到用户态继续进行</a:t>
            </a:r>
          </a:p>
        </p:txBody>
      </p:sp>
      <p:sp>
        <p:nvSpPr>
          <p:cNvPr id="4" name="标题 2">
            <a:extLst>
              <a:ext uri="{FF2B5EF4-FFF2-40B4-BE49-F238E27FC236}">
                <a16:creationId xmlns:a16="http://schemas.microsoft.com/office/drawing/2014/main" id="{D237F082-E1A7-411F-A8DF-211B80D03AB7}"/>
              </a:ext>
            </a:extLst>
          </p:cNvPr>
          <p:cNvSpPr txBox="1">
            <a:spLocks/>
          </p:cNvSpPr>
          <p:nvPr/>
        </p:nvSpPr>
        <p:spPr>
          <a:xfrm>
            <a:off x="620981" y="459473"/>
            <a:ext cx="7902037" cy="549275"/>
          </a:xfrm>
          <a:prstGeom prst="rect">
            <a:avLst/>
          </a:prstGeom>
        </p:spPr>
        <p:txBody>
          <a:bodyPr/>
          <a:lstStyle>
            <a:lvl1pPr algn="ctr" defTabSz="6858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r>
              <a:rPr kumimoji="1" lang="zh-CN" altLang="en-US"/>
              <a:t>（</a:t>
            </a:r>
            <a:r>
              <a:rPr kumimoji="1" lang="en-US" altLang="zh-CN"/>
              <a:t>2</a:t>
            </a:r>
            <a:r>
              <a:rPr kumimoji="1" lang="zh-CN" altLang="en-US"/>
              <a:t>）消息缓冲队列通信机制 </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2387" name="Object 3">
            <a:extLst>
              <a:ext uri="{FF2B5EF4-FFF2-40B4-BE49-F238E27FC236}">
                <a16:creationId xmlns:a16="http://schemas.microsoft.com/office/drawing/2014/main" id="{8A3D02CE-B54F-44D7-95D7-6FEC4BEA5331}"/>
              </a:ext>
            </a:extLst>
          </p:cNvPr>
          <p:cNvGraphicFramePr>
            <a:graphicFrameLocks noGrp="1" noChangeAspect="1"/>
          </p:cNvGraphicFramePr>
          <p:nvPr>
            <p:ph/>
            <p:extLst>
              <p:ext uri="{D42A27DB-BD31-4B8C-83A1-F6EECF244321}">
                <p14:modId xmlns:p14="http://schemas.microsoft.com/office/powerpoint/2010/main" val="4240708099"/>
              </p:ext>
            </p:extLst>
          </p:nvPr>
        </p:nvGraphicFramePr>
        <p:xfrm>
          <a:off x="-984250" y="765175"/>
          <a:ext cx="10642600" cy="5327650"/>
        </p:xfrm>
        <a:graphic>
          <a:graphicData uri="http://schemas.openxmlformats.org/presentationml/2006/ole">
            <mc:AlternateContent xmlns:mc="http://schemas.openxmlformats.org/markup-compatibility/2006">
              <mc:Choice xmlns:v="urn:schemas-microsoft-com:vml" Requires="v">
                <p:oleObj spid="_x0000_s4102" name="Visio" r:id="rId4" imgW="4997536" imgH="2501988" progId="Visio.Drawing.11">
                  <p:embed/>
                </p:oleObj>
              </mc:Choice>
              <mc:Fallback>
                <p:oleObj name="Visio" r:id="rId4" imgW="4997536" imgH="2501988" progId="Visio.Drawing.11">
                  <p:embed/>
                  <p:pic>
                    <p:nvPicPr>
                      <p:cNvPr id="272387" name="Object 3">
                        <a:extLst>
                          <a:ext uri="{FF2B5EF4-FFF2-40B4-BE49-F238E27FC236}">
                            <a16:creationId xmlns:a16="http://schemas.microsoft.com/office/drawing/2014/main" id="{8A3D02CE-B54F-44D7-95D7-6FEC4BEA5331}"/>
                          </a:ext>
                        </a:extLst>
                      </p:cNvPr>
                      <p:cNvPicPr>
                        <a:picLocks noChangeAspect="1" noChangeArrowheads="1"/>
                      </p:cNvPicPr>
                      <p:nvPr/>
                    </p:nvPicPr>
                    <p:blipFill>
                      <a:blip r:embed="rId5"/>
                      <a:srcRect/>
                      <a:stretch>
                        <a:fillRect/>
                      </a:stretch>
                    </p:blipFill>
                    <p:spPr bwMode="auto">
                      <a:xfrm>
                        <a:off x="-984250" y="765175"/>
                        <a:ext cx="10642600" cy="5327650"/>
                      </a:xfrm>
                      <a:prstGeom prst="rect">
                        <a:avLst/>
                      </a:prstGeom>
                      <a:solidFill>
                        <a:schemeClr val="bg1"/>
                      </a:solidFill>
                      <a:ln>
                        <a:noFill/>
                      </a:ln>
                      <a:effectLst/>
                    </p:spPr>
                  </p:pic>
                </p:oleObj>
              </mc:Fallback>
            </mc:AlternateContent>
          </a:graphicData>
        </a:graphic>
      </p:graphicFrame>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a:extLst>
              <a:ext uri="{FF2B5EF4-FFF2-40B4-BE49-F238E27FC236}">
                <a16:creationId xmlns:a16="http://schemas.microsoft.com/office/drawing/2014/main" id="{5BBD9A61-878D-4939-96CE-F266D30008AF}"/>
              </a:ext>
            </a:extLst>
          </p:cNvPr>
          <p:cNvSpPr>
            <a:spLocks noChangeArrowheads="1"/>
          </p:cNvSpPr>
          <p:nvPr/>
        </p:nvSpPr>
        <p:spPr bwMode="auto">
          <a:xfrm>
            <a:off x="457200" y="810491"/>
            <a:ext cx="8686800" cy="6400800"/>
          </a:xfrm>
          <a:prstGeom prst="rect">
            <a:avLst/>
          </a:prstGeom>
          <a:noFill/>
          <a:ln>
            <a:noFill/>
          </a:ln>
          <a:effectLst>
            <a:prstShdw prst="shdw17" dist="17961" dir="13500000">
              <a:srgbClr val="050505"/>
            </a:prstShdw>
          </a:effec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dirty="0">
                <a:solidFill>
                  <a:srgbClr val="003300"/>
                </a:solidFill>
              </a:rPr>
              <a:t>procedure send(receiver, a)</a:t>
            </a:r>
          </a:p>
          <a:p>
            <a:pPr eaLnBrk="1" hangingPunct="1">
              <a:spcBef>
                <a:spcPct val="0"/>
              </a:spcBef>
              <a:buClrTx/>
              <a:buSzTx/>
              <a:buFontTx/>
              <a:buNone/>
            </a:pPr>
            <a:r>
              <a:rPr kumimoji="1" lang="en-US" altLang="zh-CN" sz="2400" b="1" dirty="0">
                <a:solidFill>
                  <a:srgbClr val="003300"/>
                </a:solidFill>
              </a:rPr>
              <a:t>     begin</a:t>
            </a:r>
          </a:p>
          <a:p>
            <a:pPr eaLnBrk="1" hangingPunct="1">
              <a:spcBef>
                <a:spcPct val="0"/>
              </a:spcBef>
              <a:buClrTx/>
              <a:buSzTx/>
              <a:buFontTx/>
              <a:buNone/>
            </a:pPr>
            <a:r>
              <a:rPr kumimoji="1" lang="en-US" altLang="zh-CN" sz="2400" b="1" dirty="0">
                <a:solidFill>
                  <a:srgbClr val="003300"/>
                </a:solidFill>
              </a:rPr>
              <a:t>        </a:t>
            </a:r>
            <a:r>
              <a:rPr kumimoji="1" lang="en-US" altLang="zh-CN" sz="2400" b="1" dirty="0" err="1">
                <a:solidFill>
                  <a:srgbClr val="003300"/>
                </a:solidFill>
              </a:rPr>
              <a:t>getbuf</a:t>
            </a:r>
            <a:r>
              <a:rPr kumimoji="1" lang="en-US" altLang="zh-CN" sz="2400" b="1" dirty="0">
                <a:solidFill>
                  <a:srgbClr val="003300"/>
                </a:solidFill>
              </a:rPr>
              <a:t>(</a:t>
            </a:r>
            <a:r>
              <a:rPr kumimoji="1" lang="en-US" altLang="zh-CN" sz="2400" b="1" dirty="0" err="1">
                <a:solidFill>
                  <a:srgbClr val="003300"/>
                </a:solidFill>
              </a:rPr>
              <a:t>a.size</a:t>
            </a:r>
            <a:r>
              <a:rPr kumimoji="1" lang="en-US" altLang="zh-CN" sz="2400" b="1" dirty="0">
                <a:solidFill>
                  <a:srgbClr val="003300"/>
                </a:solidFill>
              </a:rPr>
              <a:t>, </a:t>
            </a:r>
            <a:r>
              <a:rPr kumimoji="1" lang="en-US" altLang="zh-CN" sz="2400" b="1" dirty="0" err="1">
                <a:solidFill>
                  <a:srgbClr val="003300"/>
                </a:solidFill>
              </a:rPr>
              <a:t>i</a:t>
            </a:r>
            <a:r>
              <a:rPr kumimoji="1" lang="en-US" altLang="zh-CN" sz="2400" b="1" dirty="0">
                <a:solidFill>
                  <a:srgbClr val="003300"/>
                </a:solidFill>
              </a:rPr>
              <a:t>);          //</a:t>
            </a:r>
            <a:r>
              <a:rPr kumimoji="1" lang="zh-CN" altLang="en-US" sz="2400" b="1" dirty="0">
                <a:solidFill>
                  <a:srgbClr val="003300"/>
                </a:solidFill>
              </a:rPr>
              <a:t>根据</a:t>
            </a:r>
            <a:r>
              <a:rPr kumimoji="1" lang="en-US" altLang="zh-CN" sz="2400" b="1" dirty="0" err="1">
                <a:solidFill>
                  <a:srgbClr val="003300"/>
                </a:solidFill>
              </a:rPr>
              <a:t>a.size</a:t>
            </a:r>
            <a:r>
              <a:rPr kumimoji="1" lang="zh-CN" altLang="en-US" sz="2400" b="1" dirty="0">
                <a:solidFill>
                  <a:srgbClr val="003300"/>
                </a:solidFill>
              </a:rPr>
              <a:t>申请缓冲区；</a:t>
            </a:r>
          </a:p>
          <a:p>
            <a:pPr eaLnBrk="1" hangingPunct="1">
              <a:spcBef>
                <a:spcPct val="0"/>
              </a:spcBef>
              <a:buClrTx/>
              <a:buSzTx/>
              <a:buFontTx/>
              <a:buNone/>
            </a:pPr>
            <a:r>
              <a:rPr kumimoji="1" lang="zh-CN" altLang="en-US" sz="2400" b="1" dirty="0">
                <a:solidFill>
                  <a:srgbClr val="003300"/>
                </a:solidFill>
              </a:rPr>
              <a:t>        </a:t>
            </a:r>
            <a:r>
              <a:rPr kumimoji="1" lang="en-US" altLang="zh-CN" sz="2400" b="1" dirty="0" err="1">
                <a:solidFill>
                  <a:srgbClr val="003300"/>
                </a:solidFill>
              </a:rPr>
              <a:t>i.sender</a:t>
            </a:r>
            <a:r>
              <a:rPr kumimoji="1" lang="en-US" altLang="zh-CN" sz="2400" b="1" dirty="0">
                <a:solidFill>
                  <a:srgbClr val="003300"/>
                </a:solidFill>
              </a:rPr>
              <a:t>∶=</a:t>
            </a:r>
            <a:r>
              <a:rPr kumimoji="1" lang="en-US" altLang="zh-CN" sz="2400" b="1" dirty="0" err="1">
                <a:solidFill>
                  <a:srgbClr val="003300"/>
                </a:solidFill>
              </a:rPr>
              <a:t>a.sender</a:t>
            </a:r>
            <a:r>
              <a:rPr kumimoji="1" lang="en-US" altLang="zh-CN" sz="2400" b="1" dirty="0">
                <a:solidFill>
                  <a:srgbClr val="003300"/>
                </a:solidFill>
              </a:rPr>
              <a:t>;  // </a:t>
            </a:r>
            <a:r>
              <a:rPr kumimoji="1" lang="zh-CN" altLang="en-US" sz="2400" b="1" dirty="0">
                <a:solidFill>
                  <a:srgbClr val="003300"/>
                </a:solidFill>
              </a:rPr>
              <a:t>将发送者标识符复制给</a:t>
            </a:r>
            <a:r>
              <a:rPr kumimoji="1" lang="en-US" altLang="zh-CN" sz="2400" b="1" dirty="0" err="1">
                <a:solidFill>
                  <a:srgbClr val="003300"/>
                </a:solidFill>
              </a:rPr>
              <a:t>i</a:t>
            </a:r>
            <a:r>
              <a:rPr kumimoji="1" lang="en-US" altLang="zh-CN" sz="2400" b="1" dirty="0">
                <a:solidFill>
                  <a:srgbClr val="003300"/>
                </a:solidFill>
              </a:rPr>
              <a:t> </a:t>
            </a:r>
          </a:p>
          <a:p>
            <a:pPr eaLnBrk="1" hangingPunct="1">
              <a:spcBef>
                <a:spcPct val="0"/>
              </a:spcBef>
              <a:buClrTx/>
              <a:buSzTx/>
              <a:buFontTx/>
              <a:buNone/>
            </a:pPr>
            <a:r>
              <a:rPr kumimoji="1" lang="zh-CN" altLang="en-US" sz="2400" b="1" dirty="0">
                <a:solidFill>
                  <a:srgbClr val="003300"/>
                </a:solidFill>
              </a:rPr>
              <a:t>        </a:t>
            </a:r>
            <a:r>
              <a:rPr kumimoji="1" lang="en-US" altLang="zh-CN" sz="2400" b="1" dirty="0">
                <a:solidFill>
                  <a:srgbClr val="003300"/>
                </a:solidFill>
              </a:rPr>
              <a:t>// </a:t>
            </a:r>
            <a:r>
              <a:rPr kumimoji="1" lang="zh-CN" altLang="en-US" sz="2400" b="1" dirty="0">
                <a:solidFill>
                  <a:srgbClr val="003300"/>
                </a:solidFill>
              </a:rPr>
              <a:t>将发送区</a:t>
            </a:r>
            <a:r>
              <a:rPr kumimoji="1" lang="en-US" altLang="zh-CN" sz="2400" b="1" dirty="0">
                <a:solidFill>
                  <a:srgbClr val="003300"/>
                </a:solidFill>
              </a:rPr>
              <a:t>a</a:t>
            </a:r>
            <a:r>
              <a:rPr kumimoji="1" lang="zh-CN" altLang="en-US" sz="2400" b="1" dirty="0">
                <a:solidFill>
                  <a:srgbClr val="003300"/>
                </a:solidFill>
              </a:rPr>
              <a:t>中的信息复制到消息缓冲区之中；</a:t>
            </a:r>
          </a:p>
          <a:p>
            <a:pPr eaLnBrk="1" hangingPunct="1">
              <a:spcBef>
                <a:spcPct val="0"/>
              </a:spcBef>
              <a:buClrTx/>
              <a:buSzTx/>
              <a:buFontTx/>
              <a:buNone/>
            </a:pPr>
            <a:r>
              <a:rPr kumimoji="1" lang="zh-CN" altLang="en-US" sz="2400" b="1" dirty="0">
                <a:solidFill>
                  <a:srgbClr val="003300"/>
                </a:solidFill>
              </a:rPr>
              <a:t>        </a:t>
            </a:r>
            <a:r>
              <a:rPr kumimoji="1" lang="en-US" altLang="zh-CN" sz="2400" b="1" dirty="0" err="1">
                <a:solidFill>
                  <a:srgbClr val="003300"/>
                </a:solidFill>
              </a:rPr>
              <a:t>i.size</a:t>
            </a:r>
            <a:r>
              <a:rPr kumimoji="1" lang="en-US" altLang="zh-CN" sz="2400" b="1" dirty="0">
                <a:solidFill>
                  <a:srgbClr val="003300"/>
                </a:solidFill>
              </a:rPr>
              <a:t>∶=</a:t>
            </a:r>
            <a:r>
              <a:rPr kumimoji="1" lang="en-US" altLang="zh-CN" sz="2400" b="1" dirty="0" err="1">
                <a:solidFill>
                  <a:srgbClr val="003300"/>
                </a:solidFill>
              </a:rPr>
              <a:t>a.size</a:t>
            </a:r>
            <a:r>
              <a:rPr kumimoji="1" lang="en-US" altLang="zh-CN" sz="2400" b="1" dirty="0">
                <a:solidFill>
                  <a:srgbClr val="003300"/>
                </a:solidFill>
              </a:rPr>
              <a:t>;</a:t>
            </a:r>
          </a:p>
          <a:p>
            <a:pPr eaLnBrk="1" hangingPunct="1">
              <a:spcBef>
                <a:spcPct val="0"/>
              </a:spcBef>
              <a:buClrTx/>
              <a:buSzTx/>
              <a:buFontTx/>
              <a:buNone/>
            </a:pPr>
            <a:r>
              <a:rPr kumimoji="1" lang="en-US" altLang="zh-CN" sz="2400" b="1" dirty="0">
                <a:solidFill>
                  <a:srgbClr val="003300"/>
                </a:solidFill>
              </a:rPr>
              <a:t>        </a:t>
            </a:r>
            <a:r>
              <a:rPr kumimoji="1" lang="en-US" altLang="zh-CN" sz="2400" b="1" dirty="0" err="1">
                <a:solidFill>
                  <a:srgbClr val="003300"/>
                </a:solidFill>
              </a:rPr>
              <a:t>i.text</a:t>
            </a:r>
            <a:r>
              <a:rPr kumimoji="1" lang="en-US" altLang="zh-CN" sz="2400" b="1" dirty="0">
                <a:solidFill>
                  <a:srgbClr val="003300"/>
                </a:solidFill>
              </a:rPr>
              <a:t>∶=</a:t>
            </a:r>
            <a:r>
              <a:rPr kumimoji="1" lang="en-US" altLang="zh-CN" sz="2400" b="1" dirty="0" err="1">
                <a:solidFill>
                  <a:srgbClr val="003300"/>
                </a:solidFill>
              </a:rPr>
              <a:t>a.text</a:t>
            </a:r>
            <a:r>
              <a:rPr kumimoji="1" lang="en-US" altLang="zh-CN" sz="2400" b="1" dirty="0">
                <a:solidFill>
                  <a:srgbClr val="003300"/>
                </a:solidFill>
              </a:rPr>
              <a:t>;</a:t>
            </a:r>
          </a:p>
          <a:p>
            <a:pPr eaLnBrk="1" hangingPunct="1">
              <a:spcBef>
                <a:spcPct val="0"/>
              </a:spcBef>
              <a:buClrTx/>
              <a:buSzTx/>
              <a:buFontTx/>
              <a:buNone/>
            </a:pPr>
            <a:r>
              <a:rPr kumimoji="1" lang="en-US" altLang="zh-CN" sz="2400" b="1" dirty="0">
                <a:solidFill>
                  <a:srgbClr val="003300"/>
                </a:solidFill>
              </a:rPr>
              <a:t>        </a:t>
            </a:r>
            <a:r>
              <a:rPr kumimoji="1" lang="en-US" altLang="zh-CN" sz="2400" b="1" dirty="0" err="1">
                <a:solidFill>
                  <a:srgbClr val="003300"/>
                </a:solidFill>
              </a:rPr>
              <a:t>i.next</a:t>
            </a:r>
            <a:r>
              <a:rPr kumimoji="1" lang="en-US" altLang="zh-CN" sz="2400" b="1" dirty="0">
                <a:solidFill>
                  <a:srgbClr val="003300"/>
                </a:solidFill>
              </a:rPr>
              <a:t>∶=0;</a:t>
            </a:r>
          </a:p>
          <a:p>
            <a:pPr eaLnBrk="1" hangingPunct="1">
              <a:spcBef>
                <a:spcPct val="0"/>
              </a:spcBef>
              <a:buClrTx/>
              <a:buSzTx/>
              <a:buFontTx/>
              <a:buNone/>
            </a:pPr>
            <a:r>
              <a:rPr kumimoji="1" lang="en-US" altLang="zh-CN" sz="2400" b="1" dirty="0">
                <a:solidFill>
                  <a:srgbClr val="003300"/>
                </a:solidFill>
              </a:rPr>
              <a:t>       </a:t>
            </a:r>
            <a:r>
              <a:rPr kumimoji="1" lang="en-US" altLang="zh-CN" sz="2400" b="1" dirty="0" err="1">
                <a:solidFill>
                  <a:srgbClr val="003300"/>
                </a:solidFill>
              </a:rPr>
              <a:t>getid</a:t>
            </a:r>
            <a:r>
              <a:rPr kumimoji="1" lang="en-US" altLang="zh-CN" sz="2400" b="1" dirty="0">
                <a:solidFill>
                  <a:srgbClr val="003300"/>
                </a:solidFill>
              </a:rPr>
              <a:t>(PCB set, receiver, j);   </a:t>
            </a:r>
            <a:r>
              <a:rPr kumimoji="1" lang="zh-CN" altLang="en-US" sz="2400" b="1" dirty="0">
                <a:solidFill>
                  <a:srgbClr val="003300"/>
                </a:solidFill>
              </a:rPr>
              <a:t>获得接收进程内部标识符；</a:t>
            </a:r>
          </a:p>
          <a:p>
            <a:pPr eaLnBrk="1" hangingPunct="1">
              <a:spcBef>
                <a:spcPct val="0"/>
              </a:spcBef>
              <a:buClrTx/>
              <a:buSzTx/>
              <a:buFontTx/>
              <a:buNone/>
            </a:pPr>
            <a:r>
              <a:rPr kumimoji="1" lang="zh-CN" altLang="en-US" sz="2400" b="1" dirty="0">
                <a:solidFill>
                  <a:srgbClr val="003300"/>
                </a:solidFill>
              </a:rPr>
              <a:t>       </a:t>
            </a:r>
            <a:r>
              <a:rPr kumimoji="1" lang="en-US" altLang="zh-CN" sz="2400" b="1" dirty="0">
                <a:solidFill>
                  <a:srgbClr val="FF0000"/>
                </a:solidFill>
              </a:rPr>
              <a:t>wait(</a:t>
            </a:r>
            <a:r>
              <a:rPr kumimoji="1" lang="en-US" altLang="zh-CN" sz="2400" b="1" dirty="0" err="1">
                <a:solidFill>
                  <a:srgbClr val="FF0000"/>
                </a:solidFill>
              </a:rPr>
              <a:t>j.mutex</a:t>
            </a:r>
            <a:r>
              <a:rPr kumimoji="1" lang="en-US" altLang="zh-CN" sz="2400" b="1" dirty="0">
                <a:solidFill>
                  <a:srgbClr val="FF0000"/>
                </a:solidFill>
              </a:rPr>
              <a:t>);</a:t>
            </a:r>
          </a:p>
          <a:p>
            <a:pPr eaLnBrk="1" hangingPunct="1">
              <a:spcBef>
                <a:spcPct val="0"/>
              </a:spcBef>
              <a:buClrTx/>
              <a:buSzTx/>
              <a:buFontTx/>
              <a:buNone/>
            </a:pPr>
            <a:r>
              <a:rPr kumimoji="1" lang="en-US" altLang="zh-CN" sz="2400" b="1" dirty="0">
                <a:solidFill>
                  <a:srgbClr val="FF0000"/>
                </a:solidFill>
              </a:rPr>
              <a:t>       </a:t>
            </a:r>
            <a:r>
              <a:rPr kumimoji="1" lang="en-US" altLang="zh-CN" sz="2400" b="1" dirty="0">
                <a:solidFill>
                  <a:schemeClr val="tx2"/>
                </a:solidFill>
              </a:rPr>
              <a:t>insert(j.mq, </a:t>
            </a:r>
            <a:r>
              <a:rPr kumimoji="1" lang="en-US" altLang="zh-CN" sz="2400" b="1" dirty="0" err="1">
                <a:solidFill>
                  <a:schemeClr val="tx2"/>
                </a:solidFill>
              </a:rPr>
              <a:t>i</a:t>
            </a:r>
            <a:r>
              <a:rPr kumimoji="1" lang="en-US" altLang="zh-CN" sz="2400" b="1" dirty="0">
                <a:solidFill>
                  <a:schemeClr val="tx2"/>
                </a:solidFill>
              </a:rPr>
              <a:t>);   </a:t>
            </a:r>
            <a:r>
              <a:rPr kumimoji="1" lang="zh-CN" altLang="en-US" sz="2400" b="1" dirty="0">
                <a:solidFill>
                  <a:srgbClr val="FF0000"/>
                </a:solidFill>
              </a:rPr>
              <a:t>将消息缓冲区插入消息队列；</a:t>
            </a:r>
          </a:p>
          <a:p>
            <a:pPr eaLnBrk="1" hangingPunct="1">
              <a:spcBef>
                <a:spcPct val="0"/>
              </a:spcBef>
              <a:buClrTx/>
              <a:buSzTx/>
              <a:buFontTx/>
              <a:buNone/>
            </a:pPr>
            <a:r>
              <a:rPr kumimoji="1" lang="zh-CN" altLang="en-US" sz="2400" b="1" dirty="0">
                <a:solidFill>
                  <a:srgbClr val="FF0000"/>
                </a:solidFill>
              </a:rPr>
              <a:t>       </a:t>
            </a:r>
            <a:r>
              <a:rPr kumimoji="1" lang="en-US" altLang="zh-CN" sz="2400" b="1" dirty="0">
                <a:solidFill>
                  <a:srgbClr val="FF0000"/>
                </a:solidFill>
              </a:rPr>
              <a:t>signal(</a:t>
            </a:r>
            <a:r>
              <a:rPr kumimoji="1" lang="en-US" altLang="zh-CN" sz="2400" b="1" dirty="0" err="1">
                <a:solidFill>
                  <a:srgbClr val="FF0000"/>
                </a:solidFill>
              </a:rPr>
              <a:t>j.mutex</a:t>
            </a:r>
            <a:r>
              <a:rPr kumimoji="1" lang="en-US" altLang="zh-CN" sz="2400" b="1" dirty="0">
                <a:solidFill>
                  <a:srgbClr val="FF0000"/>
                </a:solidFill>
              </a:rPr>
              <a:t>);</a:t>
            </a:r>
          </a:p>
          <a:p>
            <a:pPr eaLnBrk="1" hangingPunct="1">
              <a:spcBef>
                <a:spcPct val="0"/>
              </a:spcBef>
              <a:buClrTx/>
              <a:buSzTx/>
              <a:buFontTx/>
              <a:buNone/>
            </a:pPr>
            <a:r>
              <a:rPr kumimoji="1" lang="en-US" altLang="zh-CN" sz="2400" b="1" dirty="0">
                <a:solidFill>
                  <a:srgbClr val="003300"/>
                </a:solidFill>
              </a:rPr>
              <a:t>       </a:t>
            </a:r>
            <a:r>
              <a:rPr kumimoji="1" lang="en-US" altLang="zh-CN" sz="2400" b="1" dirty="0">
                <a:solidFill>
                  <a:srgbClr val="7030A0"/>
                </a:solidFill>
              </a:rPr>
              <a:t>signal(j.sm);  </a:t>
            </a:r>
            <a:r>
              <a:rPr kumimoji="1" lang="en-US" altLang="zh-CN" sz="2400" b="1" dirty="0">
                <a:solidFill>
                  <a:srgbClr val="003300"/>
                </a:solidFill>
              </a:rPr>
              <a:t>  </a:t>
            </a:r>
            <a:r>
              <a:rPr kumimoji="1" lang="en-US" altLang="zh-CN" sz="2400" b="1" dirty="0">
                <a:solidFill>
                  <a:srgbClr val="FF0000"/>
                </a:solidFill>
              </a:rPr>
              <a:t>//</a:t>
            </a:r>
            <a:r>
              <a:rPr kumimoji="1" lang="zh-CN" altLang="en-US" sz="2400" b="1" dirty="0">
                <a:solidFill>
                  <a:srgbClr val="FF0000"/>
                </a:solidFill>
              </a:rPr>
              <a:t>消息队列资源信号量加</a:t>
            </a:r>
            <a:r>
              <a:rPr kumimoji="1" lang="en-US" altLang="zh-CN" sz="2400" b="1" dirty="0">
                <a:solidFill>
                  <a:srgbClr val="FF0000"/>
                </a:solidFill>
              </a:rPr>
              <a:t>1</a:t>
            </a:r>
          </a:p>
          <a:p>
            <a:pPr eaLnBrk="1" hangingPunct="1">
              <a:spcBef>
                <a:spcPct val="0"/>
              </a:spcBef>
              <a:buClrTx/>
              <a:buSzTx/>
              <a:buFontTx/>
              <a:buNone/>
            </a:pPr>
            <a:r>
              <a:rPr kumimoji="1" lang="en-US" altLang="zh-CN" sz="2400" b="1" dirty="0">
                <a:solidFill>
                  <a:srgbClr val="003300"/>
                </a:solidFill>
              </a:rPr>
              <a:t>    end </a:t>
            </a:r>
          </a:p>
          <a:p>
            <a:pPr eaLnBrk="1" hangingPunct="1">
              <a:spcBef>
                <a:spcPct val="0"/>
              </a:spcBef>
              <a:buClrTx/>
              <a:buSzTx/>
              <a:buFontTx/>
              <a:buNone/>
            </a:pPr>
            <a:endParaRPr lang="zh-CN" altLang="en-US" sz="1800" dirty="0">
              <a:solidFill>
                <a:srgbClr val="080808"/>
              </a:solidFill>
            </a:endParaRPr>
          </a:p>
        </p:txBody>
      </p:sp>
      <p:sp>
        <p:nvSpPr>
          <p:cNvPr id="3" name="标题 2">
            <a:extLst>
              <a:ext uri="{FF2B5EF4-FFF2-40B4-BE49-F238E27FC236}">
                <a16:creationId xmlns:a16="http://schemas.microsoft.com/office/drawing/2014/main" id="{DDB32E03-27CA-4745-9AC5-BA9D70D869E5}"/>
              </a:ext>
            </a:extLst>
          </p:cNvPr>
          <p:cNvSpPr>
            <a:spLocks noGrp="1"/>
          </p:cNvSpPr>
          <p:nvPr>
            <p:ph type="title"/>
          </p:nvPr>
        </p:nvSpPr>
        <p:spPr>
          <a:xfrm>
            <a:off x="620981" y="459473"/>
            <a:ext cx="7902037" cy="549275"/>
          </a:xfrm>
        </p:spPr>
        <p:txBody>
          <a:bodyPr/>
          <a:lstStyle/>
          <a:p>
            <a:r>
              <a:rPr lang="zh-CN" altLang="en-US" dirty="0"/>
              <a:t>发送消息</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a:extLst>
              <a:ext uri="{FF2B5EF4-FFF2-40B4-BE49-F238E27FC236}">
                <a16:creationId xmlns:a16="http://schemas.microsoft.com/office/drawing/2014/main" id="{DEDD36F2-896A-4033-8D24-098BD04A0D60}"/>
              </a:ext>
            </a:extLst>
          </p:cNvPr>
          <p:cNvSpPr>
            <a:spLocks noChangeArrowheads="1"/>
          </p:cNvSpPr>
          <p:nvPr/>
        </p:nvSpPr>
        <p:spPr bwMode="auto">
          <a:xfrm>
            <a:off x="533400" y="1445527"/>
            <a:ext cx="8610600" cy="4953000"/>
          </a:xfrm>
          <a:prstGeom prst="rect">
            <a:avLst/>
          </a:prstGeom>
          <a:noFill/>
          <a:ln>
            <a:noFill/>
          </a:ln>
          <a:effectLst>
            <a:prstShdw prst="shdw17" dist="17961" dir="13500000">
              <a:srgbClr val="050505"/>
            </a:prstShdw>
          </a:effec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dirty="0">
                <a:solidFill>
                  <a:srgbClr val="003300"/>
                </a:solidFill>
              </a:rPr>
              <a:t>procedure receive(b)</a:t>
            </a:r>
          </a:p>
          <a:p>
            <a:pPr eaLnBrk="1" hangingPunct="1">
              <a:spcBef>
                <a:spcPct val="0"/>
              </a:spcBef>
              <a:buClrTx/>
              <a:buSzTx/>
              <a:buFontTx/>
              <a:buNone/>
            </a:pPr>
            <a:r>
              <a:rPr kumimoji="1" lang="en-US" altLang="zh-CN" sz="2400" b="1" dirty="0">
                <a:solidFill>
                  <a:srgbClr val="003300"/>
                </a:solidFill>
              </a:rPr>
              <a:t>   begin</a:t>
            </a:r>
          </a:p>
          <a:p>
            <a:pPr eaLnBrk="1" hangingPunct="1">
              <a:spcBef>
                <a:spcPct val="0"/>
              </a:spcBef>
              <a:buClrTx/>
              <a:buSzTx/>
              <a:buFontTx/>
              <a:buNone/>
            </a:pPr>
            <a:r>
              <a:rPr kumimoji="1" lang="en-US" altLang="zh-CN" sz="2400" b="1" dirty="0">
                <a:solidFill>
                  <a:srgbClr val="003300"/>
                </a:solidFill>
              </a:rPr>
              <a:t>    j:=internal name;  // j</a:t>
            </a:r>
            <a:r>
              <a:rPr kumimoji="1" lang="zh-CN" altLang="en-US" sz="2400" b="1" dirty="0">
                <a:solidFill>
                  <a:srgbClr val="003300"/>
                </a:solidFill>
              </a:rPr>
              <a:t>为接收进程内部的标识符；</a:t>
            </a:r>
          </a:p>
          <a:p>
            <a:pPr eaLnBrk="1" hangingPunct="1">
              <a:spcBef>
                <a:spcPct val="0"/>
              </a:spcBef>
              <a:buClrTx/>
              <a:buSzTx/>
              <a:buFontTx/>
              <a:buNone/>
            </a:pPr>
            <a:r>
              <a:rPr kumimoji="1" lang="zh-CN" altLang="en-US" sz="2400" b="1" dirty="0">
                <a:solidFill>
                  <a:srgbClr val="003300"/>
                </a:solidFill>
              </a:rPr>
              <a:t>    </a:t>
            </a:r>
            <a:r>
              <a:rPr kumimoji="1" lang="en-US" altLang="zh-CN" sz="2400" b="1" dirty="0">
                <a:solidFill>
                  <a:srgbClr val="7030A0"/>
                </a:solidFill>
              </a:rPr>
              <a:t>wait(j.sm)</a:t>
            </a:r>
            <a:r>
              <a:rPr kumimoji="1" lang="en-US" altLang="zh-CN" sz="2400" b="1" dirty="0">
                <a:solidFill>
                  <a:srgbClr val="003300"/>
                </a:solidFill>
              </a:rPr>
              <a:t>; //</a:t>
            </a:r>
            <a:r>
              <a:rPr kumimoji="1" lang="zh-CN" altLang="en-US" sz="2400" b="1" dirty="0">
                <a:solidFill>
                  <a:srgbClr val="003300"/>
                </a:solidFill>
              </a:rPr>
              <a:t>首先申请消息队列资源信号量，从而才有权</a:t>
            </a:r>
          </a:p>
          <a:p>
            <a:pPr eaLnBrk="1" hangingPunct="1">
              <a:spcBef>
                <a:spcPct val="0"/>
              </a:spcBef>
              <a:buClrTx/>
              <a:buSzTx/>
              <a:buFontTx/>
              <a:buNone/>
            </a:pPr>
            <a:r>
              <a:rPr kumimoji="1" lang="zh-CN" altLang="en-US" sz="2400" b="1" dirty="0">
                <a:solidFill>
                  <a:srgbClr val="003300"/>
                </a:solidFill>
              </a:rPr>
              <a:t>获得一个消息；</a:t>
            </a:r>
          </a:p>
          <a:p>
            <a:pPr eaLnBrk="1" hangingPunct="1">
              <a:spcBef>
                <a:spcPct val="0"/>
              </a:spcBef>
              <a:buClrTx/>
              <a:buSzTx/>
              <a:buFontTx/>
              <a:buNone/>
            </a:pPr>
            <a:r>
              <a:rPr kumimoji="1" lang="en-US" altLang="zh-CN" sz="2400" b="1" dirty="0">
                <a:solidFill>
                  <a:srgbClr val="003300"/>
                </a:solidFill>
              </a:rPr>
              <a:t>    </a:t>
            </a:r>
            <a:r>
              <a:rPr kumimoji="1" lang="en-US" altLang="zh-CN" sz="2400" b="1" dirty="0">
                <a:solidFill>
                  <a:srgbClr val="FF0000"/>
                </a:solidFill>
              </a:rPr>
              <a:t>wait(</a:t>
            </a:r>
            <a:r>
              <a:rPr kumimoji="1" lang="en-US" altLang="zh-CN" sz="2400" b="1" dirty="0" err="1">
                <a:solidFill>
                  <a:srgbClr val="FF0000"/>
                </a:solidFill>
              </a:rPr>
              <a:t>j.mutex</a:t>
            </a:r>
            <a:r>
              <a:rPr kumimoji="1" lang="en-US" altLang="zh-CN" sz="2400" b="1" dirty="0">
                <a:solidFill>
                  <a:srgbClr val="FF0000"/>
                </a:solidFill>
              </a:rPr>
              <a:t>);</a:t>
            </a:r>
          </a:p>
          <a:p>
            <a:pPr eaLnBrk="1" hangingPunct="1">
              <a:spcBef>
                <a:spcPct val="0"/>
              </a:spcBef>
              <a:buClrTx/>
              <a:buSzTx/>
              <a:buFontTx/>
              <a:buNone/>
            </a:pPr>
            <a:r>
              <a:rPr kumimoji="1" lang="en-US" altLang="zh-CN" sz="2400" b="1" dirty="0">
                <a:solidFill>
                  <a:srgbClr val="FF0000"/>
                </a:solidFill>
              </a:rPr>
              <a:t>    </a:t>
            </a:r>
            <a:r>
              <a:rPr kumimoji="1" lang="en-US" altLang="zh-CN" sz="2400" b="1" dirty="0">
                <a:solidFill>
                  <a:srgbClr val="0066FF"/>
                </a:solidFill>
              </a:rPr>
              <a:t>remove(j.mq, </a:t>
            </a:r>
            <a:r>
              <a:rPr kumimoji="1" lang="en-US" altLang="zh-CN" sz="2400" b="1" dirty="0" err="1">
                <a:solidFill>
                  <a:srgbClr val="0066FF"/>
                </a:solidFill>
              </a:rPr>
              <a:t>i</a:t>
            </a:r>
            <a:r>
              <a:rPr kumimoji="1" lang="en-US" altLang="zh-CN" sz="2400" b="1" dirty="0">
                <a:solidFill>
                  <a:srgbClr val="0066FF"/>
                </a:solidFill>
              </a:rPr>
              <a:t>); </a:t>
            </a:r>
            <a:r>
              <a:rPr kumimoji="1" lang="en-US" altLang="zh-CN" sz="2400" b="1" dirty="0">
                <a:solidFill>
                  <a:srgbClr val="FF0000"/>
                </a:solidFill>
              </a:rPr>
              <a:t>//</a:t>
            </a:r>
            <a:r>
              <a:rPr kumimoji="1" lang="zh-CN" altLang="en-US" sz="2400" b="1" dirty="0">
                <a:solidFill>
                  <a:srgbClr val="FF0000"/>
                </a:solidFill>
              </a:rPr>
              <a:t>将消息队列中第一个消息移出；</a:t>
            </a:r>
          </a:p>
          <a:p>
            <a:pPr eaLnBrk="1" hangingPunct="1">
              <a:spcBef>
                <a:spcPct val="0"/>
              </a:spcBef>
              <a:buClrTx/>
              <a:buSzTx/>
              <a:buFontTx/>
              <a:buNone/>
            </a:pPr>
            <a:r>
              <a:rPr kumimoji="1" lang="zh-CN" altLang="en-US" sz="2400" b="1" dirty="0">
                <a:solidFill>
                  <a:srgbClr val="FF0000"/>
                </a:solidFill>
              </a:rPr>
              <a:t>    </a:t>
            </a:r>
            <a:r>
              <a:rPr kumimoji="1" lang="en-US" altLang="zh-CN" sz="2400" b="1" dirty="0">
                <a:solidFill>
                  <a:srgbClr val="FF0000"/>
                </a:solidFill>
              </a:rPr>
              <a:t>signal(</a:t>
            </a:r>
            <a:r>
              <a:rPr kumimoji="1" lang="en-US" altLang="zh-CN" sz="2400" b="1" dirty="0" err="1">
                <a:solidFill>
                  <a:srgbClr val="FF0000"/>
                </a:solidFill>
              </a:rPr>
              <a:t>j.mutex</a:t>
            </a:r>
            <a:r>
              <a:rPr kumimoji="1" lang="en-US" altLang="zh-CN" sz="2400" b="1" dirty="0">
                <a:solidFill>
                  <a:srgbClr val="FF0000"/>
                </a:solidFill>
              </a:rPr>
              <a:t>);</a:t>
            </a:r>
          </a:p>
          <a:p>
            <a:pPr eaLnBrk="1" hangingPunct="1">
              <a:spcBef>
                <a:spcPct val="0"/>
              </a:spcBef>
              <a:buClrTx/>
              <a:buSzTx/>
              <a:buFontTx/>
              <a:buNone/>
            </a:pPr>
            <a:r>
              <a:rPr kumimoji="1" lang="en-US" altLang="zh-CN" sz="2400" b="1" dirty="0">
                <a:solidFill>
                  <a:srgbClr val="003300"/>
                </a:solidFill>
              </a:rPr>
              <a:t>    // </a:t>
            </a:r>
            <a:r>
              <a:rPr kumimoji="1" lang="zh-CN" altLang="en-US" sz="2400" b="1" dirty="0">
                <a:solidFill>
                  <a:srgbClr val="003300"/>
                </a:solidFill>
              </a:rPr>
              <a:t>将消息缓冲区</a:t>
            </a:r>
            <a:r>
              <a:rPr kumimoji="1" lang="en-US" altLang="zh-CN" sz="2400" b="1" dirty="0" err="1">
                <a:solidFill>
                  <a:srgbClr val="003300"/>
                </a:solidFill>
              </a:rPr>
              <a:t>i</a:t>
            </a:r>
            <a:r>
              <a:rPr kumimoji="1" lang="zh-CN" altLang="en-US" sz="2400" b="1" dirty="0">
                <a:solidFill>
                  <a:srgbClr val="003300"/>
                </a:solidFill>
              </a:rPr>
              <a:t>中的信息复制到接收区</a:t>
            </a:r>
            <a:r>
              <a:rPr kumimoji="1" lang="en-US" altLang="zh-CN" sz="2400" b="1" dirty="0">
                <a:solidFill>
                  <a:srgbClr val="003300"/>
                </a:solidFill>
              </a:rPr>
              <a:t>b;</a:t>
            </a:r>
          </a:p>
          <a:p>
            <a:pPr eaLnBrk="1" hangingPunct="1">
              <a:spcBef>
                <a:spcPct val="0"/>
              </a:spcBef>
              <a:buClrTx/>
              <a:buSzTx/>
              <a:buFontTx/>
              <a:buNone/>
            </a:pPr>
            <a:r>
              <a:rPr kumimoji="1" lang="en-US" altLang="zh-CN" sz="2400" b="1" dirty="0">
                <a:solidFill>
                  <a:srgbClr val="003300"/>
                </a:solidFill>
              </a:rPr>
              <a:t>    </a:t>
            </a:r>
            <a:r>
              <a:rPr kumimoji="1" lang="en-US" altLang="zh-CN" sz="2400" b="1" dirty="0" err="1">
                <a:solidFill>
                  <a:srgbClr val="003300"/>
                </a:solidFill>
              </a:rPr>
              <a:t>b.sender</a:t>
            </a:r>
            <a:r>
              <a:rPr kumimoji="1" lang="en-US" altLang="zh-CN" sz="2400" b="1" dirty="0">
                <a:solidFill>
                  <a:srgbClr val="003300"/>
                </a:solidFill>
              </a:rPr>
              <a:t>:=</a:t>
            </a:r>
            <a:r>
              <a:rPr kumimoji="1" lang="en-US" altLang="zh-CN" sz="2400" b="1" dirty="0" err="1">
                <a:solidFill>
                  <a:srgbClr val="003300"/>
                </a:solidFill>
              </a:rPr>
              <a:t>i.sender</a:t>
            </a:r>
            <a:r>
              <a:rPr kumimoji="1" lang="en-US" altLang="zh-CN" sz="2400" b="1" dirty="0">
                <a:solidFill>
                  <a:srgbClr val="003300"/>
                </a:solidFill>
              </a:rPr>
              <a:t>;</a:t>
            </a:r>
          </a:p>
          <a:p>
            <a:pPr eaLnBrk="1" hangingPunct="1">
              <a:spcBef>
                <a:spcPct val="0"/>
              </a:spcBef>
              <a:buClrTx/>
              <a:buSzTx/>
              <a:buFontTx/>
              <a:buNone/>
            </a:pPr>
            <a:r>
              <a:rPr kumimoji="1" lang="en-US" altLang="zh-CN" sz="2400" b="1" dirty="0">
                <a:solidFill>
                  <a:srgbClr val="003300"/>
                </a:solidFill>
              </a:rPr>
              <a:t>    </a:t>
            </a:r>
            <a:r>
              <a:rPr kumimoji="1" lang="en-US" altLang="zh-CN" sz="2400" b="1" dirty="0" err="1">
                <a:solidFill>
                  <a:srgbClr val="003300"/>
                </a:solidFill>
              </a:rPr>
              <a:t>b.size</a:t>
            </a:r>
            <a:r>
              <a:rPr kumimoji="1" lang="en-US" altLang="zh-CN" sz="2400" b="1" dirty="0">
                <a:solidFill>
                  <a:srgbClr val="003300"/>
                </a:solidFill>
              </a:rPr>
              <a:t>: =</a:t>
            </a:r>
            <a:r>
              <a:rPr kumimoji="1" lang="en-US" altLang="zh-CN" sz="2400" b="1" dirty="0" err="1">
                <a:solidFill>
                  <a:srgbClr val="003300"/>
                </a:solidFill>
              </a:rPr>
              <a:t>i.size</a:t>
            </a:r>
            <a:r>
              <a:rPr kumimoji="1" lang="en-US" altLang="zh-CN" sz="2400" b="1" dirty="0">
                <a:solidFill>
                  <a:srgbClr val="003300"/>
                </a:solidFill>
              </a:rPr>
              <a:t>;</a:t>
            </a:r>
          </a:p>
          <a:p>
            <a:pPr eaLnBrk="1" hangingPunct="1">
              <a:spcBef>
                <a:spcPct val="0"/>
              </a:spcBef>
              <a:buClrTx/>
              <a:buSzTx/>
              <a:buFontTx/>
              <a:buNone/>
            </a:pPr>
            <a:r>
              <a:rPr kumimoji="1" lang="en-US" altLang="zh-CN" sz="2400" b="1" dirty="0">
                <a:solidFill>
                  <a:srgbClr val="003300"/>
                </a:solidFill>
              </a:rPr>
              <a:t>    </a:t>
            </a:r>
            <a:r>
              <a:rPr kumimoji="1" lang="en-US" altLang="zh-CN" sz="2400" b="1" dirty="0" err="1">
                <a:solidFill>
                  <a:srgbClr val="003300"/>
                </a:solidFill>
              </a:rPr>
              <a:t>b.text</a:t>
            </a:r>
            <a:r>
              <a:rPr kumimoji="1" lang="en-US" altLang="zh-CN" sz="2400" b="1" dirty="0">
                <a:solidFill>
                  <a:srgbClr val="003300"/>
                </a:solidFill>
              </a:rPr>
              <a:t>: =</a:t>
            </a:r>
            <a:r>
              <a:rPr kumimoji="1" lang="en-US" altLang="zh-CN" sz="2400" b="1" dirty="0" err="1">
                <a:solidFill>
                  <a:srgbClr val="003300"/>
                </a:solidFill>
              </a:rPr>
              <a:t>i.text</a:t>
            </a:r>
            <a:r>
              <a:rPr kumimoji="1" lang="en-US" altLang="zh-CN" sz="2400" b="1" dirty="0">
                <a:solidFill>
                  <a:srgbClr val="003300"/>
                </a:solidFill>
              </a:rPr>
              <a:t>;</a:t>
            </a:r>
          </a:p>
          <a:p>
            <a:pPr eaLnBrk="1" hangingPunct="1">
              <a:spcBef>
                <a:spcPct val="0"/>
              </a:spcBef>
              <a:buClrTx/>
              <a:buSzTx/>
              <a:buFontTx/>
              <a:buNone/>
            </a:pPr>
            <a:r>
              <a:rPr kumimoji="1" lang="en-US" altLang="zh-CN" sz="2400" b="1" dirty="0">
                <a:solidFill>
                  <a:srgbClr val="003300"/>
                </a:solidFill>
              </a:rPr>
              <a:t>  end </a:t>
            </a:r>
          </a:p>
          <a:p>
            <a:pPr eaLnBrk="1" hangingPunct="1">
              <a:spcBef>
                <a:spcPct val="0"/>
              </a:spcBef>
              <a:buClrTx/>
              <a:buSzTx/>
              <a:buFontTx/>
              <a:buNone/>
            </a:pPr>
            <a:endParaRPr lang="zh-CN" altLang="en-US" sz="2400" b="1" dirty="0">
              <a:solidFill>
                <a:srgbClr val="003300"/>
              </a:solidFill>
            </a:endParaRPr>
          </a:p>
        </p:txBody>
      </p:sp>
      <p:sp>
        <p:nvSpPr>
          <p:cNvPr id="3" name="标题 2">
            <a:extLst>
              <a:ext uri="{FF2B5EF4-FFF2-40B4-BE49-F238E27FC236}">
                <a16:creationId xmlns:a16="http://schemas.microsoft.com/office/drawing/2014/main" id="{AFC854DE-5692-4924-B39B-4DB9796164D5}"/>
              </a:ext>
            </a:extLst>
          </p:cNvPr>
          <p:cNvSpPr>
            <a:spLocks noGrp="1"/>
          </p:cNvSpPr>
          <p:nvPr>
            <p:ph type="title"/>
          </p:nvPr>
        </p:nvSpPr>
        <p:spPr>
          <a:xfrm>
            <a:off x="620981" y="459473"/>
            <a:ext cx="7902037" cy="549275"/>
          </a:xfrm>
        </p:spPr>
        <p:txBody>
          <a:bodyPr/>
          <a:lstStyle/>
          <a:p>
            <a:r>
              <a:rPr lang="zh-CN" altLang="en-US" dirty="0"/>
              <a:t>接收消息</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Text Box 2">
            <a:extLst>
              <a:ext uri="{FF2B5EF4-FFF2-40B4-BE49-F238E27FC236}">
                <a16:creationId xmlns:a16="http://schemas.microsoft.com/office/drawing/2014/main" id="{5C358DDD-D1FC-4894-9217-7A163A55946E}"/>
              </a:ext>
            </a:extLst>
          </p:cNvPr>
          <p:cNvSpPr txBox="1">
            <a:spLocks noChangeArrowheads="1"/>
          </p:cNvSpPr>
          <p:nvPr/>
        </p:nvSpPr>
        <p:spPr bwMode="auto">
          <a:xfrm>
            <a:off x="609600" y="638175"/>
            <a:ext cx="8229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b="1">
                <a:solidFill>
                  <a:srgbClr val="CC3300"/>
                </a:solidFill>
                <a:latin typeface="Times New Roman" panose="02020603050405020304" pitchFamily="18" charset="0"/>
              </a:rPr>
              <a:t>消息传递系统实现中的若干问题 （自学）</a:t>
            </a:r>
          </a:p>
        </p:txBody>
      </p:sp>
      <p:sp>
        <p:nvSpPr>
          <p:cNvPr id="277507" name="Text Box 3">
            <a:extLst>
              <a:ext uri="{FF2B5EF4-FFF2-40B4-BE49-F238E27FC236}">
                <a16:creationId xmlns:a16="http://schemas.microsoft.com/office/drawing/2014/main" id="{49297D6A-2C55-4100-955F-335E4E55B77D}"/>
              </a:ext>
            </a:extLst>
          </p:cNvPr>
          <p:cNvSpPr txBox="1">
            <a:spLocks noChangeArrowheads="1"/>
          </p:cNvSpPr>
          <p:nvPr/>
        </p:nvSpPr>
        <p:spPr bwMode="auto">
          <a:xfrm>
            <a:off x="228600" y="1600200"/>
            <a:ext cx="8458200"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Tx/>
              <a:buSzTx/>
              <a:buFontTx/>
              <a:buNone/>
            </a:pPr>
            <a:r>
              <a:rPr kumimoji="1" lang="zh-CN" altLang="en-US" sz="2400" b="1" dirty="0">
                <a:solidFill>
                  <a:srgbClr val="CC3300"/>
                </a:solidFill>
                <a:latin typeface="Times New Roman" panose="02020603050405020304" pitchFamily="18" charset="0"/>
              </a:rPr>
              <a:t>        </a:t>
            </a:r>
            <a:r>
              <a:rPr kumimoji="1" lang="en-US" altLang="zh-CN" sz="2400" b="1" dirty="0">
                <a:solidFill>
                  <a:srgbClr val="CC3300"/>
                </a:solidFill>
                <a:latin typeface="Times New Roman" panose="02020603050405020304" pitchFamily="18" charset="0"/>
              </a:rPr>
              <a:t>A. </a:t>
            </a:r>
            <a:r>
              <a:rPr kumimoji="1" lang="zh-CN" altLang="en-US" sz="2400" b="1" dirty="0">
                <a:solidFill>
                  <a:srgbClr val="CC3300"/>
                </a:solidFill>
                <a:latin typeface="Times New Roman" panose="02020603050405020304" pitchFamily="18" charset="0"/>
              </a:rPr>
              <a:t>通信链路</a:t>
            </a:r>
            <a:r>
              <a:rPr kumimoji="1" lang="en-US" altLang="zh-CN" sz="2400" b="1" dirty="0">
                <a:solidFill>
                  <a:srgbClr val="CC3300"/>
                </a:solidFill>
                <a:latin typeface="Times New Roman" panose="02020603050405020304" pitchFamily="18" charset="0"/>
              </a:rPr>
              <a:t>(communication link)</a:t>
            </a:r>
          </a:p>
          <a:p>
            <a:pPr algn="just" eaLnBrk="1" hangingPunct="1">
              <a:lnSpc>
                <a:spcPct val="110000"/>
              </a:lnSpc>
              <a:spcBef>
                <a:spcPct val="50000"/>
              </a:spcBef>
              <a:buClrTx/>
              <a:buSzTx/>
              <a:buFontTx/>
              <a:buNone/>
            </a:pPr>
            <a:r>
              <a:rPr kumimoji="1" lang="zh-CN" altLang="en-US" sz="2400" b="1" dirty="0">
                <a:solidFill>
                  <a:srgbClr val="080808"/>
                </a:solidFill>
                <a:latin typeface="Times New Roman" panose="02020603050405020304" pitchFamily="18" charset="0"/>
              </a:rPr>
              <a:t>为使在发送进程和接收进程之间能进行通信，必须在两者之间建立一条通信链路。有两种方式建立通信链路。</a:t>
            </a:r>
          </a:p>
          <a:p>
            <a:pPr lvl="1" algn="just" eaLnBrk="1" hangingPunct="1">
              <a:lnSpc>
                <a:spcPct val="110000"/>
              </a:lnSpc>
              <a:spcBef>
                <a:spcPct val="50000"/>
              </a:spcBef>
              <a:buClrTx/>
              <a:buSzTx/>
              <a:buFont typeface="Wingdings" panose="05000000000000000000" pitchFamily="2" charset="2"/>
              <a:buChar char="Ø"/>
            </a:pPr>
            <a:r>
              <a:rPr kumimoji="1" lang="zh-CN" altLang="en-US" sz="2400" b="1" dirty="0">
                <a:solidFill>
                  <a:srgbClr val="CC3300"/>
                </a:solidFill>
                <a:latin typeface="Times New Roman" panose="02020603050405020304" pitchFamily="18" charset="0"/>
              </a:rPr>
              <a:t>第一种方式：</a:t>
            </a:r>
            <a:r>
              <a:rPr kumimoji="1" lang="zh-CN" altLang="en-US" sz="2400" b="1" dirty="0">
                <a:solidFill>
                  <a:srgbClr val="080808"/>
                </a:solidFill>
                <a:latin typeface="Times New Roman" panose="02020603050405020304" pitchFamily="18" charset="0"/>
              </a:rPr>
              <a:t>由发送进程在通信之前，用显式的</a:t>
            </a:r>
            <a:r>
              <a:rPr kumimoji="1" lang="zh-CN" altLang="en-US" sz="2400" b="1" dirty="0">
                <a:solidFill>
                  <a:srgbClr val="080808"/>
                </a:solidFill>
                <a:latin typeface="Courier New" panose="02070309020205020404" pitchFamily="49" charset="0"/>
              </a:rPr>
              <a:t>“</a:t>
            </a:r>
            <a:r>
              <a:rPr kumimoji="1" lang="zh-CN" altLang="en-US" sz="2400" b="1" dirty="0">
                <a:solidFill>
                  <a:srgbClr val="080808"/>
                </a:solidFill>
                <a:latin typeface="Times New Roman" panose="02020603050405020304" pitchFamily="18" charset="0"/>
              </a:rPr>
              <a:t>建立连接</a:t>
            </a:r>
            <a:r>
              <a:rPr kumimoji="1" lang="zh-CN" altLang="en-US" sz="2400" b="1" dirty="0">
                <a:solidFill>
                  <a:srgbClr val="080808"/>
                </a:solidFill>
                <a:latin typeface="Courier New" panose="02070309020205020404" pitchFamily="49" charset="0"/>
              </a:rPr>
              <a:t>”</a:t>
            </a:r>
            <a:r>
              <a:rPr kumimoji="1" lang="zh-CN" altLang="en-US" sz="2400" b="1" dirty="0">
                <a:solidFill>
                  <a:srgbClr val="080808"/>
                </a:solidFill>
                <a:latin typeface="Times New Roman" panose="02020603050405020304" pitchFamily="18" charset="0"/>
              </a:rPr>
              <a:t>命令</a:t>
            </a:r>
            <a:r>
              <a:rPr kumimoji="1" lang="en-US" altLang="zh-CN" sz="2400" b="1" dirty="0">
                <a:solidFill>
                  <a:srgbClr val="080808"/>
                </a:solidFill>
                <a:latin typeface="Times New Roman" panose="02020603050405020304" pitchFamily="18" charset="0"/>
              </a:rPr>
              <a:t>(</a:t>
            </a:r>
            <a:r>
              <a:rPr kumimoji="1" lang="zh-CN" altLang="en-US" sz="2400" b="1" dirty="0">
                <a:solidFill>
                  <a:srgbClr val="080808"/>
                </a:solidFill>
                <a:latin typeface="Times New Roman" panose="02020603050405020304" pitchFamily="18" charset="0"/>
              </a:rPr>
              <a:t>原语</a:t>
            </a:r>
            <a:r>
              <a:rPr kumimoji="1" lang="en-US" altLang="zh-CN" sz="2400" b="1" dirty="0">
                <a:solidFill>
                  <a:srgbClr val="080808"/>
                </a:solidFill>
                <a:latin typeface="Times New Roman" panose="02020603050405020304" pitchFamily="18" charset="0"/>
              </a:rPr>
              <a:t>)</a:t>
            </a:r>
            <a:r>
              <a:rPr kumimoji="1" lang="zh-CN" altLang="en-US" sz="2400" b="1" dirty="0">
                <a:solidFill>
                  <a:srgbClr val="080808"/>
                </a:solidFill>
                <a:latin typeface="Times New Roman" panose="02020603050405020304" pitchFamily="18" charset="0"/>
              </a:rPr>
              <a:t>请求系统为之建立一条通信链路；在链路使用完后，也用显式方式拆除链路。这种方式主要用于计算机网络中。</a:t>
            </a:r>
          </a:p>
          <a:p>
            <a:pPr lvl="1" algn="just" eaLnBrk="1" hangingPunct="1">
              <a:lnSpc>
                <a:spcPct val="110000"/>
              </a:lnSpc>
              <a:spcBef>
                <a:spcPct val="50000"/>
              </a:spcBef>
              <a:buClrTx/>
              <a:buSzTx/>
              <a:buFont typeface="Wingdings" panose="05000000000000000000" pitchFamily="2" charset="2"/>
              <a:buChar char="Ø"/>
            </a:pPr>
            <a:r>
              <a:rPr kumimoji="1" lang="zh-CN" altLang="en-US" sz="2400" b="1" dirty="0">
                <a:solidFill>
                  <a:srgbClr val="CC3300"/>
                </a:solidFill>
                <a:latin typeface="Times New Roman" panose="02020603050405020304" pitchFamily="18" charset="0"/>
              </a:rPr>
              <a:t>第二种方式</a:t>
            </a:r>
            <a:r>
              <a:rPr kumimoji="1" lang="en-US" altLang="zh-CN" sz="2400" b="1" dirty="0">
                <a:solidFill>
                  <a:srgbClr val="CC3300"/>
                </a:solidFill>
                <a:latin typeface="Times New Roman" panose="02020603050405020304" pitchFamily="18" charset="0"/>
              </a:rPr>
              <a:t>: </a:t>
            </a:r>
            <a:r>
              <a:rPr kumimoji="1" lang="zh-CN" altLang="en-US" sz="2400" b="1" dirty="0">
                <a:solidFill>
                  <a:srgbClr val="080808"/>
                </a:solidFill>
                <a:latin typeface="Times New Roman" panose="02020603050405020304" pitchFamily="18" charset="0"/>
              </a:rPr>
              <a:t>发送进程无须明确提出建立链路的请求，只须利用系统提供的发送命令</a:t>
            </a:r>
            <a:r>
              <a:rPr kumimoji="1" lang="en-US" altLang="zh-CN" sz="2400" b="1" dirty="0">
                <a:solidFill>
                  <a:srgbClr val="080808"/>
                </a:solidFill>
                <a:latin typeface="Times New Roman" panose="02020603050405020304" pitchFamily="18" charset="0"/>
              </a:rPr>
              <a:t>(</a:t>
            </a:r>
            <a:r>
              <a:rPr kumimoji="1" lang="zh-CN" altLang="en-US" sz="2400" b="1" dirty="0">
                <a:solidFill>
                  <a:srgbClr val="080808"/>
                </a:solidFill>
                <a:latin typeface="Times New Roman" panose="02020603050405020304" pitchFamily="18" charset="0"/>
              </a:rPr>
              <a:t>原语</a:t>
            </a:r>
            <a:r>
              <a:rPr kumimoji="1" lang="en-US" altLang="zh-CN" sz="2400" b="1" dirty="0">
                <a:solidFill>
                  <a:srgbClr val="080808"/>
                </a:solidFill>
                <a:latin typeface="Times New Roman" panose="02020603050405020304" pitchFamily="18" charset="0"/>
              </a:rPr>
              <a:t>)</a:t>
            </a:r>
            <a:r>
              <a:rPr kumimoji="1" lang="zh-CN" altLang="en-US" sz="2400" b="1" dirty="0">
                <a:solidFill>
                  <a:srgbClr val="080808"/>
                </a:solidFill>
                <a:latin typeface="Times New Roman" panose="02020603050405020304" pitchFamily="18" charset="0"/>
              </a:rPr>
              <a:t>，系统会自动地为之建立一条链路。这种方式主要用于单机系统中。 </a:t>
            </a:r>
          </a:p>
        </p:txBody>
      </p:sp>
    </p:spTree>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Text Box 2">
            <a:extLst>
              <a:ext uri="{FF2B5EF4-FFF2-40B4-BE49-F238E27FC236}">
                <a16:creationId xmlns:a16="http://schemas.microsoft.com/office/drawing/2014/main" id="{24BD956C-9BEC-4458-89BA-F76221A3EC34}"/>
              </a:ext>
            </a:extLst>
          </p:cNvPr>
          <p:cNvSpPr txBox="1">
            <a:spLocks noChangeArrowheads="1"/>
          </p:cNvSpPr>
          <p:nvPr/>
        </p:nvSpPr>
        <p:spPr bwMode="auto">
          <a:xfrm>
            <a:off x="609600" y="1066800"/>
            <a:ext cx="78486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Tx/>
              <a:buSzTx/>
              <a:buFontTx/>
              <a:buNone/>
            </a:pPr>
            <a:r>
              <a:rPr kumimoji="1" lang="zh-CN" altLang="en-US" sz="2400" b="1">
                <a:solidFill>
                  <a:srgbClr val="080808"/>
                </a:solidFill>
                <a:latin typeface="Times New Roman" panose="02020603050405020304" pitchFamily="18" charset="0"/>
              </a:rPr>
              <a:t>        根据通信链路的连接方法，又可把通信链路分为两类： </a:t>
            </a:r>
          </a:p>
          <a:p>
            <a:pPr algn="just" eaLnBrk="1" hangingPunct="1">
              <a:lnSpc>
                <a:spcPct val="110000"/>
              </a:lnSpc>
              <a:spcBef>
                <a:spcPct val="50000"/>
              </a:spcBef>
              <a:buClrTx/>
              <a:buSzTx/>
              <a:buFontTx/>
              <a:buNone/>
            </a:pPr>
            <a:r>
              <a:rPr kumimoji="1" lang="zh-CN" altLang="en-US" sz="2400" b="1">
                <a:solidFill>
                  <a:srgbClr val="080808"/>
                </a:solidFill>
                <a:latin typeface="Times New Roman" panose="02020603050405020304" pitchFamily="18" charset="0"/>
              </a:rPr>
              <a:t>① 点</a:t>
            </a:r>
            <a:r>
              <a:rPr kumimoji="1" lang="en-US" altLang="zh-CN" sz="2400" b="1">
                <a:solidFill>
                  <a:srgbClr val="080808"/>
                </a:solidFill>
                <a:latin typeface="Courier New" panose="02070309020205020404" pitchFamily="49" charset="0"/>
              </a:rPr>
              <a:t>—</a:t>
            </a:r>
            <a:r>
              <a:rPr kumimoji="1" lang="zh-CN" altLang="en-US" sz="2400" b="1">
                <a:solidFill>
                  <a:srgbClr val="080808"/>
                </a:solidFill>
                <a:latin typeface="Times New Roman" panose="02020603050405020304" pitchFamily="18" charset="0"/>
              </a:rPr>
              <a:t>点连接通信链路，这时的一条链路只连接两个结点</a:t>
            </a:r>
            <a:r>
              <a:rPr kumimoji="1" lang="en-US" altLang="zh-CN" sz="2400" b="1">
                <a:solidFill>
                  <a:srgbClr val="080808"/>
                </a:solidFill>
                <a:latin typeface="Times New Roman" panose="02020603050405020304" pitchFamily="18" charset="0"/>
              </a:rPr>
              <a:t>(</a:t>
            </a:r>
            <a:r>
              <a:rPr kumimoji="1" lang="zh-CN" altLang="en-US" sz="2400" b="1">
                <a:solidFill>
                  <a:srgbClr val="080808"/>
                </a:solidFill>
                <a:latin typeface="Times New Roman" panose="02020603050405020304" pitchFamily="18" charset="0"/>
              </a:rPr>
              <a:t>进程</a:t>
            </a:r>
            <a:r>
              <a:rPr kumimoji="1" lang="en-US" altLang="zh-CN" sz="2400" b="1">
                <a:solidFill>
                  <a:srgbClr val="080808"/>
                </a:solidFill>
                <a:latin typeface="Times New Roman" panose="02020603050405020304" pitchFamily="18" charset="0"/>
              </a:rPr>
              <a:t>)</a:t>
            </a:r>
            <a:r>
              <a:rPr kumimoji="1" lang="zh-CN" altLang="en-US" sz="2400" b="1">
                <a:solidFill>
                  <a:srgbClr val="080808"/>
                </a:solidFill>
                <a:latin typeface="Times New Roman" panose="02020603050405020304" pitchFamily="18" charset="0"/>
              </a:rPr>
              <a:t>；</a:t>
            </a:r>
          </a:p>
          <a:p>
            <a:pPr algn="just" eaLnBrk="1" hangingPunct="1">
              <a:lnSpc>
                <a:spcPct val="110000"/>
              </a:lnSpc>
              <a:spcBef>
                <a:spcPct val="50000"/>
              </a:spcBef>
              <a:buClrTx/>
              <a:buSzTx/>
              <a:buFontTx/>
              <a:buNone/>
            </a:pPr>
            <a:r>
              <a:rPr kumimoji="1" lang="zh-CN" altLang="en-US" sz="2400" b="1">
                <a:solidFill>
                  <a:srgbClr val="080808"/>
                </a:solidFill>
                <a:latin typeface="Times New Roman" panose="02020603050405020304" pitchFamily="18" charset="0"/>
              </a:rPr>
              <a:t>② 多点连接链路，指用一条链路连接多个</a:t>
            </a:r>
            <a:r>
              <a:rPr kumimoji="1" lang="en-US" altLang="zh-CN" sz="2400" b="1">
                <a:solidFill>
                  <a:srgbClr val="080808"/>
                </a:solidFill>
                <a:latin typeface="Times New Roman" panose="02020603050405020304" pitchFamily="18" charset="0"/>
              </a:rPr>
              <a:t>(</a:t>
            </a:r>
            <a:r>
              <a:rPr kumimoji="1" lang="en-US" altLang="zh-CN" sz="2400" b="1" i="1">
                <a:solidFill>
                  <a:srgbClr val="080808"/>
                </a:solidFill>
                <a:latin typeface="Times New Roman" panose="02020603050405020304" pitchFamily="18" charset="0"/>
              </a:rPr>
              <a:t>n</a:t>
            </a:r>
            <a:r>
              <a:rPr kumimoji="1" lang="zh-CN" altLang="en-US" sz="2400" b="1">
                <a:solidFill>
                  <a:srgbClr val="080808"/>
                </a:solidFill>
                <a:latin typeface="Times New Roman" panose="02020603050405020304" pitchFamily="18" charset="0"/>
              </a:rPr>
              <a:t>＞</a:t>
            </a:r>
            <a:r>
              <a:rPr kumimoji="1" lang="en-US" altLang="zh-CN" sz="2400" b="1">
                <a:solidFill>
                  <a:srgbClr val="080808"/>
                </a:solidFill>
                <a:latin typeface="Times New Roman" panose="02020603050405020304" pitchFamily="18" charset="0"/>
              </a:rPr>
              <a:t>2)</a:t>
            </a:r>
            <a:r>
              <a:rPr kumimoji="1" lang="zh-CN" altLang="en-US" sz="2400" b="1">
                <a:solidFill>
                  <a:srgbClr val="080808"/>
                </a:solidFill>
                <a:latin typeface="Times New Roman" panose="02020603050405020304" pitchFamily="18" charset="0"/>
              </a:rPr>
              <a:t>结点</a:t>
            </a:r>
            <a:r>
              <a:rPr kumimoji="1" lang="en-US" altLang="zh-CN" sz="2400" b="1">
                <a:solidFill>
                  <a:srgbClr val="080808"/>
                </a:solidFill>
                <a:latin typeface="Times New Roman" panose="02020603050405020304" pitchFamily="18" charset="0"/>
              </a:rPr>
              <a:t>(</a:t>
            </a:r>
            <a:r>
              <a:rPr kumimoji="1" lang="zh-CN" altLang="en-US" sz="2400" b="1">
                <a:solidFill>
                  <a:srgbClr val="080808"/>
                </a:solidFill>
                <a:latin typeface="Times New Roman" panose="02020603050405020304" pitchFamily="18" charset="0"/>
              </a:rPr>
              <a:t>进程</a:t>
            </a:r>
            <a:r>
              <a:rPr kumimoji="1" lang="en-US" altLang="zh-CN" sz="2400" b="1">
                <a:solidFill>
                  <a:srgbClr val="080808"/>
                </a:solidFill>
                <a:latin typeface="Times New Roman" panose="02020603050405020304" pitchFamily="18" charset="0"/>
              </a:rPr>
              <a:t>)</a:t>
            </a:r>
            <a:r>
              <a:rPr kumimoji="1" lang="zh-CN" altLang="en-US" sz="2400" b="1">
                <a:solidFill>
                  <a:srgbClr val="080808"/>
                </a:solidFill>
                <a:latin typeface="Times New Roman" panose="02020603050405020304" pitchFamily="18" charset="0"/>
              </a:rPr>
              <a:t>。</a:t>
            </a:r>
          </a:p>
          <a:p>
            <a:pPr algn="just" eaLnBrk="1" hangingPunct="1">
              <a:lnSpc>
                <a:spcPct val="110000"/>
              </a:lnSpc>
              <a:spcBef>
                <a:spcPct val="50000"/>
              </a:spcBef>
              <a:buClrTx/>
              <a:buSzTx/>
              <a:buFontTx/>
              <a:buNone/>
            </a:pPr>
            <a:r>
              <a:rPr kumimoji="1" lang="zh-CN" altLang="en-US" sz="2400" b="1">
                <a:solidFill>
                  <a:srgbClr val="080808"/>
                </a:solidFill>
                <a:latin typeface="Times New Roman" panose="02020603050405020304" pitchFamily="18" charset="0"/>
              </a:rPr>
              <a:t>而根据通信方式的不同，则又可把链路分成两种：</a:t>
            </a:r>
          </a:p>
          <a:p>
            <a:pPr algn="just" eaLnBrk="1" hangingPunct="1">
              <a:lnSpc>
                <a:spcPct val="110000"/>
              </a:lnSpc>
              <a:spcBef>
                <a:spcPct val="50000"/>
              </a:spcBef>
              <a:buClrTx/>
              <a:buSzTx/>
              <a:buFontTx/>
              <a:buNone/>
            </a:pPr>
            <a:r>
              <a:rPr kumimoji="1" lang="zh-CN" altLang="en-US" sz="2400" b="1">
                <a:solidFill>
                  <a:srgbClr val="080808"/>
                </a:solidFill>
                <a:latin typeface="Times New Roman" panose="02020603050405020304" pitchFamily="18" charset="0"/>
              </a:rPr>
              <a:t> ① 单向通信链路，只允许发送进程向接收进程发送消息；</a:t>
            </a:r>
          </a:p>
          <a:p>
            <a:pPr algn="just" eaLnBrk="1" hangingPunct="1">
              <a:lnSpc>
                <a:spcPct val="110000"/>
              </a:lnSpc>
              <a:spcBef>
                <a:spcPct val="50000"/>
              </a:spcBef>
              <a:buClrTx/>
              <a:buSzTx/>
              <a:buFontTx/>
              <a:buNone/>
            </a:pPr>
            <a:r>
              <a:rPr kumimoji="1" lang="zh-CN" altLang="en-US" sz="2400" b="1">
                <a:solidFill>
                  <a:srgbClr val="080808"/>
                </a:solidFill>
                <a:latin typeface="Times New Roman" panose="02020603050405020304" pitchFamily="18" charset="0"/>
              </a:rPr>
              <a:t> ② 双向链路，既允许由进程</a:t>
            </a:r>
            <a:r>
              <a:rPr kumimoji="1" lang="en-US" altLang="zh-CN" sz="2400" b="1">
                <a:solidFill>
                  <a:srgbClr val="080808"/>
                </a:solidFill>
                <a:latin typeface="Times New Roman" panose="02020603050405020304" pitchFamily="18" charset="0"/>
              </a:rPr>
              <a:t>A</a:t>
            </a:r>
            <a:r>
              <a:rPr kumimoji="1" lang="zh-CN" altLang="en-US" sz="2400" b="1">
                <a:solidFill>
                  <a:srgbClr val="080808"/>
                </a:solidFill>
                <a:latin typeface="Times New Roman" panose="02020603050405020304" pitchFamily="18" charset="0"/>
              </a:rPr>
              <a:t>向进程</a:t>
            </a:r>
            <a:r>
              <a:rPr kumimoji="1" lang="en-US" altLang="zh-CN" sz="2400" b="1">
                <a:solidFill>
                  <a:srgbClr val="080808"/>
                </a:solidFill>
                <a:latin typeface="Times New Roman" panose="02020603050405020304" pitchFamily="18" charset="0"/>
              </a:rPr>
              <a:t>B</a:t>
            </a:r>
            <a:r>
              <a:rPr kumimoji="1" lang="zh-CN" altLang="en-US" sz="2400" b="1">
                <a:solidFill>
                  <a:srgbClr val="080808"/>
                </a:solidFill>
                <a:latin typeface="Times New Roman" panose="02020603050405020304" pitchFamily="18" charset="0"/>
              </a:rPr>
              <a:t>发送消息，也允许进程</a:t>
            </a:r>
            <a:r>
              <a:rPr kumimoji="1" lang="en-US" altLang="zh-CN" sz="2400" b="1">
                <a:solidFill>
                  <a:srgbClr val="080808"/>
                </a:solidFill>
                <a:latin typeface="Times New Roman" panose="02020603050405020304" pitchFamily="18" charset="0"/>
              </a:rPr>
              <a:t>B</a:t>
            </a:r>
            <a:r>
              <a:rPr kumimoji="1" lang="zh-CN" altLang="en-US" sz="2400" b="1">
                <a:solidFill>
                  <a:srgbClr val="080808"/>
                </a:solidFill>
                <a:latin typeface="Times New Roman" panose="02020603050405020304" pitchFamily="18" charset="0"/>
              </a:rPr>
              <a:t>同时向进程</a:t>
            </a:r>
            <a:r>
              <a:rPr kumimoji="1" lang="en-US" altLang="zh-CN" sz="2400" b="1">
                <a:solidFill>
                  <a:srgbClr val="080808"/>
                </a:solidFill>
                <a:latin typeface="Times New Roman" panose="02020603050405020304" pitchFamily="18" charset="0"/>
              </a:rPr>
              <a:t>A</a:t>
            </a:r>
            <a:r>
              <a:rPr kumimoji="1" lang="zh-CN" altLang="en-US" sz="2400" b="1">
                <a:solidFill>
                  <a:srgbClr val="080808"/>
                </a:solidFill>
                <a:latin typeface="Times New Roman" panose="02020603050405020304" pitchFamily="18" charset="0"/>
              </a:rPr>
              <a:t>发送消息。 </a:t>
            </a:r>
          </a:p>
        </p:txBody>
      </p:sp>
    </p:spTree>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Text Box 2">
            <a:extLst>
              <a:ext uri="{FF2B5EF4-FFF2-40B4-BE49-F238E27FC236}">
                <a16:creationId xmlns:a16="http://schemas.microsoft.com/office/drawing/2014/main" id="{3C0CB49F-3FE3-4DC7-84B4-B650807B805A}"/>
              </a:ext>
            </a:extLst>
          </p:cNvPr>
          <p:cNvSpPr txBox="1">
            <a:spLocks noChangeArrowheads="1"/>
          </p:cNvSpPr>
          <p:nvPr/>
        </p:nvSpPr>
        <p:spPr bwMode="auto">
          <a:xfrm>
            <a:off x="838200" y="838200"/>
            <a:ext cx="2473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solidFill>
                  <a:srgbClr val="CC3300"/>
                </a:solidFill>
                <a:latin typeface="Times New Roman" panose="02020603050405020304" pitchFamily="18" charset="0"/>
              </a:rPr>
              <a:t>B. </a:t>
            </a:r>
            <a:r>
              <a:rPr kumimoji="1" lang="zh-CN" altLang="en-US" sz="2800" b="1">
                <a:solidFill>
                  <a:srgbClr val="CC3300"/>
                </a:solidFill>
                <a:latin typeface="Times New Roman" panose="02020603050405020304" pitchFamily="18" charset="0"/>
              </a:rPr>
              <a:t>消息的格式 </a:t>
            </a:r>
          </a:p>
        </p:txBody>
      </p:sp>
      <p:sp>
        <p:nvSpPr>
          <p:cNvPr id="279555" name="Text Box 3">
            <a:extLst>
              <a:ext uri="{FF2B5EF4-FFF2-40B4-BE49-F238E27FC236}">
                <a16:creationId xmlns:a16="http://schemas.microsoft.com/office/drawing/2014/main" id="{2E0FF189-DE64-467E-9ED7-148852F9FC60}"/>
              </a:ext>
            </a:extLst>
          </p:cNvPr>
          <p:cNvSpPr txBox="1">
            <a:spLocks noChangeArrowheads="1"/>
          </p:cNvSpPr>
          <p:nvPr/>
        </p:nvSpPr>
        <p:spPr bwMode="auto">
          <a:xfrm>
            <a:off x="609600" y="1676400"/>
            <a:ext cx="8001000" cy="44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Tx/>
              <a:buSzTx/>
              <a:buFontTx/>
              <a:buNone/>
            </a:pPr>
            <a:r>
              <a:rPr kumimoji="1" lang="zh-CN" altLang="en-US" sz="2400" b="1">
                <a:solidFill>
                  <a:srgbClr val="CC3300"/>
                </a:solidFill>
                <a:latin typeface="Times New Roman" panose="02020603050405020304" pitchFamily="18" charset="0"/>
              </a:rPr>
              <a:t>定长消息：</a:t>
            </a:r>
            <a:r>
              <a:rPr kumimoji="1" lang="zh-CN" altLang="en-US" sz="2400" b="1">
                <a:solidFill>
                  <a:srgbClr val="080808"/>
                </a:solidFill>
                <a:latin typeface="Times New Roman" panose="02020603050405020304" pitchFamily="18" charset="0"/>
              </a:rPr>
              <a:t>        </a:t>
            </a:r>
          </a:p>
          <a:p>
            <a:pPr algn="just" eaLnBrk="1" hangingPunct="1">
              <a:lnSpc>
                <a:spcPct val="110000"/>
              </a:lnSpc>
              <a:spcBef>
                <a:spcPct val="50000"/>
              </a:spcBef>
              <a:buClrTx/>
              <a:buSzTx/>
              <a:buFontTx/>
              <a:buNone/>
            </a:pPr>
            <a:r>
              <a:rPr kumimoji="1" lang="zh-CN" altLang="en-US" sz="2400" b="1">
                <a:solidFill>
                  <a:srgbClr val="080808"/>
                </a:solidFill>
                <a:latin typeface="Times New Roman" panose="02020603050405020304" pitchFamily="18" charset="0"/>
              </a:rPr>
              <a:t>在某些</a:t>
            </a:r>
            <a:r>
              <a:rPr kumimoji="1" lang="en-US" altLang="zh-CN" sz="2400" b="1">
                <a:solidFill>
                  <a:srgbClr val="080808"/>
                </a:solidFill>
                <a:latin typeface="Times New Roman" panose="02020603050405020304" pitchFamily="18" charset="0"/>
              </a:rPr>
              <a:t>OS</a:t>
            </a:r>
            <a:r>
              <a:rPr kumimoji="1" lang="zh-CN" altLang="en-US" sz="2400" b="1">
                <a:solidFill>
                  <a:srgbClr val="080808"/>
                </a:solidFill>
                <a:latin typeface="Times New Roman" panose="02020603050405020304" pitchFamily="18" charset="0"/>
              </a:rPr>
              <a:t>中，消息是采用比较短的定长消息格式，这减少了对消息的处理和存储开销。</a:t>
            </a:r>
          </a:p>
          <a:p>
            <a:pPr algn="just" eaLnBrk="1" hangingPunct="1">
              <a:lnSpc>
                <a:spcPct val="110000"/>
              </a:lnSpc>
              <a:spcBef>
                <a:spcPct val="50000"/>
              </a:spcBef>
              <a:buClrTx/>
              <a:buSzTx/>
              <a:buFontTx/>
              <a:buNone/>
            </a:pPr>
            <a:r>
              <a:rPr kumimoji="1" lang="zh-CN" altLang="en-US" sz="2400" b="1">
                <a:solidFill>
                  <a:srgbClr val="CC3300"/>
                </a:solidFill>
                <a:latin typeface="Times New Roman" panose="02020603050405020304" pitchFamily="18" charset="0"/>
              </a:rPr>
              <a:t>变长消息：</a:t>
            </a:r>
          </a:p>
          <a:p>
            <a:pPr algn="just" eaLnBrk="1" hangingPunct="1">
              <a:lnSpc>
                <a:spcPct val="110000"/>
              </a:lnSpc>
              <a:spcBef>
                <a:spcPct val="50000"/>
              </a:spcBef>
              <a:buClrTx/>
              <a:buSzTx/>
              <a:buFontTx/>
              <a:buNone/>
            </a:pPr>
            <a:r>
              <a:rPr kumimoji="1" lang="zh-CN" altLang="en-US" sz="2400" b="1">
                <a:solidFill>
                  <a:srgbClr val="080808"/>
                </a:solidFill>
                <a:latin typeface="Times New Roman" panose="02020603050405020304" pitchFamily="18" charset="0"/>
              </a:rPr>
              <a:t>在有的</a:t>
            </a:r>
            <a:r>
              <a:rPr kumimoji="1" lang="en-US" altLang="zh-CN" sz="2400" b="1">
                <a:solidFill>
                  <a:srgbClr val="080808"/>
                </a:solidFill>
                <a:latin typeface="Times New Roman" panose="02020603050405020304" pitchFamily="18" charset="0"/>
              </a:rPr>
              <a:t>OS</a:t>
            </a:r>
            <a:r>
              <a:rPr kumimoji="1" lang="zh-CN" altLang="en-US" sz="2400" b="1">
                <a:solidFill>
                  <a:srgbClr val="080808"/>
                </a:solidFill>
                <a:latin typeface="Times New Roman" panose="02020603050405020304" pitchFamily="18" charset="0"/>
              </a:rPr>
              <a:t>中，采用另一种变长的消息格式，即进程所发送消息的长度是可变的。系统在处理和存储变长消息时，须付出更多的开销，但方便了用户。 </a:t>
            </a:r>
          </a:p>
          <a:p>
            <a:pPr algn="just" eaLnBrk="1" hangingPunct="1">
              <a:lnSpc>
                <a:spcPct val="110000"/>
              </a:lnSpc>
              <a:spcBef>
                <a:spcPct val="50000"/>
              </a:spcBef>
              <a:buClrTx/>
              <a:buSzTx/>
              <a:buFontTx/>
              <a:buNone/>
            </a:pPr>
            <a:r>
              <a:rPr kumimoji="1" lang="zh-CN" altLang="en-US" sz="2400" b="1">
                <a:solidFill>
                  <a:srgbClr val="080808"/>
                </a:solidFill>
                <a:latin typeface="Times New Roman" panose="02020603050405020304" pitchFamily="18" charset="0"/>
              </a:rPr>
              <a:t>注意：这两种消息格式各有其优缺点，故在很多系统</a:t>
            </a:r>
            <a:r>
              <a:rPr kumimoji="1" lang="en-US" altLang="zh-CN" sz="2400" b="1">
                <a:solidFill>
                  <a:srgbClr val="080808"/>
                </a:solidFill>
                <a:latin typeface="Times New Roman" panose="02020603050405020304" pitchFamily="18" charset="0"/>
              </a:rPr>
              <a:t>(</a:t>
            </a:r>
            <a:r>
              <a:rPr kumimoji="1" lang="zh-CN" altLang="en-US" sz="2400" b="1">
                <a:solidFill>
                  <a:srgbClr val="080808"/>
                </a:solidFill>
                <a:latin typeface="Times New Roman" panose="02020603050405020304" pitchFamily="18" charset="0"/>
              </a:rPr>
              <a:t>包括计算机网络</a:t>
            </a:r>
            <a:r>
              <a:rPr kumimoji="1" lang="en-US" altLang="zh-CN" sz="2400" b="1">
                <a:solidFill>
                  <a:srgbClr val="080808"/>
                </a:solidFill>
                <a:latin typeface="Times New Roman" panose="02020603050405020304" pitchFamily="18" charset="0"/>
              </a:rPr>
              <a:t>)</a:t>
            </a:r>
            <a:r>
              <a:rPr kumimoji="1" lang="zh-CN" altLang="en-US" sz="2400" b="1">
                <a:solidFill>
                  <a:srgbClr val="080808"/>
                </a:solidFill>
                <a:latin typeface="Times New Roman" panose="02020603050405020304" pitchFamily="18" charset="0"/>
              </a:rPr>
              <a:t>中，是同时都用的。 </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5" name="Rectangle 3">
            <a:extLst>
              <a:ext uri="{FF2B5EF4-FFF2-40B4-BE49-F238E27FC236}">
                <a16:creationId xmlns:a16="http://schemas.microsoft.com/office/drawing/2014/main" id="{489A9002-DF29-0D41-B5DC-42DFE67BD810}"/>
              </a:ext>
            </a:extLst>
          </p:cNvPr>
          <p:cNvSpPr>
            <a:spLocks noGrp="1" noChangeArrowheads="1"/>
          </p:cNvSpPr>
          <p:nvPr>
            <p:ph idx="1"/>
          </p:nvPr>
        </p:nvSpPr>
        <p:spPr>
          <a:xfrm>
            <a:off x="992021" y="1877420"/>
            <a:ext cx="7742545" cy="4386902"/>
          </a:xfrm>
        </p:spPr>
        <p:txBody>
          <a:bodyPr/>
          <a:lstStyle/>
          <a:p>
            <a:pPr marL="673894" indent="-673894" algn="just">
              <a:lnSpc>
                <a:spcPct val="110000"/>
              </a:lnSpc>
              <a:spcBef>
                <a:spcPct val="30000"/>
              </a:spcBef>
              <a:buNone/>
              <a:defRPr/>
            </a:pPr>
            <a:r>
              <a:rPr lang="en-US" altLang="zh-CN" b="0" dirty="0">
                <a:solidFill>
                  <a:srgbClr val="0000CC"/>
                </a:solidFill>
                <a:latin typeface="+mj-ea"/>
                <a:ea typeface="+mj-ea"/>
              </a:rPr>
              <a:t>1</a:t>
            </a:r>
            <a:r>
              <a:rPr lang="zh-CN" altLang="en-US" b="0" dirty="0">
                <a:solidFill>
                  <a:srgbClr val="0000CC"/>
                </a:solidFill>
                <a:latin typeface="+mj-ea"/>
                <a:ea typeface="+mj-ea"/>
              </a:rPr>
              <a:t>）</a:t>
            </a:r>
            <a:r>
              <a:rPr lang="zh-CN" altLang="en-US" sz="2400" b="0" dirty="0">
                <a:solidFill>
                  <a:srgbClr val="0000CC"/>
                </a:solidFill>
                <a:latin typeface="+mj-ea"/>
                <a:ea typeface="+mj-ea"/>
              </a:rPr>
              <a:t>间断性</a:t>
            </a:r>
            <a:r>
              <a:rPr lang="zh-CN" altLang="en-US" sz="2400" b="0" dirty="0">
                <a:latin typeface="+mj-ea"/>
                <a:ea typeface="+mj-ea"/>
              </a:rPr>
              <a:t>：由于它们共享系统资源，以及为完成同一项任务而相互合作，致使在这些并发执行的程序之间，形成了相互制约的关系，导致并发程序具有“执行</a:t>
            </a:r>
            <a:r>
              <a:rPr lang="en-US" altLang="zh-CN" sz="2400" b="0" dirty="0">
                <a:latin typeface="+mj-ea"/>
                <a:ea typeface="+mj-ea"/>
              </a:rPr>
              <a:t>——</a:t>
            </a:r>
            <a:r>
              <a:rPr lang="zh-CN" altLang="en-US" sz="2400" b="0" dirty="0">
                <a:latin typeface="+mj-ea"/>
                <a:ea typeface="+mj-ea"/>
              </a:rPr>
              <a:t>暂停</a:t>
            </a:r>
            <a:r>
              <a:rPr lang="en-US" altLang="zh-CN" sz="2400" b="0" dirty="0">
                <a:latin typeface="+mj-ea"/>
                <a:ea typeface="+mj-ea"/>
              </a:rPr>
              <a:t>——</a:t>
            </a:r>
            <a:r>
              <a:rPr lang="zh-CN" altLang="en-US" sz="2400" b="0" dirty="0">
                <a:latin typeface="+mj-ea"/>
                <a:ea typeface="+mj-ea"/>
              </a:rPr>
              <a:t>执行”这种间断性的活动规律。</a:t>
            </a:r>
          </a:p>
          <a:p>
            <a:pPr marL="673894" indent="-673894" algn="just">
              <a:lnSpc>
                <a:spcPct val="110000"/>
              </a:lnSpc>
              <a:spcBef>
                <a:spcPct val="30000"/>
              </a:spcBef>
              <a:buNone/>
              <a:defRPr/>
            </a:pPr>
            <a:r>
              <a:rPr lang="en-US" altLang="zh-CN" sz="2400" b="0" dirty="0">
                <a:solidFill>
                  <a:srgbClr val="0000CC"/>
                </a:solidFill>
                <a:latin typeface="+mj-ea"/>
                <a:ea typeface="+mj-ea"/>
              </a:rPr>
              <a:t>2</a:t>
            </a:r>
            <a:r>
              <a:rPr lang="zh-CN" altLang="en-US" sz="2400" b="0" dirty="0">
                <a:solidFill>
                  <a:srgbClr val="0000CC"/>
                </a:solidFill>
                <a:latin typeface="+mj-ea"/>
                <a:ea typeface="+mj-ea"/>
              </a:rPr>
              <a:t>）失去封闭性：</a:t>
            </a:r>
            <a:r>
              <a:rPr lang="zh-CN" altLang="en-US" sz="2400" b="0" dirty="0">
                <a:latin typeface="+mj-ea"/>
                <a:ea typeface="+mj-ea"/>
              </a:rPr>
              <a:t>是多个程序共享系统中的各种资源，因而这些资源的状态将由多个程序来改变，致使程序的运行已失去了封闭性。  </a:t>
            </a:r>
          </a:p>
          <a:p>
            <a:pPr marL="673894" indent="-673894" algn="just">
              <a:lnSpc>
                <a:spcPct val="110000"/>
              </a:lnSpc>
              <a:spcBef>
                <a:spcPct val="30000"/>
              </a:spcBef>
              <a:buNone/>
              <a:defRPr/>
            </a:pPr>
            <a:r>
              <a:rPr lang="en-US" altLang="zh-CN" sz="2400" b="0" dirty="0">
                <a:solidFill>
                  <a:srgbClr val="0000CC"/>
                </a:solidFill>
                <a:latin typeface="+mj-ea"/>
                <a:ea typeface="+mj-ea"/>
              </a:rPr>
              <a:t>3</a:t>
            </a:r>
            <a:r>
              <a:rPr lang="zh-CN" altLang="en-US" sz="2400" b="0" dirty="0">
                <a:solidFill>
                  <a:srgbClr val="0000CC"/>
                </a:solidFill>
                <a:latin typeface="+mj-ea"/>
                <a:ea typeface="+mj-ea"/>
              </a:rPr>
              <a:t>）不可再现性</a:t>
            </a:r>
            <a:r>
              <a:rPr lang="zh-CN" altLang="en-US" sz="2400" b="0" dirty="0">
                <a:latin typeface="+mj-ea"/>
                <a:ea typeface="+mj-ea"/>
              </a:rPr>
              <a:t>：程序在并发执行时，由于失去了封闭性，导致不可再现性 。</a:t>
            </a:r>
          </a:p>
        </p:txBody>
      </p:sp>
      <p:sp>
        <p:nvSpPr>
          <p:cNvPr id="23554" name="Rectangle 2">
            <a:extLst>
              <a:ext uri="{FF2B5EF4-FFF2-40B4-BE49-F238E27FC236}">
                <a16:creationId xmlns:a16="http://schemas.microsoft.com/office/drawing/2014/main" id="{E24962C7-9627-6C46-9FFB-E93A0E29B03B}"/>
              </a:ext>
            </a:extLst>
          </p:cNvPr>
          <p:cNvSpPr>
            <a:spLocks noGrp="1" noChangeArrowheads="1"/>
          </p:cNvSpPr>
          <p:nvPr>
            <p:ph type="title"/>
          </p:nvPr>
        </p:nvSpPr>
        <p:spPr>
          <a:xfrm>
            <a:off x="863221" y="1246584"/>
            <a:ext cx="5801916" cy="753666"/>
          </a:xfrm>
        </p:spPr>
        <p:txBody>
          <a:bodyPr/>
          <a:lstStyle/>
          <a:p>
            <a:pPr algn="l" eaLnBrk="1" hangingPunct="1">
              <a:defRPr/>
            </a:pPr>
            <a:r>
              <a:rPr lang="en-US" altLang="zh-CN" sz="2800" dirty="0"/>
              <a:t> 2</a:t>
            </a:r>
            <a:r>
              <a:rPr lang="zh-CN" altLang="en-US" sz="2800" dirty="0"/>
              <a:t>．程序并发执行时的特征 </a:t>
            </a:r>
          </a:p>
        </p:txBody>
      </p:sp>
      <p:sp>
        <p:nvSpPr>
          <p:cNvPr id="4" name="Rectangle 2">
            <a:extLst>
              <a:ext uri="{FF2B5EF4-FFF2-40B4-BE49-F238E27FC236}">
                <a16:creationId xmlns:a16="http://schemas.microsoft.com/office/drawing/2014/main" id="{647844FB-C5A3-C245-A3BE-8FE8587431CF}"/>
              </a:ext>
            </a:extLst>
          </p:cNvPr>
          <p:cNvSpPr txBox="1">
            <a:spLocks noChangeArrowheads="1"/>
          </p:cNvSpPr>
          <p:nvPr/>
        </p:nvSpPr>
        <p:spPr>
          <a:xfrm>
            <a:off x="1123014" y="371475"/>
            <a:ext cx="7012272" cy="514350"/>
          </a:xfrm>
          <a:prstGeom prst="rect">
            <a:avLst/>
          </a:prstGeom>
        </p:spPr>
        <p:txBody>
          <a:bodyPr/>
          <a:lstStyle>
            <a:lvl1pPr algn="ctr"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lgn="l">
              <a:defRPr/>
            </a:pPr>
            <a:r>
              <a:rPr lang="en-US" altLang="zh-CN" sz="3000" dirty="0">
                <a:latin typeface="+mj-ea"/>
                <a:ea typeface="+mj-ea"/>
              </a:rPr>
              <a:t>2.1.3 </a:t>
            </a:r>
            <a:r>
              <a:rPr lang="zh-CN" altLang="en-US" sz="3000" dirty="0">
                <a:latin typeface="+mj-ea"/>
                <a:ea typeface="+mj-ea"/>
              </a:rPr>
              <a:t>程序的</a:t>
            </a:r>
            <a:r>
              <a:rPr lang="zh-CN" altLang="en-US" sz="3000" dirty="0">
                <a:solidFill>
                  <a:srgbClr val="FF0000"/>
                </a:solidFill>
                <a:latin typeface="+mj-ea"/>
                <a:ea typeface="+mj-ea"/>
              </a:rPr>
              <a:t>并发</a:t>
            </a:r>
            <a:r>
              <a:rPr lang="zh-CN" altLang="en-US" sz="3000" dirty="0">
                <a:latin typeface="+mj-ea"/>
                <a:ea typeface="+mj-ea"/>
              </a:rPr>
              <a:t>执行及其特征</a:t>
            </a:r>
          </a:p>
        </p:txBody>
      </p:sp>
    </p:spTree>
    <p:extLst>
      <p:ext uri="{BB962C8B-B14F-4D97-AF65-F5344CB8AC3E}">
        <p14:creationId xmlns:p14="http://schemas.microsoft.com/office/powerpoint/2010/main" val="284173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8755">
                                            <p:txEl>
                                              <p:pRg st="0" end="0"/>
                                            </p:txEl>
                                          </p:spTgt>
                                        </p:tgtEl>
                                        <p:attrNameLst>
                                          <p:attrName>style.visibility</p:attrName>
                                        </p:attrNameLst>
                                      </p:cBhvr>
                                      <p:to>
                                        <p:strVal val="visible"/>
                                      </p:to>
                                    </p:set>
                                    <p:animEffect transition="in" filter="wipe(left)">
                                      <p:cBhvr>
                                        <p:cTn id="7" dur="500"/>
                                        <p:tgtEl>
                                          <p:spTgt spid="4587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8755">
                                            <p:txEl>
                                              <p:pRg st="1" end="1"/>
                                            </p:txEl>
                                          </p:spTgt>
                                        </p:tgtEl>
                                        <p:attrNameLst>
                                          <p:attrName>style.visibility</p:attrName>
                                        </p:attrNameLst>
                                      </p:cBhvr>
                                      <p:to>
                                        <p:strVal val="visible"/>
                                      </p:to>
                                    </p:set>
                                    <p:animEffect transition="in" filter="wipe(left)">
                                      <p:cBhvr>
                                        <p:cTn id="12" dur="500"/>
                                        <p:tgtEl>
                                          <p:spTgt spid="4587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8755">
                                            <p:txEl>
                                              <p:pRg st="2" end="2"/>
                                            </p:txEl>
                                          </p:spTgt>
                                        </p:tgtEl>
                                        <p:attrNameLst>
                                          <p:attrName>style.visibility</p:attrName>
                                        </p:attrNameLst>
                                      </p:cBhvr>
                                      <p:to>
                                        <p:strVal val="visible"/>
                                      </p:to>
                                    </p:set>
                                    <p:animEffect transition="in" filter="wipe(left)">
                                      <p:cBhvr>
                                        <p:cTn id="17" dur="500"/>
                                        <p:tgtEl>
                                          <p:spTgt spid="4587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5" grpId="0" build="p"/>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AutoShape 2" descr="http://my.csdn.net/uploads/201204/10/1334067788_5038.jpg">
            <a:extLst>
              <a:ext uri="{FF2B5EF4-FFF2-40B4-BE49-F238E27FC236}">
                <a16:creationId xmlns:a16="http://schemas.microsoft.com/office/drawing/2014/main" id="{C4EBECD2-DD6B-4FE9-976B-139FCDE2103E}"/>
              </a:ext>
            </a:extLst>
          </p:cNvPr>
          <p:cNvSpPr>
            <a:spLocks noChangeAspect="1" noChangeArrowheads="1"/>
          </p:cNvSpPr>
          <p:nvPr/>
        </p:nvSpPr>
        <p:spPr bwMode="auto">
          <a:xfrm>
            <a:off x="63500" y="-1365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80808"/>
              </a:solidFill>
            </a:endParaRPr>
          </a:p>
        </p:txBody>
      </p:sp>
      <p:pic>
        <p:nvPicPr>
          <p:cNvPr id="280579" name="图片 2" descr="1334067788_5038.jpg">
            <a:extLst>
              <a:ext uri="{FF2B5EF4-FFF2-40B4-BE49-F238E27FC236}">
                <a16:creationId xmlns:a16="http://schemas.microsoft.com/office/drawing/2014/main" id="{CEC97564-A667-4769-B6C1-948AFB232B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8971" y="1142342"/>
            <a:ext cx="8186058" cy="5364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580" name="矩形 3">
            <a:extLst>
              <a:ext uri="{FF2B5EF4-FFF2-40B4-BE49-F238E27FC236}">
                <a16:creationId xmlns:a16="http://schemas.microsoft.com/office/drawing/2014/main" id="{20F1E5C9-7230-4701-BAC5-9028D9D10D4C}"/>
              </a:ext>
            </a:extLst>
          </p:cNvPr>
          <p:cNvSpPr>
            <a:spLocks noChangeArrowheads="1"/>
          </p:cNvSpPr>
          <p:nvPr/>
        </p:nvSpPr>
        <p:spPr bwMode="auto">
          <a:xfrm>
            <a:off x="3342905" y="458189"/>
            <a:ext cx="2819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dirty="0">
                <a:solidFill>
                  <a:srgbClr val="080808"/>
                </a:solidFill>
                <a:latin typeface="+mj-ea"/>
                <a:ea typeface="+mj-ea"/>
              </a:rPr>
              <a:t>TCP</a:t>
            </a:r>
            <a:r>
              <a:rPr lang="zh-CN" altLang="en-US" sz="2800" b="1" dirty="0">
                <a:solidFill>
                  <a:srgbClr val="080808"/>
                </a:solidFill>
                <a:latin typeface="+mj-ea"/>
                <a:ea typeface="+mj-ea"/>
              </a:rPr>
              <a:t>报文格式</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Text Box 2">
            <a:extLst>
              <a:ext uri="{FF2B5EF4-FFF2-40B4-BE49-F238E27FC236}">
                <a16:creationId xmlns:a16="http://schemas.microsoft.com/office/drawing/2014/main" id="{53A57D09-534E-455A-AD35-9172F74291FE}"/>
              </a:ext>
            </a:extLst>
          </p:cNvPr>
          <p:cNvSpPr txBox="1">
            <a:spLocks noChangeArrowheads="1"/>
          </p:cNvSpPr>
          <p:nvPr/>
        </p:nvSpPr>
        <p:spPr bwMode="auto">
          <a:xfrm>
            <a:off x="838200" y="546265"/>
            <a:ext cx="32305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b="1">
                <a:solidFill>
                  <a:srgbClr val="CC3300"/>
                </a:solidFill>
                <a:latin typeface="Times New Roman" panose="02020603050405020304" pitchFamily="18" charset="0"/>
              </a:rPr>
              <a:t>C. </a:t>
            </a:r>
            <a:r>
              <a:rPr kumimoji="1" lang="zh-CN" altLang="en-US" b="1">
                <a:solidFill>
                  <a:srgbClr val="CC3300"/>
                </a:solidFill>
                <a:latin typeface="Times New Roman" panose="02020603050405020304" pitchFamily="18" charset="0"/>
              </a:rPr>
              <a:t>进程同步方式 </a:t>
            </a:r>
          </a:p>
        </p:txBody>
      </p:sp>
      <p:sp>
        <p:nvSpPr>
          <p:cNvPr id="281603" name="Text Box 3">
            <a:extLst>
              <a:ext uri="{FF2B5EF4-FFF2-40B4-BE49-F238E27FC236}">
                <a16:creationId xmlns:a16="http://schemas.microsoft.com/office/drawing/2014/main" id="{0617F83F-3640-4196-8FC4-908D993A14FF}"/>
              </a:ext>
            </a:extLst>
          </p:cNvPr>
          <p:cNvSpPr txBox="1">
            <a:spLocks noChangeArrowheads="1"/>
          </p:cNvSpPr>
          <p:nvPr/>
        </p:nvSpPr>
        <p:spPr bwMode="auto">
          <a:xfrm>
            <a:off x="609600" y="1479385"/>
            <a:ext cx="79248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dirty="0">
                <a:solidFill>
                  <a:srgbClr val="080808"/>
                </a:solidFill>
                <a:latin typeface="Times New Roman" panose="02020603050405020304" pitchFamily="18" charset="0"/>
              </a:rPr>
              <a:t>进程间通过消息队列通信，则进程之间需同步，</a:t>
            </a:r>
          </a:p>
          <a:p>
            <a:pPr eaLnBrk="1" hangingPunct="1">
              <a:spcBef>
                <a:spcPct val="0"/>
              </a:spcBef>
              <a:buClrTx/>
              <a:buSzTx/>
              <a:buFontTx/>
              <a:buNone/>
            </a:pPr>
            <a:r>
              <a:rPr kumimoji="1" lang="zh-CN" altLang="en-US" sz="2800" b="1" dirty="0">
                <a:solidFill>
                  <a:srgbClr val="080808"/>
                </a:solidFill>
                <a:latin typeface="Times New Roman" panose="02020603050405020304" pitchFamily="18" charset="0"/>
              </a:rPr>
              <a:t>其同步方式有三种：</a:t>
            </a:r>
          </a:p>
          <a:p>
            <a:pPr eaLnBrk="1" hangingPunct="1">
              <a:spcBef>
                <a:spcPct val="0"/>
              </a:spcBef>
              <a:buClrTx/>
              <a:buSzTx/>
              <a:buFontTx/>
              <a:buNone/>
            </a:pPr>
            <a:r>
              <a:rPr kumimoji="1" lang="en-US" altLang="zh-CN" sz="2800" b="1" dirty="0">
                <a:solidFill>
                  <a:srgbClr val="080808"/>
                </a:solidFill>
                <a:latin typeface="Times New Roman" panose="02020603050405020304" pitchFamily="18" charset="0"/>
              </a:rPr>
              <a:t>(1) </a:t>
            </a:r>
            <a:r>
              <a:rPr kumimoji="1" lang="zh-CN" altLang="en-US" sz="2800" b="1" dirty="0">
                <a:solidFill>
                  <a:srgbClr val="0066FF"/>
                </a:solidFill>
                <a:latin typeface="Times New Roman" panose="02020603050405020304" pitchFamily="18" charset="0"/>
              </a:rPr>
              <a:t>发送进程阻塞、 接收进程阻塞</a:t>
            </a:r>
            <a:r>
              <a:rPr kumimoji="1" lang="zh-CN" altLang="en-US" sz="2800" b="1" dirty="0">
                <a:solidFill>
                  <a:srgbClr val="080808"/>
                </a:solidFill>
                <a:latin typeface="Times New Roman" panose="02020603050405020304" pitchFamily="18" charset="0"/>
              </a:rPr>
              <a:t>：进程间</a:t>
            </a:r>
            <a:r>
              <a:rPr kumimoji="1" lang="zh-CN" altLang="en-US" sz="2800" b="1" dirty="0">
                <a:solidFill>
                  <a:srgbClr val="FF0000"/>
                </a:solidFill>
                <a:latin typeface="Times New Roman" panose="02020603050405020304" pitchFamily="18" charset="0"/>
              </a:rPr>
              <a:t>汇合</a:t>
            </a:r>
            <a:r>
              <a:rPr kumimoji="1" lang="zh-CN" altLang="en-US" sz="2800" b="1" dirty="0">
                <a:solidFill>
                  <a:srgbClr val="080808"/>
                </a:solidFill>
                <a:latin typeface="Times New Roman" panose="02020603050405020304" pitchFamily="18" charset="0"/>
              </a:rPr>
              <a:t>同步，有消息时传递，无消息时同时阻塞。</a:t>
            </a:r>
          </a:p>
          <a:p>
            <a:pPr eaLnBrk="1" hangingPunct="1">
              <a:spcBef>
                <a:spcPct val="0"/>
              </a:spcBef>
              <a:buClrTx/>
              <a:buSzTx/>
              <a:buFontTx/>
              <a:buNone/>
            </a:pPr>
            <a:r>
              <a:rPr kumimoji="1" lang="en-US" altLang="zh-CN" sz="2800" b="1" dirty="0">
                <a:solidFill>
                  <a:srgbClr val="080808"/>
                </a:solidFill>
                <a:latin typeface="Times New Roman" panose="02020603050405020304" pitchFamily="18" charset="0"/>
              </a:rPr>
              <a:t>(2) </a:t>
            </a:r>
            <a:r>
              <a:rPr kumimoji="1" lang="zh-CN" altLang="en-US" sz="2800" b="1" dirty="0">
                <a:solidFill>
                  <a:srgbClr val="0066FF"/>
                </a:solidFill>
                <a:latin typeface="Times New Roman" panose="02020603050405020304" pitchFamily="18" charset="0"/>
              </a:rPr>
              <a:t>发送进程不阻塞、 接收进程阻塞</a:t>
            </a:r>
            <a:r>
              <a:rPr kumimoji="1" lang="zh-CN" altLang="en-US" sz="2800" b="1" dirty="0">
                <a:solidFill>
                  <a:srgbClr val="080808"/>
                </a:solidFill>
                <a:latin typeface="Times New Roman" panose="02020603050405020304" pitchFamily="18" charset="0"/>
              </a:rPr>
              <a:t>：发送者尽快发送消息，接收者平时阻塞收到消息才唤醒，例如多个用户共享一个打印服务。</a:t>
            </a:r>
          </a:p>
          <a:p>
            <a:pPr eaLnBrk="1" hangingPunct="1">
              <a:spcBef>
                <a:spcPct val="0"/>
              </a:spcBef>
              <a:buClrTx/>
              <a:buSzTx/>
              <a:buFontTx/>
              <a:buNone/>
            </a:pPr>
            <a:r>
              <a:rPr kumimoji="1" lang="en-US" altLang="zh-CN" sz="2800" b="1" dirty="0">
                <a:solidFill>
                  <a:srgbClr val="080808"/>
                </a:solidFill>
                <a:latin typeface="Times New Roman" panose="02020603050405020304" pitchFamily="18" charset="0"/>
              </a:rPr>
              <a:t>(3) </a:t>
            </a:r>
            <a:r>
              <a:rPr kumimoji="1" lang="zh-CN" altLang="en-US" sz="2800" b="1" dirty="0">
                <a:solidFill>
                  <a:srgbClr val="0066FF"/>
                </a:solidFill>
                <a:latin typeface="Times New Roman" panose="02020603050405020304" pitchFamily="18" charset="0"/>
              </a:rPr>
              <a:t>发送进程和接收进程均不阻塞</a:t>
            </a:r>
            <a:r>
              <a:rPr kumimoji="1" lang="zh-CN" altLang="en-US" sz="2800" b="1" dirty="0">
                <a:solidFill>
                  <a:srgbClr val="080808"/>
                </a:solidFill>
                <a:latin typeface="Times New Roman" panose="02020603050405020304" pitchFamily="18" charset="0"/>
              </a:rPr>
              <a:t>：发送者和接收者均忙于自身事务，直到无法继续才阻塞。例如发送进程和接收进程间关联一个长度为</a:t>
            </a:r>
            <a:r>
              <a:rPr kumimoji="1" lang="en-US" altLang="zh-CN" sz="2800" b="1" dirty="0">
                <a:solidFill>
                  <a:srgbClr val="080808"/>
                </a:solidFill>
                <a:latin typeface="Times New Roman" panose="02020603050405020304" pitchFamily="18" charset="0"/>
              </a:rPr>
              <a:t>n</a:t>
            </a:r>
            <a:r>
              <a:rPr kumimoji="1" lang="zh-CN" altLang="en-US" sz="2800" b="1" dirty="0">
                <a:solidFill>
                  <a:srgbClr val="080808"/>
                </a:solidFill>
                <a:latin typeface="Times New Roman" panose="02020603050405020304" pitchFamily="18" charset="0"/>
              </a:rPr>
              <a:t>的消息队列。</a:t>
            </a:r>
          </a:p>
        </p:txBody>
      </p:sp>
    </p:spTree>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a:extLst>
              <a:ext uri="{FF2B5EF4-FFF2-40B4-BE49-F238E27FC236}">
                <a16:creationId xmlns:a16="http://schemas.microsoft.com/office/drawing/2014/main" id="{91D006A4-38BE-42E7-93F2-34AA8810E258}"/>
              </a:ext>
            </a:extLst>
          </p:cNvPr>
          <p:cNvSpPr>
            <a:spLocks noGrp="1" noRot="1" noChangeArrowheads="1"/>
          </p:cNvSpPr>
          <p:nvPr>
            <p:ph type="title"/>
          </p:nvPr>
        </p:nvSpPr>
        <p:spPr/>
        <p:txBody>
          <a:bodyPr/>
          <a:lstStyle/>
          <a:p>
            <a:pPr eaLnBrk="1" hangingPunct="1"/>
            <a:r>
              <a:rPr kumimoji="1" lang="en-US" altLang="zh-CN" b="1">
                <a:solidFill>
                  <a:schemeClr val="folHlink"/>
                </a:solidFill>
              </a:rPr>
              <a:t>2). </a:t>
            </a:r>
            <a:r>
              <a:rPr kumimoji="1" lang="zh-CN" altLang="en-US" b="1">
                <a:solidFill>
                  <a:schemeClr val="folHlink"/>
                </a:solidFill>
              </a:rPr>
              <a:t>间接通信方式</a:t>
            </a:r>
            <a:r>
              <a:rPr kumimoji="1" lang="zh-CN" altLang="en-US"/>
              <a:t> </a:t>
            </a:r>
            <a:endParaRPr lang="zh-CN" altLang="en-US"/>
          </a:p>
        </p:txBody>
      </p:sp>
      <p:sp>
        <p:nvSpPr>
          <p:cNvPr id="259075" name="Text Box 4">
            <a:extLst>
              <a:ext uri="{FF2B5EF4-FFF2-40B4-BE49-F238E27FC236}">
                <a16:creationId xmlns:a16="http://schemas.microsoft.com/office/drawing/2014/main" id="{3A151C77-80B9-498C-B1EB-032C2664B7DB}"/>
              </a:ext>
            </a:extLst>
          </p:cNvPr>
          <p:cNvSpPr>
            <a:spLocks noGrp="1" noChangeArrowheads="1"/>
          </p:cNvSpPr>
          <p:nvPr>
            <p:ph type="body" idx="1"/>
          </p:nvPr>
        </p:nvSpPr>
        <p:spPr>
          <a:xfrm>
            <a:off x="301625" y="1600200"/>
            <a:ext cx="8613775" cy="4498975"/>
          </a:xfrm>
          <a:noFill/>
        </p:spPr>
        <p:txBody>
          <a:bodyPr/>
          <a:lstStyle/>
          <a:p>
            <a:pPr algn="just">
              <a:lnSpc>
                <a:spcPct val="110000"/>
              </a:lnSpc>
              <a:spcBef>
                <a:spcPct val="50000"/>
              </a:spcBef>
              <a:buFont typeface="Wingdings 2" panose="05020102010507070707" pitchFamily="18" charset="2"/>
              <a:buNone/>
            </a:pPr>
            <a:r>
              <a:rPr kumimoji="1" lang="zh-CN" altLang="en-US" dirty="0">
                <a:solidFill>
                  <a:schemeClr val="folHlink"/>
                </a:solidFill>
                <a:latin typeface="Times New Roman" panose="02020603050405020304" pitchFamily="18" charset="0"/>
              </a:rPr>
              <a:t>实例：</a:t>
            </a:r>
            <a:r>
              <a:rPr kumimoji="1" lang="zh-CN" altLang="en-US" b="1" dirty="0">
                <a:solidFill>
                  <a:schemeClr val="folHlink"/>
                </a:solidFill>
                <a:latin typeface="Times New Roman" panose="02020603050405020304" pitchFamily="18" charset="0"/>
              </a:rPr>
              <a:t>信箱 </a:t>
            </a:r>
            <a:endParaRPr kumimoji="1" lang="en-US" altLang="zh-CN" dirty="0"/>
          </a:p>
          <a:p>
            <a:pPr algn="just">
              <a:lnSpc>
                <a:spcPct val="110000"/>
              </a:lnSpc>
              <a:spcBef>
                <a:spcPct val="50000"/>
              </a:spcBef>
            </a:pPr>
            <a:r>
              <a:rPr kumimoji="1" lang="zh-CN" altLang="en-US" sz="2400" b="1" dirty="0">
                <a:solidFill>
                  <a:schemeClr val="folHlink"/>
                </a:solidFill>
                <a:latin typeface="Times New Roman" panose="02020603050405020304" pitchFamily="18" charset="0"/>
              </a:rPr>
              <a:t>信箱的创建和撤消</a:t>
            </a:r>
            <a:r>
              <a:rPr kumimoji="1" lang="en-US" altLang="zh-CN" sz="2400" b="1" dirty="0">
                <a:solidFill>
                  <a:schemeClr val="folHlink"/>
                </a:solidFill>
                <a:latin typeface="Times New Roman" panose="02020603050405020304" pitchFamily="18" charset="0"/>
              </a:rPr>
              <a:t>:</a:t>
            </a:r>
            <a:r>
              <a:rPr kumimoji="1" lang="zh-CN" altLang="en-US" sz="2400" b="1" dirty="0">
                <a:latin typeface="Times New Roman" panose="02020603050405020304" pitchFamily="18" charset="0"/>
              </a:rPr>
              <a:t>进程可利用信箱创建原语来建立一个新信箱。创建者进程应给出信箱名字、信箱属性</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公用、私用或共享</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；对于共享信箱，还应给出共享者的名字。当进程不再需要读信箱时，可用信箱撤消原语将之撤消。</a:t>
            </a:r>
          </a:p>
          <a:p>
            <a:pPr algn="just">
              <a:lnSpc>
                <a:spcPct val="110000"/>
              </a:lnSpc>
              <a:spcBef>
                <a:spcPct val="50000"/>
              </a:spcBef>
            </a:pPr>
            <a:r>
              <a:rPr kumimoji="1" lang="zh-CN" altLang="en-US" sz="2400" b="1" dirty="0">
                <a:solidFill>
                  <a:schemeClr val="folHlink"/>
                </a:solidFill>
                <a:latin typeface="Times New Roman" panose="02020603050405020304" pitchFamily="18" charset="0"/>
              </a:rPr>
              <a:t>消息的发送和接收</a:t>
            </a:r>
            <a:r>
              <a:rPr kumimoji="1" lang="en-US" altLang="zh-CN" sz="2400" b="1" dirty="0">
                <a:solidFill>
                  <a:schemeClr val="folHlink"/>
                </a:solidFill>
                <a:latin typeface="Times New Roman" panose="02020603050405020304" pitchFamily="18" charset="0"/>
              </a:rPr>
              <a:t>:</a:t>
            </a:r>
            <a:r>
              <a:rPr kumimoji="1" lang="zh-CN" altLang="en-US" sz="2400" b="1" dirty="0">
                <a:latin typeface="Times New Roman" panose="02020603050405020304" pitchFamily="18" charset="0"/>
              </a:rPr>
              <a:t>当进程之间要利用信箱进行通信时，必须使用共享信箱，并利用系统提供的下述通信原语进行通信。</a:t>
            </a:r>
          </a:p>
          <a:p>
            <a:pPr lvl="1" algn="just">
              <a:lnSpc>
                <a:spcPct val="110000"/>
              </a:lnSpc>
              <a:spcBef>
                <a:spcPct val="50000"/>
              </a:spcBef>
            </a:pPr>
            <a:r>
              <a:rPr kumimoji="1" lang="en-US" altLang="zh-CN" sz="2400" b="1" dirty="0">
                <a:latin typeface="Times New Roman" panose="02020603050405020304" pitchFamily="18" charset="0"/>
              </a:rPr>
              <a:t>Send(mailbox, message); </a:t>
            </a:r>
            <a:r>
              <a:rPr kumimoji="1" lang="zh-CN" altLang="en-US" sz="2400" b="1" dirty="0">
                <a:latin typeface="Times New Roman" panose="02020603050405020304" pitchFamily="18" charset="0"/>
              </a:rPr>
              <a:t>将一个消息发送到指定信箱；</a:t>
            </a:r>
          </a:p>
          <a:p>
            <a:pPr lvl="1">
              <a:lnSpc>
                <a:spcPct val="110000"/>
              </a:lnSpc>
              <a:spcBef>
                <a:spcPct val="50000"/>
              </a:spcBef>
            </a:pPr>
            <a:r>
              <a:rPr kumimoji="1" lang="en-US" altLang="zh-CN" sz="2400" b="1" dirty="0">
                <a:latin typeface="Times New Roman" panose="02020603050405020304" pitchFamily="18" charset="0"/>
              </a:rPr>
              <a:t>Receive(mailbox, message); </a:t>
            </a:r>
            <a:r>
              <a:rPr kumimoji="1" lang="zh-CN" altLang="en-US" sz="2400" b="1" dirty="0">
                <a:latin typeface="Times New Roman" panose="02020603050405020304" pitchFamily="18" charset="0"/>
              </a:rPr>
              <a:t>从指定信箱中接收一个消息； </a:t>
            </a:r>
          </a:p>
          <a:p>
            <a:pPr eaLnBrk="1" hangingPunct="1">
              <a:lnSpc>
                <a:spcPct val="130000"/>
              </a:lnSpc>
              <a:spcBef>
                <a:spcPct val="0"/>
              </a:spcBef>
              <a:buClrTx/>
              <a:buSzTx/>
              <a:buFontTx/>
              <a:buNone/>
            </a:pPr>
            <a:endParaRPr kumimoji="1" lang="zh-CN" altLang="en-US" dirty="0"/>
          </a:p>
        </p:txBody>
      </p:sp>
    </p:spTree>
    <p:extLst>
      <p:ext uri="{BB962C8B-B14F-4D97-AF65-F5344CB8AC3E}">
        <p14:creationId xmlns:p14="http://schemas.microsoft.com/office/powerpoint/2010/main" val="1144429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F5B74C8A-56C7-4DB3-A057-E0879E051F7C}"/>
              </a:ext>
            </a:extLst>
          </p:cNvPr>
          <p:cNvSpPr>
            <a:spLocks noGrp="1" noChangeArrowheads="1"/>
          </p:cNvSpPr>
          <p:nvPr>
            <p:ph type="title"/>
          </p:nvPr>
        </p:nvSpPr>
        <p:spPr/>
        <p:txBody>
          <a:bodyPr/>
          <a:lstStyle/>
          <a:p>
            <a:r>
              <a:rPr lang="zh-CN" altLang="en-US" dirty="0"/>
              <a:t>信箱结构</a:t>
            </a:r>
            <a:endParaRPr lang="zh-CN" altLang="zh-CN" dirty="0"/>
          </a:p>
        </p:txBody>
      </p:sp>
      <p:sp>
        <p:nvSpPr>
          <p:cNvPr id="260099" name="Rectangle 3">
            <a:extLst>
              <a:ext uri="{FF2B5EF4-FFF2-40B4-BE49-F238E27FC236}">
                <a16:creationId xmlns:a16="http://schemas.microsoft.com/office/drawing/2014/main" id="{7EB2D7EA-53FF-48D1-90A6-58C861D3DE3C}"/>
              </a:ext>
            </a:extLst>
          </p:cNvPr>
          <p:cNvSpPr>
            <a:spLocks noGrp="1" noChangeArrowheads="1"/>
          </p:cNvSpPr>
          <p:nvPr>
            <p:ph type="body" idx="1"/>
          </p:nvPr>
        </p:nvSpPr>
        <p:spPr/>
        <p:txBody>
          <a:bodyPr/>
          <a:lstStyle/>
          <a:p>
            <a:r>
              <a:rPr lang="zh-CN" altLang="en-US" sz="2800"/>
              <a:t>信箱定义为一种数据结构。在逻辑上，可以将其分为两个部分：</a:t>
            </a:r>
            <a:br>
              <a:rPr lang="zh-CN" altLang="en-US" sz="2800"/>
            </a:br>
            <a:r>
              <a:rPr lang="zh-CN" altLang="en-US" sz="2800"/>
              <a:t>　　</a:t>
            </a:r>
            <a:r>
              <a:rPr lang="en-US" altLang="zh-CN" sz="2800"/>
              <a:t>(1) </a:t>
            </a:r>
            <a:r>
              <a:rPr lang="zh-CN" altLang="en-US" sz="2800"/>
              <a:t>信箱头       </a:t>
            </a:r>
            <a:r>
              <a:rPr lang="en-US" altLang="zh-CN" sz="2800"/>
              <a:t>(2) </a:t>
            </a:r>
            <a:r>
              <a:rPr lang="zh-CN" altLang="en-US" sz="2800"/>
              <a:t>信箱体</a:t>
            </a:r>
            <a:endParaRPr lang="en-US" altLang="zh-CN" sz="2800"/>
          </a:p>
          <a:p>
            <a:r>
              <a:rPr lang="zh-CN" altLang="en-US" sz="2800"/>
              <a:t>双向信箱示意图</a:t>
            </a:r>
          </a:p>
        </p:txBody>
      </p:sp>
      <p:pic>
        <p:nvPicPr>
          <p:cNvPr id="260100" name="Picture 4" descr="2-16">
            <a:extLst>
              <a:ext uri="{FF2B5EF4-FFF2-40B4-BE49-F238E27FC236}">
                <a16:creationId xmlns:a16="http://schemas.microsoft.com/office/drawing/2014/main" id="{1586FE39-EC07-450E-8B9F-3AFA3C1AA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657600"/>
            <a:ext cx="6697663"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2115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Text Box 2">
            <a:extLst>
              <a:ext uri="{FF2B5EF4-FFF2-40B4-BE49-F238E27FC236}">
                <a16:creationId xmlns:a16="http://schemas.microsoft.com/office/drawing/2014/main" id="{596A04F8-75CA-4433-B8CB-938916022B5F}"/>
              </a:ext>
            </a:extLst>
          </p:cNvPr>
          <p:cNvSpPr txBox="1">
            <a:spLocks noChangeArrowheads="1"/>
          </p:cNvSpPr>
          <p:nvPr/>
        </p:nvSpPr>
        <p:spPr bwMode="auto">
          <a:xfrm>
            <a:off x="457200" y="762000"/>
            <a:ext cx="80010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Tx/>
              <a:buSzTx/>
              <a:buFontTx/>
              <a:buNone/>
            </a:pPr>
            <a:r>
              <a:rPr kumimoji="1" lang="zh-CN" altLang="en-US" sz="2800" b="1" dirty="0">
                <a:solidFill>
                  <a:srgbClr val="080808"/>
                </a:solidFill>
                <a:latin typeface="+mj-ea"/>
                <a:ea typeface="+mj-ea"/>
              </a:rPr>
              <a:t>        信箱可由操作系统创建，也可由用户进程创建，创建者是信箱的拥有者。据此，可把信箱分为以下三类：</a:t>
            </a:r>
          </a:p>
          <a:p>
            <a:pPr algn="just" eaLnBrk="1" hangingPunct="1">
              <a:lnSpc>
                <a:spcPct val="110000"/>
              </a:lnSpc>
              <a:spcBef>
                <a:spcPct val="50000"/>
              </a:spcBef>
              <a:buClrTx/>
              <a:buSzTx/>
              <a:buFontTx/>
              <a:buNone/>
            </a:pPr>
            <a:r>
              <a:rPr kumimoji="1" lang="zh-CN" altLang="en-US" sz="2800" b="1" dirty="0">
                <a:solidFill>
                  <a:srgbClr val="CC3300"/>
                </a:solidFill>
                <a:latin typeface="+mj-ea"/>
                <a:ea typeface="+mj-ea"/>
              </a:rPr>
              <a:t>        </a:t>
            </a:r>
            <a:r>
              <a:rPr kumimoji="1" lang="en-US" altLang="zh-CN" sz="2800" b="1" dirty="0">
                <a:solidFill>
                  <a:srgbClr val="CC3300"/>
                </a:solidFill>
                <a:latin typeface="+mj-ea"/>
                <a:ea typeface="+mj-ea"/>
              </a:rPr>
              <a:t>1) </a:t>
            </a:r>
            <a:r>
              <a:rPr kumimoji="1" lang="zh-CN" altLang="en-US" sz="2800" b="1" dirty="0">
                <a:solidFill>
                  <a:srgbClr val="CC3300"/>
                </a:solidFill>
                <a:latin typeface="+mj-ea"/>
                <a:ea typeface="+mj-ea"/>
              </a:rPr>
              <a:t>私用信箱</a:t>
            </a:r>
          </a:p>
          <a:p>
            <a:pPr algn="just" eaLnBrk="1" hangingPunct="1">
              <a:lnSpc>
                <a:spcPct val="110000"/>
              </a:lnSpc>
              <a:spcBef>
                <a:spcPct val="50000"/>
              </a:spcBef>
              <a:buClrTx/>
              <a:buSzTx/>
              <a:buFontTx/>
              <a:buNone/>
            </a:pPr>
            <a:r>
              <a:rPr kumimoji="1" lang="zh-CN" altLang="en-US" sz="2800" b="1" dirty="0">
                <a:solidFill>
                  <a:srgbClr val="080808"/>
                </a:solidFill>
                <a:latin typeface="+mj-ea"/>
                <a:ea typeface="+mj-ea"/>
              </a:rPr>
              <a:t>        用户</a:t>
            </a:r>
            <a:r>
              <a:rPr kumimoji="1" lang="zh-CN" altLang="en-US" sz="2800" b="1" dirty="0">
                <a:solidFill>
                  <a:srgbClr val="FF0000"/>
                </a:solidFill>
                <a:latin typeface="+mj-ea"/>
                <a:ea typeface="+mj-ea"/>
              </a:rPr>
              <a:t>进程</a:t>
            </a:r>
            <a:r>
              <a:rPr kumimoji="1" lang="zh-CN" altLang="en-US" sz="2800" b="1" dirty="0">
                <a:solidFill>
                  <a:srgbClr val="080808"/>
                </a:solidFill>
                <a:latin typeface="+mj-ea"/>
                <a:ea typeface="+mj-ea"/>
              </a:rPr>
              <a:t>可为自己建立一个新信箱，并作为该进程的一部分。</a:t>
            </a:r>
            <a:r>
              <a:rPr kumimoji="1" lang="zh-CN" altLang="en-US" sz="2800" b="1" u="sng" dirty="0">
                <a:solidFill>
                  <a:srgbClr val="CC3300"/>
                </a:solidFill>
                <a:latin typeface="+mj-ea"/>
                <a:ea typeface="+mj-ea"/>
              </a:rPr>
              <a:t>信箱的拥有者有权从信箱中读取消息，其他用户则只能将自己构成的消息发送到该信箱中。</a:t>
            </a:r>
            <a:r>
              <a:rPr kumimoji="1" lang="zh-CN" altLang="en-US" sz="2800" b="1" dirty="0">
                <a:solidFill>
                  <a:srgbClr val="080808"/>
                </a:solidFill>
                <a:latin typeface="+mj-ea"/>
                <a:ea typeface="+mj-ea"/>
              </a:rPr>
              <a:t>这种私用信箱可采用</a:t>
            </a:r>
            <a:r>
              <a:rPr kumimoji="1" lang="zh-CN" altLang="en-US" sz="2800" b="1" dirty="0">
                <a:solidFill>
                  <a:srgbClr val="CC3300"/>
                </a:solidFill>
                <a:latin typeface="+mj-ea"/>
                <a:ea typeface="+mj-ea"/>
              </a:rPr>
              <a:t>单向通信链路</a:t>
            </a:r>
            <a:r>
              <a:rPr kumimoji="1" lang="zh-CN" altLang="en-US" sz="2800" b="1" dirty="0">
                <a:solidFill>
                  <a:srgbClr val="080808"/>
                </a:solidFill>
                <a:latin typeface="+mj-ea"/>
                <a:ea typeface="+mj-ea"/>
              </a:rPr>
              <a:t>的信箱来实现。当拥有该信箱的进程结束时，信箱也随之消失。 </a:t>
            </a:r>
          </a:p>
        </p:txBody>
      </p:sp>
    </p:spTree>
    <p:extLst>
      <p:ext uri="{BB962C8B-B14F-4D97-AF65-F5344CB8AC3E}">
        <p14:creationId xmlns:p14="http://schemas.microsoft.com/office/powerpoint/2010/main" val="2706507344"/>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Text Box 2">
            <a:extLst>
              <a:ext uri="{FF2B5EF4-FFF2-40B4-BE49-F238E27FC236}">
                <a16:creationId xmlns:a16="http://schemas.microsoft.com/office/drawing/2014/main" id="{546044F6-2B31-45E1-88D8-5D134A1C6944}"/>
              </a:ext>
            </a:extLst>
          </p:cNvPr>
          <p:cNvSpPr txBox="1">
            <a:spLocks noChangeArrowheads="1"/>
          </p:cNvSpPr>
          <p:nvPr/>
        </p:nvSpPr>
        <p:spPr bwMode="auto">
          <a:xfrm>
            <a:off x="457200" y="457200"/>
            <a:ext cx="8077200" cy="590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Tx/>
              <a:buSzTx/>
              <a:buFontTx/>
              <a:buNone/>
            </a:pPr>
            <a:r>
              <a:rPr kumimoji="1" lang="zh-CN" altLang="en-US" sz="2800" b="1" dirty="0">
                <a:solidFill>
                  <a:srgbClr val="CC3300"/>
                </a:solidFill>
                <a:latin typeface="+mj-ea"/>
                <a:ea typeface="+mj-ea"/>
              </a:rPr>
              <a:t>        </a:t>
            </a:r>
            <a:r>
              <a:rPr kumimoji="1" lang="en-US" altLang="zh-CN" sz="2800" b="1" dirty="0">
                <a:solidFill>
                  <a:srgbClr val="CC3300"/>
                </a:solidFill>
                <a:latin typeface="+mj-ea"/>
                <a:ea typeface="+mj-ea"/>
              </a:rPr>
              <a:t>2) </a:t>
            </a:r>
            <a:r>
              <a:rPr kumimoji="1" lang="zh-CN" altLang="en-US" sz="2800" b="1" dirty="0">
                <a:solidFill>
                  <a:srgbClr val="CC3300"/>
                </a:solidFill>
                <a:latin typeface="+mj-ea"/>
                <a:ea typeface="+mj-ea"/>
              </a:rPr>
              <a:t>公用信箱</a:t>
            </a:r>
            <a:endParaRPr kumimoji="1" lang="zh-CN" altLang="en-US" sz="2800" b="1" dirty="0">
              <a:solidFill>
                <a:srgbClr val="080808"/>
              </a:solidFill>
              <a:latin typeface="+mj-ea"/>
              <a:ea typeface="+mj-ea"/>
            </a:endParaRPr>
          </a:p>
          <a:p>
            <a:pPr algn="just" eaLnBrk="1" hangingPunct="1">
              <a:lnSpc>
                <a:spcPct val="110000"/>
              </a:lnSpc>
              <a:spcBef>
                <a:spcPct val="50000"/>
              </a:spcBef>
              <a:buClrTx/>
              <a:buSzTx/>
              <a:buFontTx/>
              <a:buNone/>
            </a:pPr>
            <a:r>
              <a:rPr kumimoji="1" lang="zh-CN" altLang="en-US" sz="2800" b="1" dirty="0">
                <a:solidFill>
                  <a:srgbClr val="080808"/>
                </a:solidFill>
                <a:latin typeface="+mj-ea"/>
                <a:ea typeface="+mj-ea"/>
              </a:rPr>
              <a:t>        它由</a:t>
            </a:r>
            <a:r>
              <a:rPr kumimoji="1" lang="zh-CN" altLang="en-US" sz="2800" b="1" dirty="0">
                <a:solidFill>
                  <a:srgbClr val="FF0000"/>
                </a:solidFill>
                <a:latin typeface="+mj-ea"/>
                <a:ea typeface="+mj-ea"/>
              </a:rPr>
              <a:t>操作系统</a:t>
            </a:r>
            <a:r>
              <a:rPr kumimoji="1" lang="zh-CN" altLang="en-US" sz="2800" b="1" dirty="0">
                <a:solidFill>
                  <a:srgbClr val="080808"/>
                </a:solidFill>
                <a:latin typeface="+mj-ea"/>
                <a:ea typeface="+mj-ea"/>
              </a:rPr>
              <a:t>创建，并提供给系统中的所有核准进程使用。</a:t>
            </a:r>
            <a:r>
              <a:rPr kumimoji="1" lang="zh-CN" altLang="en-US" sz="2800" b="1" u="sng" dirty="0">
                <a:solidFill>
                  <a:srgbClr val="CC3300"/>
                </a:solidFill>
                <a:latin typeface="+mj-ea"/>
                <a:ea typeface="+mj-ea"/>
              </a:rPr>
              <a:t>进程既可把消息发送到该信箱中，也可从信箱中读取发送给自己的消息</a:t>
            </a:r>
            <a:r>
              <a:rPr kumimoji="1" lang="zh-CN" altLang="en-US" sz="2800" b="1" dirty="0">
                <a:solidFill>
                  <a:srgbClr val="080808"/>
                </a:solidFill>
                <a:latin typeface="+mj-ea"/>
                <a:ea typeface="+mj-ea"/>
              </a:rPr>
              <a:t>。显然，公用信箱应采用</a:t>
            </a:r>
            <a:r>
              <a:rPr kumimoji="1" lang="zh-CN" altLang="en-US" sz="2800" b="1" dirty="0">
                <a:solidFill>
                  <a:srgbClr val="CC3300"/>
                </a:solidFill>
                <a:latin typeface="+mj-ea"/>
                <a:ea typeface="+mj-ea"/>
              </a:rPr>
              <a:t>双向通信链路</a:t>
            </a:r>
            <a:r>
              <a:rPr kumimoji="1" lang="zh-CN" altLang="en-US" sz="2800" b="1" dirty="0">
                <a:solidFill>
                  <a:srgbClr val="080808"/>
                </a:solidFill>
                <a:latin typeface="+mj-ea"/>
                <a:ea typeface="+mj-ea"/>
              </a:rPr>
              <a:t>的信箱来实现。通常，公用信箱在系统运行期间始终存在。</a:t>
            </a:r>
          </a:p>
          <a:p>
            <a:pPr algn="just" eaLnBrk="1" hangingPunct="1">
              <a:lnSpc>
                <a:spcPct val="110000"/>
              </a:lnSpc>
              <a:spcBef>
                <a:spcPct val="50000"/>
              </a:spcBef>
              <a:buClrTx/>
              <a:buSzTx/>
              <a:buFontTx/>
              <a:buNone/>
            </a:pPr>
            <a:r>
              <a:rPr kumimoji="1" lang="zh-CN" altLang="en-US" sz="2800" b="1" dirty="0">
                <a:solidFill>
                  <a:srgbClr val="CC3300"/>
                </a:solidFill>
                <a:latin typeface="+mj-ea"/>
                <a:ea typeface="+mj-ea"/>
              </a:rPr>
              <a:t>        </a:t>
            </a:r>
            <a:r>
              <a:rPr kumimoji="1" lang="en-US" altLang="zh-CN" sz="2800" b="1" dirty="0">
                <a:solidFill>
                  <a:srgbClr val="CC3300"/>
                </a:solidFill>
                <a:latin typeface="+mj-ea"/>
                <a:ea typeface="+mj-ea"/>
              </a:rPr>
              <a:t>3) </a:t>
            </a:r>
            <a:r>
              <a:rPr kumimoji="1" lang="zh-CN" altLang="en-US" sz="2800" b="1" dirty="0">
                <a:solidFill>
                  <a:srgbClr val="CC3300"/>
                </a:solidFill>
                <a:latin typeface="+mj-ea"/>
                <a:ea typeface="+mj-ea"/>
              </a:rPr>
              <a:t>共享信箱</a:t>
            </a:r>
          </a:p>
          <a:p>
            <a:pPr algn="just" eaLnBrk="1" hangingPunct="1">
              <a:lnSpc>
                <a:spcPct val="110000"/>
              </a:lnSpc>
              <a:spcBef>
                <a:spcPct val="50000"/>
              </a:spcBef>
              <a:buClrTx/>
              <a:buSzTx/>
              <a:buFontTx/>
              <a:buNone/>
            </a:pPr>
            <a:r>
              <a:rPr kumimoji="1" lang="zh-CN" altLang="en-US" sz="2800" b="1" dirty="0">
                <a:solidFill>
                  <a:srgbClr val="080808"/>
                </a:solidFill>
                <a:latin typeface="+mj-ea"/>
                <a:ea typeface="+mj-ea"/>
              </a:rPr>
              <a:t>       它由</a:t>
            </a:r>
            <a:r>
              <a:rPr kumimoji="1" lang="zh-CN" altLang="en-US" sz="2800" b="1" dirty="0">
                <a:latin typeface="+mj-ea"/>
                <a:ea typeface="+mj-ea"/>
              </a:rPr>
              <a:t>某</a:t>
            </a:r>
            <a:r>
              <a:rPr kumimoji="1" lang="zh-CN" altLang="en-US" sz="2800" b="1" dirty="0">
                <a:solidFill>
                  <a:srgbClr val="FF0000"/>
                </a:solidFill>
                <a:latin typeface="+mj-ea"/>
                <a:ea typeface="+mj-ea"/>
              </a:rPr>
              <a:t>进程</a:t>
            </a:r>
            <a:r>
              <a:rPr kumimoji="1" lang="zh-CN" altLang="en-US" sz="2800" b="1" dirty="0">
                <a:solidFill>
                  <a:srgbClr val="080808"/>
                </a:solidFill>
                <a:latin typeface="+mj-ea"/>
                <a:ea typeface="+mj-ea"/>
              </a:rPr>
              <a:t>创建，在创建时或创建后，指明它是可共享的，同时须指出共享进程</a:t>
            </a:r>
            <a:r>
              <a:rPr kumimoji="1" lang="en-US" altLang="zh-CN" sz="2800" b="1" dirty="0">
                <a:solidFill>
                  <a:srgbClr val="080808"/>
                </a:solidFill>
                <a:latin typeface="+mj-ea"/>
                <a:ea typeface="+mj-ea"/>
              </a:rPr>
              <a:t>(</a:t>
            </a:r>
            <a:r>
              <a:rPr kumimoji="1" lang="zh-CN" altLang="en-US" sz="2800" b="1" dirty="0">
                <a:solidFill>
                  <a:srgbClr val="080808"/>
                </a:solidFill>
                <a:latin typeface="+mj-ea"/>
                <a:ea typeface="+mj-ea"/>
              </a:rPr>
              <a:t>用户</a:t>
            </a:r>
            <a:r>
              <a:rPr kumimoji="1" lang="en-US" altLang="zh-CN" sz="2800" b="1" dirty="0">
                <a:solidFill>
                  <a:srgbClr val="080808"/>
                </a:solidFill>
                <a:latin typeface="+mj-ea"/>
                <a:ea typeface="+mj-ea"/>
              </a:rPr>
              <a:t>)</a:t>
            </a:r>
            <a:r>
              <a:rPr kumimoji="1" lang="zh-CN" altLang="en-US" sz="2800" b="1" dirty="0">
                <a:solidFill>
                  <a:srgbClr val="080808"/>
                </a:solidFill>
                <a:latin typeface="+mj-ea"/>
                <a:ea typeface="+mj-ea"/>
              </a:rPr>
              <a:t>的名字。</a:t>
            </a:r>
            <a:r>
              <a:rPr kumimoji="1" lang="zh-CN" altLang="en-US" sz="2800" b="1" u="sng" dirty="0">
                <a:solidFill>
                  <a:srgbClr val="CC3300"/>
                </a:solidFill>
                <a:latin typeface="+mj-ea"/>
                <a:ea typeface="+mj-ea"/>
              </a:rPr>
              <a:t>信箱的拥有者和共享者，都有权从信箱中取走发送给自己的消息</a:t>
            </a:r>
            <a:r>
              <a:rPr kumimoji="1" lang="zh-CN" altLang="en-US" sz="2800" b="1" dirty="0">
                <a:solidFill>
                  <a:srgbClr val="080808"/>
                </a:solidFill>
                <a:latin typeface="+mj-ea"/>
                <a:ea typeface="+mj-ea"/>
              </a:rPr>
              <a:t>。 </a:t>
            </a:r>
          </a:p>
        </p:txBody>
      </p:sp>
    </p:spTree>
    <p:extLst>
      <p:ext uri="{BB962C8B-B14F-4D97-AF65-F5344CB8AC3E}">
        <p14:creationId xmlns:p14="http://schemas.microsoft.com/office/powerpoint/2010/main" val="2935975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57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574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ext Box 2">
            <a:extLst>
              <a:ext uri="{FF2B5EF4-FFF2-40B4-BE49-F238E27FC236}">
                <a16:creationId xmlns:a16="http://schemas.microsoft.com/office/drawing/2014/main" id="{8564657F-A105-4C1E-8F6A-EB515A554E20}"/>
              </a:ext>
            </a:extLst>
          </p:cNvPr>
          <p:cNvSpPr txBox="1">
            <a:spLocks noChangeArrowheads="1"/>
          </p:cNvSpPr>
          <p:nvPr/>
        </p:nvSpPr>
        <p:spPr bwMode="auto">
          <a:xfrm>
            <a:off x="228600" y="490538"/>
            <a:ext cx="8534400" cy="606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Tx/>
              <a:buSzTx/>
              <a:buFontTx/>
              <a:buNone/>
            </a:pPr>
            <a:r>
              <a:rPr kumimoji="1" lang="zh-CN" altLang="en-US" sz="2800" b="1" dirty="0">
                <a:solidFill>
                  <a:srgbClr val="080808"/>
                </a:solidFill>
                <a:latin typeface="Times New Roman" panose="02020603050405020304" pitchFamily="18" charset="0"/>
              </a:rPr>
              <a:t>       </a:t>
            </a:r>
            <a:r>
              <a:rPr kumimoji="1" lang="zh-CN" altLang="en-US" sz="2800" b="1" dirty="0">
                <a:solidFill>
                  <a:srgbClr val="080808"/>
                </a:solidFill>
                <a:latin typeface="+mj-ea"/>
                <a:ea typeface="+mj-ea"/>
              </a:rPr>
              <a:t>在利用信箱通信时，在发送进程和接收进程之间，存在以下四种关系：</a:t>
            </a:r>
          </a:p>
          <a:p>
            <a:pPr algn="just" eaLnBrk="1" hangingPunct="1">
              <a:lnSpc>
                <a:spcPct val="90000"/>
              </a:lnSpc>
              <a:spcBef>
                <a:spcPct val="50000"/>
              </a:spcBef>
              <a:buClrTx/>
              <a:buSzTx/>
              <a:buFontTx/>
              <a:buNone/>
            </a:pPr>
            <a:r>
              <a:rPr kumimoji="1" lang="zh-CN" altLang="en-US" sz="2800" b="1" dirty="0">
                <a:solidFill>
                  <a:srgbClr val="CC3300"/>
                </a:solidFill>
                <a:latin typeface="+mj-ea"/>
                <a:ea typeface="+mj-ea"/>
              </a:rPr>
              <a:t>       </a:t>
            </a:r>
            <a:r>
              <a:rPr kumimoji="1" lang="en-US" altLang="zh-CN" sz="2600" b="1" dirty="0">
                <a:solidFill>
                  <a:srgbClr val="CC3300"/>
                </a:solidFill>
                <a:latin typeface="+mj-ea"/>
                <a:ea typeface="+mj-ea"/>
              </a:rPr>
              <a:t>(1) </a:t>
            </a:r>
            <a:r>
              <a:rPr kumimoji="1" lang="zh-CN" altLang="en-US" sz="2600" b="1" dirty="0">
                <a:solidFill>
                  <a:srgbClr val="CC3300"/>
                </a:solidFill>
                <a:latin typeface="+mj-ea"/>
                <a:ea typeface="+mj-ea"/>
              </a:rPr>
              <a:t>一对一关系。</a:t>
            </a:r>
            <a:r>
              <a:rPr kumimoji="1" lang="zh-CN" altLang="en-US" sz="2600" b="1" dirty="0">
                <a:solidFill>
                  <a:srgbClr val="080808"/>
                </a:solidFill>
                <a:latin typeface="+mj-ea"/>
                <a:ea typeface="+mj-ea"/>
              </a:rPr>
              <a:t>这时可为发送进程和接收进程建立一条</a:t>
            </a:r>
            <a:r>
              <a:rPr kumimoji="1" lang="zh-CN" altLang="en-US" sz="2600" b="1" dirty="0">
                <a:solidFill>
                  <a:srgbClr val="CC3300"/>
                </a:solidFill>
                <a:latin typeface="+mj-ea"/>
                <a:ea typeface="+mj-ea"/>
              </a:rPr>
              <a:t>两者专用的通信链路</a:t>
            </a:r>
            <a:r>
              <a:rPr kumimoji="1" lang="zh-CN" altLang="en-US" sz="2600" b="1" dirty="0">
                <a:solidFill>
                  <a:srgbClr val="080808"/>
                </a:solidFill>
                <a:latin typeface="+mj-ea"/>
                <a:ea typeface="+mj-ea"/>
              </a:rPr>
              <a:t>，使两者之间的交互不受其他进程的干扰。</a:t>
            </a:r>
          </a:p>
          <a:p>
            <a:pPr algn="just" eaLnBrk="1" hangingPunct="1">
              <a:lnSpc>
                <a:spcPct val="90000"/>
              </a:lnSpc>
              <a:spcBef>
                <a:spcPct val="50000"/>
              </a:spcBef>
              <a:buClrTx/>
              <a:buSzTx/>
              <a:buFontTx/>
              <a:buNone/>
            </a:pPr>
            <a:r>
              <a:rPr kumimoji="1" lang="zh-CN" altLang="en-US" sz="2600" b="1" dirty="0">
                <a:solidFill>
                  <a:srgbClr val="CC3300"/>
                </a:solidFill>
                <a:latin typeface="+mj-ea"/>
                <a:ea typeface="+mj-ea"/>
              </a:rPr>
              <a:t>       </a:t>
            </a:r>
            <a:r>
              <a:rPr kumimoji="1" lang="en-US" altLang="zh-CN" sz="2600" b="1" dirty="0">
                <a:solidFill>
                  <a:srgbClr val="CC3300"/>
                </a:solidFill>
                <a:latin typeface="+mj-ea"/>
                <a:ea typeface="+mj-ea"/>
              </a:rPr>
              <a:t>(2) </a:t>
            </a:r>
            <a:r>
              <a:rPr kumimoji="1" lang="zh-CN" altLang="en-US" sz="2600" b="1" dirty="0">
                <a:solidFill>
                  <a:srgbClr val="CC3300"/>
                </a:solidFill>
                <a:latin typeface="+mj-ea"/>
                <a:ea typeface="+mj-ea"/>
              </a:rPr>
              <a:t>多对一关系。</a:t>
            </a:r>
            <a:r>
              <a:rPr kumimoji="1" lang="zh-CN" altLang="en-US" sz="2600" b="1" dirty="0">
                <a:solidFill>
                  <a:srgbClr val="080808"/>
                </a:solidFill>
                <a:latin typeface="+mj-ea"/>
                <a:ea typeface="+mj-ea"/>
              </a:rPr>
              <a:t>允许</a:t>
            </a:r>
            <a:r>
              <a:rPr kumimoji="1" lang="zh-CN" altLang="en-US" sz="2600" b="1" dirty="0">
                <a:solidFill>
                  <a:srgbClr val="CC3300"/>
                </a:solidFill>
                <a:latin typeface="+mj-ea"/>
                <a:ea typeface="+mj-ea"/>
              </a:rPr>
              <a:t>提供服务的进程与多个用户进程之间进行交互</a:t>
            </a:r>
            <a:r>
              <a:rPr kumimoji="1" lang="zh-CN" altLang="en-US" sz="2600" b="1" dirty="0">
                <a:solidFill>
                  <a:srgbClr val="080808"/>
                </a:solidFill>
                <a:latin typeface="+mj-ea"/>
                <a:ea typeface="+mj-ea"/>
              </a:rPr>
              <a:t>，也称为客户</a:t>
            </a:r>
            <a:r>
              <a:rPr kumimoji="1" lang="en-US" altLang="zh-CN" sz="2600" b="1" dirty="0">
                <a:solidFill>
                  <a:srgbClr val="080808"/>
                </a:solidFill>
                <a:latin typeface="+mj-ea"/>
                <a:ea typeface="+mj-ea"/>
              </a:rPr>
              <a:t>/</a:t>
            </a:r>
            <a:r>
              <a:rPr kumimoji="1" lang="zh-CN" altLang="en-US" sz="2600" b="1" dirty="0">
                <a:solidFill>
                  <a:srgbClr val="080808"/>
                </a:solidFill>
                <a:latin typeface="+mj-ea"/>
                <a:ea typeface="+mj-ea"/>
              </a:rPr>
              <a:t>服务器交互</a:t>
            </a:r>
            <a:r>
              <a:rPr kumimoji="1" lang="en-US" altLang="zh-CN" sz="2600" b="1" dirty="0">
                <a:solidFill>
                  <a:srgbClr val="080808"/>
                </a:solidFill>
                <a:latin typeface="+mj-ea"/>
                <a:ea typeface="+mj-ea"/>
              </a:rPr>
              <a:t>(client/server interaction)</a:t>
            </a:r>
            <a:r>
              <a:rPr kumimoji="1" lang="zh-CN" altLang="en-US" sz="2600" b="1" dirty="0">
                <a:solidFill>
                  <a:srgbClr val="080808"/>
                </a:solidFill>
                <a:latin typeface="+mj-ea"/>
                <a:ea typeface="+mj-ea"/>
              </a:rPr>
              <a:t>。</a:t>
            </a:r>
          </a:p>
          <a:p>
            <a:pPr algn="just" eaLnBrk="1" hangingPunct="1">
              <a:lnSpc>
                <a:spcPct val="90000"/>
              </a:lnSpc>
              <a:spcBef>
                <a:spcPct val="50000"/>
              </a:spcBef>
              <a:buClrTx/>
              <a:buSzTx/>
              <a:buFontTx/>
              <a:buNone/>
            </a:pPr>
            <a:r>
              <a:rPr kumimoji="1" lang="zh-CN" altLang="en-US" sz="2600" b="1" dirty="0">
                <a:solidFill>
                  <a:srgbClr val="080808"/>
                </a:solidFill>
                <a:latin typeface="+mj-ea"/>
                <a:ea typeface="+mj-ea"/>
              </a:rPr>
              <a:t>        </a:t>
            </a:r>
            <a:r>
              <a:rPr kumimoji="1" lang="en-US" altLang="zh-CN" sz="2600" b="1" dirty="0">
                <a:solidFill>
                  <a:srgbClr val="CC3300"/>
                </a:solidFill>
                <a:latin typeface="+mj-ea"/>
                <a:ea typeface="+mj-ea"/>
              </a:rPr>
              <a:t>(3) </a:t>
            </a:r>
            <a:r>
              <a:rPr kumimoji="1" lang="zh-CN" altLang="en-US" sz="2600" b="1" dirty="0">
                <a:solidFill>
                  <a:srgbClr val="CC3300"/>
                </a:solidFill>
                <a:latin typeface="+mj-ea"/>
                <a:ea typeface="+mj-ea"/>
              </a:rPr>
              <a:t>一对多关系。</a:t>
            </a:r>
            <a:r>
              <a:rPr kumimoji="1" lang="zh-CN" altLang="en-US" sz="2600" b="1" dirty="0">
                <a:solidFill>
                  <a:srgbClr val="080808"/>
                </a:solidFill>
                <a:latin typeface="+mj-ea"/>
                <a:ea typeface="+mj-ea"/>
              </a:rPr>
              <a:t>允许</a:t>
            </a:r>
            <a:r>
              <a:rPr kumimoji="1" lang="zh-CN" altLang="en-US" sz="2600" b="1" dirty="0">
                <a:solidFill>
                  <a:srgbClr val="CC3300"/>
                </a:solidFill>
                <a:latin typeface="+mj-ea"/>
                <a:ea typeface="+mj-ea"/>
              </a:rPr>
              <a:t>一个发送进程与多个接收进程进行交互</a:t>
            </a:r>
            <a:r>
              <a:rPr kumimoji="1" lang="zh-CN" altLang="en-US" sz="2600" b="1" dirty="0">
                <a:solidFill>
                  <a:srgbClr val="080808"/>
                </a:solidFill>
                <a:latin typeface="+mj-ea"/>
                <a:ea typeface="+mj-ea"/>
              </a:rPr>
              <a:t>，使发送进程可用广播方式，向接收者</a:t>
            </a:r>
            <a:r>
              <a:rPr kumimoji="1" lang="en-US" altLang="zh-CN" sz="2600" b="1" dirty="0">
                <a:solidFill>
                  <a:srgbClr val="080808"/>
                </a:solidFill>
                <a:latin typeface="+mj-ea"/>
                <a:ea typeface="+mj-ea"/>
              </a:rPr>
              <a:t>(</a:t>
            </a:r>
            <a:r>
              <a:rPr kumimoji="1" lang="zh-CN" altLang="en-US" sz="2600" b="1" dirty="0">
                <a:solidFill>
                  <a:srgbClr val="080808"/>
                </a:solidFill>
                <a:latin typeface="+mj-ea"/>
                <a:ea typeface="+mj-ea"/>
              </a:rPr>
              <a:t>多个</a:t>
            </a:r>
            <a:r>
              <a:rPr kumimoji="1" lang="en-US" altLang="zh-CN" sz="2600" b="1" dirty="0">
                <a:solidFill>
                  <a:srgbClr val="080808"/>
                </a:solidFill>
                <a:latin typeface="+mj-ea"/>
                <a:ea typeface="+mj-ea"/>
              </a:rPr>
              <a:t>)</a:t>
            </a:r>
            <a:r>
              <a:rPr kumimoji="1" lang="zh-CN" altLang="en-US" sz="2600" b="1" dirty="0">
                <a:solidFill>
                  <a:srgbClr val="080808"/>
                </a:solidFill>
                <a:latin typeface="+mj-ea"/>
                <a:ea typeface="+mj-ea"/>
              </a:rPr>
              <a:t>发送消息。</a:t>
            </a:r>
          </a:p>
          <a:p>
            <a:pPr algn="just" eaLnBrk="1" hangingPunct="1">
              <a:lnSpc>
                <a:spcPct val="90000"/>
              </a:lnSpc>
              <a:spcBef>
                <a:spcPct val="50000"/>
              </a:spcBef>
              <a:buClrTx/>
              <a:buSzTx/>
              <a:buFontTx/>
              <a:buNone/>
            </a:pPr>
            <a:r>
              <a:rPr kumimoji="1" lang="zh-CN" altLang="en-US" sz="2600" b="1" dirty="0">
                <a:solidFill>
                  <a:srgbClr val="080808"/>
                </a:solidFill>
                <a:latin typeface="+mj-ea"/>
                <a:ea typeface="+mj-ea"/>
              </a:rPr>
              <a:t>        </a:t>
            </a:r>
            <a:r>
              <a:rPr kumimoji="1" lang="en-US" altLang="zh-CN" sz="2600" b="1" dirty="0">
                <a:solidFill>
                  <a:srgbClr val="CC3300"/>
                </a:solidFill>
                <a:latin typeface="+mj-ea"/>
                <a:ea typeface="+mj-ea"/>
              </a:rPr>
              <a:t>(4) </a:t>
            </a:r>
            <a:r>
              <a:rPr kumimoji="1" lang="zh-CN" altLang="en-US" sz="2600" b="1" dirty="0">
                <a:solidFill>
                  <a:srgbClr val="CC3300"/>
                </a:solidFill>
                <a:latin typeface="+mj-ea"/>
                <a:ea typeface="+mj-ea"/>
              </a:rPr>
              <a:t>多对多关系。</a:t>
            </a:r>
            <a:r>
              <a:rPr kumimoji="1" lang="zh-CN" altLang="en-US" sz="2600" b="1" dirty="0">
                <a:solidFill>
                  <a:srgbClr val="080808"/>
                </a:solidFill>
                <a:latin typeface="+mj-ea"/>
                <a:ea typeface="+mj-ea"/>
              </a:rPr>
              <a:t>允许</a:t>
            </a:r>
            <a:r>
              <a:rPr kumimoji="1" lang="zh-CN" altLang="en-US" sz="2600" b="1" dirty="0">
                <a:solidFill>
                  <a:srgbClr val="CC3300"/>
                </a:solidFill>
                <a:latin typeface="+mj-ea"/>
                <a:ea typeface="+mj-ea"/>
              </a:rPr>
              <a:t>建立一个公用信箱</a:t>
            </a:r>
            <a:r>
              <a:rPr kumimoji="1" lang="zh-CN" altLang="en-US" sz="2600" b="1" dirty="0">
                <a:solidFill>
                  <a:srgbClr val="080808"/>
                </a:solidFill>
                <a:latin typeface="+mj-ea"/>
                <a:ea typeface="+mj-ea"/>
              </a:rPr>
              <a:t>，让多个进程都能向信箱中投递消息；也可从信箱中取走属于自己的消息。 </a:t>
            </a:r>
          </a:p>
        </p:txBody>
      </p:sp>
    </p:spTree>
    <p:extLst>
      <p:ext uri="{BB962C8B-B14F-4D97-AF65-F5344CB8AC3E}">
        <p14:creationId xmlns:p14="http://schemas.microsoft.com/office/powerpoint/2010/main" val="635187904"/>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F7303A3-BCAF-4D10-8F53-A22BF9E1831C}"/>
              </a:ext>
            </a:extLst>
          </p:cNvPr>
          <p:cNvSpPr>
            <a:spLocks noGrp="1"/>
          </p:cNvSpPr>
          <p:nvPr>
            <p:ph idx="1"/>
          </p:nvPr>
        </p:nvSpPr>
        <p:spPr/>
        <p:txBody>
          <a:bodyPr/>
          <a:lstStyle/>
          <a:p>
            <a:r>
              <a:rPr lang="zh-CN" altLang="en-US" dirty="0"/>
              <a:t>采用信箱方式进行通信时，任何进程调用</a:t>
            </a:r>
            <a:r>
              <a:rPr lang="en-US" altLang="zh-CN" dirty="0"/>
              <a:t>send</a:t>
            </a:r>
            <a:r>
              <a:rPr lang="zh-CN" altLang="en-US" dirty="0"/>
              <a:t>原语时应给出的参数是（ ） 。 </a:t>
            </a:r>
          </a:p>
          <a:p>
            <a:pPr marL="205740" lvl="1" indent="0">
              <a:buNone/>
            </a:pPr>
            <a:r>
              <a:rPr lang="en-US" altLang="zh-CN" dirty="0"/>
              <a:t>A </a:t>
            </a:r>
            <a:r>
              <a:rPr lang="zh-CN" altLang="en-US" dirty="0"/>
              <a:t>信件</a:t>
            </a:r>
            <a:r>
              <a:rPr lang="en-US" altLang="zh-CN" dirty="0"/>
              <a:t>M</a:t>
            </a:r>
            <a:r>
              <a:rPr lang="zh-CN" altLang="en-US" dirty="0"/>
              <a:t>及指定的信箱</a:t>
            </a:r>
            <a:r>
              <a:rPr lang="en-US" altLang="zh-CN" dirty="0"/>
              <a:t>N</a:t>
            </a:r>
          </a:p>
          <a:p>
            <a:pPr marL="205740" lvl="1" indent="0">
              <a:buNone/>
            </a:pPr>
            <a:r>
              <a:rPr lang="en-US" altLang="zh-CN" dirty="0"/>
              <a:t>B </a:t>
            </a:r>
            <a:r>
              <a:rPr lang="zh-CN" altLang="en-US" dirty="0"/>
              <a:t>信件存放地址</a:t>
            </a:r>
            <a:r>
              <a:rPr lang="en-US" altLang="zh-CN" dirty="0"/>
              <a:t>D</a:t>
            </a:r>
            <a:r>
              <a:rPr lang="zh-CN" altLang="en-US" dirty="0"/>
              <a:t>及指定的信箱</a:t>
            </a:r>
            <a:r>
              <a:rPr lang="en-US" altLang="zh-CN" dirty="0"/>
              <a:t>N</a:t>
            </a:r>
          </a:p>
          <a:p>
            <a:pPr marL="205740" lvl="1" indent="0">
              <a:buNone/>
            </a:pPr>
            <a:r>
              <a:rPr lang="en-US" altLang="zh-CN" dirty="0"/>
              <a:t>C </a:t>
            </a:r>
            <a:r>
              <a:rPr lang="zh-CN" altLang="en-US" dirty="0"/>
              <a:t>发送进程名</a:t>
            </a:r>
            <a:r>
              <a:rPr lang="en-US" altLang="zh-CN" dirty="0"/>
              <a:t>S</a:t>
            </a:r>
            <a:r>
              <a:rPr lang="zh-CN" altLang="en-US" dirty="0"/>
              <a:t>及指定的信箱</a:t>
            </a:r>
            <a:r>
              <a:rPr lang="en-US" altLang="zh-CN" dirty="0"/>
              <a:t>N</a:t>
            </a:r>
          </a:p>
          <a:p>
            <a:pPr marL="205740" lvl="1" indent="0">
              <a:buNone/>
            </a:pPr>
            <a:r>
              <a:rPr lang="en-US" altLang="zh-CN" dirty="0"/>
              <a:t>D </a:t>
            </a:r>
            <a:r>
              <a:rPr lang="zh-CN" altLang="en-US" dirty="0"/>
              <a:t>接收进程名</a:t>
            </a:r>
            <a:r>
              <a:rPr lang="en-US" altLang="zh-CN" dirty="0"/>
              <a:t>R</a:t>
            </a:r>
            <a:r>
              <a:rPr lang="zh-CN" altLang="en-US" dirty="0"/>
              <a:t>及指定的信箱</a:t>
            </a:r>
            <a:r>
              <a:rPr lang="en-US" altLang="zh-CN" dirty="0"/>
              <a:t>N</a:t>
            </a:r>
            <a:endParaRPr lang="zh-CN" altLang="en-US" dirty="0"/>
          </a:p>
        </p:txBody>
      </p:sp>
      <p:sp>
        <p:nvSpPr>
          <p:cNvPr id="3" name="标题 2">
            <a:extLst>
              <a:ext uri="{FF2B5EF4-FFF2-40B4-BE49-F238E27FC236}">
                <a16:creationId xmlns:a16="http://schemas.microsoft.com/office/drawing/2014/main" id="{BB8DE6FF-A61F-49F5-AFE8-423222F6031E}"/>
              </a:ext>
            </a:extLst>
          </p:cNvPr>
          <p:cNvSpPr>
            <a:spLocks noGrp="1"/>
          </p:cNvSpPr>
          <p:nvPr>
            <p:ph type="title"/>
          </p:nvPr>
        </p:nvSpPr>
        <p:spPr/>
        <p:txBody>
          <a:bodyPr/>
          <a:lstStyle/>
          <a:p>
            <a:r>
              <a:rPr lang="zh-CN" altLang="en-US" dirty="0"/>
              <a:t>课堂练习</a:t>
            </a:r>
          </a:p>
        </p:txBody>
      </p:sp>
    </p:spTree>
    <p:extLst>
      <p:ext uri="{BB962C8B-B14F-4D97-AF65-F5344CB8AC3E}">
        <p14:creationId xmlns:p14="http://schemas.microsoft.com/office/powerpoint/2010/main" val="3444547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a:extLst>
              <a:ext uri="{FF2B5EF4-FFF2-40B4-BE49-F238E27FC236}">
                <a16:creationId xmlns:a16="http://schemas.microsoft.com/office/drawing/2014/main" id="{46522BDB-73B2-48DA-9796-536C45FCB067}"/>
              </a:ext>
            </a:extLst>
          </p:cNvPr>
          <p:cNvSpPr>
            <a:spLocks noGrp="1" noChangeArrowheads="1"/>
          </p:cNvSpPr>
          <p:nvPr>
            <p:ph type="title"/>
          </p:nvPr>
        </p:nvSpPr>
        <p:spPr/>
        <p:txBody>
          <a:bodyPr/>
          <a:lstStyle/>
          <a:p>
            <a:r>
              <a:rPr lang="zh-CN" altLang="en-US" dirty="0">
                <a:ea typeface="楷体_GB2312" pitchFamily="49" charset="-122"/>
              </a:rPr>
              <a:t>课堂练习</a:t>
            </a:r>
          </a:p>
        </p:txBody>
      </p:sp>
      <p:sp>
        <p:nvSpPr>
          <p:cNvPr id="191491" name="Rectangle 3">
            <a:extLst>
              <a:ext uri="{FF2B5EF4-FFF2-40B4-BE49-F238E27FC236}">
                <a16:creationId xmlns:a16="http://schemas.microsoft.com/office/drawing/2014/main" id="{B625CADB-7374-4396-8029-C5E1F2154E6D}"/>
              </a:ext>
            </a:extLst>
          </p:cNvPr>
          <p:cNvSpPr>
            <a:spLocks noGrp="1" noChangeArrowheads="1"/>
          </p:cNvSpPr>
          <p:nvPr>
            <p:ph type="body" idx="1"/>
          </p:nvPr>
        </p:nvSpPr>
        <p:spPr>
          <a:xfrm>
            <a:off x="609600" y="1318162"/>
            <a:ext cx="8305800" cy="4046002"/>
          </a:xfrm>
        </p:spPr>
        <p:txBody>
          <a:bodyPr/>
          <a:lstStyle/>
          <a:p>
            <a:endParaRPr lang="en-US" altLang="zh-CN" sz="2800" b="1" dirty="0">
              <a:latin typeface="楷体_GB2312" pitchFamily="49" charset="-122"/>
              <a:ea typeface="楷体_GB2312" pitchFamily="49" charset="-122"/>
            </a:endParaRPr>
          </a:p>
          <a:p>
            <a:r>
              <a:rPr lang="zh-CN" altLang="en-US" sz="2800" b="1" dirty="0">
                <a:latin typeface="楷体_GB2312" pitchFamily="49" charset="-122"/>
                <a:ea typeface="楷体_GB2312" pitchFamily="49" charset="-122"/>
              </a:rPr>
              <a:t>试说明如果使用</a:t>
            </a:r>
            <a:r>
              <a:rPr lang="en-US" altLang="zh-CN" sz="2800" b="1" dirty="0" err="1">
                <a:latin typeface="楷体_GB2312" pitchFamily="49" charset="-122"/>
                <a:ea typeface="楷体_GB2312" pitchFamily="49" charset="-122"/>
              </a:rPr>
              <a:t>send_mailbox</a:t>
            </a:r>
            <a:r>
              <a:rPr lang="zh-CN" altLang="en-US" sz="2800" b="1" dirty="0">
                <a:latin typeface="楷体_GB2312" pitchFamily="49" charset="-122"/>
                <a:ea typeface="楷体_GB2312" pitchFamily="49" charset="-122"/>
              </a:rPr>
              <a:t>和</a:t>
            </a:r>
            <a:r>
              <a:rPr lang="en-US" altLang="zh-CN" sz="2800" b="1" dirty="0" err="1">
                <a:latin typeface="楷体_GB2312" pitchFamily="49" charset="-122"/>
                <a:ea typeface="楷体_GB2312" pitchFamily="49" charset="-122"/>
              </a:rPr>
              <a:t>receive_mailbox</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原语如何实现打印文件的系统？</a:t>
            </a:r>
            <a:endParaRPr lang="en-US" altLang="zh-CN" sz="2800" b="1" dirty="0">
              <a:latin typeface="楷体_GB2312" pitchFamily="49" charset="-122"/>
              <a:ea typeface="楷体_GB2312" pitchFamily="49" charset="-122"/>
            </a:endParaRPr>
          </a:p>
          <a:p>
            <a:endParaRPr lang="en-US" altLang="zh-CN" sz="2800" b="1" dirty="0">
              <a:latin typeface="楷体_GB2312" pitchFamily="49" charset="-122"/>
              <a:ea typeface="楷体_GB2312" pitchFamily="49" charset="-122"/>
            </a:endParaRPr>
          </a:p>
          <a:p>
            <a:r>
              <a:rPr lang="zh-CN" altLang="en-US" sz="2400" b="1" dirty="0">
                <a:latin typeface="楷体_GB2312" pitchFamily="49" charset="-122"/>
                <a:ea typeface="楷体_GB2312" pitchFamily="49" charset="-122"/>
              </a:rPr>
              <a:t>欲打印的进程将要打印的文件名发送到邮箱</a:t>
            </a:r>
            <a:r>
              <a:rPr lang="en-US" altLang="zh-CN" sz="2400" b="1" dirty="0">
                <a:latin typeface="楷体_GB2312" pitchFamily="49" charset="-122"/>
                <a:ea typeface="楷体_GB2312" pitchFamily="49" charset="-122"/>
              </a:rPr>
              <a:t>printer,</a:t>
            </a:r>
            <a:r>
              <a:rPr lang="zh-CN" altLang="en-US" sz="2400" b="1" dirty="0">
                <a:latin typeface="楷体_GB2312" pitchFamily="49" charset="-122"/>
                <a:ea typeface="楷体_GB2312" pitchFamily="49" charset="-122"/>
              </a:rPr>
              <a:t>打印机假脱机打印邮箱中出现名字的任何文件。</a:t>
            </a:r>
          </a:p>
        </p:txBody>
      </p:sp>
    </p:spTree>
    <p:extLst>
      <p:ext uri="{BB962C8B-B14F-4D97-AF65-F5344CB8AC3E}">
        <p14:creationId xmlns:p14="http://schemas.microsoft.com/office/powerpoint/2010/main" val="149035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91491">
                                            <p:txEl>
                                              <p:pRg st="3" end="3"/>
                                            </p:txEl>
                                          </p:spTgt>
                                        </p:tgtEl>
                                        <p:attrNameLst>
                                          <p:attrName>style.visibility</p:attrName>
                                        </p:attrNameLst>
                                      </p:cBhvr>
                                      <p:to>
                                        <p:strVal val="visible"/>
                                      </p:to>
                                    </p:set>
                                    <p:animEffect transition="in" filter="fade">
                                      <p:cBhvr>
                                        <p:cTn id="7" dur="500"/>
                                        <p:tgtEl>
                                          <p:spTgt spid="1914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3">
            <a:extLst>
              <a:ext uri="{FF2B5EF4-FFF2-40B4-BE49-F238E27FC236}">
                <a16:creationId xmlns:a16="http://schemas.microsoft.com/office/drawing/2014/main" id="{C19C5641-C980-49C5-A0F1-E8EB54A396A2}"/>
              </a:ext>
            </a:extLst>
          </p:cNvPr>
          <p:cNvSpPr>
            <a:spLocks noGrp="1" noChangeArrowheads="1"/>
          </p:cNvSpPr>
          <p:nvPr>
            <p:ph type="body" idx="1"/>
          </p:nvPr>
        </p:nvSpPr>
        <p:spPr>
          <a:xfrm>
            <a:off x="493321" y="1096962"/>
            <a:ext cx="8496300" cy="5761038"/>
          </a:xfrm>
        </p:spPr>
        <p:txBody>
          <a:bodyPr/>
          <a:lstStyle/>
          <a:p>
            <a:pPr>
              <a:spcBef>
                <a:spcPts val="0"/>
              </a:spcBef>
              <a:buFont typeface="Wingdings" panose="05000000000000000000" pitchFamily="2" charset="2"/>
              <a:buNone/>
            </a:pPr>
            <a:r>
              <a:rPr lang="en-US" altLang="zh-CN" sz="2400" b="1" dirty="0"/>
              <a:t>//process wish to print</a:t>
            </a:r>
          </a:p>
          <a:p>
            <a:pPr>
              <a:spcBef>
                <a:spcPts val="0"/>
              </a:spcBef>
              <a:buFont typeface="Wingdings" panose="05000000000000000000" pitchFamily="2" charset="2"/>
              <a:buNone/>
            </a:pPr>
            <a:r>
              <a:rPr lang="en-US" altLang="zh-CN" sz="2400" b="1" dirty="0"/>
              <a:t>char filename[ ];</a:t>
            </a:r>
          </a:p>
          <a:p>
            <a:pPr>
              <a:spcBef>
                <a:spcPts val="0"/>
              </a:spcBef>
              <a:buFont typeface="Wingdings" panose="05000000000000000000" pitchFamily="2" charset="2"/>
              <a:buNone/>
            </a:pPr>
            <a:r>
              <a:rPr lang="en-US" altLang="zh-CN" sz="2400" b="1" dirty="0"/>
              <a:t>status=</a:t>
            </a:r>
            <a:r>
              <a:rPr lang="en-US" altLang="zh-CN" sz="2400" b="1" dirty="0" err="1">
                <a:solidFill>
                  <a:srgbClr val="FF3300"/>
                </a:solidFill>
              </a:rPr>
              <a:t>send_mailbox</a:t>
            </a:r>
            <a:r>
              <a:rPr lang="en-US" altLang="zh-CN" sz="2400" b="1" dirty="0"/>
              <a:t>(“</a:t>
            </a:r>
            <a:r>
              <a:rPr lang="en-US" altLang="zh-CN" sz="2400" b="1" dirty="0" err="1"/>
              <a:t>printer”,filename</a:t>
            </a:r>
            <a:r>
              <a:rPr lang="en-US" altLang="zh-CN" sz="2400" b="1" dirty="0"/>
              <a:t>);</a:t>
            </a:r>
          </a:p>
          <a:p>
            <a:pPr>
              <a:spcBef>
                <a:spcPts val="0"/>
              </a:spcBef>
              <a:buFont typeface="Wingdings" panose="05000000000000000000" pitchFamily="2" charset="2"/>
              <a:buNone/>
            </a:pPr>
            <a:r>
              <a:rPr lang="en-US" altLang="zh-CN" sz="2400" b="1" dirty="0"/>
              <a:t>If (status&lt; 0)</a:t>
            </a:r>
          </a:p>
          <a:p>
            <a:pPr>
              <a:spcBef>
                <a:spcPts val="0"/>
              </a:spcBef>
              <a:buFont typeface="Wingdings" panose="05000000000000000000" pitchFamily="2" charset="2"/>
              <a:buNone/>
            </a:pPr>
            <a:r>
              <a:rPr lang="en-US" altLang="zh-CN" sz="2400" b="1" dirty="0"/>
              <a:t>{  //failure}</a:t>
            </a:r>
          </a:p>
          <a:p>
            <a:pPr>
              <a:spcBef>
                <a:spcPts val="0"/>
              </a:spcBef>
              <a:buFont typeface="Wingdings" panose="05000000000000000000" pitchFamily="2" charset="2"/>
              <a:buNone/>
            </a:pPr>
            <a:endParaRPr lang="en-US" altLang="zh-CN" sz="2400" b="1" dirty="0"/>
          </a:p>
          <a:p>
            <a:pPr>
              <a:spcBef>
                <a:spcPts val="0"/>
              </a:spcBef>
              <a:buFont typeface="Wingdings" panose="05000000000000000000" pitchFamily="2" charset="2"/>
              <a:buNone/>
            </a:pPr>
            <a:r>
              <a:rPr lang="en-US" altLang="zh-CN" sz="2400" b="1" dirty="0"/>
              <a:t>//print spooler</a:t>
            </a:r>
          </a:p>
          <a:p>
            <a:pPr>
              <a:spcBef>
                <a:spcPts val="0"/>
              </a:spcBef>
              <a:buFont typeface="Wingdings" panose="05000000000000000000" pitchFamily="2" charset="2"/>
              <a:buNone/>
            </a:pPr>
            <a:r>
              <a:rPr lang="en-US" altLang="zh-CN" sz="2400" b="1" dirty="0"/>
              <a:t>char filename[ ]</a:t>
            </a:r>
          </a:p>
          <a:p>
            <a:pPr>
              <a:spcBef>
                <a:spcPts val="0"/>
              </a:spcBef>
              <a:buFont typeface="Wingdings" panose="05000000000000000000" pitchFamily="2" charset="2"/>
              <a:buNone/>
            </a:pPr>
            <a:r>
              <a:rPr lang="en-US" altLang="zh-CN" sz="2400" b="1" dirty="0"/>
              <a:t>while (true)</a:t>
            </a:r>
          </a:p>
          <a:p>
            <a:pPr>
              <a:spcBef>
                <a:spcPts val="0"/>
              </a:spcBef>
              <a:buFont typeface="Wingdings" panose="05000000000000000000" pitchFamily="2" charset="2"/>
              <a:buNone/>
            </a:pPr>
            <a:r>
              <a:rPr lang="en-US" altLang="zh-CN" sz="2400" b="1" dirty="0"/>
              <a:t>{	status=</a:t>
            </a:r>
            <a:r>
              <a:rPr lang="en-US" altLang="zh-CN" sz="2400" b="1" dirty="0" err="1">
                <a:solidFill>
                  <a:srgbClr val="FF3300"/>
                </a:solidFill>
              </a:rPr>
              <a:t>receive_mailbox</a:t>
            </a:r>
            <a:r>
              <a:rPr lang="en-US" altLang="zh-CN" sz="2400" b="1" dirty="0"/>
              <a:t>(“</a:t>
            </a:r>
            <a:r>
              <a:rPr lang="en-US" altLang="zh-CN" sz="2400" b="1" dirty="0" err="1"/>
              <a:t>printer”,filename</a:t>
            </a:r>
            <a:r>
              <a:rPr lang="en-US" altLang="zh-CN" sz="2400" b="1" dirty="0"/>
              <a:t>);</a:t>
            </a:r>
          </a:p>
          <a:p>
            <a:pPr>
              <a:spcBef>
                <a:spcPts val="0"/>
              </a:spcBef>
              <a:buFont typeface="Wingdings" panose="05000000000000000000" pitchFamily="2" charset="2"/>
              <a:buNone/>
            </a:pPr>
            <a:r>
              <a:rPr lang="en-US" altLang="zh-CN" sz="2400" b="1" dirty="0"/>
              <a:t>	if(status &lt;0)</a:t>
            </a:r>
          </a:p>
          <a:p>
            <a:pPr>
              <a:spcBef>
                <a:spcPts val="0"/>
              </a:spcBef>
              <a:buFont typeface="Wingdings" panose="05000000000000000000" pitchFamily="2" charset="2"/>
              <a:buNone/>
            </a:pPr>
            <a:r>
              <a:rPr lang="en-US" altLang="zh-CN" sz="2400" b="1" dirty="0"/>
              <a:t>		{//failure}</a:t>
            </a:r>
          </a:p>
          <a:p>
            <a:pPr>
              <a:spcBef>
                <a:spcPts val="0"/>
              </a:spcBef>
              <a:buFont typeface="Wingdings" panose="05000000000000000000" pitchFamily="2" charset="2"/>
              <a:buNone/>
            </a:pPr>
            <a:r>
              <a:rPr lang="en-US" altLang="zh-CN" sz="2400" b="1" dirty="0"/>
              <a:t>	print(filename);</a:t>
            </a:r>
          </a:p>
          <a:p>
            <a:pPr>
              <a:spcBef>
                <a:spcPts val="0"/>
              </a:spcBef>
              <a:buFont typeface="Wingdings" panose="05000000000000000000" pitchFamily="2" charset="2"/>
              <a:buNone/>
            </a:pPr>
            <a:r>
              <a:rPr lang="en-US" altLang="zh-CN" sz="2400" b="1" dirty="0"/>
              <a:t>}</a:t>
            </a:r>
          </a:p>
          <a:p>
            <a:pPr>
              <a:lnSpc>
                <a:spcPct val="90000"/>
              </a:lnSpc>
            </a:pPr>
            <a:endParaRPr lang="en-US" altLang="zh-CN" sz="2400" dirty="0"/>
          </a:p>
        </p:txBody>
      </p:sp>
    </p:spTree>
    <p:extLst>
      <p:ext uri="{BB962C8B-B14F-4D97-AF65-F5344CB8AC3E}">
        <p14:creationId xmlns:p14="http://schemas.microsoft.com/office/powerpoint/2010/main" val="3481255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022569AC-C2E9-450C-B250-2C052464AEC0}"/>
              </a:ext>
            </a:extLst>
          </p:cNvPr>
          <p:cNvSpPr>
            <a:spLocks noGrp="1" noRot="1" noChangeArrowheads="1"/>
          </p:cNvSpPr>
          <p:nvPr>
            <p:ph type="title" idx="4294967295"/>
          </p:nvPr>
        </p:nvSpPr>
        <p:spPr>
          <a:xfrm>
            <a:off x="0" y="465138"/>
            <a:ext cx="7793038" cy="525462"/>
          </a:xfrm>
          <a:prstGeom prst="rect">
            <a:avLst/>
          </a:prstGeom>
        </p:spPr>
        <p:txBody>
          <a:bodyPr/>
          <a:lstStyle/>
          <a:p>
            <a:pPr eaLnBrk="1" hangingPunct="1">
              <a:defRPr/>
            </a:pPr>
            <a:r>
              <a:rPr lang="zh-CN" altLang="en-US" sz="3200" b="1">
                <a:effectLst>
                  <a:outerShdw blurRad="38100" dist="38100" dir="2700000" algn="tl">
                    <a:srgbClr val="C0C0C0"/>
                  </a:outerShdw>
                </a:effectLst>
              </a:rPr>
              <a:t>程序</a:t>
            </a:r>
            <a:r>
              <a:rPr lang="en-US" altLang="zh-CN" sz="3200" b="1">
                <a:effectLst>
                  <a:outerShdw blurRad="38100" dist="38100" dir="2700000" algn="tl">
                    <a:srgbClr val="C0C0C0"/>
                  </a:outerShdw>
                </a:effectLst>
              </a:rPr>
              <a:t>A</a:t>
            </a:r>
            <a:r>
              <a:rPr lang="zh-CN" altLang="en-US" sz="3200" b="1">
                <a:effectLst>
                  <a:outerShdw blurRad="38100" dist="38100" dir="2700000" algn="tl">
                    <a:srgbClr val="C0C0C0"/>
                  </a:outerShdw>
                </a:effectLst>
              </a:rPr>
              <a:t>和</a:t>
            </a:r>
            <a:r>
              <a:rPr lang="en-US" altLang="zh-CN" sz="3200" b="1">
                <a:effectLst>
                  <a:outerShdw blurRad="38100" dist="38100" dir="2700000" algn="tl">
                    <a:srgbClr val="C0C0C0"/>
                  </a:outerShdw>
                </a:effectLst>
              </a:rPr>
              <a:t>B</a:t>
            </a:r>
            <a:r>
              <a:rPr lang="zh-CN" altLang="en-US" sz="3200" b="1">
                <a:effectLst>
                  <a:outerShdw blurRad="38100" dist="38100" dir="2700000" algn="tl">
                    <a:srgbClr val="C0C0C0"/>
                  </a:outerShdw>
                </a:effectLst>
              </a:rPr>
              <a:t>以不同的速度运行出现的情况：</a:t>
            </a:r>
          </a:p>
        </p:txBody>
      </p:sp>
      <p:sp>
        <p:nvSpPr>
          <p:cNvPr id="33795" name="Rectangle 3">
            <a:extLst>
              <a:ext uri="{FF2B5EF4-FFF2-40B4-BE49-F238E27FC236}">
                <a16:creationId xmlns:a16="http://schemas.microsoft.com/office/drawing/2014/main" id="{22BDB1B7-34EB-4E4D-BCA2-CFC1A6E0EC77}"/>
              </a:ext>
            </a:extLst>
          </p:cNvPr>
          <p:cNvSpPr>
            <a:spLocks noGrp="1" noRot="1" noChangeArrowheads="1"/>
          </p:cNvSpPr>
          <p:nvPr>
            <p:ph type="body" idx="4294967295"/>
          </p:nvPr>
        </p:nvSpPr>
        <p:spPr>
          <a:xfrm>
            <a:off x="77118" y="1063452"/>
            <a:ext cx="8305800" cy="5334000"/>
          </a:xfrm>
          <a:prstGeom prst="rect">
            <a:avLst/>
          </a:prstGeom>
        </p:spPr>
        <p:txBody>
          <a:bodyPr/>
          <a:lstStyle/>
          <a:p>
            <a:pPr eaLnBrk="1" hangingPunct="1">
              <a:lnSpc>
                <a:spcPct val="90000"/>
              </a:lnSpc>
              <a:buFont typeface="Wingdings 2" panose="05020102010507070707" pitchFamily="18" charset="2"/>
              <a:buNone/>
            </a:pPr>
            <a:r>
              <a:rPr lang="en-US" altLang="zh-CN" sz="2800" b="1" dirty="0"/>
              <a:t>1</a:t>
            </a:r>
            <a:r>
              <a:rPr lang="zh-CN" altLang="en-US" sz="2800" b="1" dirty="0"/>
              <a:t>、</a:t>
            </a:r>
            <a:r>
              <a:rPr lang="zh-CN" altLang="en-US" sz="2400" b="1" dirty="0"/>
              <a:t>程序</a:t>
            </a:r>
            <a:r>
              <a:rPr lang="en-US" altLang="zh-CN" sz="2400" b="1" dirty="0"/>
              <a:t>A</a:t>
            </a:r>
            <a:r>
              <a:rPr lang="zh-CN" altLang="en-US" sz="2400" b="1" dirty="0"/>
              <a:t>在</a:t>
            </a:r>
            <a:r>
              <a:rPr lang="en-US" altLang="zh-CN" sz="2400" b="1" dirty="0"/>
              <a:t>B</a:t>
            </a:r>
            <a:r>
              <a:rPr lang="zh-CN" altLang="en-US" sz="2400" b="1" dirty="0"/>
              <a:t>之前执行</a:t>
            </a:r>
          </a:p>
          <a:p>
            <a:pPr eaLnBrk="1" hangingPunct="1">
              <a:lnSpc>
                <a:spcPct val="90000"/>
              </a:lnSpc>
              <a:buClrTx/>
              <a:buSzTx/>
              <a:buFontTx/>
              <a:buNone/>
            </a:pPr>
            <a:r>
              <a:rPr lang="zh-CN" altLang="en-US" sz="2400" b="1" dirty="0"/>
              <a:t>     即执行次序： </a:t>
            </a:r>
            <a:r>
              <a:rPr lang="en-US" altLang="zh-CN" sz="2400" b="1" dirty="0">
                <a:solidFill>
                  <a:srgbClr val="00B050"/>
                </a:solidFill>
              </a:rPr>
              <a:t>N=N+1</a:t>
            </a:r>
            <a:r>
              <a:rPr lang="en-US" altLang="zh-CN" sz="2400" b="1" dirty="0"/>
              <a:t>		 </a:t>
            </a:r>
            <a:r>
              <a:rPr lang="en-US" altLang="zh-CN" sz="2400" b="1" dirty="0">
                <a:solidFill>
                  <a:srgbClr val="FF0000"/>
                </a:solidFill>
              </a:rPr>
              <a:t>n+1 </a:t>
            </a:r>
          </a:p>
          <a:p>
            <a:pPr eaLnBrk="1" hangingPunct="1">
              <a:lnSpc>
                <a:spcPct val="90000"/>
              </a:lnSpc>
              <a:buClrTx/>
              <a:buSzTx/>
              <a:buFontTx/>
              <a:buNone/>
            </a:pPr>
            <a:r>
              <a:rPr lang="en-US" altLang="zh-CN" sz="2400" b="1" dirty="0"/>
              <a:t>				    Print</a:t>
            </a:r>
            <a:r>
              <a:rPr lang="zh-CN" altLang="en-US" sz="2400" b="1" dirty="0"/>
              <a:t>（</a:t>
            </a:r>
            <a:r>
              <a:rPr lang="en-US" altLang="zh-CN" sz="2400" b="1" dirty="0"/>
              <a:t>N</a:t>
            </a:r>
            <a:r>
              <a:rPr lang="zh-CN" altLang="en-US" sz="2400" b="1" dirty="0"/>
              <a:t>）		 </a:t>
            </a:r>
            <a:r>
              <a:rPr lang="en-US" altLang="zh-CN" sz="2400" b="1" dirty="0">
                <a:solidFill>
                  <a:srgbClr val="FF0000"/>
                </a:solidFill>
              </a:rPr>
              <a:t>n+1	</a:t>
            </a:r>
            <a:r>
              <a:rPr lang="en-US" altLang="zh-CN" sz="2400" b="1" dirty="0"/>
              <a:t> 	</a:t>
            </a:r>
          </a:p>
          <a:p>
            <a:pPr eaLnBrk="1" hangingPunct="1">
              <a:lnSpc>
                <a:spcPct val="90000"/>
              </a:lnSpc>
              <a:buClrTx/>
              <a:buSzTx/>
              <a:buFontTx/>
              <a:buNone/>
            </a:pPr>
            <a:r>
              <a:rPr lang="en-US" altLang="zh-CN" sz="2400" b="1" dirty="0"/>
              <a:t>			   	    N=0			 </a:t>
            </a:r>
            <a:r>
              <a:rPr lang="en-US" altLang="zh-CN" sz="2400" b="1" dirty="0">
                <a:solidFill>
                  <a:srgbClr val="FF0000"/>
                </a:solidFill>
              </a:rPr>
              <a:t>0</a:t>
            </a:r>
          </a:p>
          <a:p>
            <a:pPr eaLnBrk="1" hangingPunct="1">
              <a:lnSpc>
                <a:spcPct val="90000"/>
              </a:lnSpc>
              <a:buClrTx/>
              <a:buSzTx/>
              <a:buFontTx/>
              <a:buNone/>
            </a:pPr>
            <a:r>
              <a:rPr lang="en-US" altLang="zh-CN" sz="2400" b="1" dirty="0"/>
              <a:t>2</a:t>
            </a:r>
            <a:r>
              <a:rPr lang="zh-CN" altLang="en-US" sz="2400" b="1" dirty="0"/>
              <a:t>、程序</a:t>
            </a:r>
            <a:r>
              <a:rPr lang="en-US" altLang="zh-CN" sz="2400" b="1" dirty="0"/>
              <a:t>A</a:t>
            </a:r>
            <a:r>
              <a:rPr lang="zh-CN" altLang="en-US" sz="2400" b="1" dirty="0"/>
              <a:t>在</a:t>
            </a:r>
            <a:r>
              <a:rPr lang="en-US" altLang="zh-CN" sz="2400" b="1" dirty="0"/>
              <a:t>B</a:t>
            </a:r>
            <a:r>
              <a:rPr lang="zh-CN" altLang="en-US" sz="2400" b="1" dirty="0"/>
              <a:t>之后执行</a:t>
            </a:r>
          </a:p>
          <a:p>
            <a:pPr eaLnBrk="1" hangingPunct="1">
              <a:lnSpc>
                <a:spcPct val="90000"/>
              </a:lnSpc>
              <a:buClrTx/>
              <a:buSzTx/>
              <a:buFontTx/>
              <a:buNone/>
            </a:pPr>
            <a:r>
              <a:rPr lang="zh-CN" altLang="en-US" sz="2400" b="1" dirty="0"/>
              <a:t>     即执行次序：</a:t>
            </a:r>
            <a:r>
              <a:rPr lang="en-US" altLang="zh-CN" sz="2400" b="1" dirty="0"/>
              <a:t>Print</a:t>
            </a:r>
            <a:r>
              <a:rPr lang="zh-CN" altLang="en-US" sz="2400" b="1" dirty="0"/>
              <a:t>（</a:t>
            </a:r>
            <a:r>
              <a:rPr lang="en-US" altLang="zh-CN" sz="2400" b="1" dirty="0"/>
              <a:t>N</a:t>
            </a:r>
            <a:r>
              <a:rPr lang="zh-CN" altLang="en-US" sz="2400" b="1" dirty="0"/>
              <a:t>）		 </a:t>
            </a:r>
            <a:r>
              <a:rPr lang="en-US" altLang="zh-CN" sz="2400" b="1" dirty="0">
                <a:solidFill>
                  <a:srgbClr val="FF0000"/>
                </a:solidFill>
              </a:rPr>
              <a:t>n</a:t>
            </a:r>
            <a:r>
              <a:rPr lang="en-US" altLang="zh-CN" sz="2400" b="1" dirty="0"/>
              <a:t>				 	                  N=0			 </a:t>
            </a:r>
            <a:r>
              <a:rPr lang="en-US" altLang="zh-CN" sz="2400" b="1" dirty="0">
                <a:solidFill>
                  <a:srgbClr val="FF0000"/>
                </a:solidFill>
              </a:rPr>
              <a:t>0</a:t>
            </a:r>
            <a:r>
              <a:rPr lang="en-US" altLang="zh-CN" sz="2400" b="1" dirty="0"/>
              <a:t>				 	                  </a:t>
            </a:r>
            <a:r>
              <a:rPr lang="en-US" altLang="zh-CN" sz="2400" b="1" dirty="0">
                <a:solidFill>
                  <a:srgbClr val="00B050"/>
                </a:solidFill>
              </a:rPr>
              <a:t>N=N+1</a:t>
            </a:r>
            <a:r>
              <a:rPr lang="en-US" altLang="zh-CN" sz="2400" b="1" dirty="0"/>
              <a:t>		 </a:t>
            </a:r>
            <a:r>
              <a:rPr lang="en-US" altLang="zh-CN" sz="2400" b="1" dirty="0">
                <a:solidFill>
                  <a:srgbClr val="FF0000"/>
                </a:solidFill>
              </a:rPr>
              <a:t>1</a:t>
            </a:r>
          </a:p>
          <a:p>
            <a:pPr eaLnBrk="1" hangingPunct="1">
              <a:lnSpc>
                <a:spcPct val="90000"/>
              </a:lnSpc>
              <a:buClrTx/>
              <a:buSzTx/>
              <a:buFontTx/>
              <a:buNone/>
            </a:pPr>
            <a:r>
              <a:rPr lang="en-US" altLang="zh-CN" sz="2400" b="1" dirty="0"/>
              <a:t>3</a:t>
            </a:r>
            <a:r>
              <a:rPr lang="zh-CN" altLang="en-US" sz="2400" b="1" dirty="0"/>
              <a:t>、程序</a:t>
            </a:r>
            <a:r>
              <a:rPr lang="en-US" altLang="zh-CN" sz="2400" b="1" dirty="0"/>
              <a:t>A</a:t>
            </a:r>
            <a:r>
              <a:rPr lang="zh-CN" altLang="en-US" sz="2400" b="1" dirty="0"/>
              <a:t>在</a:t>
            </a:r>
            <a:r>
              <a:rPr lang="en-US" altLang="zh-CN" sz="2400" b="1" dirty="0"/>
              <a:t>Print</a:t>
            </a:r>
            <a:r>
              <a:rPr lang="zh-CN" altLang="en-US" sz="2400" b="1" dirty="0"/>
              <a:t>和</a:t>
            </a:r>
            <a:r>
              <a:rPr lang="en-US" altLang="zh-CN" sz="2400" b="1" dirty="0"/>
              <a:t>N=0</a:t>
            </a:r>
            <a:r>
              <a:rPr lang="zh-CN" altLang="en-US" sz="2400" b="1" dirty="0"/>
              <a:t>之间执行</a:t>
            </a:r>
          </a:p>
          <a:p>
            <a:pPr eaLnBrk="1" hangingPunct="1">
              <a:lnSpc>
                <a:spcPct val="90000"/>
              </a:lnSpc>
              <a:buClrTx/>
              <a:buSzTx/>
              <a:buFontTx/>
              <a:buNone/>
            </a:pPr>
            <a:r>
              <a:rPr lang="zh-CN" altLang="en-US" sz="2400" b="1" dirty="0"/>
              <a:t>     即执行次序：</a:t>
            </a:r>
            <a:r>
              <a:rPr lang="en-US" altLang="zh-CN" sz="2400" b="1" dirty="0"/>
              <a:t>Print</a:t>
            </a:r>
            <a:r>
              <a:rPr lang="zh-CN" altLang="en-US" sz="2400" b="1" dirty="0"/>
              <a:t>（</a:t>
            </a:r>
            <a:r>
              <a:rPr lang="en-US" altLang="zh-CN" sz="2400" b="1" dirty="0"/>
              <a:t>N</a:t>
            </a:r>
            <a:r>
              <a:rPr lang="zh-CN" altLang="en-US" sz="2400" b="1" dirty="0"/>
              <a:t>）		</a:t>
            </a:r>
            <a:r>
              <a:rPr lang="zh-CN" altLang="en-US" sz="2400" b="1" dirty="0">
                <a:solidFill>
                  <a:srgbClr val="FF0000"/>
                </a:solidFill>
              </a:rPr>
              <a:t> </a:t>
            </a:r>
            <a:r>
              <a:rPr lang="en-US" altLang="zh-CN" sz="2400" b="1" dirty="0">
                <a:solidFill>
                  <a:srgbClr val="FF0000"/>
                </a:solidFill>
              </a:rPr>
              <a:t>n</a:t>
            </a:r>
            <a:r>
              <a:rPr lang="en-US" altLang="zh-CN" sz="2400" b="1" dirty="0"/>
              <a:t>				   	                 </a:t>
            </a:r>
            <a:r>
              <a:rPr lang="en-US" altLang="zh-CN" sz="2400" b="1" dirty="0">
                <a:solidFill>
                  <a:srgbClr val="00B050"/>
                </a:solidFill>
              </a:rPr>
              <a:t> N=N+1</a:t>
            </a:r>
            <a:r>
              <a:rPr lang="en-US" altLang="zh-CN" sz="2400" b="1" dirty="0"/>
              <a:t>		 </a:t>
            </a:r>
            <a:r>
              <a:rPr lang="en-US" altLang="zh-CN" sz="2400" b="1" dirty="0">
                <a:solidFill>
                  <a:srgbClr val="FF0000"/>
                </a:solidFill>
              </a:rPr>
              <a:t>n+1</a:t>
            </a:r>
          </a:p>
          <a:p>
            <a:pPr eaLnBrk="1" hangingPunct="1">
              <a:lnSpc>
                <a:spcPct val="90000"/>
              </a:lnSpc>
              <a:buClrTx/>
              <a:buSzTx/>
              <a:buFontTx/>
              <a:buNone/>
            </a:pPr>
            <a:r>
              <a:rPr lang="en-US" altLang="zh-CN" sz="2400" b="1" dirty="0">
                <a:solidFill>
                  <a:schemeClr val="hlink"/>
                </a:solidFill>
              </a:rPr>
              <a:t>				   </a:t>
            </a:r>
            <a:r>
              <a:rPr lang="en-US" altLang="zh-CN" sz="2400" b="1" dirty="0"/>
              <a:t>N=0			 </a:t>
            </a:r>
            <a:r>
              <a:rPr lang="en-US" altLang="zh-CN" sz="2400" b="1" dirty="0">
                <a:solidFill>
                  <a:srgbClr val="FF0000"/>
                </a:solidFill>
              </a:rPr>
              <a:t>0</a:t>
            </a:r>
            <a:endParaRPr lang="en-US" altLang="zh-CN" sz="2800" b="1" dirty="0">
              <a:solidFill>
                <a:srgbClr val="FF0000"/>
              </a:solidFill>
            </a:endParaRPr>
          </a:p>
        </p:txBody>
      </p:sp>
      <p:sp>
        <p:nvSpPr>
          <p:cNvPr id="15364" name="AutoShape 4">
            <a:extLst>
              <a:ext uri="{FF2B5EF4-FFF2-40B4-BE49-F238E27FC236}">
                <a16:creationId xmlns:a16="http://schemas.microsoft.com/office/drawing/2014/main" id="{91FE944F-043A-44B5-AD3B-F6F05F4C9F2A}"/>
              </a:ext>
            </a:extLst>
          </p:cNvPr>
          <p:cNvSpPr>
            <a:spLocks noChangeArrowheads="1"/>
          </p:cNvSpPr>
          <p:nvPr/>
        </p:nvSpPr>
        <p:spPr bwMode="auto">
          <a:xfrm>
            <a:off x="8169925" y="727869"/>
            <a:ext cx="685800" cy="5410200"/>
          </a:xfrm>
          <a:prstGeom prst="wedgeRoundRectCallout">
            <a:avLst>
              <a:gd name="adj1" fmla="val -46528"/>
              <a:gd name="adj2" fmla="val -47653"/>
              <a:gd name="adj3" fmla="val 16667"/>
            </a:avLst>
          </a:prstGeom>
          <a:solidFill>
            <a:srgbClr val="92D050"/>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80808"/>
                </a:solidFill>
                <a:effectLst/>
                <a:uLnTx/>
                <a:uFillTx/>
                <a:latin typeface="Tahoma" panose="020B0604030504040204" pitchFamily="34" charset="0"/>
                <a:ea typeface="宋体" panose="02010600030101010101" pitchFamily="2" charset="-122"/>
                <a:cs typeface="+mn-cs"/>
              </a:rPr>
              <a:t>红色的为执行结果</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80808"/>
                </a:solidFill>
                <a:effectLst/>
                <a:uLnTx/>
                <a:uFillTx/>
                <a:latin typeface="Tahoma" panose="020B0604030504040204" pitchFamily="34" charset="0"/>
                <a:ea typeface="宋体" panose="02010600030101010101" pitchFamily="2" charset="-122"/>
                <a:cs typeface="+mn-cs"/>
              </a:rPr>
              <a:t>，各不相同</a:t>
            </a:r>
          </a:p>
        </p:txBody>
      </p:sp>
      <p:sp>
        <p:nvSpPr>
          <p:cNvPr id="19461" name="矩形 1">
            <a:extLst>
              <a:ext uri="{FF2B5EF4-FFF2-40B4-BE49-F238E27FC236}">
                <a16:creationId xmlns:a16="http://schemas.microsoft.com/office/drawing/2014/main" id="{497F9817-72AE-4C7E-ABF1-DB69097717AA}"/>
              </a:ext>
            </a:extLst>
          </p:cNvPr>
          <p:cNvSpPr>
            <a:spLocks noChangeArrowheads="1"/>
          </p:cNvSpPr>
          <p:nvPr/>
        </p:nvSpPr>
        <p:spPr bwMode="auto">
          <a:xfrm>
            <a:off x="4963098" y="1135683"/>
            <a:ext cx="762000" cy="381000"/>
          </a:xfrm>
          <a:prstGeom prst="rect">
            <a:avLst/>
          </a:prstGeom>
          <a:solidFill>
            <a:srgbClr val="FFC000"/>
          </a:solidFill>
          <a:ln w="9525" algn="ctr">
            <a:solidFill>
              <a:schemeClr val="tx1"/>
            </a:solidFill>
            <a:round/>
            <a:headEnd/>
            <a:tailEnd/>
          </a:ln>
          <a:effectLst>
            <a:prstShdw prst="shdw17" dist="17961" dir="13500000">
              <a:schemeClr val="bg2"/>
            </a:prstShdw>
          </a:effec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rPr>
              <a:t>N</a:t>
            </a:r>
            <a:r>
              <a:rPr kumimoji="0" lang="zh-CN" altLang="en-US"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rPr>
              <a:t>值</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animEffect transition="in" filter="fade">
                                      <p:cBhvr>
                                        <p:cTn id="7" dur="500"/>
                                        <p:tgtEl>
                                          <p:spTgt spid="33795">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795">
                                            <p:txEl>
                                              <p:pRg st="3" end="3"/>
                                            </p:txEl>
                                          </p:spTgt>
                                        </p:tgtEl>
                                        <p:attrNameLst>
                                          <p:attrName>style.visibility</p:attrName>
                                        </p:attrNameLst>
                                      </p:cBhvr>
                                      <p:to>
                                        <p:strVal val="visible"/>
                                      </p:to>
                                    </p:set>
                                    <p:animEffect transition="in" filter="fade">
                                      <p:cBhvr>
                                        <p:cTn id="10" dur="500"/>
                                        <p:tgtEl>
                                          <p:spTgt spid="33795">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795">
                                            <p:txEl>
                                              <p:pRg st="4" end="4"/>
                                            </p:txEl>
                                          </p:spTgt>
                                        </p:tgtEl>
                                        <p:attrNameLst>
                                          <p:attrName>style.visibility</p:attrName>
                                        </p:attrNameLst>
                                      </p:cBhvr>
                                      <p:to>
                                        <p:strVal val="visible"/>
                                      </p:to>
                                    </p:set>
                                    <p:animEffect transition="in" filter="fade">
                                      <p:cBhvr>
                                        <p:cTn id="15" dur="500"/>
                                        <p:tgtEl>
                                          <p:spTgt spid="33795">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3795">
                                            <p:txEl>
                                              <p:pRg st="5" end="5"/>
                                            </p:txEl>
                                          </p:spTgt>
                                        </p:tgtEl>
                                        <p:attrNameLst>
                                          <p:attrName>style.visibility</p:attrName>
                                        </p:attrNameLst>
                                      </p:cBhvr>
                                      <p:to>
                                        <p:strVal val="visible"/>
                                      </p:to>
                                    </p:set>
                                    <p:animEffect transition="in" filter="fade">
                                      <p:cBhvr>
                                        <p:cTn id="20" dur="500"/>
                                        <p:tgtEl>
                                          <p:spTgt spid="33795">
                                            <p:txEl>
                                              <p:pRg st="5" end="5"/>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795">
                                            <p:txEl>
                                              <p:pRg st="6" end="6"/>
                                            </p:txEl>
                                          </p:spTgt>
                                        </p:tgtEl>
                                        <p:attrNameLst>
                                          <p:attrName>style.visibility</p:attrName>
                                        </p:attrNameLst>
                                      </p:cBhvr>
                                      <p:to>
                                        <p:strVal val="visible"/>
                                      </p:to>
                                    </p:set>
                                    <p:animEffect transition="in" filter="fade">
                                      <p:cBhvr>
                                        <p:cTn id="25" dur="500"/>
                                        <p:tgtEl>
                                          <p:spTgt spid="33795">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3795">
                                            <p:txEl>
                                              <p:pRg st="7" end="7"/>
                                            </p:txEl>
                                          </p:spTgt>
                                        </p:tgtEl>
                                        <p:attrNameLst>
                                          <p:attrName>style.visibility</p:attrName>
                                        </p:attrNameLst>
                                      </p:cBhvr>
                                      <p:to>
                                        <p:strVal val="visible"/>
                                      </p:to>
                                    </p:set>
                                    <p:animEffect transition="in" filter="fade">
                                      <p:cBhvr>
                                        <p:cTn id="30" dur="500"/>
                                        <p:tgtEl>
                                          <p:spTgt spid="33795">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795">
                                            <p:txEl>
                                              <p:pRg st="8" end="8"/>
                                            </p:txEl>
                                          </p:spTgt>
                                        </p:tgtEl>
                                        <p:attrNameLst>
                                          <p:attrName>style.visibility</p:attrName>
                                        </p:attrNameLst>
                                      </p:cBhvr>
                                      <p:to>
                                        <p:strVal val="visible"/>
                                      </p:to>
                                    </p:set>
                                    <p:animEffect transition="in" filter="fade">
                                      <p:cBhvr>
                                        <p:cTn id="33" dur="500"/>
                                        <p:tgtEl>
                                          <p:spTgt spid="33795">
                                            <p:txEl>
                                              <p:pRg st="8" end="8"/>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364"/>
                                        </p:tgtEl>
                                        <p:attrNameLst>
                                          <p:attrName>style.visibility</p:attrName>
                                        </p:attrNameLst>
                                      </p:cBhvr>
                                      <p:to>
                                        <p:strVal val="visible"/>
                                      </p:to>
                                    </p:set>
                                    <p:animEffect transition="in" filter="fade">
                                      <p:cBhvr>
                                        <p:cTn id="38" dur="20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P spid="15364"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a:extLst>
              <a:ext uri="{FF2B5EF4-FFF2-40B4-BE49-F238E27FC236}">
                <a16:creationId xmlns:a16="http://schemas.microsoft.com/office/drawing/2014/main" id="{385E773E-93BA-47E7-A09D-0ECCF8C5E3C3}"/>
              </a:ext>
            </a:extLst>
          </p:cNvPr>
          <p:cNvSpPr>
            <a:spLocks noGrp="1" noChangeArrowheads="1"/>
          </p:cNvSpPr>
          <p:nvPr>
            <p:ph type="title"/>
          </p:nvPr>
        </p:nvSpPr>
        <p:spPr>
          <a:xfrm>
            <a:off x="1000992" y="400096"/>
            <a:ext cx="7902037" cy="549275"/>
          </a:xfrm>
        </p:spPr>
        <p:txBody>
          <a:bodyPr/>
          <a:lstStyle/>
          <a:p>
            <a:pPr algn="l"/>
            <a:r>
              <a:rPr lang="zh-CN" altLang="en-US" sz="3200" b="1" dirty="0">
                <a:latin typeface="宋体" panose="02010600030101010101" pitchFamily="2" charset="-122"/>
              </a:rPr>
              <a:t>补充</a:t>
            </a:r>
            <a:r>
              <a:rPr lang="en-US" altLang="zh-CN" sz="3200" b="1" dirty="0">
                <a:latin typeface="宋体" panose="02010600030101010101" pitchFamily="2" charset="-122"/>
              </a:rPr>
              <a:t>1</a:t>
            </a:r>
            <a:r>
              <a:rPr lang="zh-CN" altLang="en-US" sz="3200" b="1" dirty="0">
                <a:latin typeface="宋体" panose="02010600030101010101" pitchFamily="2" charset="-122"/>
              </a:rPr>
              <a:t>：有关进程操作的命令</a:t>
            </a:r>
          </a:p>
        </p:txBody>
      </p:sp>
      <p:sp>
        <p:nvSpPr>
          <p:cNvPr id="282627" name="Rectangle 3">
            <a:extLst>
              <a:ext uri="{FF2B5EF4-FFF2-40B4-BE49-F238E27FC236}">
                <a16:creationId xmlns:a16="http://schemas.microsoft.com/office/drawing/2014/main" id="{265D1FD9-EAA6-4B20-B834-A52398AFEDCB}"/>
              </a:ext>
            </a:extLst>
          </p:cNvPr>
          <p:cNvSpPr>
            <a:spLocks noGrp="1" noChangeArrowheads="1"/>
          </p:cNvSpPr>
          <p:nvPr>
            <p:ph type="body" idx="1"/>
          </p:nvPr>
        </p:nvSpPr>
        <p:spPr>
          <a:xfrm>
            <a:off x="293418" y="1165762"/>
            <a:ext cx="8229600" cy="4857750"/>
          </a:xfrm>
        </p:spPr>
        <p:txBody>
          <a:bodyPr/>
          <a:lstStyle/>
          <a:p>
            <a:pPr marL="609600" indent="-609600">
              <a:lnSpc>
                <a:spcPct val="130000"/>
              </a:lnSpc>
              <a:spcBef>
                <a:spcPts val="0"/>
              </a:spcBef>
              <a:buFontTx/>
              <a:buNone/>
            </a:pPr>
            <a:r>
              <a:rPr lang="en-US" altLang="zh-CN" sz="2800" dirty="0">
                <a:latin typeface="楷体_GB2312" pitchFamily="49" charset="-122"/>
                <a:ea typeface="楷体_GB2312" pitchFamily="49" charset="-122"/>
              </a:rPr>
              <a:t>1</a:t>
            </a:r>
            <a:r>
              <a:rPr lang="zh-CN" altLang="en-US" sz="2800" dirty="0">
                <a:latin typeface="楷体_GB2312" pitchFamily="49" charset="-122"/>
                <a:ea typeface="楷体_GB2312" pitchFamily="49" charset="-122"/>
              </a:rPr>
              <a:t>．</a:t>
            </a:r>
            <a:r>
              <a:rPr lang="en-US" altLang="zh-CN" sz="2800" dirty="0" err="1">
                <a:latin typeface="楷体_GB2312" pitchFamily="49" charset="-122"/>
                <a:ea typeface="楷体_GB2312" pitchFamily="49" charset="-122"/>
              </a:rPr>
              <a:t>ps</a:t>
            </a:r>
            <a:r>
              <a:rPr lang="zh-CN" altLang="en-US" sz="2800" dirty="0">
                <a:latin typeface="楷体_GB2312" pitchFamily="49" charset="-122"/>
                <a:ea typeface="楷体_GB2312" pitchFamily="49" charset="-122"/>
              </a:rPr>
              <a:t>命令</a:t>
            </a:r>
          </a:p>
          <a:p>
            <a:pPr marL="609600" indent="-609600">
              <a:lnSpc>
                <a:spcPct val="130000"/>
              </a:lnSpc>
              <a:spcBef>
                <a:spcPts val="0"/>
              </a:spcBef>
              <a:buFontTx/>
              <a:buNone/>
            </a:pPr>
            <a:r>
              <a:rPr lang="zh-CN" altLang="en-US" sz="1800" dirty="0">
                <a:ea typeface="仿宋_GB2312" pitchFamily="49" charset="-122"/>
              </a:rPr>
              <a:t>       查看进程状态</a:t>
            </a:r>
          </a:p>
          <a:p>
            <a:pPr marL="609600" indent="-609600">
              <a:lnSpc>
                <a:spcPct val="130000"/>
              </a:lnSpc>
              <a:spcBef>
                <a:spcPts val="0"/>
              </a:spcBef>
              <a:buFontTx/>
              <a:buNone/>
            </a:pPr>
            <a:r>
              <a:rPr lang="zh-CN" altLang="en-US" sz="2000" dirty="0">
                <a:latin typeface="宋体" panose="02010600030101010101" pitchFamily="2" charset="-122"/>
              </a:rPr>
              <a:t>   </a:t>
            </a:r>
            <a:r>
              <a:rPr lang="en-US" altLang="zh-CN" sz="2000" dirty="0" err="1">
                <a:latin typeface="宋体" panose="02010600030101010101" pitchFamily="2" charset="-122"/>
              </a:rPr>
              <a:t>ps</a:t>
            </a:r>
            <a:r>
              <a:rPr lang="zh-CN" altLang="en-US" sz="2000" dirty="0">
                <a:latin typeface="宋体" panose="02010600030101010101" pitchFamily="2" charset="-122"/>
              </a:rPr>
              <a:t>命令的一般格式是： </a:t>
            </a:r>
            <a:r>
              <a:rPr lang="en-US" altLang="zh-CN" sz="2000" b="1" dirty="0" err="1">
                <a:latin typeface="宋体" panose="02010600030101010101" pitchFamily="2" charset="-122"/>
              </a:rPr>
              <a:t>ps</a:t>
            </a:r>
            <a:r>
              <a:rPr lang="en-US" altLang="zh-CN" sz="2000" b="1" dirty="0">
                <a:latin typeface="宋体" panose="02010600030101010101" pitchFamily="2" charset="-122"/>
              </a:rPr>
              <a:t>  [</a:t>
            </a:r>
            <a:r>
              <a:rPr lang="zh-CN" altLang="en-US" sz="2000" b="1" dirty="0">
                <a:latin typeface="宋体" panose="02010600030101010101" pitchFamily="2" charset="-122"/>
              </a:rPr>
              <a:t>选项</a:t>
            </a:r>
            <a:r>
              <a:rPr lang="en-US" altLang="zh-CN" sz="2000" b="1" dirty="0">
                <a:latin typeface="宋体" panose="02010600030101010101" pitchFamily="2" charset="-122"/>
              </a:rPr>
              <a:t>]</a:t>
            </a:r>
            <a:endParaRPr lang="en-US" altLang="zh-CN" sz="1800" dirty="0">
              <a:ea typeface="仿宋_GB2312" pitchFamily="49" charset="-122"/>
            </a:endParaRPr>
          </a:p>
          <a:p>
            <a:pPr marL="609600" indent="-609600">
              <a:lnSpc>
                <a:spcPct val="130000"/>
              </a:lnSpc>
              <a:spcBef>
                <a:spcPts val="0"/>
              </a:spcBef>
              <a:buFontTx/>
              <a:buNone/>
            </a:pPr>
            <a:r>
              <a:rPr lang="en-US" altLang="zh-CN" sz="1800" dirty="0"/>
              <a:t>$ </a:t>
            </a:r>
            <a:r>
              <a:rPr lang="en-US" altLang="zh-CN" sz="1800" dirty="0" err="1"/>
              <a:t>ps</a:t>
            </a:r>
            <a:endParaRPr lang="en-US" altLang="zh-CN" sz="1800" dirty="0"/>
          </a:p>
          <a:p>
            <a:pPr marL="609600" indent="-609600">
              <a:lnSpc>
                <a:spcPct val="130000"/>
              </a:lnSpc>
              <a:spcBef>
                <a:spcPts val="0"/>
              </a:spcBef>
              <a:buFontTx/>
              <a:buNone/>
            </a:pPr>
            <a:r>
              <a:rPr lang="en-US" altLang="zh-CN" sz="1800" dirty="0"/>
              <a:t>  PID    TTY        TIME      CMD</a:t>
            </a:r>
          </a:p>
          <a:p>
            <a:pPr marL="609600" indent="-609600">
              <a:lnSpc>
                <a:spcPct val="130000"/>
              </a:lnSpc>
              <a:spcBef>
                <a:spcPts val="0"/>
              </a:spcBef>
              <a:buFontTx/>
              <a:buNone/>
            </a:pPr>
            <a:r>
              <a:rPr lang="en-US" altLang="zh-CN" sz="1800" dirty="0"/>
              <a:t>1788   pts/1       00:00:00  bash</a:t>
            </a:r>
          </a:p>
          <a:p>
            <a:pPr marL="609600" indent="-609600">
              <a:lnSpc>
                <a:spcPct val="130000"/>
              </a:lnSpc>
              <a:spcBef>
                <a:spcPts val="0"/>
              </a:spcBef>
              <a:buFontTx/>
              <a:buAutoNum type="arabicPlain" startAt="1822"/>
            </a:pPr>
            <a:r>
              <a:rPr lang="en-US" altLang="zh-CN" sz="1800" dirty="0"/>
              <a:t> pts/1       00:00:00  </a:t>
            </a:r>
            <a:r>
              <a:rPr lang="en-US" altLang="zh-CN" sz="1800" dirty="0" err="1"/>
              <a:t>ps</a:t>
            </a:r>
            <a:endParaRPr lang="en-US" altLang="zh-CN" sz="1800" dirty="0"/>
          </a:p>
          <a:p>
            <a:pPr marL="609600" indent="-609600">
              <a:lnSpc>
                <a:spcPct val="130000"/>
              </a:lnSpc>
              <a:spcBef>
                <a:spcPts val="0"/>
              </a:spcBef>
              <a:buFontTx/>
              <a:buNone/>
            </a:pPr>
            <a:r>
              <a:rPr lang="en-US" altLang="zh-CN" sz="2800" dirty="0">
                <a:latin typeface="楷体_GB2312" pitchFamily="49" charset="-122"/>
                <a:ea typeface="楷体_GB2312" pitchFamily="49" charset="-122"/>
              </a:rPr>
              <a:t>2</a:t>
            </a:r>
            <a:r>
              <a:rPr lang="zh-CN" altLang="en-US" sz="2800" dirty="0">
                <a:latin typeface="楷体_GB2312" pitchFamily="49" charset="-122"/>
                <a:ea typeface="楷体_GB2312" pitchFamily="49" charset="-122"/>
              </a:rPr>
              <a:t>． </a:t>
            </a:r>
            <a:r>
              <a:rPr lang="en-US" altLang="zh-CN" sz="2800" dirty="0">
                <a:latin typeface="楷体_GB2312" pitchFamily="49" charset="-122"/>
                <a:ea typeface="楷体_GB2312" pitchFamily="49" charset="-122"/>
              </a:rPr>
              <a:t>kill</a:t>
            </a:r>
            <a:r>
              <a:rPr lang="zh-CN" altLang="en-US" sz="2800" dirty="0">
                <a:latin typeface="楷体_GB2312" pitchFamily="49" charset="-122"/>
                <a:ea typeface="楷体_GB2312" pitchFamily="49" charset="-122"/>
              </a:rPr>
              <a:t>命令</a:t>
            </a:r>
          </a:p>
          <a:p>
            <a:pPr marL="609600" indent="-609600">
              <a:lnSpc>
                <a:spcPct val="130000"/>
              </a:lnSpc>
              <a:spcBef>
                <a:spcPts val="0"/>
              </a:spcBef>
              <a:buFontTx/>
              <a:buNone/>
            </a:pPr>
            <a:r>
              <a:rPr lang="zh-CN" altLang="en-US" sz="1800" dirty="0">
                <a:ea typeface="仿宋_GB2312" pitchFamily="49" charset="-122"/>
              </a:rPr>
              <a:t>      终止一个进程的运行</a:t>
            </a:r>
          </a:p>
          <a:p>
            <a:pPr marL="609600" indent="-609600">
              <a:lnSpc>
                <a:spcPct val="130000"/>
              </a:lnSpc>
              <a:spcBef>
                <a:spcPts val="0"/>
              </a:spcBef>
              <a:buFontTx/>
              <a:buNone/>
            </a:pPr>
            <a:r>
              <a:rPr lang="zh-CN" altLang="en-US" sz="2000" dirty="0">
                <a:latin typeface="宋体" panose="02010600030101010101" pitchFamily="2" charset="-122"/>
              </a:rPr>
              <a:t>   </a:t>
            </a:r>
            <a:r>
              <a:rPr lang="en-US" altLang="zh-CN" sz="2000" dirty="0">
                <a:latin typeface="宋体" panose="02010600030101010101" pitchFamily="2" charset="-122"/>
              </a:rPr>
              <a:t>kill</a:t>
            </a:r>
            <a:r>
              <a:rPr lang="zh-CN" altLang="en-US" sz="2000" dirty="0">
                <a:latin typeface="宋体" panose="02010600030101010101" pitchFamily="2" charset="-122"/>
              </a:rPr>
              <a:t>命令的一般格式是：</a:t>
            </a:r>
            <a:endParaRPr lang="zh-CN" altLang="en-US" sz="2000" b="1" dirty="0">
              <a:latin typeface="宋体" panose="02010600030101010101" pitchFamily="2" charset="-122"/>
            </a:endParaRPr>
          </a:p>
          <a:p>
            <a:pPr marL="609600" indent="-609600">
              <a:lnSpc>
                <a:spcPct val="130000"/>
              </a:lnSpc>
              <a:spcBef>
                <a:spcPts val="0"/>
              </a:spcBef>
            </a:pPr>
            <a:r>
              <a:rPr lang="en-US" altLang="zh-CN" sz="2000" b="1" dirty="0">
                <a:latin typeface="宋体" panose="02010600030101010101" pitchFamily="2" charset="-122"/>
              </a:rPr>
              <a:t>kill  [-s  </a:t>
            </a:r>
            <a:r>
              <a:rPr lang="zh-CN" altLang="en-US" sz="2000" b="1" dirty="0">
                <a:latin typeface="宋体" panose="02010600030101010101" pitchFamily="2" charset="-122"/>
              </a:rPr>
              <a:t>信号</a:t>
            </a:r>
            <a:r>
              <a:rPr lang="en-US" altLang="zh-CN" sz="2000" b="1" dirty="0">
                <a:latin typeface="宋体" panose="02010600030101010101" pitchFamily="2" charset="-122"/>
              </a:rPr>
              <a:t>|-p ] [-a] </a:t>
            </a:r>
            <a:r>
              <a:rPr lang="zh-CN" altLang="en-US" sz="2000" b="1" dirty="0">
                <a:latin typeface="宋体" panose="02010600030101010101" pitchFamily="2" charset="-122"/>
              </a:rPr>
              <a:t>进程号</a:t>
            </a:r>
            <a:r>
              <a:rPr lang="en-US" altLang="zh-CN" sz="2000" b="1" dirty="0">
                <a:latin typeface="宋体" panose="02010600030101010101" pitchFamily="2" charset="-122"/>
              </a:rPr>
              <a:t>…</a:t>
            </a:r>
          </a:p>
          <a:p>
            <a:pPr marL="609600" indent="-609600">
              <a:lnSpc>
                <a:spcPct val="130000"/>
              </a:lnSpc>
              <a:spcBef>
                <a:spcPts val="0"/>
              </a:spcBef>
            </a:pPr>
            <a:r>
              <a:rPr lang="en-US" altLang="zh-CN" sz="2000" b="1" dirty="0">
                <a:latin typeface="宋体" panose="02010600030101010101" pitchFamily="2" charset="-122"/>
              </a:rPr>
              <a:t>kill  -l [</a:t>
            </a:r>
            <a:r>
              <a:rPr lang="zh-CN" altLang="en-US" sz="2000" b="1" dirty="0">
                <a:latin typeface="宋体" panose="02010600030101010101" pitchFamily="2" charset="-122"/>
              </a:rPr>
              <a:t>信号</a:t>
            </a:r>
            <a:r>
              <a:rPr lang="en-US" altLang="zh-CN" sz="2000" b="1" dirty="0">
                <a:latin typeface="宋体" panose="02010600030101010101" pitchFamily="2" charset="-122"/>
              </a:rPr>
              <a:t>]</a:t>
            </a:r>
          </a:p>
          <a:p>
            <a:pPr marL="609600" indent="-609600">
              <a:lnSpc>
                <a:spcPct val="130000"/>
              </a:lnSpc>
              <a:spcBef>
                <a:spcPts val="0"/>
              </a:spcBef>
              <a:buFontTx/>
              <a:buNone/>
            </a:pPr>
            <a:r>
              <a:rPr lang="en-US" altLang="zh-CN" sz="2000" dirty="0"/>
              <a:t>$ kill  1651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3">
            <a:extLst>
              <a:ext uri="{FF2B5EF4-FFF2-40B4-BE49-F238E27FC236}">
                <a16:creationId xmlns:a16="http://schemas.microsoft.com/office/drawing/2014/main" id="{473E56F3-361B-44CC-9912-0DA5140A6931}"/>
              </a:ext>
            </a:extLst>
          </p:cNvPr>
          <p:cNvSpPr>
            <a:spLocks noGrp="1" noChangeArrowheads="1"/>
          </p:cNvSpPr>
          <p:nvPr>
            <p:ph type="body" idx="1"/>
          </p:nvPr>
        </p:nvSpPr>
        <p:spPr>
          <a:xfrm>
            <a:off x="566057" y="1618013"/>
            <a:ext cx="8229600" cy="2655888"/>
          </a:xfrm>
        </p:spPr>
        <p:txBody>
          <a:bodyPr/>
          <a:lstStyle/>
          <a:p>
            <a:pPr>
              <a:buFontTx/>
              <a:buNone/>
            </a:pPr>
            <a:r>
              <a:rPr lang="en-US" altLang="zh-CN" sz="2800" dirty="0">
                <a:latin typeface="楷体_GB2312" pitchFamily="49" charset="-122"/>
                <a:ea typeface="楷体_GB2312" pitchFamily="49" charset="-122"/>
              </a:rPr>
              <a:t>3</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sleep</a:t>
            </a:r>
            <a:r>
              <a:rPr lang="zh-CN" altLang="en-US" sz="2800" dirty="0">
                <a:latin typeface="楷体_GB2312" pitchFamily="49" charset="-122"/>
                <a:ea typeface="楷体_GB2312" pitchFamily="49" charset="-122"/>
              </a:rPr>
              <a:t>命令</a:t>
            </a:r>
          </a:p>
          <a:p>
            <a:pPr>
              <a:buFontTx/>
              <a:buNone/>
            </a:pPr>
            <a:r>
              <a:rPr lang="zh-CN" altLang="en-US" sz="2400" dirty="0">
                <a:ea typeface="仿宋_GB2312" pitchFamily="49" charset="-122"/>
              </a:rPr>
              <a:t>    使进程暂停执行一段时间，单位秒。</a:t>
            </a:r>
          </a:p>
          <a:p>
            <a:pPr>
              <a:buFontTx/>
              <a:buNone/>
            </a:pPr>
            <a:r>
              <a:rPr lang="zh-CN" altLang="en-US" sz="2400" dirty="0">
                <a:latin typeface="楷体_GB2312" pitchFamily="49" charset="-122"/>
                <a:ea typeface="楷体_GB2312" pitchFamily="49" charset="-122"/>
              </a:rPr>
              <a:t>  一般使用格式是：</a:t>
            </a:r>
            <a:r>
              <a:rPr lang="en-US" altLang="zh-CN" sz="2400" b="1" dirty="0">
                <a:latin typeface="楷体_GB2312" pitchFamily="49" charset="-122"/>
                <a:ea typeface="楷体_GB2312" pitchFamily="49" charset="-122"/>
              </a:rPr>
              <a:t>sleep  </a:t>
            </a:r>
            <a:r>
              <a:rPr lang="zh-CN" altLang="en-US" sz="2400" b="1" dirty="0">
                <a:latin typeface="楷体_GB2312" pitchFamily="49" charset="-122"/>
                <a:ea typeface="楷体_GB2312" pitchFamily="49" charset="-122"/>
              </a:rPr>
              <a:t>时间值</a:t>
            </a:r>
            <a:r>
              <a:rPr lang="zh-CN" altLang="en-US" dirty="0"/>
              <a:t> </a:t>
            </a:r>
          </a:p>
          <a:p>
            <a:pPr>
              <a:buFontTx/>
              <a:buNone/>
            </a:pPr>
            <a:r>
              <a:rPr lang="en-US" altLang="zh-CN" sz="2800" dirty="0"/>
              <a:t>$ sleep  100; who | grep '</a:t>
            </a:r>
            <a:r>
              <a:rPr lang="en-US" altLang="zh-CN" sz="2800" dirty="0" err="1"/>
              <a:t>mengqc</a:t>
            </a:r>
            <a:r>
              <a:rPr lang="en-US" altLang="zh-CN" sz="28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标题 1">
            <a:extLst>
              <a:ext uri="{FF2B5EF4-FFF2-40B4-BE49-F238E27FC236}">
                <a16:creationId xmlns:a16="http://schemas.microsoft.com/office/drawing/2014/main" id="{46CFE188-D817-48BF-81C8-06D8BEE8B6D8}"/>
              </a:ext>
            </a:extLst>
          </p:cNvPr>
          <p:cNvSpPr>
            <a:spLocks noGrp="1"/>
          </p:cNvSpPr>
          <p:nvPr>
            <p:ph type="title"/>
          </p:nvPr>
        </p:nvSpPr>
        <p:spPr/>
        <p:txBody>
          <a:bodyPr/>
          <a:lstStyle/>
          <a:p>
            <a:r>
              <a:rPr lang="en-US" altLang="zh-CN" b="1" dirty="0">
                <a:solidFill>
                  <a:srgbClr val="C00000"/>
                </a:solidFill>
              </a:rPr>
              <a:t>4. </a:t>
            </a:r>
            <a:r>
              <a:rPr lang="zh-CN" altLang="en-US" b="1" dirty="0">
                <a:solidFill>
                  <a:srgbClr val="C00000"/>
                </a:solidFill>
              </a:rPr>
              <a:t>客户机</a:t>
            </a:r>
            <a:r>
              <a:rPr lang="en-US" altLang="zh-CN" b="1" dirty="0">
                <a:solidFill>
                  <a:srgbClr val="C00000"/>
                </a:solidFill>
              </a:rPr>
              <a:t>-</a:t>
            </a:r>
            <a:r>
              <a:rPr lang="zh-CN" altLang="en-US" b="1" dirty="0">
                <a:solidFill>
                  <a:srgbClr val="C00000"/>
                </a:solidFill>
              </a:rPr>
              <a:t>服务器系统（</a:t>
            </a:r>
            <a:r>
              <a:rPr lang="en-US" altLang="zh-CN" b="1" dirty="0">
                <a:solidFill>
                  <a:srgbClr val="C00000"/>
                </a:solidFill>
              </a:rPr>
              <a:t>C/S system)</a:t>
            </a:r>
            <a:endParaRPr lang="zh-CN" altLang="en-US" b="1" dirty="0">
              <a:solidFill>
                <a:srgbClr val="C00000"/>
              </a:solidFill>
            </a:endParaRPr>
          </a:p>
        </p:txBody>
      </p:sp>
      <p:sp>
        <p:nvSpPr>
          <p:cNvPr id="284675" name="内容占位符 2">
            <a:extLst>
              <a:ext uri="{FF2B5EF4-FFF2-40B4-BE49-F238E27FC236}">
                <a16:creationId xmlns:a16="http://schemas.microsoft.com/office/drawing/2014/main" id="{5B0738BC-2660-42D7-908F-CCF5F8320149}"/>
              </a:ext>
            </a:extLst>
          </p:cNvPr>
          <p:cNvSpPr>
            <a:spLocks noGrp="1"/>
          </p:cNvSpPr>
          <p:nvPr>
            <p:ph idx="1"/>
          </p:nvPr>
        </p:nvSpPr>
        <p:spPr/>
        <p:txBody>
          <a:bodyPr/>
          <a:lstStyle/>
          <a:p>
            <a:pPr eaLnBrk="1" hangingPunct="1"/>
            <a:r>
              <a:rPr lang="en-US" altLang="zh-CN" dirty="0">
                <a:solidFill>
                  <a:srgbClr val="C00000"/>
                </a:solidFill>
              </a:rPr>
              <a:t>1) </a:t>
            </a:r>
            <a:r>
              <a:rPr lang="zh-CN" altLang="en-US" dirty="0">
                <a:solidFill>
                  <a:srgbClr val="C00000"/>
                </a:solidFill>
              </a:rPr>
              <a:t>套接字</a:t>
            </a:r>
            <a:r>
              <a:rPr lang="en-US" altLang="zh-CN" dirty="0">
                <a:solidFill>
                  <a:srgbClr val="C00000"/>
                </a:solidFill>
              </a:rPr>
              <a:t>(Socket)</a:t>
            </a:r>
          </a:p>
          <a:p>
            <a:pPr lvl="1" eaLnBrk="1" hangingPunct="1"/>
            <a:r>
              <a:rPr lang="en-US" altLang="zh-CN" sz="2400" dirty="0"/>
              <a:t>Windows Sockets </a:t>
            </a:r>
            <a:r>
              <a:rPr lang="zh-CN" altLang="en-US" sz="2400" dirty="0"/>
              <a:t>是为上层应用程序提供的一种标准网络接口，主要用于网络中的数据通信。上层应用程序不用关心</a:t>
            </a:r>
            <a:r>
              <a:rPr lang="en-US" altLang="zh-CN" sz="2400" dirty="0"/>
              <a:t>Winsock </a:t>
            </a:r>
            <a:r>
              <a:rPr lang="zh-CN" altLang="en-US" sz="2400" dirty="0"/>
              <a:t>的实现细节，它为上层应用程序提供透明的服务。</a:t>
            </a:r>
            <a:endParaRPr lang="en-US" altLang="zh-CN" sz="2400" dirty="0"/>
          </a:p>
          <a:p>
            <a:pPr lvl="1" eaLnBrk="1" hangingPunct="1"/>
            <a:r>
              <a:rPr lang="en-US" altLang="zh-CN" sz="2400" dirty="0"/>
              <a:t>Windows Sockets </a:t>
            </a:r>
            <a:r>
              <a:rPr lang="zh-CN" altLang="en-US" sz="2400" dirty="0"/>
              <a:t>规范以</a:t>
            </a:r>
            <a:r>
              <a:rPr lang="en-US" altLang="zh-CN" sz="2400" dirty="0"/>
              <a:t>U.C. Berkeley </a:t>
            </a:r>
            <a:r>
              <a:rPr lang="zh-CN" altLang="en-US" sz="2400" dirty="0"/>
              <a:t>大学</a:t>
            </a:r>
            <a:r>
              <a:rPr lang="en-US" altLang="zh-CN" sz="2400" dirty="0"/>
              <a:t>BSD UNIX </a:t>
            </a:r>
            <a:r>
              <a:rPr lang="zh-CN" altLang="en-US" sz="2400" dirty="0"/>
              <a:t>中流行的</a:t>
            </a:r>
            <a:r>
              <a:rPr lang="en-US" altLang="zh-CN" sz="2400" dirty="0"/>
              <a:t>Socket </a:t>
            </a:r>
            <a:r>
              <a:rPr lang="zh-CN" altLang="en-US" sz="2400" dirty="0"/>
              <a:t>接口为范例定义了一套</a:t>
            </a:r>
            <a:r>
              <a:rPr lang="en-US" altLang="zh-CN" sz="2400" dirty="0" err="1"/>
              <a:t>microsoft</a:t>
            </a:r>
            <a:r>
              <a:rPr lang="en-US" altLang="zh-CN" sz="2400" dirty="0"/>
              <a:t> Windows </a:t>
            </a:r>
            <a:r>
              <a:rPr lang="zh-CN" altLang="en-US" sz="2400" dirty="0"/>
              <a:t>下网络编程接口。</a:t>
            </a:r>
            <a:endParaRPr lang="en-US" altLang="zh-CN" sz="2400" dirty="0"/>
          </a:p>
          <a:p>
            <a:pPr lvl="1" eaLnBrk="1" hangingPunct="1"/>
            <a:r>
              <a:rPr lang="zh-CN" altLang="en-US" sz="2400" dirty="0"/>
              <a:t>它不仅包含了人们所熟悉的</a:t>
            </a:r>
            <a:r>
              <a:rPr lang="en-US" altLang="zh-CN" sz="2400" dirty="0"/>
              <a:t>Berkeley Socket </a:t>
            </a:r>
            <a:r>
              <a:rPr lang="zh-CN" altLang="en-US" sz="2400" dirty="0"/>
              <a:t>风格的库函数；也包含了一组针对</a:t>
            </a:r>
            <a:r>
              <a:rPr lang="en-US" altLang="zh-CN" sz="2400" dirty="0"/>
              <a:t>Windows </a:t>
            </a:r>
            <a:r>
              <a:rPr lang="zh-CN" altLang="en-US" sz="2400" dirty="0"/>
              <a:t>的扩展库函数，以使程序员能充分地利用</a:t>
            </a:r>
            <a:r>
              <a:rPr lang="en-US" altLang="zh-CN" sz="2400" dirty="0"/>
              <a:t>Windows </a:t>
            </a:r>
            <a:r>
              <a:rPr lang="zh-CN" altLang="en-US" sz="2400" dirty="0"/>
              <a:t>消息驱动机制进行编程。 </a:t>
            </a:r>
            <a:endParaRPr lang="en-US" altLang="zh-CN" sz="2400" dirty="0"/>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4675">
                                            <p:txEl>
                                              <p:pRg st="1" end="1"/>
                                            </p:txEl>
                                          </p:spTgt>
                                        </p:tgtEl>
                                        <p:attrNameLst>
                                          <p:attrName>style.visibility</p:attrName>
                                        </p:attrNameLst>
                                      </p:cBhvr>
                                      <p:to>
                                        <p:strVal val="visible"/>
                                      </p:to>
                                    </p:set>
                                    <p:animEffect transition="in" filter="fade">
                                      <p:cBhvr>
                                        <p:cTn id="7" dur="250"/>
                                        <p:tgtEl>
                                          <p:spTgt spid="2846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4675">
                                            <p:txEl>
                                              <p:pRg st="2" end="2"/>
                                            </p:txEl>
                                          </p:spTgt>
                                        </p:tgtEl>
                                        <p:attrNameLst>
                                          <p:attrName>style.visibility</p:attrName>
                                        </p:attrNameLst>
                                      </p:cBhvr>
                                      <p:to>
                                        <p:strVal val="visible"/>
                                      </p:to>
                                    </p:set>
                                    <p:animEffect transition="in" filter="fade">
                                      <p:cBhvr>
                                        <p:cTn id="12" dur="250"/>
                                        <p:tgtEl>
                                          <p:spTgt spid="28467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4675">
                                            <p:txEl>
                                              <p:pRg st="3" end="3"/>
                                            </p:txEl>
                                          </p:spTgt>
                                        </p:tgtEl>
                                        <p:attrNameLst>
                                          <p:attrName>style.visibility</p:attrName>
                                        </p:attrNameLst>
                                      </p:cBhvr>
                                      <p:to>
                                        <p:strVal val="visible"/>
                                      </p:to>
                                    </p:set>
                                    <p:animEffect transition="in" filter="fade">
                                      <p:cBhvr>
                                        <p:cTn id="17" dur="250"/>
                                        <p:tgtEl>
                                          <p:spTgt spid="2846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73C50D-5E2C-4C24-A326-CDA99074EFFE}"/>
              </a:ext>
            </a:extLst>
          </p:cNvPr>
          <p:cNvSpPr>
            <a:spLocks noGrp="1"/>
          </p:cNvSpPr>
          <p:nvPr>
            <p:ph type="title"/>
          </p:nvPr>
        </p:nvSpPr>
        <p:spPr>
          <a:xfrm>
            <a:off x="782638" y="533400"/>
            <a:ext cx="7499350" cy="939800"/>
          </a:xfrm>
        </p:spPr>
        <p:txBody>
          <a:bodyPr/>
          <a:lstStyle/>
          <a:p>
            <a:pPr eaLnBrk="1" fontAlgn="auto" hangingPunct="1">
              <a:spcAft>
                <a:spcPts val="0"/>
              </a:spcAft>
              <a:defRPr/>
            </a:pPr>
            <a:r>
              <a:rPr lang="en-US" altLang="zh-CN" sz="3600" dirty="0">
                <a:solidFill>
                  <a:schemeClr val="tx2">
                    <a:satMod val="130000"/>
                  </a:schemeClr>
                </a:solidFill>
              </a:rPr>
              <a:t>TCP/IP</a:t>
            </a:r>
            <a:r>
              <a:rPr lang="zh-CN" altLang="en-US" sz="3600" dirty="0">
                <a:solidFill>
                  <a:schemeClr val="tx2">
                    <a:satMod val="130000"/>
                  </a:schemeClr>
                </a:solidFill>
              </a:rPr>
              <a:t>协议核心与应用程序</a:t>
            </a:r>
          </a:p>
        </p:txBody>
      </p:sp>
      <p:sp>
        <p:nvSpPr>
          <p:cNvPr id="3" name="内容占位符 2">
            <a:extLst>
              <a:ext uri="{FF2B5EF4-FFF2-40B4-BE49-F238E27FC236}">
                <a16:creationId xmlns:a16="http://schemas.microsoft.com/office/drawing/2014/main" id="{737259AC-86FA-4418-AA0E-B210557D2C0C}"/>
              </a:ext>
            </a:extLst>
          </p:cNvPr>
          <p:cNvSpPr>
            <a:spLocks noGrp="1"/>
          </p:cNvSpPr>
          <p:nvPr>
            <p:ph idx="1"/>
          </p:nvPr>
        </p:nvSpPr>
        <p:spPr>
          <a:xfrm>
            <a:off x="609600" y="1733550"/>
            <a:ext cx="8229600" cy="4962525"/>
          </a:xfrm>
        </p:spPr>
        <p:txBody>
          <a:bodyPr/>
          <a:lstStyle/>
          <a:p>
            <a:pPr algn="just" eaLnBrk="1" hangingPunct="1"/>
            <a:r>
              <a:rPr lang="en-US" altLang="zh-CN" sz="2800" dirty="0"/>
              <a:t>TCP/IP</a:t>
            </a:r>
            <a:r>
              <a:rPr lang="zh-CN" altLang="en-US" sz="2800" dirty="0"/>
              <a:t>协议的核心部分是传输层协议</a:t>
            </a:r>
            <a:r>
              <a:rPr lang="en-US" altLang="zh-CN" sz="2800" dirty="0"/>
              <a:t>(TCP</a:t>
            </a:r>
            <a:r>
              <a:rPr lang="zh-CN" altLang="en-US" sz="2800" dirty="0"/>
              <a:t>、</a:t>
            </a:r>
            <a:r>
              <a:rPr lang="en-US" altLang="zh-CN" sz="2800" dirty="0"/>
              <a:t>UDP)</a:t>
            </a:r>
            <a:r>
              <a:rPr lang="zh-CN" altLang="en-US" sz="2800" dirty="0"/>
              <a:t>，网络层协议</a:t>
            </a:r>
            <a:r>
              <a:rPr lang="en-US" altLang="zh-CN" sz="2800" dirty="0"/>
              <a:t>(IP)</a:t>
            </a:r>
            <a:r>
              <a:rPr lang="zh-CN" altLang="en-US" sz="2800" dirty="0"/>
              <a:t>和物理接口层，这三层通常是在操作系统</a:t>
            </a:r>
            <a:r>
              <a:rPr lang="zh-CN" altLang="en-US" sz="2800" dirty="0">
                <a:solidFill>
                  <a:srgbClr val="FF0000"/>
                </a:solidFill>
              </a:rPr>
              <a:t>内核</a:t>
            </a:r>
            <a:r>
              <a:rPr lang="zh-CN" altLang="en-US" sz="2800" dirty="0"/>
              <a:t>中实现。因此用户一般不涉及。</a:t>
            </a:r>
            <a:endParaRPr lang="en-US" altLang="zh-CN" sz="2800" dirty="0"/>
          </a:p>
          <a:p>
            <a:pPr eaLnBrk="1" hangingPunct="1"/>
            <a:r>
              <a:rPr lang="zh-CN" altLang="en-US" sz="2800" dirty="0"/>
              <a:t>编程时，编程界面有两种形式：</a:t>
            </a:r>
            <a:endParaRPr lang="en-US" altLang="zh-CN" sz="2800" dirty="0"/>
          </a:p>
          <a:p>
            <a:pPr lvl="1" eaLnBrk="1" hangingPunct="1"/>
            <a:r>
              <a:rPr lang="zh-CN" altLang="en-US" dirty="0"/>
              <a:t>由内核直接提供的系统调用；</a:t>
            </a:r>
            <a:endParaRPr lang="en-US" altLang="zh-CN" dirty="0"/>
          </a:p>
          <a:p>
            <a:pPr lvl="1" eaLnBrk="1" hangingPunct="1"/>
            <a:r>
              <a:rPr lang="zh-CN" altLang="en-US" dirty="0"/>
              <a:t>使用以库函数方式提供的各种函数。</a:t>
            </a:r>
            <a:br>
              <a:rPr lang="zh-CN" altLang="en-US" dirty="0"/>
            </a:br>
            <a:endParaRPr lang="zh-CN" altLang="en-US" dirty="0"/>
          </a:p>
        </p:txBody>
      </p:sp>
      <p:sp>
        <p:nvSpPr>
          <p:cNvPr id="4" name="TextBox 3">
            <a:extLst>
              <a:ext uri="{FF2B5EF4-FFF2-40B4-BE49-F238E27FC236}">
                <a16:creationId xmlns:a16="http://schemas.microsoft.com/office/drawing/2014/main" id="{A1D6E6E0-AB3A-4A35-BC93-F684A7BE102E}"/>
              </a:ext>
            </a:extLst>
          </p:cNvPr>
          <p:cNvSpPr txBox="1">
            <a:spLocks noChangeArrowheads="1"/>
          </p:cNvSpPr>
          <p:nvPr/>
        </p:nvSpPr>
        <p:spPr bwMode="auto">
          <a:xfrm>
            <a:off x="1066800" y="5181600"/>
            <a:ext cx="7215188" cy="12001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latin typeface="Gill Sans MT" panose="020B0502020104020203" pitchFamily="34" charset="0"/>
                <a:ea typeface="华文中宋" panose="02010600040101010101" pitchFamily="2" charset="-122"/>
              </a:rPr>
              <a:t>前者为核内实现，后者为核外实现。用户服务要通过核外的应用程序才能实现，所以要使用套接字</a:t>
            </a:r>
            <a:r>
              <a:rPr lang="en-US" altLang="zh-CN" sz="2400">
                <a:latin typeface="Gill Sans MT" panose="020B0502020104020203" pitchFamily="34" charset="0"/>
                <a:ea typeface="华文中宋" panose="02010600040101010101" pitchFamily="2" charset="-122"/>
              </a:rPr>
              <a:t>(socket)</a:t>
            </a:r>
            <a:r>
              <a:rPr lang="zh-CN" altLang="en-US" sz="2400">
                <a:latin typeface="Gill Sans MT" panose="020B0502020104020203" pitchFamily="34" charset="0"/>
                <a:ea typeface="华文中宋" panose="02010600040101010101" pitchFamily="2" charset="-122"/>
              </a:rPr>
              <a:t>来实现。</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insock1_2.gif">
            <a:extLst>
              <a:ext uri="{FF2B5EF4-FFF2-40B4-BE49-F238E27FC236}">
                <a16:creationId xmlns:a16="http://schemas.microsoft.com/office/drawing/2014/main" id="{06502F36-4BB3-4BD3-836D-61C57463D9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6946" y="1601396"/>
            <a:ext cx="6030107" cy="463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1">
            <a:extLst>
              <a:ext uri="{FF2B5EF4-FFF2-40B4-BE49-F238E27FC236}">
                <a16:creationId xmlns:a16="http://schemas.microsoft.com/office/drawing/2014/main" id="{16684C2D-8C6F-47AC-BBB0-FDCC3CC3A1ED}"/>
              </a:ext>
            </a:extLst>
          </p:cNvPr>
          <p:cNvSpPr>
            <a:spLocks noGrp="1"/>
          </p:cNvSpPr>
          <p:nvPr>
            <p:ph type="title"/>
          </p:nvPr>
        </p:nvSpPr>
        <p:spPr>
          <a:xfrm>
            <a:off x="782638" y="533400"/>
            <a:ext cx="7499350" cy="939800"/>
          </a:xfrm>
        </p:spPr>
        <p:txBody>
          <a:bodyPr/>
          <a:lstStyle/>
          <a:p>
            <a:pPr algn="ctr" eaLnBrk="1" fontAlgn="auto" hangingPunct="1">
              <a:spcAft>
                <a:spcPts val="0"/>
              </a:spcAft>
              <a:defRPr/>
            </a:pPr>
            <a:r>
              <a:rPr lang="en-US" altLang="zh-CN" sz="3600" dirty="0">
                <a:solidFill>
                  <a:schemeClr val="tx2">
                    <a:satMod val="130000"/>
                  </a:schemeClr>
                </a:solidFill>
              </a:rPr>
              <a:t>SOCKET</a:t>
            </a:r>
            <a:r>
              <a:rPr lang="zh-CN" altLang="en-US" sz="3600" dirty="0">
                <a:solidFill>
                  <a:schemeClr val="tx2">
                    <a:satMod val="130000"/>
                  </a:schemeClr>
                </a:solidFill>
              </a:rPr>
              <a:t>工作层次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标题 1">
            <a:extLst>
              <a:ext uri="{FF2B5EF4-FFF2-40B4-BE49-F238E27FC236}">
                <a16:creationId xmlns:a16="http://schemas.microsoft.com/office/drawing/2014/main" id="{B0BFA138-0D6C-41BA-A280-1F92741B00DF}"/>
              </a:ext>
            </a:extLst>
          </p:cNvPr>
          <p:cNvSpPr>
            <a:spLocks noGrp="1"/>
          </p:cNvSpPr>
          <p:nvPr>
            <p:ph type="title"/>
          </p:nvPr>
        </p:nvSpPr>
        <p:spPr>
          <a:xfrm>
            <a:off x="1143000" y="457200"/>
            <a:ext cx="7499350" cy="939800"/>
          </a:xfrm>
        </p:spPr>
        <p:txBody>
          <a:bodyPr/>
          <a:lstStyle/>
          <a:p>
            <a:pPr eaLnBrk="1" hangingPunct="1"/>
            <a:r>
              <a:rPr lang="en-US" altLang="zh-CN" sz="3600" dirty="0"/>
              <a:t>TCP/IP</a:t>
            </a:r>
            <a:r>
              <a:rPr lang="zh-CN" altLang="en-US" sz="3600" dirty="0"/>
              <a:t>协议与</a:t>
            </a:r>
            <a:r>
              <a:rPr lang="en-US" altLang="zh-CN" sz="3600" dirty="0"/>
              <a:t>WinSock</a:t>
            </a:r>
            <a:r>
              <a:rPr lang="zh-CN" altLang="en-US" sz="3600" dirty="0"/>
              <a:t>的关系</a:t>
            </a:r>
          </a:p>
        </p:txBody>
      </p:sp>
      <p:sp>
        <p:nvSpPr>
          <p:cNvPr id="3" name="内容占位符 2">
            <a:extLst>
              <a:ext uri="{FF2B5EF4-FFF2-40B4-BE49-F238E27FC236}">
                <a16:creationId xmlns:a16="http://schemas.microsoft.com/office/drawing/2014/main" id="{16083CE3-7B91-4BBE-8B10-00420C4D77AF}"/>
              </a:ext>
            </a:extLst>
          </p:cNvPr>
          <p:cNvSpPr>
            <a:spLocks noGrp="1"/>
          </p:cNvSpPr>
          <p:nvPr>
            <p:ph idx="1"/>
          </p:nvPr>
        </p:nvSpPr>
        <p:spPr>
          <a:xfrm>
            <a:off x="381000" y="1752600"/>
            <a:ext cx="8553450" cy="4962525"/>
          </a:xfrm>
        </p:spPr>
        <p:txBody>
          <a:bodyPr/>
          <a:lstStyle/>
          <a:p>
            <a:pPr eaLnBrk="1" hangingPunct="1"/>
            <a:r>
              <a:rPr lang="en-US" altLang="zh-CN" sz="2800" dirty="0"/>
              <a:t>WinSock </a:t>
            </a:r>
            <a:r>
              <a:rPr lang="zh-CN" altLang="en-US" sz="2800" dirty="0"/>
              <a:t>不是一种网络协议，它只是一个网络编程接口，可以把它当作一些协议的封装。</a:t>
            </a:r>
          </a:p>
          <a:p>
            <a:pPr eaLnBrk="1" hangingPunct="1"/>
            <a:r>
              <a:rPr lang="en-US" altLang="zh-CN" sz="2800" dirty="0"/>
              <a:t>WinSock</a:t>
            </a:r>
            <a:r>
              <a:rPr lang="zh-CN" altLang="en-US" sz="2800" dirty="0"/>
              <a:t>就是</a:t>
            </a:r>
            <a:r>
              <a:rPr lang="en-US" altLang="zh-CN" sz="2800" dirty="0"/>
              <a:t>TCP/IP</a:t>
            </a:r>
            <a:r>
              <a:rPr lang="zh-CN" altLang="en-US" sz="2800" dirty="0"/>
              <a:t>协议的一种</a:t>
            </a:r>
            <a:r>
              <a:rPr lang="zh-CN" altLang="en-US" sz="2800" b="1" dirty="0">
                <a:solidFill>
                  <a:srgbClr val="FF0000"/>
                </a:solidFill>
              </a:rPr>
              <a:t>封装</a:t>
            </a:r>
            <a:r>
              <a:rPr lang="zh-CN" altLang="en-US" sz="2800" dirty="0"/>
              <a:t>，可以通过调用</a:t>
            </a:r>
            <a:r>
              <a:rPr lang="en-US" altLang="zh-CN" sz="2800" dirty="0"/>
              <a:t>WinSock</a:t>
            </a:r>
            <a:r>
              <a:rPr lang="zh-CN" altLang="en-US" sz="2800" dirty="0"/>
              <a:t>的接口函数来调用</a:t>
            </a:r>
            <a:r>
              <a:rPr lang="en-US" altLang="zh-CN" sz="2800" dirty="0"/>
              <a:t>TCP/IP</a:t>
            </a:r>
            <a:r>
              <a:rPr lang="zh-CN" altLang="en-US" sz="2800" dirty="0"/>
              <a:t>的各种功能</a:t>
            </a:r>
            <a:r>
              <a:rPr lang="en-US" altLang="zh-CN" sz="2800" dirty="0"/>
              <a:t>.</a:t>
            </a:r>
          </a:p>
          <a:p>
            <a:pPr eaLnBrk="1" hangingPunct="1"/>
            <a:r>
              <a:rPr lang="zh-CN" altLang="en-US" sz="2800" dirty="0"/>
              <a:t>例如想用</a:t>
            </a:r>
            <a:r>
              <a:rPr lang="en-US" altLang="zh-CN" sz="2800" dirty="0"/>
              <a:t>TCP/IP</a:t>
            </a:r>
            <a:r>
              <a:rPr lang="zh-CN" altLang="en-US" sz="2800" dirty="0"/>
              <a:t>协议发送数据，就可以使用</a:t>
            </a:r>
            <a:r>
              <a:rPr lang="en-US" altLang="zh-CN" sz="2800" dirty="0"/>
              <a:t>WinSock</a:t>
            </a:r>
            <a:r>
              <a:rPr lang="zh-CN" altLang="en-US" sz="2800" dirty="0"/>
              <a:t>的接口函数</a:t>
            </a:r>
            <a:r>
              <a:rPr lang="en-US" altLang="zh-CN" sz="2800" dirty="0"/>
              <a:t>Send()</a:t>
            </a:r>
            <a:r>
              <a:rPr lang="zh-CN" altLang="en-US" sz="2800" dirty="0"/>
              <a:t>来调用</a:t>
            </a:r>
            <a:r>
              <a:rPr lang="en-US" altLang="zh-CN" sz="2800" dirty="0"/>
              <a:t>TCP/IP</a:t>
            </a:r>
            <a:r>
              <a:rPr lang="zh-CN" altLang="en-US" sz="2800" dirty="0"/>
              <a:t>的发送数据功能，至于具体怎么发送数据，</a:t>
            </a:r>
            <a:r>
              <a:rPr lang="en-US" altLang="zh-CN" sz="2800" dirty="0"/>
              <a:t>WinSock</a:t>
            </a:r>
            <a:r>
              <a:rPr lang="zh-CN" altLang="en-US" sz="2800" dirty="0"/>
              <a:t>已经帮用户封装好了这种功能。</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16EDB5-50C6-487E-B5C6-CED9C180EF82}"/>
              </a:ext>
            </a:extLst>
          </p:cNvPr>
          <p:cNvSpPr>
            <a:spLocks noGrp="1"/>
          </p:cNvSpPr>
          <p:nvPr>
            <p:ph type="title"/>
          </p:nvPr>
        </p:nvSpPr>
        <p:spPr>
          <a:xfrm>
            <a:off x="152400" y="2286000"/>
            <a:ext cx="1752600" cy="939800"/>
          </a:xfrm>
        </p:spPr>
        <p:txBody>
          <a:bodyPr/>
          <a:lstStyle/>
          <a:p>
            <a:pPr eaLnBrk="1" fontAlgn="auto" hangingPunct="1">
              <a:spcAft>
                <a:spcPts val="0"/>
              </a:spcAft>
              <a:defRPr/>
            </a:pPr>
            <a:r>
              <a:rPr lang="zh-CN" altLang="en-US" sz="3600" dirty="0">
                <a:solidFill>
                  <a:schemeClr val="tx2">
                    <a:satMod val="130000"/>
                  </a:schemeClr>
                </a:solidFill>
              </a:rPr>
              <a:t>面向连接的套接字调用时序图</a:t>
            </a:r>
          </a:p>
        </p:txBody>
      </p:sp>
      <p:grpSp>
        <p:nvGrpSpPr>
          <p:cNvPr id="3" name="组合 15">
            <a:extLst>
              <a:ext uri="{FF2B5EF4-FFF2-40B4-BE49-F238E27FC236}">
                <a16:creationId xmlns:a16="http://schemas.microsoft.com/office/drawing/2014/main" id="{BEB854F8-CD1B-456F-B2D3-A79646D007D3}"/>
              </a:ext>
            </a:extLst>
          </p:cNvPr>
          <p:cNvGrpSpPr>
            <a:grpSpLocks/>
          </p:cNvGrpSpPr>
          <p:nvPr/>
        </p:nvGrpSpPr>
        <p:grpSpPr bwMode="auto">
          <a:xfrm>
            <a:off x="2187575" y="0"/>
            <a:ext cx="6804025" cy="6823075"/>
            <a:chOff x="1187450" y="34925"/>
            <a:chExt cx="6804025" cy="6823075"/>
          </a:xfrm>
        </p:grpSpPr>
        <p:grpSp>
          <p:nvGrpSpPr>
            <p:cNvPr id="288772" name="组合 14">
              <a:extLst>
                <a:ext uri="{FF2B5EF4-FFF2-40B4-BE49-F238E27FC236}">
                  <a16:creationId xmlns:a16="http://schemas.microsoft.com/office/drawing/2014/main" id="{656C84E3-F30C-4207-8620-9B3C9CD4871B}"/>
                </a:ext>
              </a:extLst>
            </p:cNvPr>
            <p:cNvGrpSpPr>
              <a:grpSpLocks/>
            </p:cNvGrpSpPr>
            <p:nvPr/>
          </p:nvGrpSpPr>
          <p:grpSpPr bwMode="auto">
            <a:xfrm>
              <a:off x="1187450" y="34925"/>
              <a:ext cx="6804025" cy="6823075"/>
              <a:chOff x="1187450" y="34925"/>
              <a:chExt cx="6804025" cy="6823075"/>
            </a:xfrm>
          </p:grpSpPr>
          <p:pic>
            <p:nvPicPr>
              <p:cNvPr id="288774" name="Picture 11">
                <a:extLst>
                  <a:ext uri="{FF2B5EF4-FFF2-40B4-BE49-F238E27FC236}">
                    <a16:creationId xmlns:a16="http://schemas.microsoft.com/office/drawing/2014/main" id="{92A949FA-7855-47AE-BB08-D947D2941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34925"/>
                <a:ext cx="6804025" cy="682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8775" name="组合 12">
                <a:extLst>
                  <a:ext uri="{FF2B5EF4-FFF2-40B4-BE49-F238E27FC236}">
                    <a16:creationId xmlns:a16="http://schemas.microsoft.com/office/drawing/2014/main" id="{985BAAD8-49AA-426F-9EA3-571CAE942963}"/>
                  </a:ext>
                </a:extLst>
              </p:cNvPr>
              <p:cNvGrpSpPr>
                <a:grpSpLocks/>
              </p:cNvGrpSpPr>
              <p:nvPr/>
            </p:nvGrpSpPr>
            <p:grpSpPr bwMode="auto">
              <a:xfrm>
                <a:off x="1692275" y="3573463"/>
                <a:ext cx="3024188" cy="1541462"/>
                <a:chOff x="1692275" y="3573463"/>
                <a:chExt cx="3024188" cy="1541462"/>
              </a:xfrm>
            </p:grpSpPr>
            <p:sp>
              <p:nvSpPr>
                <p:cNvPr id="288777" name="TextBox 11">
                  <a:extLst>
                    <a:ext uri="{FF2B5EF4-FFF2-40B4-BE49-F238E27FC236}">
                      <a16:creationId xmlns:a16="http://schemas.microsoft.com/office/drawing/2014/main" id="{93B2CE56-FA93-49F9-B3F2-6E005C2F62A6}"/>
                    </a:ext>
                  </a:extLst>
                </p:cNvPr>
                <p:cNvSpPr txBox="1">
                  <a:spLocks noChangeArrowheads="1"/>
                </p:cNvSpPr>
                <p:nvPr/>
              </p:nvSpPr>
              <p:spPr bwMode="auto">
                <a:xfrm>
                  <a:off x="1692275" y="4221163"/>
                  <a:ext cx="1008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200" b="1"/>
                    <a:t>阻塞，等待客户数据</a:t>
                  </a:r>
                </a:p>
              </p:txBody>
            </p:sp>
            <p:sp>
              <p:nvSpPr>
                <p:cNvPr id="288778" name="TextBox 12">
                  <a:extLst>
                    <a:ext uri="{FF2B5EF4-FFF2-40B4-BE49-F238E27FC236}">
                      <a16:creationId xmlns:a16="http://schemas.microsoft.com/office/drawing/2014/main" id="{B3BD7718-9FA8-43F2-913B-FB92479714F0}"/>
                    </a:ext>
                  </a:extLst>
                </p:cNvPr>
                <p:cNvSpPr txBox="1">
                  <a:spLocks noChangeArrowheads="1"/>
                </p:cNvSpPr>
                <p:nvPr/>
              </p:nvSpPr>
              <p:spPr bwMode="auto">
                <a:xfrm>
                  <a:off x="3779838" y="4652963"/>
                  <a:ext cx="9366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200" b="1"/>
                    <a:t>服务请求</a:t>
                  </a:r>
                  <a:r>
                    <a:rPr lang="en-US" altLang="zh-CN" sz="1200" b="1"/>
                    <a:t>/响应</a:t>
                  </a:r>
                  <a:endParaRPr lang="zh-CN" altLang="en-US" sz="1200" b="1"/>
                </a:p>
              </p:txBody>
            </p:sp>
            <p:cxnSp>
              <p:nvCxnSpPr>
                <p:cNvPr id="12" name="直接连接符 11">
                  <a:extLst>
                    <a:ext uri="{FF2B5EF4-FFF2-40B4-BE49-F238E27FC236}">
                      <a16:creationId xmlns:a16="http://schemas.microsoft.com/office/drawing/2014/main" id="{18EEB558-FE31-4348-A1DA-E0B194381288}"/>
                    </a:ext>
                  </a:extLst>
                </p:cNvPr>
                <p:cNvCxnSpPr/>
                <p:nvPr/>
              </p:nvCxnSpPr>
              <p:spPr>
                <a:xfrm>
                  <a:off x="3708400" y="4868863"/>
                  <a:ext cx="863600" cy="1587"/>
                </a:xfrm>
                <a:prstGeom prst="line">
                  <a:avLst/>
                </a:prstGeom>
                <a:ln>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肘形连接符 13">
                  <a:extLst>
                    <a:ext uri="{FF2B5EF4-FFF2-40B4-BE49-F238E27FC236}">
                      <a16:creationId xmlns:a16="http://schemas.microsoft.com/office/drawing/2014/main" id="{D7B7600B-4850-4FD7-86B9-CFEB87F2F353}"/>
                    </a:ext>
                  </a:extLst>
                </p:cNvPr>
                <p:cNvCxnSpPr/>
                <p:nvPr/>
              </p:nvCxnSpPr>
              <p:spPr>
                <a:xfrm rot="10800000">
                  <a:off x="2700338" y="3573463"/>
                  <a:ext cx="1871662" cy="647700"/>
                </a:xfrm>
                <a:prstGeom prst="bentConnector3">
                  <a:avLst>
                    <a:gd name="adj1" fmla="val 23028"/>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9" name="直接连接符 18">
                <a:extLst>
                  <a:ext uri="{FF2B5EF4-FFF2-40B4-BE49-F238E27FC236}">
                    <a16:creationId xmlns:a16="http://schemas.microsoft.com/office/drawing/2014/main" id="{69321C56-81F7-48F2-A67B-E37B01B5F129}"/>
                  </a:ext>
                </a:extLst>
              </p:cNvPr>
              <p:cNvCxnSpPr/>
              <p:nvPr/>
            </p:nvCxnSpPr>
            <p:spPr>
              <a:xfrm rot="5400000">
                <a:off x="2521744" y="3607594"/>
                <a:ext cx="358775" cy="1587"/>
              </a:xfrm>
              <a:prstGeom prst="line">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32" name="直接连接符 31">
              <a:extLst>
                <a:ext uri="{FF2B5EF4-FFF2-40B4-BE49-F238E27FC236}">
                  <a16:creationId xmlns:a16="http://schemas.microsoft.com/office/drawing/2014/main" id="{7114EE64-C6D2-4AB0-AD19-71D8C1CC173F}"/>
                </a:ext>
              </a:extLst>
            </p:cNvPr>
            <p:cNvCxnSpPr/>
            <p:nvPr/>
          </p:nvCxnSpPr>
          <p:spPr>
            <a:xfrm rot="5400000">
              <a:off x="2482850" y="4437063"/>
              <a:ext cx="433387" cy="1588"/>
            </a:xfrm>
            <a:prstGeom prst="line">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794" name="Picture 7">
            <a:extLst>
              <a:ext uri="{FF2B5EF4-FFF2-40B4-BE49-F238E27FC236}">
                <a16:creationId xmlns:a16="http://schemas.microsoft.com/office/drawing/2014/main" id="{BC371548-81E1-4B67-94E2-B16EFCAB8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75" y="1400175"/>
            <a:ext cx="812482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4345BEB7-7E0E-41E7-899E-E34BD574C70F}"/>
              </a:ext>
            </a:extLst>
          </p:cNvPr>
          <p:cNvSpPr>
            <a:spLocks noGrp="1"/>
          </p:cNvSpPr>
          <p:nvPr>
            <p:ph type="title"/>
          </p:nvPr>
        </p:nvSpPr>
        <p:spPr>
          <a:xfrm>
            <a:off x="1435100" y="274638"/>
            <a:ext cx="7499350" cy="939800"/>
          </a:xfrm>
        </p:spPr>
        <p:txBody>
          <a:bodyPr/>
          <a:lstStyle/>
          <a:p>
            <a:pPr eaLnBrk="1" fontAlgn="auto" hangingPunct="1">
              <a:spcAft>
                <a:spcPts val="0"/>
              </a:spcAft>
              <a:defRPr/>
            </a:pPr>
            <a:r>
              <a:rPr lang="zh-CN" altLang="en-US" sz="4000" dirty="0">
                <a:solidFill>
                  <a:schemeClr val="tx2">
                    <a:satMod val="130000"/>
                  </a:schemeClr>
                </a:solidFill>
              </a:rPr>
              <a:t>无连接协议的套接字调用时序图</a:t>
            </a:r>
          </a:p>
        </p:txBody>
      </p:sp>
      <p:sp>
        <p:nvSpPr>
          <p:cNvPr id="289796" name="TextBox 5">
            <a:extLst>
              <a:ext uri="{FF2B5EF4-FFF2-40B4-BE49-F238E27FC236}">
                <a16:creationId xmlns:a16="http://schemas.microsoft.com/office/drawing/2014/main" id="{21DCC9BB-88B2-42B5-919D-1423FD16854A}"/>
              </a:ext>
            </a:extLst>
          </p:cNvPr>
          <p:cNvSpPr txBox="1">
            <a:spLocks noChangeArrowheads="1"/>
          </p:cNvSpPr>
          <p:nvPr/>
        </p:nvSpPr>
        <p:spPr bwMode="auto">
          <a:xfrm>
            <a:off x="2916238" y="2636838"/>
            <a:ext cx="15113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600" b="1"/>
              <a:t>数据报套接字，</a:t>
            </a:r>
          </a:p>
        </p:txBody>
      </p:sp>
      <p:sp>
        <p:nvSpPr>
          <p:cNvPr id="8" name="TextBox 7">
            <a:extLst>
              <a:ext uri="{FF2B5EF4-FFF2-40B4-BE49-F238E27FC236}">
                <a16:creationId xmlns:a16="http://schemas.microsoft.com/office/drawing/2014/main" id="{7DE82A7B-BAC9-47FA-B884-A4F88C6EBEC2}"/>
              </a:ext>
            </a:extLst>
          </p:cNvPr>
          <p:cNvSpPr txBox="1">
            <a:spLocks noChangeArrowheads="1"/>
          </p:cNvSpPr>
          <p:nvPr/>
        </p:nvSpPr>
        <p:spPr bwMode="auto">
          <a:xfrm>
            <a:off x="457200" y="47625"/>
            <a:ext cx="8353425" cy="13239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a:solidFill>
                  <a:srgbClr val="FF0000"/>
                </a:solidFill>
              </a:rPr>
              <a:t>思考</a:t>
            </a:r>
            <a:r>
              <a:rPr lang="en-US" altLang="zh-CN" sz="2800"/>
              <a:t>：UDP Socket与TCP Socket的区别？</a:t>
            </a:r>
          </a:p>
          <a:p>
            <a:pPr lvl="1" eaLnBrk="1" hangingPunct="1">
              <a:spcBef>
                <a:spcPct val="0"/>
              </a:spcBef>
              <a:buClrTx/>
              <a:buSzTx/>
              <a:buFontTx/>
              <a:buNone/>
            </a:pPr>
            <a:r>
              <a:rPr lang="en-US" altLang="zh-CN"/>
              <a:t>        </a:t>
            </a:r>
            <a:r>
              <a:rPr lang="en-US" altLang="zh-CN" sz="2400"/>
              <a:t>Server端无须listen</a:t>
            </a:r>
          </a:p>
          <a:p>
            <a:pPr lvl="1" eaLnBrk="1" hangingPunct="1">
              <a:spcBef>
                <a:spcPct val="0"/>
              </a:spcBef>
              <a:buClrTx/>
              <a:buSzTx/>
              <a:buFontTx/>
              <a:buNone/>
            </a:pPr>
            <a:r>
              <a:rPr lang="en-US" altLang="zh-CN" sz="2400"/>
              <a:t>         Client 端无须connect</a:t>
            </a:r>
            <a:endParaRPr lang="zh-CN" altLang="en-US" sz="2400"/>
          </a:p>
        </p:txBody>
      </p:sp>
      <p:sp>
        <p:nvSpPr>
          <p:cNvPr id="289798" name="TextBox 8">
            <a:extLst>
              <a:ext uri="{FF2B5EF4-FFF2-40B4-BE49-F238E27FC236}">
                <a16:creationId xmlns:a16="http://schemas.microsoft.com/office/drawing/2014/main" id="{3C0055BB-FEDA-48BE-ADE7-E4A31C9C6F4C}"/>
              </a:ext>
            </a:extLst>
          </p:cNvPr>
          <p:cNvSpPr txBox="1">
            <a:spLocks noChangeArrowheads="1"/>
          </p:cNvSpPr>
          <p:nvPr/>
        </p:nvSpPr>
        <p:spPr bwMode="auto">
          <a:xfrm>
            <a:off x="7451725" y="2636838"/>
            <a:ext cx="1512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600" b="1"/>
              <a:t>数据报套接字，</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checkerboard(across)">
                                      <p:cBhvr>
                                        <p:cTn id="7" dur="500"/>
                                        <p:tgtEl>
                                          <p:spTgt spid="8">
                                            <p:bg/>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checkerboard(across)">
                                      <p:cBhvr>
                                        <p:cTn id="10" dur="500"/>
                                        <p:tgtEl>
                                          <p:spTgt spid="8">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checkerboard(across)">
                                      <p:cBhvr>
                                        <p:cTn id="15" dur="500"/>
                                        <p:tgtEl>
                                          <p:spTgt spid="8">
                                            <p:txEl>
                                              <p:pRg st="1" end="1"/>
                                            </p:txEl>
                                          </p:spTgt>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checkerboard(across)">
                                      <p:cBhvr>
                                        <p:cTn id="18"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a:extLst>
              <a:ext uri="{FF2B5EF4-FFF2-40B4-BE49-F238E27FC236}">
                <a16:creationId xmlns:a16="http://schemas.microsoft.com/office/drawing/2014/main" id="{F305B2A9-FEFA-4CE6-A642-A9CDA03125AF}"/>
              </a:ext>
            </a:extLst>
          </p:cNvPr>
          <p:cNvSpPr>
            <a:spLocks noGrp="1" noChangeArrowheads="1"/>
          </p:cNvSpPr>
          <p:nvPr>
            <p:ph type="title"/>
          </p:nvPr>
        </p:nvSpPr>
        <p:spPr>
          <a:xfrm>
            <a:off x="395350" y="114153"/>
            <a:ext cx="7902037" cy="549275"/>
          </a:xfrm>
        </p:spPr>
        <p:txBody>
          <a:bodyPr/>
          <a:lstStyle/>
          <a:p>
            <a:pPr>
              <a:lnSpc>
                <a:spcPct val="140000"/>
              </a:lnSpc>
            </a:pPr>
            <a:r>
              <a:rPr lang="zh-CN" altLang="en-US" sz="2800" dirty="0"/>
              <a:t>　</a:t>
            </a:r>
            <a:r>
              <a:rPr lang="zh-CN" altLang="en-US" dirty="0">
                <a:solidFill>
                  <a:srgbClr val="C00000"/>
                </a:solidFill>
              </a:rPr>
              <a:t>　</a:t>
            </a:r>
            <a:r>
              <a:rPr lang="en-US" altLang="zh-CN" dirty="0">
                <a:solidFill>
                  <a:srgbClr val="C00000"/>
                </a:solidFill>
              </a:rPr>
              <a:t>2) </a:t>
            </a:r>
            <a:r>
              <a:rPr lang="zh-CN" altLang="en-US" dirty="0">
                <a:solidFill>
                  <a:srgbClr val="C00000"/>
                </a:solidFill>
              </a:rPr>
              <a:t>远程过程调用和远程方法调用</a:t>
            </a:r>
          </a:p>
        </p:txBody>
      </p:sp>
      <p:sp>
        <p:nvSpPr>
          <p:cNvPr id="290819" name="Rectangle 3">
            <a:extLst>
              <a:ext uri="{FF2B5EF4-FFF2-40B4-BE49-F238E27FC236}">
                <a16:creationId xmlns:a16="http://schemas.microsoft.com/office/drawing/2014/main" id="{B7B15974-6292-4C55-9C6B-679CE01A40A1}"/>
              </a:ext>
            </a:extLst>
          </p:cNvPr>
          <p:cNvSpPr>
            <a:spLocks noGrp="1" noChangeArrowheads="1"/>
          </p:cNvSpPr>
          <p:nvPr>
            <p:ph type="body" idx="1"/>
          </p:nvPr>
        </p:nvSpPr>
        <p:spPr/>
        <p:txBody>
          <a:bodyPr/>
          <a:lstStyle/>
          <a:p>
            <a:r>
              <a:rPr lang="zh-CN" altLang="en-US" sz="2800">
                <a:solidFill>
                  <a:srgbClr val="C00000"/>
                </a:solidFill>
              </a:rPr>
              <a:t>远程过程</a:t>
            </a:r>
            <a:r>
              <a:rPr lang="en-US" altLang="zh-CN" sz="2800">
                <a:solidFill>
                  <a:srgbClr val="C00000"/>
                </a:solidFill>
              </a:rPr>
              <a:t>(</a:t>
            </a:r>
            <a:r>
              <a:rPr lang="zh-CN" altLang="en-US" sz="2800">
                <a:solidFill>
                  <a:srgbClr val="C00000"/>
                </a:solidFill>
              </a:rPr>
              <a:t>函数</a:t>
            </a:r>
            <a:r>
              <a:rPr lang="en-US" altLang="zh-CN" sz="2800">
                <a:solidFill>
                  <a:srgbClr val="C00000"/>
                </a:solidFill>
              </a:rPr>
              <a:t>)</a:t>
            </a:r>
            <a:r>
              <a:rPr lang="zh-CN" altLang="en-US" sz="2800">
                <a:solidFill>
                  <a:srgbClr val="C00000"/>
                </a:solidFill>
              </a:rPr>
              <a:t>调用</a:t>
            </a:r>
            <a:r>
              <a:rPr lang="en-US" altLang="zh-CN" sz="2800"/>
              <a:t>RPC(Remote Procedure Call)</a:t>
            </a:r>
            <a:r>
              <a:rPr lang="zh-CN" altLang="en-US" sz="2800"/>
              <a:t>，是一个通信</a:t>
            </a:r>
            <a:r>
              <a:rPr lang="zh-CN" altLang="en-US" sz="2800">
                <a:hlinkClick r:id="rId3"/>
              </a:rPr>
              <a:t>协议</a:t>
            </a:r>
            <a:r>
              <a:rPr lang="zh-CN" altLang="en-US" sz="2800"/>
              <a:t>，用于通过网络连接的系统。该协议允许运行于一台主机</a:t>
            </a:r>
            <a:r>
              <a:rPr lang="en-US" altLang="zh-CN" sz="2800"/>
              <a:t>(</a:t>
            </a:r>
            <a:r>
              <a:rPr lang="zh-CN" altLang="en-US" sz="2800"/>
              <a:t>本地</a:t>
            </a:r>
            <a:r>
              <a:rPr lang="en-US" altLang="zh-CN" sz="2800"/>
              <a:t>)</a:t>
            </a:r>
            <a:r>
              <a:rPr lang="zh-CN" altLang="en-US" sz="2800"/>
              <a:t>系统上的进程调用另一台主机</a:t>
            </a:r>
            <a:r>
              <a:rPr lang="en-US" altLang="zh-CN" sz="2800"/>
              <a:t>(</a:t>
            </a:r>
            <a:r>
              <a:rPr lang="zh-CN" altLang="en-US" sz="2800"/>
              <a:t>远程</a:t>
            </a:r>
            <a:r>
              <a:rPr lang="en-US" altLang="zh-CN" sz="2800"/>
              <a:t>)</a:t>
            </a:r>
            <a:r>
              <a:rPr lang="zh-CN" altLang="en-US" sz="2800"/>
              <a:t>系统上的进程，而对程序员表现为常规的过程调用，无需额外地为此编程。</a:t>
            </a:r>
            <a:endParaRPr lang="en-US" altLang="zh-CN" sz="2800"/>
          </a:p>
          <a:p>
            <a:r>
              <a:rPr lang="zh-CN" altLang="en-US" sz="2800"/>
              <a:t>如果涉及的软件采用</a:t>
            </a:r>
            <a:r>
              <a:rPr lang="zh-CN" altLang="en-US" sz="2800">
                <a:hlinkClick r:id="rId4"/>
              </a:rPr>
              <a:t>面向对象编程</a:t>
            </a:r>
            <a:r>
              <a:rPr lang="zh-CN" altLang="en-US" sz="2800"/>
              <a:t>，那么远程过程调用亦可称做</a:t>
            </a:r>
            <a:r>
              <a:rPr lang="zh-CN" altLang="en-US" sz="2800">
                <a:solidFill>
                  <a:srgbClr val="C00000"/>
                </a:solidFill>
              </a:rPr>
              <a:t>远程方法调用</a:t>
            </a:r>
            <a:r>
              <a:rPr lang="zh-CN" altLang="en-US" sz="2800"/>
              <a:t>。</a:t>
            </a:r>
            <a:endParaRPr lang="zh-CN" altLang="zh-CN" sz="280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a:extLst>
              <a:ext uri="{FF2B5EF4-FFF2-40B4-BE49-F238E27FC236}">
                <a16:creationId xmlns:a16="http://schemas.microsoft.com/office/drawing/2014/main" id="{53D43294-39CE-42B7-839C-634C003F59ED}"/>
              </a:ext>
            </a:extLst>
          </p:cNvPr>
          <p:cNvSpPr>
            <a:spLocks noGrp="1" noChangeArrowheads="1"/>
          </p:cNvSpPr>
          <p:nvPr>
            <p:ph type="title"/>
          </p:nvPr>
        </p:nvSpPr>
        <p:spPr/>
        <p:txBody>
          <a:bodyPr/>
          <a:lstStyle/>
          <a:p>
            <a:r>
              <a:rPr lang="zh-CN" altLang="en-US"/>
              <a:t>远程过程调用的主要步骤　　</a:t>
            </a:r>
          </a:p>
        </p:txBody>
      </p:sp>
      <p:sp>
        <p:nvSpPr>
          <p:cNvPr id="245763" name="Rectangle 3">
            <a:extLst>
              <a:ext uri="{FF2B5EF4-FFF2-40B4-BE49-F238E27FC236}">
                <a16:creationId xmlns:a16="http://schemas.microsoft.com/office/drawing/2014/main" id="{71A3B4C9-D044-4C4A-94D5-8044A78684BD}"/>
              </a:ext>
            </a:extLst>
          </p:cNvPr>
          <p:cNvSpPr>
            <a:spLocks noGrp="1" noChangeArrowheads="1"/>
          </p:cNvSpPr>
          <p:nvPr>
            <p:ph type="body" idx="1"/>
          </p:nvPr>
        </p:nvSpPr>
        <p:spPr>
          <a:xfrm>
            <a:off x="304800" y="1600200"/>
            <a:ext cx="8540750" cy="4498975"/>
          </a:xfrm>
        </p:spPr>
        <p:txBody>
          <a:bodyPr/>
          <a:lstStyle/>
          <a:p>
            <a:pPr marL="514350" indent="-514350">
              <a:buFont typeface="Wingdings 2" panose="05020102010507070707" pitchFamily="18" charset="2"/>
              <a:buAutoNum type="arabicParenBoth"/>
            </a:pPr>
            <a:r>
              <a:rPr lang="zh-CN" altLang="en-US" sz="2800" dirty="0"/>
              <a:t>本地过程调用者以一般方式调用远程过程在本地关联的客户存根，传递相应的参数，然后将控制权转移给客户存根；</a:t>
            </a:r>
            <a:endParaRPr lang="en-US" altLang="zh-CN" sz="2800" dirty="0"/>
          </a:p>
          <a:p>
            <a:pPr marL="514350" indent="-514350">
              <a:buFont typeface="Wingdings 2" panose="05020102010507070707" pitchFamily="18" charset="2"/>
              <a:buAutoNum type="arabicParenBoth"/>
            </a:pPr>
            <a:r>
              <a:rPr lang="zh-CN" altLang="en-US" sz="2800" dirty="0"/>
              <a:t>客户存根执行，完成包括过程名和调用参数等信息的消息建立，将控制权转移给本地客户进程；</a:t>
            </a:r>
            <a:endParaRPr lang="en-US" altLang="zh-CN" sz="2800" dirty="0"/>
          </a:p>
          <a:p>
            <a:pPr marL="514350" indent="-514350">
              <a:buFont typeface="Wingdings 2" panose="05020102010507070707" pitchFamily="18" charset="2"/>
              <a:buAutoNum type="arabicParenBoth"/>
            </a:pPr>
            <a:r>
              <a:rPr lang="zh-CN" altLang="en-US" sz="2800" dirty="0"/>
              <a:t>本地客户进程完成与服务器的消息传递，将消息发送到远程服务器进程；</a:t>
            </a:r>
            <a:endParaRPr lang="en-US" altLang="zh-CN" sz="2800" dirty="0"/>
          </a:p>
          <a:p>
            <a:pPr marL="514350" indent="-514350">
              <a:buFont typeface="Wingdings 2" panose="05020102010507070707" pitchFamily="18" charset="2"/>
              <a:buAutoNum type="arabicParenBoth"/>
            </a:pPr>
            <a:r>
              <a:rPr lang="zh-CN" altLang="en-US" sz="2800" dirty="0"/>
              <a:t>远程服务器进程接收消息后转入执行，并根据其中的远程过程名找到对应的服务器存根，将消息转给该存根；</a:t>
            </a:r>
            <a:endParaRPr lang="zh-CN" altLang="zh-CN" sz="28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45763">
                                            <p:txEl>
                                              <p:pRg st="0" end="0"/>
                                            </p:txEl>
                                          </p:spTgt>
                                        </p:tgtEl>
                                        <p:attrNameLst>
                                          <p:attrName>style.visibility</p:attrName>
                                        </p:attrNameLst>
                                      </p:cBhvr>
                                      <p:to>
                                        <p:strVal val="visible"/>
                                      </p:to>
                                    </p:set>
                                    <p:animEffect transition="in" filter="fade">
                                      <p:cBhvr>
                                        <p:cTn id="7" dur="1000"/>
                                        <p:tgtEl>
                                          <p:spTgt spid="245763">
                                            <p:txEl>
                                              <p:pRg st="0" end="0"/>
                                            </p:txEl>
                                          </p:spTgt>
                                        </p:tgtEl>
                                      </p:cBhvr>
                                    </p:animEffect>
                                    <p:anim calcmode="lin" valueType="num">
                                      <p:cBhvr>
                                        <p:cTn id="8" dur="1000" fill="hold"/>
                                        <p:tgtEl>
                                          <p:spTgt spid="24576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57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45763">
                                            <p:txEl>
                                              <p:pRg st="1" end="1"/>
                                            </p:txEl>
                                          </p:spTgt>
                                        </p:tgtEl>
                                        <p:attrNameLst>
                                          <p:attrName>style.visibility</p:attrName>
                                        </p:attrNameLst>
                                      </p:cBhvr>
                                      <p:to>
                                        <p:strVal val="visible"/>
                                      </p:to>
                                    </p:set>
                                    <p:animEffect transition="in" filter="fade">
                                      <p:cBhvr>
                                        <p:cTn id="14" dur="1000"/>
                                        <p:tgtEl>
                                          <p:spTgt spid="245763">
                                            <p:txEl>
                                              <p:pRg st="1" end="1"/>
                                            </p:txEl>
                                          </p:spTgt>
                                        </p:tgtEl>
                                      </p:cBhvr>
                                    </p:animEffect>
                                    <p:anim calcmode="lin" valueType="num">
                                      <p:cBhvr>
                                        <p:cTn id="15" dur="1000" fill="hold"/>
                                        <p:tgtEl>
                                          <p:spTgt spid="24576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457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245763">
                                            <p:txEl>
                                              <p:pRg st="2" end="2"/>
                                            </p:txEl>
                                          </p:spTgt>
                                        </p:tgtEl>
                                        <p:attrNameLst>
                                          <p:attrName>style.visibility</p:attrName>
                                        </p:attrNameLst>
                                      </p:cBhvr>
                                      <p:to>
                                        <p:strVal val="visible"/>
                                      </p:to>
                                    </p:set>
                                    <p:animEffect transition="in" filter="fade">
                                      <p:cBhvr>
                                        <p:cTn id="21" dur="1000"/>
                                        <p:tgtEl>
                                          <p:spTgt spid="245763">
                                            <p:txEl>
                                              <p:pRg st="2" end="2"/>
                                            </p:txEl>
                                          </p:spTgt>
                                        </p:tgtEl>
                                      </p:cBhvr>
                                    </p:animEffect>
                                    <p:anim calcmode="lin" valueType="num">
                                      <p:cBhvr>
                                        <p:cTn id="22" dur="1000" fill="hold"/>
                                        <p:tgtEl>
                                          <p:spTgt spid="24576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457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245763">
                                            <p:txEl>
                                              <p:pRg st="3" end="3"/>
                                            </p:txEl>
                                          </p:spTgt>
                                        </p:tgtEl>
                                        <p:attrNameLst>
                                          <p:attrName>style.visibility</p:attrName>
                                        </p:attrNameLst>
                                      </p:cBhvr>
                                      <p:to>
                                        <p:strVal val="visible"/>
                                      </p:to>
                                    </p:set>
                                    <p:animEffect transition="in" filter="fade">
                                      <p:cBhvr>
                                        <p:cTn id="28" dur="1000"/>
                                        <p:tgtEl>
                                          <p:spTgt spid="245763">
                                            <p:txEl>
                                              <p:pRg st="3" end="3"/>
                                            </p:txEl>
                                          </p:spTgt>
                                        </p:tgtEl>
                                      </p:cBhvr>
                                    </p:animEffect>
                                    <p:anim calcmode="lin" valueType="num">
                                      <p:cBhvr>
                                        <p:cTn id="29" dur="1000" fill="hold"/>
                                        <p:tgtEl>
                                          <p:spTgt spid="24576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576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D2E75016-D64B-4937-96FF-8C2034B94417}"/>
              </a:ext>
            </a:extLst>
          </p:cNvPr>
          <p:cNvSpPr>
            <a:spLocks noGrp="1"/>
          </p:cNvSpPr>
          <p:nvPr>
            <p:ph type="title"/>
          </p:nvPr>
        </p:nvSpPr>
        <p:spPr>
          <a:xfrm>
            <a:off x="228600" y="533400"/>
            <a:ext cx="8540750" cy="1143000"/>
          </a:xfrm>
        </p:spPr>
        <p:txBody>
          <a:bodyPr/>
          <a:lstStyle/>
          <a:p>
            <a:r>
              <a:rPr lang="zh-CN" altLang="en-US" sz="3600" b="1"/>
              <a:t>进程并发执行的判断方法</a:t>
            </a:r>
          </a:p>
        </p:txBody>
      </p:sp>
      <p:sp>
        <p:nvSpPr>
          <p:cNvPr id="3" name="内容占位符 2">
            <a:extLst>
              <a:ext uri="{FF2B5EF4-FFF2-40B4-BE49-F238E27FC236}">
                <a16:creationId xmlns:a16="http://schemas.microsoft.com/office/drawing/2014/main" id="{1ADF6750-063D-496E-8C0A-3C0CCF40343D}"/>
              </a:ext>
            </a:extLst>
          </p:cNvPr>
          <p:cNvSpPr>
            <a:spLocks noGrp="1"/>
          </p:cNvSpPr>
          <p:nvPr>
            <p:ph idx="1"/>
          </p:nvPr>
        </p:nvSpPr>
        <p:spPr/>
        <p:txBody>
          <a:bodyPr/>
          <a:lstStyle/>
          <a:p>
            <a:pPr>
              <a:lnSpc>
                <a:spcPct val="150000"/>
              </a:lnSpc>
            </a:pPr>
            <a:r>
              <a:rPr lang="zh-CN" altLang="en-US" dirty="0"/>
              <a:t>已知一个求值公式</a:t>
            </a:r>
            <a:r>
              <a:rPr lang="en-US" altLang="zh-CN" dirty="0"/>
              <a:t>(A</a:t>
            </a:r>
            <a:r>
              <a:rPr lang="en-US" altLang="zh-CN" baseline="30000" dirty="0"/>
              <a:t>2</a:t>
            </a:r>
            <a:r>
              <a:rPr lang="en-US" altLang="zh-CN" dirty="0"/>
              <a:t>+3B)/(B+5A)</a:t>
            </a:r>
            <a:r>
              <a:rPr lang="zh-CN" altLang="en-US" dirty="0"/>
              <a:t>，若</a:t>
            </a:r>
            <a:r>
              <a:rPr lang="en-US" altLang="zh-CN" dirty="0"/>
              <a:t>A</a:t>
            </a:r>
            <a:r>
              <a:rPr lang="zh-CN" altLang="en-US" dirty="0"/>
              <a:t>、</a:t>
            </a:r>
            <a:r>
              <a:rPr lang="en-US" altLang="zh-CN" dirty="0"/>
              <a:t>B</a:t>
            </a:r>
            <a:r>
              <a:rPr lang="zh-CN" altLang="en-US" dirty="0"/>
              <a:t>已赋值，试画出该公式求值过程的前趋图，并判断哪些求值过程可以并发执行。</a:t>
            </a:r>
            <a:endParaRPr lang="en-US" altLang="zh-CN" dirty="0"/>
          </a:p>
          <a:p>
            <a:endParaRPr lang="zh-CN" altLang="en-US" dirty="0"/>
          </a:p>
          <a:p>
            <a:pPr>
              <a:buFont typeface="Wingdings 2" panose="05020102010507070707" pitchFamily="18" charset="2"/>
              <a:buNone/>
            </a:pPr>
            <a:r>
              <a:rPr lang="zh-CN" altLang="en-US" sz="2800" dirty="0"/>
              <a:t>    </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标题 1">
            <a:extLst>
              <a:ext uri="{FF2B5EF4-FFF2-40B4-BE49-F238E27FC236}">
                <a16:creationId xmlns:a16="http://schemas.microsoft.com/office/drawing/2014/main" id="{CAE7DE02-8D94-46EB-BC44-9EE2CAA1EB6C}"/>
              </a:ext>
            </a:extLst>
          </p:cNvPr>
          <p:cNvSpPr>
            <a:spLocks noGrp="1"/>
          </p:cNvSpPr>
          <p:nvPr>
            <p:ph type="title"/>
          </p:nvPr>
        </p:nvSpPr>
        <p:spPr/>
        <p:txBody>
          <a:bodyPr/>
          <a:lstStyle/>
          <a:p>
            <a:endParaRPr lang="zh-CN" altLang="en-US"/>
          </a:p>
        </p:txBody>
      </p:sp>
      <p:sp>
        <p:nvSpPr>
          <p:cNvPr id="246787" name="内容占位符 2">
            <a:extLst>
              <a:ext uri="{FF2B5EF4-FFF2-40B4-BE49-F238E27FC236}">
                <a16:creationId xmlns:a16="http://schemas.microsoft.com/office/drawing/2014/main" id="{11479F38-1031-4404-A13F-42A6309AA5ED}"/>
              </a:ext>
            </a:extLst>
          </p:cNvPr>
          <p:cNvSpPr>
            <a:spLocks noGrp="1"/>
          </p:cNvSpPr>
          <p:nvPr>
            <p:ph idx="1"/>
          </p:nvPr>
        </p:nvSpPr>
        <p:spPr/>
        <p:txBody>
          <a:bodyPr/>
          <a:lstStyle/>
          <a:p>
            <a:pPr marL="0" indent="0">
              <a:buFont typeface="Wingdings 2" panose="05020102010507070707" pitchFamily="18" charset="2"/>
              <a:buNone/>
            </a:pPr>
            <a:r>
              <a:rPr lang="en-US" altLang="zh-CN" sz="2400" dirty="0">
                <a:solidFill>
                  <a:schemeClr val="accent1"/>
                </a:solidFill>
              </a:rPr>
              <a:t>(5) </a:t>
            </a:r>
            <a:r>
              <a:rPr lang="zh-CN" altLang="en-US" sz="2400" dirty="0"/>
              <a:t>该服务器存根接到消息后，由阻塞状态转入执行状态，拆开消息从中取出过程调用的参数，然后以一般方式调用服务器上关联的过程；</a:t>
            </a:r>
            <a:endParaRPr lang="en-US" altLang="zh-CN" sz="2400" dirty="0"/>
          </a:p>
          <a:p>
            <a:pPr marL="0" indent="0">
              <a:buFont typeface="Wingdings 2" panose="05020102010507070707" pitchFamily="18" charset="2"/>
              <a:buNone/>
            </a:pPr>
            <a:r>
              <a:rPr lang="en-US" altLang="zh-CN" sz="2400" dirty="0">
                <a:solidFill>
                  <a:schemeClr val="accent1"/>
                </a:solidFill>
              </a:rPr>
              <a:t>(6) </a:t>
            </a:r>
            <a:r>
              <a:rPr lang="zh-CN" altLang="en-US" sz="2400" dirty="0"/>
              <a:t>在服务器端的远程过程运行完毕后，将结果返回给与之关联的服务器存根；</a:t>
            </a:r>
            <a:endParaRPr lang="en-US" altLang="zh-CN" sz="2400" dirty="0"/>
          </a:p>
          <a:p>
            <a:pPr marL="0" indent="0">
              <a:buFont typeface="Wingdings 2" panose="05020102010507070707" pitchFamily="18" charset="2"/>
              <a:buNone/>
            </a:pPr>
            <a:r>
              <a:rPr lang="en-US" altLang="zh-CN" sz="2400" dirty="0">
                <a:solidFill>
                  <a:schemeClr val="accent1"/>
                </a:solidFill>
              </a:rPr>
              <a:t>(7) </a:t>
            </a:r>
            <a:r>
              <a:rPr lang="zh-CN" altLang="en-US" sz="2400" dirty="0"/>
              <a:t>该服务器存根获得控制权运行，将结果打包为消息，并将控制权转移给远程服务器进程；</a:t>
            </a:r>
            <a:endParaRPr lang="en-US" altLang="zh-CN" sz="2400" dirty="0"/>
          </a:p>
          <a:p>
            <a:pPr marL="0" indent="0">
              <a:buFont typeface="Wingdings 2" panose="05020102010507070707" pitchFamily="18" charset="2"/>
              <a:buNone/>
            </a:pPr>
            <a:r>
              <a:rPr lang="en-US" altLang="zh-CN" sz="2400" dirty="0">
                <a:solidFill>
                  <a:schemeClr val="accent1"/>
                </a:solidFill>
              </a:rPr>
              <a:t>(8) </a:t>
            </a:r>
            <a:r>
              <a:rPr lang="zh-CN" altLang="en-US" sz="2400" dirty="0"/>
              <a:t>远程服务器进程将消息发送回客户端；</a:t>
            </a:r>
            <a:endParaRPr lang="en-US" altLang="zh-CN" sz="2400" dirty="0"/>
          </a:p>
          <a:p>
            <a:pPr marL="0" indent="0">
              <a:buFont typeface="Wingdings 2" panose="05020102010507070707" pitchFamily="18" charset="2"/>
              <a:buNone/>
            </a:pPr>
            <a:r>
              <a:rPr lang="en-US" altLang="zh-CN" sz="2400" dirty="0">
                <a:solidFill>
                  <a:schemeClr val="accent1"/>
                </a:solidFill>
              </a:rPr>
              <a:t>(9) </a:t>
            </a:r>
            <a:r>
              <a:rPr lang="zh-CN" altLang="en-US" sz="2400" dirty="0"/>
              <a:t>本地客户进程接收到消息后，根据其中的过程名将消息存入关联的客户存根，再将控制权转移给客户存根；</a:t>
            </a:r>
            <a:endParaRPr lang="en-US" altLang="zh-CN" sz="2400" dirty="0"/>
          </a:p>
          <a:p>
            <a:pPr marL="0" indent="0">
              <a:buFont typeface="Wingdings 2" panose="05020102010507070707" pitchFamily="18" charset="2"/>
              <a:buNone/>
            </a:pPr>
            <a:r>
              <a:rPr lang="en-US" altLang="zh-CN" sz="2400" dirty="0">
                <a:solidFill>
                  <a:schemeClr val="accent1"/>
                </a:solidFill>
              </a:rPr>
              <a:t>(10) </a:t>
            </a:r>
            <a:r>
              <a:rPr lang="zh-CN" altLang="en-US" sz="2400" dirty="0"/>
              <a:t>客户存根从消息中取出结果，返回给本地调用者进程，并完成控制权的转移。</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46787">
                                            <p:txEl>
                                              <p:pRg st="0" end="0"/>
                                            </p:txEl>
                                          </p:spTgt>
                                        </p:tgtEl>
                                        <p:attrNameLst>
                                          <p:attrName>style.visibility</p:attrName>
                                        </p:attrNameLst>
                                      </p:cBhvr>
                                      <p:to>
                                        <p:strVal val="visible"/>
                                      </p:to>
                                    </p:set>
                                    <p:animEffect transition="in" filter="fade">
                                      <p:cBhvr>
                                        <p:cTn id="7" dur="1000"/>
                                        <p:tgtEl>
                                          <p:spTgt spid="246787">
                                            <p:txEl>
                                              <p:pRg st="0" end="0"/>
                                            </p:txEl>
                                          </p:spTgt>
                                        </p:tgtEl>
                                      </p:cBhvr>
                                    </p:animEffect>
                                    <p:anim calcmode="lin" valueType="num">
                                      <p:cBhvr>
                                        <p:cTn id="8" dur="1000" fill="hold"/>
                                        <p:tgtEl>
                                          <p:spTgt spid="2467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67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46787">
                                            <p:txEl>
                                              <p:pRg st="1" end="1"/>
                                            </p:txEl>
                                          </p:spTgt>
                                        </p:tgtEl>
                                        <p:attrNameLst>
                                          <p:attrName>style.visibility</p:attrName>
                                        </p:attrNameLst>
                                      </p:cBhvr>
                                      <p:to>
                                        <p:strVal val="visible"/>
                                      </p:to>
                                    </p:set>
                                    <p:animEffect transition="in" filter="fade">
                                      <p:cBhvr>
                                        <p:cTn id="14" dur="1000"/>
                                        <p:tgtEl>
                                          <p:spTgt spid="246787">
                                            <p:txEl>
                                              <p:pRg st="1" end="1"/>
                                            </p:txEl>
                                          </p:spTgt>
                                        </p:tgtEl>
                                      </p:cBhvr>
                                    </p:animEffect>
                                    <p:anim calcmode="lin" valueType="num">
                                      <p:cBhvr>
                                        <p:cTn id="15" dur="1000" fill="hold"/>
                                        <p:tgtEl>
                                          <p:spTgt spid="2467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467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246787">
                                            <p:txEl>
                                              <p:pRg st="2" end="2"/>
                                            </p:txEl>
                                          </p:spTgt>
                                        </p:tgtEl>
                                        <p:attrNameLst>
                                          <p:attrName>style.visibility</p:attrName>
                                        </p:attrNameLst>
                                      </p:cBhvr>
                                      <p:to>
                                        <p:strVal val="visible"/>
                                      </p:to>
                                    </p:set>
                                    <p:animEffect transition="in" filter="fade">
                                      <p:cBhvr>
                                        <p:cTn id="21" dur="1000"/>
                                        <p:tgtEl>
                                          <p:spTgt spid="246787">
                                            <p:txEl>
                                              <p:pRg st="2" end="2"/>
                                            </p:txEl>
                                          </p:spTgt>
                                        </p:tgtEl>
                                      </p:cBhvr>
                                    </p:animEffect>
                                    <p:anim calcmode="lin" valueType="num">
                                      <p:cBhvr>
                                        <p:cTn id="22" dur="1000" fill="hold"/>
                                        <p:tgtEl>
                                          <p:spTgt spid="24678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4678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246787">
                                            <p:txEl>
                                              <p:pRg st="3" end="3"/>
                                            </p:txEl>
                                          </p:spTgt>
                                        </p:tgtEl>
                                        <p:attrNameLst>
                                          <p:attrName>style.visibility</p:attrName>
                                        </p:attrNameLst>
                                      </p:cBhvr>
                                      <p:to>
                                        <p:strVal val="visible"/>
                                      </p:to>
                                    </p:set>
                                    <p:animEffect transition="in" filter="fade">
                                      <p:cBhvr>
                                        <p:cTn id="28" dur="1000"/>
                                        <p:tgtEl>
                                          <p:spTgt spid="246787">
                                            <p:txEl>
                                              <p:pRg st="3" end="3"/>
                                            </p:txEl>
                                          </p:spTgt>
                                        </p:tgtEl>
                                      </p:cBhvr>
                                    </p:animEffect>
                                    <p:anim calcmode="lin" valueType="num">
                                      <p:cBhvr>
                                        <p:cTn id="29" dur="1000" fill="hold"/>
                                        <p:tgtEl>
                                          <p:spTgt spid="24678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678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246787">
                                            <p:txEl>
                                              <p:pRg st="4" end="4"/>
                                            </p:txEl>
                                          </p:spTgt>
                                        </p:tgtEl>
                                        <p:attrNameLst>
                                          <p:attrName>style.visibility</p:attrName>
                                        </p:attrNameLst>
                                      </p:cBhvr>
                                      <p:to>
                                        <p:strVal val="visible"/>
                                      </p:to>
                                    </p:set>
                                    <p:animEffect transition="in" filter="fade">
                                      <p:cBhvr>
                                        <p:cTn id="35" dur="1000"/>
                                        <p:tgtEl>
                                          <p:spTgt spid="246787">
                                            <p:txEl>
                                              <p:pRg st="4" end="4"/>
                                            </p:txEl>
                                          </p:spTgt>
                                        </p:tgtEl>
                                      </p:cBhvr>
                                    </p:animEffect>
                                    <p:anim calcmode="lin" valueType="num">
                                      <p:cBhvr>
                                        <p:cTn id="36" dur="1000" fill="hold"/>
                                        <p:tgtEl>
                                          <p:spTgt spid="24678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4678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246787">
                                            <p:txEl>
                                              <p:pRg st="5" end="5"/>
                                            </p:txEl>
                                          </p:spTgt>
                                        </p:tgtEl>
                                        <p:attrNameLst>
                                          <p:attrName>style.visibility</p:attrName>
                                        </p:attrNameLst>
                                      </p:cBhvr>
                                      <p:to>
                                        <p:strVal val="visible"/>
                                      </p:to>
                                    </p:set>
                                    <p:animEffect transition="in" filter="fade">
                                      <p:cBhvr>
                                        <p:cTn id="42" dur="1000"/>
                                        <p:tgtEl>
                                          <p:spTgt spid="246787">
                                            <p:txEl>
                                              <p:pRg st="5" end="5"/>
                                            </p:txEl>
                                          </p:spTgt>
                                        </p:tgtEl>
                                      </p:cBhvr>
                                    </p:animEffect>
                                    <p:anim calcmode="lin" valueType="num">
                                      <p:cBhvr>
                                        <p:cTn id="43" dur="1000" fill="hold"/>
                                        <p:tgtEl>
                                          <p:spTgt spid="24678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4678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标题 1">
            <a:extLst>
              <a:ext uri="{FF2B5EF4-FFF2-40B4-BE49-F238E27FC236}">
                <a16:creationId xmlns:a16="http://schemas.microsoft.com/office/drawing/2014/main" id="{552F39B6-9179-4C3A-945C-C95096EC49A8}"/>
              </a:ext>
            </a:extLst>
          </p:cNvPr>
          <p:cNvSpPr>
            <a:spLocks noGrp="1"/>
          </p:cNvSpPr>
          <p:nvPr>
            <p:ph type="title"/>
          </p:nvPr>
        </p:nvSpPr>
        <p:spPr/>
        <p:txBody>
          <a:bodyPr/>
          <a:lstStyle/>
          <a:p>
            <a:endParaRPr lang="zh-CN" altLang="en-US"/>
          </a:p>
        </p:txBody>
      </p:sp>
      <p:pic>
        <p:nvPicPr>
          <p:cNvPr id="294915" name="Picture 2" descr="http://h.hiphotos.baidu.com/baike/c0%3Dbaike80%2C5%2C5%2C80%2C26/sign=88d234b10b46f21fdd395601974d0005/18d8bc3eb13533fadd93e964a9d3fd1f41345b56.jpg">
            <a:extLst>
              <a:ext uri="{FF2B5EF4-FFF2-40B4-BE49-F238E27FC236}">
                <a16:creationId xmlns:a16="http://schemas.microsoft.com/office/drawing/2014/main" id="{E97D4CB0-4479-4E10-85C3-26F932DC0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600200"/>
            <a:ext cx="5481638"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4916" name="矩形 3">
            <a:extLst>
              <a:ext uri="{FF2B5EF4-FFF2-40B4-BE49-F238E27FC236}">
                <a16:creationId xmlns:a16="http://schemas.microsoft.com/office/drawing/2014/main" id="{11327F6D-6096-445C-8951-C8CF4FF9A052}"/>
              </a:ext>
            </a:extLst>
          </p:cNvPr>
          <p:cNvSpPr>
            <a:spLocks noChangeArrowheads="1"/>
          </p:cNvSpPr>
          <p:nvPr/>
        </p:nvSpPr>
        <p:spPr bwMode="auto">
          <a:xfrm>
            <a:off x="1600200" y="5867400"/>
            <a:ext cx="1371600" cy="533400"/>
          </a:xfrm>
          <a:prstGeom prst="rect">
            <a:avLst/>
          </a:prstGeom>
          <a:solidFill>
            <a:schemeClr val="bg1"/>
          </a:solidFill>
          <a:ln>
            <a:noFill/>
          </a:ln>
          <a:effectLst>
            <a:prstShdw prst="shdw17" dist="17961" dir="13500000">
              <a:schemeClr val="bg2"/>
            </a:prstShdw>
          </a:effectLst>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a:extLst>
              <a:ext uri="{FF2B5EF4-FFF2-40B4-BE49-F238E27FC236}">
                <a16:creationId xmlns:a16="http://schemas.microsoft.com/office/drawing/2014/main" id="{0EBAE736-6A71-4778-B38A-3D4DA22899AF}"/>
              </a:ext>
            </a:extLst>
          </p:cNvPr>
          <p:cNvSpPr>
            <a:spLocks noGrp="1" noChangeArrowheads="1"/>
          </p:cNvSpPr>
          <p:nvPr>
            <p:ph type="title"/>
          </p:nvPr>
        </p:nvSpPr>
        <p:spPr/>
        <p:txBody>
          <a:bodyPr/>
          <a:lstStyle/>
          <a:p>
            <a:pPr algn="l"/>
            <a:r>
              <a:rPr lang="zh-CN" altLang="en-US" sz="3200" b="1">
                <a:latin typeface="宋体" panose="02010600030101010101" pitchFamily="2" charset="-122"/>
              </a:rPr>
              <a:t>补充：</a:t>
            </a:r>
            <a:r>
              <a:rPr lang="en-US" altLang="zh-CN" sz="3200" b="1">
                <a:latin typeface="宋体" panose="02010600030101010101" pitchFamily="2" charset="-122"/>
              </a:rPr>
              <a:t> </a:t>
            </a:r>
            <a:r>
              <a:rPr lang="zh-CN" altLang="en-US" sz="3200" b="1">
                <a:latin typeface="宋体" panose="02010600030101010101" pitchFamily="2" charset="-122"/>
              </a:rPr>
              <a:t>有关进程管理的系统调用</a:t>
            </a:r>
            <a:r>
              <a:rPr lang="zh-CN" altLang="en-US"/>
              <a:t> </a:t>
            </a:r>
          </a:p>
        </p:txBody>
      </p:sp>
      <p:sp>
        <p:nvSpPr>
          <p:cNvPr id="296963" name="Rectangle 3">
            <a:extLst>
              <a:ext uri="{FF2B5EF4-FFF2-40B4-BE49-F238E27FC236}">
                <a16:creationId xmlns:a16="http://schemas.microsoft.com/office/drawing/2014/main" id="{6DCB2C46-DD44-4B6B-8E7F-FD3D6088F226}"/>
              </a:ext>
            </a:extLst>
          </p:cNvPr>
          <p:cNvSpPr>
            <a:spLocks noGrp="1" noChangeArrowheads="1"/>
          </p:cNvSpPr>
          <p:nvPr>
            <p:ph type="body" idx="1"/>
          </p:nvPr>
        </p:nvSpPr>
        <p:spPr>
          <a:xfrm>
            <a:off x="445324" y="1350818"/>
            <a:ext cx="8484920" cy="5394366"/>
          </a:xfrm>
        </p:spPr>
        <p:txBody>
          <a:bodyPr/>
          <a:lstStyle/>
          <a:p>
            <a:pPr>
              <a:lnSpc>
                <a:spcPct val="90000"/>
              </a:lnSpc>
              <a:buFontTx/>
              <a:buNone/>
            </a:pPr>
            <a:r>
              <a:rPr lang="en-US" altLang="zh-CN" dirty="0">
                <a:solidFill>
                  <a:srgbClr val="006600"/>
                </a:solidFill>
              </a:rPr>
              <a:t>■</a:t>
            </a:r>
            <a:r>
              <a:rPr lang="zh-CN" altLang="en-US" sz="2800" dirty="0">
                <a:ea typeface="楷体_GB2312" pitchFamily="49" charset="-122"/>
              </a:rPr>
              <a:t>系统调用的使用方式</a:t>
            </a:r>
            <a:r>
              <a:rPr lang="zh-CN" altLang="en-US" dirty="0"/>
              <a:t> </a:t>
            </a:r>
          </a:p>
          <a:p>
            <a:pPr>
              <a:lnSpc>
                <a:spcPct val="90000"/>
              </a:lnSpc>
              <a:buFontTx/>
              <a:buNone/>
            </a:pPr>
            <a:r>
              <a:rPr lang="zh-CN" altLang="en-US" sz="2400" dirty="0">
                <a:latin typeface="仿宋_GB2312" pitchFamily="49" charset="-122"/>
                <a:ea typeface="仿宋_GB2312" pitchFamily="49" charset="-122"/>
              </a:rPr>
              <a:t>  在</a:t>
            </a:r>
            <a:r>
              <a:rPr lang="en-US" altLang="zh-CN" sz="2400" dirty="0">
                <a:latin typeface="仿宋_GB2312" pitchFamily="49" charset="-122"/>
                <a:ea typeface="仿宋_GB2312" pitchFamily="49" charset="-122"/>
              </a:rPr>
              <a:t>UNIX/Linux</a:t>
            </a:r>
            <a:r>
              <a:rPr lang="zh-CN" altLang="en-US" sz="2400" dirty="0">
                <a:latin typeface="仿宋_GB2312" pitchFamily="49" charset="-122"/>
                <a:ea typeface="仿宋_GB2312" pitchFamily="49" charset="-122"/>
              </a:rPr>
              <a:t>系统中，系统调用和库函数都是以</a:t>
            </a:r>
            <a:r>
              <a:rPr lang="en-US" altLang="zh-CN" sz="2400" dirty="0">
                <a:latin typeface="仿宋_GB2312" pitchFamily="49" charset="-122"/>
                <a:ea typeface="仿宋_GB2312" pitchFamily="49" charset="-122"/>
              </a:rPr>
              <a:t>C</a:t>
            </a:r>
            <a:r>
              <a:rPr lang="zh-CN" altLang="en-US" sz="2400" dirty="0">
                <a:latin typeface="仿宋_GB2312" pitchFamily="49" charset="-122"/>
                <a:ea typeface="仿宋_GB2312" pitchFamily="49" charset="-122"/>
              </a:rPr>
              <a:t>函数的形式提供给用户的，它有类型、名称、参数，并且要标明相应的文件包含。</a:t>
            </a:r>
            <a:endParaRPr lang="zh-CN" altLang="en-US" dirty="0"/>
          </a:p>
          <a:p>
            <a:pPr>
              <a:spcBef>
                <a:spcPts val="0"/>
              </a:spcBef>
              <a:buFontTx/>
              <a:buNone/>
            </a:pPr>
            <a:r>
              <a:rPr lang="zh-CN" altLang="en-US" sz="2000" dirty="0">
                <a:latin typeface="宋体" panose="02010600030101010101" pitchFamily="2" charset="-122"/>
              </a:rPr>
              <a:t> </a:t>
            </a:r>
            <a:r>
              <a:rPr lang="zh-CN" altLang="en-US" sz="2400" dirty="0">
                <a:latin typeface="宋体" panose="02010600030101010101" pitchFamily="2" charset="-122"/>
              </a:rPr>
              <a:t> </a:t>
            </a:r>
            <a:r>
              <a:rPr lang="en-US" altLang="zh-CN" sz="2400" dirty="0">
                <a:solidFill>
                  <a:srgbClr val="0033CC"/>
                </a:solidFill>
                <a:latin typeface="宋体" panose="02010600030101010101" pitchFamily="2" charset="-122"/>
              </a:rPr>
              <a:t>open</a:t>
            </a:r>
            <a:r>
              <a:rPr lang="zh-CN" altLang="en-US" sz="2400" dirty="0">
                <a:latin typeface="宋体" panose="02010600030101010101" pitchFamily="2" charset="-122"/>
              </a:rPr>
              <a:t>系统调用可以打开一个指定文件，其函数原型说明如下：</a:t>
            </a:r>
          </a:p>
          <a:p>
            <a:pPr>
              <a:spcBef>
                <a:spcPts val="0"/>
              </a:spcBef>
              <a:buFontTx/>
              <a:buNone/>
            </a:pPr>
            <a:r>
              <a:rPr lang="en-US" altLang="zh-CN" sz="2400" dirty="0">
                <a:latin typeface="宋体" panose="02010600030101010101" pitchFamily="2" charset="-122"/>
              </a:rPr>
              <a:t>#include &lt;sys/</a:t>
            </a:r>
            <a:r>
              <a:rPr lang="en-US" altLang="zh-CN" sz="2400" dirty="0" err="1">
                <a:latin typeface="宋体" panose="02010600030101010101" pitchFamily="2" charset="-122"/>
              </a:rPr>
              <a:t>types.h</a:t>
            </a:r>
            <a:r>
              <a:rPr lang="en-US" altLang="zh-CN" sz="2400" dirty="0">
                <a:latin typeface="宋体" panose="02010600030101010101" pitchFamily="2" charset="-122"/>
              </a:rPr>
              <a:t>&gt;</a:t>
            </a:r>
          </a:p>
          <a:p>
            <a:pPr>
              <a:spcBef>
                <a:spcPts val="0"/>
              </a:spcBef>
              <a:buFontTx/>
              <a:buNone/>
            </a:pPr>
            <a:r>
              <a:rPr lang="en-US" altLang="zh-CN" sz="2400" dirty="0">
                <a:latin typeface="宋体" panose="02010600030101010101" pitchFamily="2" charset="-122"/>
              </a:rPr>
              <a:t>#include &lt;sys/</a:t>
            </a:r>
            <a:r>
              <a:rPr lang="en-US" altLang="zh-CN" sz="2400" dirty="0" err="1">
                <a:latin typeface="宋体" panose="02010600030101010101" pitchFamily="2" charset="-122"/>
              </a:rPr>
              <a:t>stat.h</a:t>
            </a:r>
            <a:r>
              <a:rPr lang="en-US" altLang="zh-CN" sz="2400" dirty="0">
                <a:latin typeface="宋体" panose="02010600030101010101" pitchFamily="2" charset="-122"/>
              </a:rPr>
              <a:t>&gt;</a:t>
            </a:r>
          </a:p>
          <a:p>
            <a:pPr>
              <a:spcBef>
                <a:spcPts val="0"/>
              </a:spcBef>
              <a:buFontTx/>
              <a:buNone/>
            </a:pPr>
            <a:r>
              <a:rPr lang="en-US" altLang="zh-CN" sz="2400" dirty="0">
                <a:latin typeface="宋体" panose="02010600030101010101" pitchFamily="2" charset="-122"/>
              </a:rPr>
              <a:t>#include &lt;</a:t>
            </a:r>
            <a:r>
              <a:rPr lang="en-US" altLang="zh-CN" sz="2400" dirty="0" err="1">
                <a:latin typeface="宋体" panose="02010600030101010101" pitchFamily="2" charset="-122"/>
              </a:rPr>
              <a:t>fcntl.h</a:t>
            </a:r>
            <a:r>
              <a:rPr lang="en-US" altLang="zh-CN" sz="2400" dirty="0">
                <a:latin typeface="宋体" panose="02010600030101010101" pitchFamily="2" charset="-122"/>
              </a:rPr>
              <a:t>&gt;</a:t>
            </a:r>
          </a:p>
          <a:p>
            <a:pPr>
              <a:spcBef>
                <a:spcPts val="0"/>
              </a:spcBef>
              <a:buFontTx/>
              <a:buNone/>
            </a:pPr>
            <a:r>
              <a:rPr lang="en-US" altLang="zh-CN" sz="2400" dirty="0">
                <a:latin typeface="宋体" panose="02010600030101010101" pitchFamily="2" charset="-122"/>
              </a:rPr>
              <a:t>int open(const char *path, int </a:t>
            </a:r>
            <a:r>
              <a:rPr lang="en-US" altLang="zh-CN" sz="2400" dirty="0" err="1">
                <a:latin typeface="宋体" panose="02010600030101010101" pitchFamily="2" charset="-122"/>
              </a:rPr>
              <a:t>oflags</a:t>
            </a:r>
            <a:r>
              <a:rPr lang="en-US" altLang="zh-CN" sz="2400" dirty="0">
                <a:latin typeface="宋体" panose="02010600030101010101" pitchFamily="2" charset="-122"/>
              </a:rPr>
              <a:t>);</a:t>
            </a:r>
          </a:p>
          <a:p>
            <a:pPr>
              <a:spcBef>
                <a:spcPts val="0"/>
              </a:spcBef>
              <a:buFontTx/>
              <a:buNone/>
            </a:pPr>
            <a:endParaRPr lang="en-US" altLang="zh-CN" sz="2400" dirty="0">
              <a:latin typeface="楷体_GB2312" pitchFamily="49" charset="-122"/>
              <a:ea typeface="楷体_GB2312" pitchFamily="49" charset="-122"/>
            </a:endParaRPr>
          </a:p>
          <a:p>
            <a:pPr>
              <a:spcBef>
                <a:spcPts val="0"/>
              </a:spcBef>
              <a:buFontTx/>
              <a:buNone/>
            </a:pPr>
            <a:r>
              <a:rPr lang="zh-CN" altLang="en-US" sz="2400" dirty="0">
                <a:latin typeface="楷体_GB2312" pitchFamily="49" charset="-122"/>
                <a:ea typeface="楷体_GB2312" pitchFamily="49" charset="-122"/>
              </a:rPr>
              <a:t>例如 ：</a:t>
            </a:r>
          </a:p>
          <a:p>
            <a:pPr>
              <a:spcBef>
                <a:spcPts val="0"/>
              </a:spcBef>
              <a:buFontTx/>
              <a:buNone/>
            </a:pPr>
            <a:r>
              <a:rPr lang="en-US" altLang="zh-CN" sz="2000" dirty="0">
                <a:latin typeface="仿宋_GB2312" pitchFamily="49" charset="-122"/>
                <a:ea typeface="仿宋_GB2312" pitchFamily="49" charset="-122"/>
              </a:rPr>
              <a:t>int </a:t>
            </a:r>
            <a:r>
              <a:rPr lang="en-US" altLang="zh-CN" sz="2000" dirty="0" err="1">
                <a:latin typeface="仿宋_GB2312" pitchFamily="49" charset="-122"/>
                <a:ea typeface="仿宋_GB2312" pitchFamily="49" charset="-122"/>
              </a:rPr>
              <a:t>fd</a:t>
            </a:r>
            <a:r>
              <a:rPr lang="en-US" altLang="zh-CN" sz="2000" dirty="0">
                <a:latin typeface="仿宋_GB2312" pitchFamily="49" charset="-122"/>
                <a:ea typeface="仿宋_GB2312" pitchFamily="49" charset="-122"/>
              </a:rPr>
              <a:t>;</a:t>
            </a:r>
          </a:p>
          <a:p>
            <a:pPr>
              <a:spcBef>
                <a:spcPts val="0"/>
              </a:spcBef>
              <a:buFontTx/>
              <a:buNone/>
            </a:pPr>
            <a:r>
              <a:rPr lang="en-US" altLang="zh-CN" sz="2000" dirty="0">
                <a:ea typeface="仿宋_GB2312" pitchFamily="49" charset="-122"/>
              </a:rPr>
              <a:t>…</a:t>
            </a:r>
            <a:endParaRPr lang="en-US" altLang="zh-CN" sz="2000" dirty="0">
              <a:latin typeface="仿宋_GB2312" pitchFamily="49" charset="-122"/>
              <a:ea typeface="仿宋_GB2312" pitchFamily="49" charset="-122"/>
            </a:endParaRPr>
          </a:p>
          <a:p>
            <a:pPr>
              <a:spcBef>
                <a:spcPts val="0"/>
              </a:spcBef>
              <a:buFontTx/>
              <a:buNone/>
            </a:pPr>
            <a:r>
              <a:rPr lang="en-US" altLang="zh-CN" sz="2000" dirty="0" err="1">
                <a:latin typeface="仿宋_GB2312" pitchFamily="49" charset="-122"/>
                <a:ea typeface="仿宋_GB2312" pitchFamily="49" charset="-122"/>
              </a:rPr>
              <a:t>fd</a:t>
            </a:r>
            <a:r>
              <a:rPr lang="en-US" altLang="zh-CN" sz="2000" dirty="0">
                <a:latin typeface="仿宋_GB2312" pitchFamily="49" charset="-122"/>
                <a:ea typeface="仿宋_GB2312" pitchFamily="49" charset="-122"/>
              </a:rPr>
              <a:t>=open("/home/</a:t>
            </a:r>
            <a:r>
              <a:rPr lang="en-US" altLang="zh-CN" sz="2000" dirty="0" err="1">
                <a:latin typeface="仿宋_GB2312" pitchFamily="49" charset="-122"/>
                <a:ea typeface="仿宋_GB2312" pitchFamily="49" charset="-122"/>
              </a:rPr>
              <a:t>mengqc</a:t>
            </a:r>
            <a:r>
              <a:rPr lang="en-US" altLang="zh-CN" sz="2000" dirty="0">
                <a:latin typeface="仿宋_GB2312" pitchFamily="49" charset="-122"/>
                <a:ea typeface="仿宋_GB2312" pitchFamily="49" charset="-122"/>
              </a:rPr>
              <a:t>/myfile1",O_RDWR);</a:t>
            </a:r>
          </a:p>
          <a:p>
            <a:pPr>
              <a:spcBef>
                <a:spcPts val="0"/>
              </a:spcBef>
              <a:buFontTx/>
              <a:buNone/>
            </a:pPr>
            <a:r>
              <a:rPr lang="en-US" altLang="zh-CN" sz="2000" dirty="0">
                <a:ea typeface="仿宋_GB2312" pitchFamily="49" charset="-122"/>
              </a:rPr>
              <a:t>…</a:t>
            </a:r>
            <a:endParaRPr lang="en-US" altLang="zh-CN" sz="2000" dirty="0">
              <a:latin typeface="仿宋_GB2312" pitchFamily="49" charset="-122"/>
              <a:ea typeface="仿宋_GB2312"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6963">
                                            <p:txEl>
                                              <p:pRg st="2" end="2"/>
                                            </p:txEl>
                                          </p:spTgt>
                                        </p:tgtEl>
                                        <p:attrNameLst>
                                          <p:attrName>style.visibility</p:attrName>
                                        </p:attrNameLst>
                                      </p:cBhvr>
                                      <p:to>
                                        <p:strVal val="visible"/>
                                      </p:to>
                                    </p:set>
                                    <p:anim calcmode="lin" valueType="num">
                                      <p:cBhvr additive="base">
                                        <p:cTn id="7" dur="500" fill="hold"/>
                                        <p:tgtEl>
                                          <p:spTgt spid="29696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696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6963">
                                            <p:txEl>
                                              <p:pRg st="3" end="3"/>
                                            </p:txEl>
                                          </p:spTgt>
                                        </p:tgtEl>
                                        <p:attrNameLst>
                                          <p:attrName>style.visibility</p:attrName>
                                        </p:attrNameLst>
                                      </p:cBhvr>
                                      <p:to>
                                        <p:strVal val="visible"/>
                                      </p:to>
                                    </p:set>
                                    <p:anim calcmode="lin" valueType="num">
                                      <p:cBhvr additive="base">
                                        <p:cTn id="11" dur="500" fill="hold"/>
                                        <p:tgtEl>
                                          <p:spTgt spid="29696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9696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6963">
                                            <p:txEl>
                                              <p:pRg st="4" end="4"/>
                                            </p:txEl>
                                          </p:spTgt>
                                        </p:tgtEl>
                                        <p:attrNameLst>
                                          <p:attrName>style.visibility</p:attrName>
                                        </p:attrNameLst>
                                      </p:cBhvr>
                                      <p:to>
                                        <p:strVal val="visible"/>
                                      </p:to>
                                    </p:set>
                                    <p:anim calcmode="lin" valueType="num">
                                      <p:cBhvr additive="base">
                                        <p:cTn id="15" dur="500" fill="hold"/>
                                        <p:tgtEl>
                                          <p:spTgt spid="29696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9696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6963">
                                            <p:txEl>
                                              <p:pRg st="5" end="5"/>
                                            </p:txEl>
                                          </p:spTgt>
                                        </p:tgtEl>
                                        <p:attrNameLst>
                                          <p:attrName>style.visibility</p:attrName>
                                        </p:attrNameLst>
                                      </p:cBhvr>
                                      <p:to>
                                        <p:strVal val="visible"/>
                                      </p:to>
                                    </p:set>
                                    <p:anim calcmode="lin" valueType="num">
                                      <p:cBhvr additive="base">
                                        <p:cTn id="19" dur="500" fill="hold"/>
                                        <p:tgtEl>
                                          <p:spTgt spid="29696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6963">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96963">
                                            <p:txEl>
                                              <p:pRg st="6" end="6"/>
                                            </p:txEl>
                                          </p:spTgt>
                                        </p:tgtEl>
                                        <p:attrNameLst>
                                          <p:attrName>style.visibility</p:attrName>
                                        </p:attrNameLst>
                                      </p:cBhvr>
                                      <p:to>
                                        <p:strVal val="visible"/>
                                      </p:to>
                                    </p:set>
                                    <p:anim calcmode="lin" valueType="num">
                                      <p:cBhvr additive="base">
                                        <p:cTn id="23" dur="500" fill="hold"/>
                                        <p:tgtEl>
                                          <p:spTgt spid="29696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9696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6963">
                                            <p:txEl>
                                              <p:pRg st="8" end="8"/>
                                            </p:txEl>
                                          </p:spTgt>
                                        </p:tgtEl>
                                        <p:attrNameLst>
                                          <p:attrName>style.visibility</p:attrName>
                                        </p:attrNameLst>
                                      </p:cBhvr>
                                      <p:to>
                                        <p:strVal val="visible"/>
                                      </p:to>
                                    </p:set>
                                    <p:animEffect transition="in" filter="fade">
                                      <p:cBhvr>
                                        <p:cTn id="29" dur="500"/>
                                        <p:tgtEl>
                                          <p:spTgt spid="29696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96963">
                                            <p:txEl>
                                              <p:pRg st="9" end="9"/>
                                            </p:txEl>
                                          </p:spTgt>
                                        </p:tgtEl>
                                        <p:attrNameLst>
                                          <p:attrName>style.visibility</p:attrName>
                                        </p:attrNameLst>
                                      </p:cBhvr>
                                      <p:to>
                                        <p:strVal val="visible"/>
                                      </p:to>
                                    </p:set>
                                    <p:animEffect transition="in" filter="fade">
                                      <p:cBhvr>
                                        <p:cTn id="32" dur="500"/>
                                        <p:tgtEl>
                                          <p:spTgt spid="29696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96963">
                                            <p:txEl>
                                              <p:pRg st="10" end="10"/>
                                            </p:txEl>
                                          </p:spTgt>
                                        </p:tgtEl>
                                        <p:attrNameLst>
                                          <p:attrName>style.visibility</p:attrName>
                                        </p:attrNameLst>
                                      </p:cBhvr>
                                      <p:to>
                                        <p:strVal val="visible"/>
                                      </p:to>
                                    </p:set>
                                    <p:animEffect transition="in" filter="fade">
                                      <p:cBhvr>
                                        <p:cTn id="35" dur="500"/>
                                        <p:tgtEl>
                                          <p:spTgt spid="29696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96963">
                                            <p:txEl>
                                              <p:pRg st="11" end="11"/>
                                            </p:txEl>
                                          </p:spTgt>
                                        </p:tgtEl>
                                        <p:attrNameLst>
                                          <p:attrName>style.visibility</p:attrName>
                                        </p:attrNameLst>
                                      </p:cBhvr>
                                      <p:to>
                                        <p:strVal val="visible"/>
                                      </p:to>
                                    </p:set>
                                    <p:animEffect transition="in" filter="fade">
                                      <p:cBhvr>
                                        <p:cTn id="38" dur="500"/>
                                        <p:tgtEl>
                                          <p:spTgt spid="29696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96963">
                                            <p:txEl>
                                              <p:pRg st="12" end="12"/>
                                            </p:txEl>
                                          </p:spTgt>
                                        </p:tgtEl>
                                        <p:attrNameLst>
                                          <p:attrName>style.visibility</p:attrName>
                                        </p:attrNameLst>
                                      </p:cBhvr>
                                      <p:to>
                                        <p:strVal val="visible"/>
                                      </p:to>
                                    </p:set>
                                    <p:animEffect transition="in" filter="fade">
                                      <p:cBhvr>
                                        <p:cTn id="41" dur="500"/>
                                        <p:tgtEl>
                                          <p:spTgt spid="29696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3">
            <a:extLst>
              <a:ext uri="{FF2B5EF4-FFF2-40B4-BE49-F238E27FC236}">
                <a16:creationId xmlns:a16="http://schemas.microsoft.com/office/drawing/2014/main" id="{7FA339EC-1F11-47F1-B094-37F0A4A14B7B}"/>
              </a:ext>
            </a:extLst>
          </p:cNvPr>
          <p:cNvSpPr>
            <a:spLocks noGrp="1" noChangeArrowheads="1"/>
          </p:cNvSpPr>
          <p:nvPr>
            <p:ph type="body" idx="1"/>
          </p:nvPr>
        </p:nvSpPr>
        <p:spPr>
          <a:xfrm>
            <a:off x="552203" y="1150906"/>
            <a:ext cx="8229600" cy="6408737"/>
          </a:xfrm>
        </p:spPr>
        <p:txBody>
          <a:bodyPr/>
          <a:lstStyle/>
          <a:p>
            <a:pPr>
              <a:spcBef>
                <a:spcPts val="0"/>
              </a:spcBef>
            </a:pPr>
            <a:r>
              <a:rPr lang="zh-CN" altLang="en-US" sz="2400" dirty="0">
                <a:latin typeface="仿宋_GB2312" pitchFamily="49" charset="-122"/>
                <a:ea typeface="仿宋_GB2312" pitchFamily="49" charset="-122"/>
              </a:rPr>
              <a:t>  常用的有关进程管理的系统调用有：</a:t>
            </a:r>
            <a:endParaRPr lang="en-US" altLang="zh-CN" sz="2400" dirty="0">
              <a:latin typeface="仿宋_GB2312" pitchFamily="49" charset="-122"/>
              <a:ea typeface="仿宋_GB2312" pitchFamily="49" charset="-122"/>
            </a:endParaRPr>
          </a:p>
          <a:p>
            <a:pPr lvl="1">
              <a:spcBef>
                <a:spcPts val="0"/>
              </a:spcBef>
            </a:pPr>
            <a:r>
              <a:rPr lang="en-US" altLang="zh-CN" dirty="0">
                <a:latin typeface="仿宋_GB2312" pitchFamily="49" charset="-122"/>
                <a:ea typeface="仿宋_GB2312" pitchFamily="49" charset="-122"/>
              </a:rPr>
              <a:t>fork</a:t>
            </a:r>
            <a:r>
              <a:rPr lang="zh-CN" altLang="en-US" dirty="0">
                <a:latin typeface="仿宋_GB2312" pitchFamily="49" charset="-122"/>
                <a:ea typeface="仿宋_GB2312" pitchFamily="49" charset="-122"/>
              </a:rPr>
              <a:t>，</a:t>
            </a:r>
            <a:r>
              <a:rPr lang="en-US" altLang="zh-CN" dirty="0">
                <a:latin typeface="仿宋_GB2312" pitchFamily="49" charset="-122"/>
                <a:ea typeface="仿宋_GB2312" pitchFamily="49" charset="-122"/>
              </a:rPr>
              <a:t>exec</a:t>
            </a:r>
            <a:r>
              <a:rPr lang="zh-CN" altLang="en-US" dirty="0">
                <a:latin typeface="仿宋_GB2312" pitchFamily="49" charset="-122"/>
                <a:ea typeface="仿宋_GB2312" pitchFamily="49" charset="-122"/>
              </a:rPr>
              <a:t>，</a:t>
            </a:r>
            <a:r>
              <a:rPr lang="en-US" altLang="zh-CN" dirty="0">
                <a:latin typeface="仿宋_GB2312" pitchFamily="49" charset="-122"/>
                <a:ea typeface="仿宋_GB2312" pitchFamily="49" charset="-122"/>
              </a:rPr>
              <a:t>wait</a:t>
            </a:r>
            <a:r>
              <a:rPr lang="zh-CN" altLang="en-US" dirty="0">
                <a:latin typeface="仿宋_GB2312" pitchFamily="49" charset="-122"/>
                <a:ea typeface="仿宋_GB2312" pitchFamily="49" charset="-122"/>
              </a:rPr>
              <a:t>，</a:t>
            </a:r>
            <a:r>
              <a:rPr lang="en-US" altLang="zh-CN" dirty="0">
                <a:latin typeface="仿宋_GB2312" pitchFamily="49" charset="-122"/>
                <a:ea typeface="仿宋_GB2312" pitchFamily="49" charset="-122"/>
              </a:rPr>
              <a:t>exit</a:t>
            </a:r>
            <a:r>
              <a:rPr lang="zh-CN" altLang="en-US" dirty="0">
                <a:latin typeface="仿宋_GB2312" pitchFamily="49" charset="-122"/>
                <a:ea typeface="仿宋_GB2312" pitchFamily="49" charset="-122"/>
              </a:rPr>
              <a:t>，</a:t>
            </a:r>
            <a:r>
              <a:rPr lang="en-US" altLang="zh-CN" dirty="0" err="1">
                <a:latin typeface="仿宋_GB2312" pitchFamily="49" charset="-122"/>
                <a:ea typeface="仿宋_GB2312" pitchFamily="49" charset="-122"/>
              </a:rPr>
              <a:t>getpid</a:t>
            </a:r>
            <a:r>
              <a:rPr lang="zh-CN" altLang="en-US" dirty="0">
                <a:latin typeface="仿宋_GB2312" pitchFamily="49" charset="-122"/>
                <a:ea typeface="仿宋_GB2312" pitchFamily="49" charset="-122"/>
              </a:rPr>
              <a:t>，</a:t>
            </a:r>
            <a:r>
              <a:rPr lang="en-US" altLang="zh-CN" dirty="0">
                <a:latin typeface="仿宋_GB2312" pitchFamily="49" charset="-122"/>
                <a:ea typeface="仿宋_GB2312" pitchFamily="49" charset="-122"/>
              </a:rPr>
              <a:t>sleep</a:t>
            </a:r>
            <a:r>
              <a:rPr lang="zh-CN" altLang="en-US" dirty="0">
                <a:latin typeface="仿宋_GB2312" pitchFamily="49" charset="-122"/>
                <a:ea typeface="仿宋_GB2312" pitchFamily="49" charset="-122"/>
              </a:rPr>
              <a:t>，</a:t>
            </a:r>
            <a:r>
              <a:rPr lang="en-US" altLang="zh-CN" dirty="0">
                <a:latin typeface="仿宋_GB2312" pitchFamily="49" charset="-122"/>
                <a:ea typeface="仿宋_GB2312" pitchFamily="49" charset="-122"/>
              </a:rPr>
              <a:t>nice</a:t>
            </a:r>
            <a:r>
              <a:rPr lang="zh-CN" altLang="en-US" dirty="0">
                <a:latin typeface="仿宋_GB2312" pitchFamily="49" charset="-122"/>
                <a:ea typeface="仿宋_GB2312" pitchFamily="49" charset="-122"/>
              </a:rPr>
              <a:t>等</a:t>
            </a:r>
          </a:p>
          <a:p>
            <a:pPr>
              <a:spcBef>
                <a:spcPts val="0"/>
              </a:spcBef>
            </a:pPr>
            <a:r>
              <a:rPr lang="zh-CN" altLang="en-US" sz="2400" dirty="0">
                <a:ea typeface="楷体_GB2312" pitchFamily="49" charset="-122"/>
              </a:rPr>
              <a:t>应用示例</a:t>
            </a:r>
            <a:r>
              <a:rPr lang="zh-CN" altLang="en-US" sz="2400" dirty="0"/>
              <a:t> </a:t>
            </a:r>
          </a:p>
        </p:txBody>
      </p:sp>
      <p:sp>
        <p:nvSpPr>
          <p:cNvPr id="2" name="矩形 1">
            <a:extLst>
              <a:ext uri="{FF2B5EF4-FFF2-40B4-BE49-F238E27FC236}">
                <a16:creationId xmlns:a16="http://schemas.microsoft.com/office/drawing/2014/main" id="{2146A3C5-1CBF-4CB4-84FC-9837A8669A48}"/>
              </a:ext>
            </a:extLst>
          </p:cNvPr>
          <p:cNvSpPr/>
          <p:nvPr/>
        </p:nvSpPr>
        <p:spPr>
          <a:xfrm>
            <a:off x="2284619" y="265778"/>
            <a:ext cx="4288353" cy="584775"/>
          </a:xfrm>
          <a:prstGeom prst="rect">
            <a:avLst/>
          </a:prstGeom>
        </p:spPr>
        <p:txBody>
          <a:bodyPr wrap="none">
            <a:spAutoFit/>
          </a:bodyPr>
          <a:lstStyle/>
          <a:p>
            <a:pPr algn="ctr">
              <a:spcBef>
                <a:spcPts val="0"/>
              </a:spcBef>
              <a:buFontTx/>
              <a:buNone/>
            </a:pPr>
            <a:r>
              <a:rPr lang="zh-CN" altLang="en-US" sz="3200" b="1" dirty="0">
                <a:latin typeface="+mj-ea"/>
                <a:ea typeface="+mj-ea"/>
              </a:rPr>
              <a:t>系统调用的格式和功能</a:t>
            </a:r>
          </a:p>
        </p:txBody>
      </p:sp>
      <p:sp>
        <p:nvSpPr>
          <p:cNvPr id="3" name="矩形 2">
            <a:extLst>
              <a:ext uri="{FF2B5EF4-FFF2-40B4-BE49-F238E27FC236}">
                <a16:creationId xmlns:a16="http://schemas.microsoft.com/office/drawing/2014/main" id="{CF67A4F2-2CD6-4BB1-8704-F45C7440F8A2}"/>
              </a:ext>
            </a:extLst>
          </p:cNvPr>
          <p:cNvSpPr/>
          <p:nvPr/>
        </p:nvSpPr>
        <p:spPr>
          <a:xfrm>
            <a:off x="149801" y="117693"/>
            <a:ext cx="6786749" cy="6740307"/>
          </a:xfrm>
          <a:prstGeom prst="rect">
            <a:avLst/>
          </a:prstGeom>
          <a:solidFill>
            <a:schemeClr val="accent3">
              <a:lumMod val="20000"/>
              <a:lumOff val="80000"/>
            </a:schemeClr>
          </a:solidFill>
        </p:spPr>
        <p:txBody>
          <a:bodyPr wrap="square">
            <a:spAutoFit/>
          </a:bodyPr>
          <a:lstStyle/>
          <a:p>
            <a:pPr>
              <a:spcBef>
                <a:spcPts val="0"/>
              </a:spcBef>
              <a:buFontTx/>
              <a:buNone/>
            </a:pPr>
            <a:r>
              <a:rPr lang="en-US" altLang="zh-CN" sz="1600" dirty="0"/>
              <a:t>/*proc1.c</a:t>
            </a:r>
            <a:r>
              <a:rPr lang="zh-CN" altLang="en-US" sz="1600" dirty="0"/>
              <a:t>演示有关进程操作*</a:t>
            </a:r>
            <a:r>
              <a:rPr lang="en-US" altLang="zh-CN" sz="1600" dirty="0"/>
              <a:t>/</a:t>
            </a:r>
          </a:p>
          <a:p>
            <a:pPr>
              <a:spcBef>
                <a:spcPts val="0"/>
              </a:spcBef>
              <a:buFontTx/>
              <a:buNone/>
            </a:pPr>
            <a:r>
              <a:rPr lang="en-US" altLang="zh-CN" sz="1600" dirty="0"/>
              <a:t>#include &lt;</a:t>
            </a:r>
            <a:r>
              <a:rPr lang="en-US" altLang="zh-CN" sz="1600" dirty="0" err="1"/>
              <a:t>unistd.h</a:t>
            </a:r>
            <a:r>
              <a:rPr lang="en-US" altLang="zh-CN" sz="1600" dirty="0"/>
              <a:t>&gt;</a:t>
            </a:r>
          </a:p>
          <a:p>
            <a:pPr>
              <a:spcBef>
                <a:spcPts val="0"/>
              </a:spcBef>
              <a:buFontTx/>
              <a:buNone/>
            </a:pPr>
            <a:r>
              <a:rPr lang="en-US" altLang="zh-CN" sz="1600" dirty="0"/>
              <a:t>#include &lt;sys/</a:t>
            </a:r>
            <a:r>
              <a:rPr lang="en-US" altLang="zh-CN" sz="1600" dirty="0" err="1"/>
              <a:t>types.h</a:t>
            </a:r>
            <a:r>
              <a:rPr lang="en-US" altLang="zh-CN" sz="1600" dirty="0"/>
              <a:t>&gt;</a:t>
            </a:r>
          </a:p>
          <a:p>
            <a:pPr>
              <a:spcBef>
                <a:spcPts val="0"/>
              </a:spcBef>
              <a:buFontTx/>
              <a:buNone/>
            </a:pPr>
            <a:r>
              <a:rPr lang="en-US" altLang="zh-CN" sz="1600" dirty="0"/>
              <a:t>#include &lt;</a:t>
            </a:r>
            <a:r>
              <a:rPr lang="en-US" altLang="zh-CN" sz="1600" dirty="0" err="1"/>
              <a:t>stdio.h</a:t>
            </a:r>
            <a:r>
              <a:rPr lang="en-US" altLang="zh-CN" sz="1600" dirty="0"/>
              <a:t>&gt;</a:t>
            </a:r>
          </a:p>
          <a:p>
            <a:pPr>
              <a:spcBef>
                <a:spcPts val="0"/>
              </a:spcBef>
              <a:buFontTx/>
              <a:buNone/>
            </a:pPr>
            <a:r>
              <a:rPr lang="en-US" altLang="zh-CN" sz="1600" dirty="0"/>
              <a:t>#include &lt;</a:t>
            </a:r>
            <a:r>
              <a:rPr lang="en-US" altLang="zh-CN" sz="1600" dirty="0" err="1"/>
              <a:t>errno.h</a:t>
            </a:r>
            <a:r>
              <a:rPr lang="en-US" altLang="zh-CN" sz="1600" dirty="0"/>
              <a:t>&gt;</a:t>
            </a:r>
          </a:p>
          <a:p>
            <a:pPr>
              <a:spcBef>
                <a:spcPts val="0"/>
              </a:spcBef>
              <a:buFontTx/>
              <a:buNone/>
            </a:pPr>
            <a:r>
              <a:rPr lang="en-US" altLang="zh-CN" sz="1600" dirty="0"/>
              <a:t>int main(int </a:t>
            </a:r>
            <a:r>
              <a:rPr lang="en-US" altLang="zh-CN" sz="1600" dirty="0" err="1"/>
              <a:t>argc,char</a:t>
            </a:r>
            <a:r>
              <a:rPr lang="en-US" altLang="zh-CN" sz="1600" dirty="0"/>
              <a:t> **</a:t>
            </a:r>
            <a:r>
              <a:rPr lang="en-US" altLang="zh-CN" sz="1600" dirty="0" err="1"/>
              <a:t>argv</a:t>
            </a:r>
            <a:r>
              <a:rPr lang="en-US" altLang="zh-CN" sz="1600" dirty="0"/>
              <a:t>){</a:t>
            </a:r>
          </a:p>
          <a:p>
            <a:pPr>
              <a:spcBef>
                <a:spcPts val="0"/>
              </a:spcBef>
              <a:buFontTx/>
              <a:buNone/>
            </a:pPr>
            <a:r>
              <a:rPr lang="en-US" altLang="zh-CN" sz="1600" dirty="0"/>
              <a:t>    </a:t>
            </a:r>
            <a:r>
              <a:rPr lang="en-US" altLang="zh-CN" sz="1600" dirty="0" err="1"/>
              <a:t>pid_t</a:t>
            </a:r>
            <a:r>
              <a:rPr lang="en-US" altLang="zh-CN" sz="1600" dirty="0"/>
              <a:t> </a:t>
            </a:r>
            <a:r>
              <a:rPr lang="en-US" altLang="zh-CN" sz="1600" dirty="0" err="1"/>
              <a:t>pid,old_ppid,new_ppid</a:t>
            </a:r>
            <a:r>
              <a:rPr lang="en-US" altLang="zh-CN" sz="1600" dirty="0"/>
              <a:t>;</a:t>
            </a:r>
          </a:p>
          <a:p>
            <a:pPr>
              <a:spcBef>
                <a:spcPts val="0"/>
              </a:spcBef>
              <a:buFontTx/>
              <a:buNone/>
            </a:pPr>
            <a:r>
              <a:rPr lang="en-US" altLang="zh-CN" sz="1600" dirty="0"/>
              <a:t>    </a:t>
            </a:r>
            <a:r>
              <a:rPr lang="en-US" altLang="zh-CN" sz="1600" dirty="0" err="1"/>
              <a:t>pid_t</a:t>
            </a:r>
            <a:r>
              <a:rPr lang="en-US" altLang="zh-CN" sz="1600" dirty="0"/>
              <a:t> </a:t>
            </a:r>
            <a:r>
              <a:rPr lang="en-US" altLang="zh-CN" sz="1600" dirty="0" err="1"/>
              <a:t>child,parent</a:t>
            </a:r>
            <a:r>
              <a:rPr lang="en-US" altLang="zh-CN" sz="1600" dirty="0"/>
              <a:t>;</a:t>
            </a:r>
          </a:p>
          <a:p>
            <a:pPr>
              <a:spcBef>
                <a:spcPts val="0"/>
              </a:spcBef>
              <a:buFontTx/>
              <a:buNone/>
            </a:pPr>
            <a:r>
              <a:rPr lang="en-US" altLang="zh-CN" sz="1600" dirty="0"/>
              <a:t>    parent=</a:t>
            </a:r>
            <a:r>
              <a:rPr lang="en-US" altLang="zh-CN" sz="1600" dirty="0" err="1"/>
              <a:t>getpid</a:t>
            </a:r>
            <a:r>
              <a:rPr lang="en-US" altLang="zh-CN" sz="1600" dirty="0"/>
              <a:t>();          	    /*</a:t>
            </a:r>
            <a:r>
              <a:rPr lang="zh-CN" altLang="en-US" sz="1600" dirty="0"/>
              <a:t>获得本进程的</a:t>
            </a:r>
            <a:r>
              <a:rPr lang="en-US" altLang="zh-CN" sz="1600" dirty="0"/>
              <a:t>PID*/</a:t>
            </a:r>
          </a:p>
          <a:p>
            <a:pPr>
              <a:spcBef>
                <a:spcPts val="0"/>
              </a:spcBef>
              <a:buFontTx/>
              <a:buNone/>
            </a:pPr>
            <a:r>
              <a:rPr lang="en-US" altLang="zh-CN" sz="1600" dirty="0"/>
              <a:t>    if((child=fork())&lt;0){</a:t>
            </a:r>
          </a:p>
          <a:p>
            <a:pPr>
              <a:spcBef>
                <a:spcPts val="0"/>
              </a:spcBef>
              <a:buFontTx/>
              <a:buNone/>
            </a:pPr>
            <a:r>
              <a:rPr lang="en-US" altLang="zh-CN" sz="1600" dirty="0"/>
              <a:t>        </a:t>
            </a:r>
            <a:r>
              <a:rPr lang="en-US" altLang="zh-CN" sz="1600" dirty="0" err="1"/>
              <a:t>fprintf</a:t>
            </a:r>
            <a:r>
              <a:rPr lang="en-US" altLang="zh-CN" sz="1600" dirty="0"/>
              <a:t>(stderr,"%</a:t>
            </a:r>
            <a:r>
              <a:rPr lang="en-US" altLang="zh-CN" sz="1600" dirty="0" err="1"/>
              <a:t>s:fork</a:t>
            </a:r>
            <a:r>
              <a:rPr lang="en-US" altLang="zh-CN" sz="1600" dirty="0"/>
              <a:t> of child failed:%s\n",</a:t>
            </a:r>
            <a:r>
              <a:rPr lang="en-US" altLang="zh-CN" sz="1600" dirty="0" err="1"/>
              <a:t>argv</a:t>
            </a:r>
            <a:r>
              <a:rPr lang="en-US" altLang="zh-CN" sz="1600" dirty="0"/>
              <a:t>[0],</a:t>
            </a:r>
            <a:r>
              <a:rPr lang="en-US" altLang="zh-CN" sz="1600" dirty="0" err="1"/>
              <a:t>strerror</a:t>
            </a:r>
            <a:r>
              <a:rPr lang="en-US" altLang="zh-CN" sz="1600" dirty="0"/>
              <a:t>(</a:t>
            </a:r>
            <a:r>
              <a:rPr lang="en-US" altLang="zh-CN" sz="1600" dirty="0" err="1"/>
              <a:t>errno</a:t>
            </a:r>
            <a:r>
              <a:rPr lang="en-US" altLang="zh-CN" sz="1600" dirty="0"/>
              <a:t>));</a:t>
            </a:r>
          </a:p>
          <a:p>
            <a:pPr>
              <a:spcBef>
                <a:spcPts val="0"/>
              </a:spcBef>
              <a:buFontTx/>
              <a:buNone/>
            </a:pPr>
            <a:r>
              <a:rPr lang="en-US" altLang="zh-CN" sz="1600" dirty="0"/>
              <a:t>        exit(1); }</a:t>
            </a:r>
          </a:p>
          <a:p>
            <a:pPr>
              <a:spcBef>
                <a:spcPts val="0"/>
              </a:spcBef>
              <a:buFontTx/>
              <a:buNone/>
            </a:pPr>
            <a:r>
              <a:rPr lang="en-US" altLang="zh-CN" sz="1600" dirty="0"/>
              <a:t>else if(child==0){       	   /*</a:t>
            </a:r>
            <a:r>
              <a:rPr lang="zh-CN" altLang="en-US" sz="1600" dirty="0"/>
              <a:t>此时是子进程被调度运行*</a:t>
            </a:r>
            <a:r>
              <a:rPr lang="en-US" altLang="zh-CN" sz="1600" dirty="0"/>
              <a:t>/</a:t>
            </a:r>
          </a:p>
          <a:p>
            <a:pPr>
              <a:spcBef>
                <a:spcPts val="0"/>
              </a:spcBef>
              <a:buFontTx/>
              <a:buNone/>
            </a:pPr>
            <a:r>
              <a:rPr lang="en-US" altLang="zh-CN" sz="1600" dirty="0"/>
              <a:t>        </a:t>
            </a:r>
            <a:r>
              <a:rPr lang="en-US" altLang="zh-CN" sz="1600" dirty="0" err="1"/>
              <a:t>old_ppid</a:t>
            </a:r>
            <a:r>
              <a:rPr lang="en-US" altLang="zh-CN" sz="1600" dirty="0"/>
              <a:t>=</a:t>
            </a:r>
            <a:r>
              <a:rPr lang="en-US" altLang="zh-CN" sz="1600" dirty="0" err="1"/>
              <a:t>getppid</a:t>
            </a:r>
            <a:r>
              <a:rPr lang="en-US" altLang="zh-CN" sz="1600" dirty="0"/>
              <a:t>();</a:t>
            </a:r>
          </a:p>
          <a:p>
            <a:pPr>
              <a:spcBef>
                <a:spcPts val="0"/>
              </a:spcBef>
              <a:buFontTx/>
              <a:buNone/>
            </a:pPr>
            <a:r>
              <a:rPr lang="en-US" altLang="zh-CN" sz="1600" dirty="0"/>
              <a:t>        sleep(2);</a:t>
            </a:r>
          </a:p>
          <a:p>
            <a:pPr>
              <a:spcBef>
                <a:spcPts val="0"/>
              </a:spcBef>
              <a:buFontTx/>
              <a:buNone/>
            </a:pPr>
            <a:r>
              <a:rPr lang="en-US" altLang="zh-CN" sz="1600" dirty="0"/>
              <a:t>        </a:t>
            </a:r>
            <a:r>
              <a:rPr lang="en-US" altLang="zh-CN" sz="1600" dirty="0" err="1"/>
              <a:t>new_ppid</a:t>
            </a:r>
            <a:r>
              <a:rPr lang="en-US" altLang="zh-CN" sz="1600" dirty="0"/>
              <a:t>=</a:t>
            </a:r>
            <a:r>
              <a:rPr lang="en-US" altLang="zh-CN" sz="1600" dirty="0" err="1"/>
              <a:t>getppid</a:t>
            </a:r>
            <a:r>
              <a:rPr lang="en-US" altLang="zh-CN" sz="1600" dirty="0"/>
              <a:t>(); }</a:t>
            </a:r>
          </a:p>
          <a:p>
            <a:pPr>
              <a:spcBef>
                <a:spcPts val="0"/>
              </a:spcBef>
              <a:buFontTx/>
              <a:buNone/>
            </a:pPr>
            <a:r>
              <a:rPr lang="en-US" altLang="zh-CN" sz="1600" dirty="0"/>
              <a:t>else {</a:t>
            </a:r>
          </a:p>
          <a:p>
            <a:pPr>
              <a:spcBef>
                <a:spcPts val="0"/>
              </a:spcBef>
              <a:buFontTx/>
              <a:buNone/>
            </a:pPr>
            <a:r>
              <a:rPr lang="en-US" altLang="zh-CN" sz="1600" dirty="0"/>
              <a:t>        sleep(1);</a:t>
            </a:r>
          </a:p>
          <a:p>
            <a:pPr>
              <a:spcBef>
                <a:spcPts val="0"/>
              </a:spcBef>
              <a:buFontTx/>
              <a:buNone/>
            </a:pPr>
            <a:r>
              <a:rPr lang="en-US" altLang="zh-CN" sz="1600" dirty="0"/>
              <a:t>        exit(0); }               	/*</a:t>
            </a:r>
            <a:r>
              <a:rPr lang="zh-CN" altLang="en-US" sz="1600" dirty="0"/>
              <a:t>父进程退出*</a:t>
            </a:r>
            <a:r>
              <a:rPr lang="en-US" altLang="zh-CN" sz="1600" dirty="0"/>
              <a:t>/</a:t>
            </a:r>
          </a:p>
          <a:p>
            <a:pPr>
              <a:spcBef>
                <a:spcPts val="0"/>
              </a:spcBef>
              <a:buFontTx/>
              <a:buNone/>
            </a:pPr>
            <a:r>
              <a:rPr lang="en-US" altLang="zh-CN" sz="1600" dirty="0"/>
              <a:t>    </a:t>
            </a:r>
          </a:p>
          <a:p>
            <a:pPr>
              <a:spcBef>
                <a:spcPts val="0"/>
              </a:spcBef>
              <a:buFontTx/>
              <a:buNone/>
            </a:pPr>
            <a:r>
              <a:rPr lang="en-US" altLang="zh-CN" sz="1600" dirty="0"/>
              <a:t>   /*</a:t>
            </a:r>
            <a:r>
              <a:rPr lang="zh-CN" altLang="en-US" sz="1600" dirty="0"/>
              <a:t>下面仅子进程运行*</a:t>
            </a:r>
            <a:r>
              <a:rPr lang="en-US" altLang="zh-CN" sz="1600" dirty="0"/>
              <a:t>/</a:t>
            </a:r>
          </a:p>
          <a:p>
            <a:pPr>
              <a:spcBef>
                <a:spcPts val="0"/>
              </a:spcBef>
              <a:buFontTx/>
              <a:buNone/>
            </a:pPr>
            <a:r>
              <a:rPr lang="en-US" altLang="zh-CN" sz="1600" dirty="0"/>
              <a:t>    </a:t>
            </a:r>
            <a:r>
              <a:rPr lang="en-US" altLang="zh-CN" sz="1600" dirty="0" err="1"/>
              <a:t>printf</a:t>
            </a:r>
            <a:r>
              <a:rPr lang="en-US" altLang="zh-CN" sz="1600" dirty="0"/>
              <a:t>("Original parent:%d\</a:t>
            </a:r>
            <a:r>
              <a:rPr lang="en-US" altLang="zh-CN" sz="1600" dirty="0" err="1"/>
              <a:t>n",parent</a:t>
            </a:r>
            <a:r>
              <a:rPr lang="en-US" altLang="zh-CN" sz="1600" dirty="0"/>
              <a:t>);</a:t>
            </a:r>
          </a:p>
          <a:p>
            <a:pPr>
              <a:spcBef>
                <a:spcPts val="0"/>
              </a:spcBef>
              <a:buFontTx/>
              <a:buNone/>
            </a:pPr>
            <a:r>
              <a:rPr lang="en-US" altLang="zh-CN" sz="1600" dirty="0"/>
              <a:t>    </a:t>
            </a:r>
            <a:r>
              <a:rPr lang="en-US" altLang="zh-CN" sz="1600" dirty="0" err="1"/>
              <a:t>printf</a:t>
            </a:r>
            <a:r>
              <a:rPr lang="en-US" altLang="zh-CN" sz="1600" dirty="0"/>
              <a:t>("Child:%d\n",</a:t>
            </a:r>
            <a:r>
              <a:rPr lang="en-US" altLang="zh-CN" sz="1600" dirty="0" err="1"/>
              <a:t>getpid</a:t>
            </a:r>
            <a:r>
              <a:rPr lang="en-US" altLang="zh-CN" sz="1600" dirty="0"/>
              <a:t>());</a:t>
            </a:r>
          </a:p>
          <a:p>
            <a:pPr>
              <a:spcBef>
                <a:spcPts val="0"/>
              </a:spcBef>
              <a:buFontTx/>
              <a:buNone/>
            </a:pPr>
            <a:r>
              <a:rPr lang="en-US" altLang="zh-CN" sz="1600" dirty="0"/>
              <a:t>    </a:t>
            </a:r>
            <a:r>
              <a:rPr lang="en-US" altLang="zh-CN" sz="1600" dirty="0" err="1"/>
              <a:t>printf</a:t>
            </a:r>
            <a:r>
              <a:rPr lang="en-US" altLang="zh-CN" sz="1600" dirty="0"/>
              <a:t>("Child's old </a:t>
            </a:r>
            <a:r>
              <a:rPr lang="en-US" altLang="zh-CN" sz="1600" dirty="0" err="1"/>
              <a:t>ppid</a:t>
            </a:r>
            <a:r>
              <a:rPr lang="en-US" altLang="zh-CN" sz="1600" dirty="0"/>
              <a:t>:%d\n",</a:t>
            </a:r>
            <a:r>
              <a:rPr lang="en-US" altLang="zh-CN" sz="1600" dirty="0" err="1"/>
              <a:t>old_ppid</a:t>
            </a:r>
            <a:r>
              <a:rPr lang="en-US" altLang="zh-CN" sz="1600" dirty="0"/>
              <a:t>);</a:t>
            </a:r>
          </a:p>
          <a:p>
            <a:pPr>
              <a:spcBef>
                <a:spcPts val="0"/>
              </a:spcBef>
              <a:buFontTx/>
              <a:buNone/>
            </a:pPr>
            <a:r>
              <a:rPr lang="en-US" altLang="zh-CN" sz="1600" dirty="0"/>
              <a:t>    </a:t>
            </a:r>
            <a:r>
              <a:rPr lang="en-US" altLang="zh-CN" sz="1600" dirty="0" err="1"/>
              <a:t>printf</a:t>
            </a:r>
            <a:r>
              <a:rPr lang="en-US" altLang="zh-CN" sz="1600" dirty="0"/>
              <a:t>("Child's new </a:t>
            </a:r>
            <a:r>
              <a:rPr lang="en-US" altLang="zh-CN" sz="1600" dirty="0" err="1"/>
              <a:t>ppid</a:t>
            </a:r>
            <a:r>
              <a:rPr lang="en-US" altLang="zh-CN" sz="1600" dirty="0"/>
              <a:t>:%d\n",</a:t>
            </a:r>
            <a:r>
              <a:rPr lang="en-US" altLang="zh-CN" sz="1600" dirty="0" err="1"/>
              <a:t>new_ppid</a:t>
            </a:r>
            <a:r>
              <a:rPr lang="en-US" altLang="zh-CN" sz="1600" dirty="0"/>
              <a:t>);</a:t>
            </a:r>
          </a:p>
          <a:p>
            <a:pPr>
              <a:spcBef>
                <a:spcPts val="0"/>
              </a:spcBef>
              <a:buFontTx/>
              <a:buNone/>
            </a:pPr>
            <a:r>
              <a:rPr lang="en-US" altLang="zh-CN" sz="1600" dirty="0"/>
              <a:t>    exit(0);</a:t>
            </a:r>
          </a:p>
          <a:p>
            <a:pPr>
              <a:spcBef>
                <a:spcPts val="0"/>
              </a:spcBef>
              <a:buFontTx/>
              <a:buNone/>
            </a:pPr>
            <a:r>
              <a:rPr lang="en-US" altLang="zh-CN" sz="1600" dirty="0"/>
              <a:t>}</a:t>
            </a:r>
            <a:endParaRPr lang="en-US" altLang="zh-CN" dirty="0"/>
          </a:p>
        </p:txBody>
      </p:sp>
      <p:sp>
        <p:nvSpPr>
          <p:cNvPr id="299011" name="矩形 2">
            <a:extLst>
              <a:ext uri="{FF2B5EF4-FFF2-40B4-BE49-F238E27FC236}">
                <a16:creationId xmlns:a16="http://schemas.microsoft.com/office/drawing/2014/main" id="{8E97D969-4B36-4B2E-A7DA-FF74CC08C8A4}"/>
              </a:ext>
            </a:extLst>
          </p:cNvPr>
          <p:cNvSpPr>
            <a:spLocks noChangeArrowheads="1"/>
          </p:cNvSpPr>
          <p:nvPr/>
        </p:nvSpPr>
        <p:spPr bwMode="auto">
          <a:xfrm>
            <a:off x="5793675" y="4522848"/>
            <a:ext cx="3090554" cy="1422400"/>
          </a:xfrm>
          <a:prstGeom prst="rect">
            <a:avLst/>
          </a:prstGeom>
          <a:solidFill>
            <a:srgbClr val="FFFF00"/>
          </a:solidFill>
          <a:ln>
            <a:noFill/>
          </a:ln>
        </p:spPr>
        <p:txBody>
          <a:bodyPr wrap="squar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0"/>
              </a:spcBef>
              <a:buClrTx/>
              <a:buSzTx/>
              <a:buFontTx/>
              <a:buNone/>
            </a:pPr>
            <a:r>
              <a:rPr lang="zh-CN" altLang="en-US" sz="1800" dirty="0"/>
              <a:t>程序运行的结果如下：</a:t>
            </a:r>
          </a:p>
          <a:p>
            <a:pPr eaLnBrk="1" hangingPunct="1">
              <a:lnSpc>
                <a:spcPct val="80000"/>
              </a:lnSpc>
              <a:spcBef>
                <a:spcPct val="0"/>
              </a:spcBef>
              <a:buClrTx/>
              <a:buSzTx/>
              <a:buFontTx/>
              <a:buNone/>
            </a:pPr>
            <a:r>
              <a:rPr lang="en-US" altLang="zh-CN" sz="1800" dirty="0"/>
              <a:t>$ ./proc1</a:t>
            </a:r>
          </a:p>
          <a:p>
            <a:pPr eaLnBrk="1" hangingPunct="1">
              <a:lnSpc>
                <a:spcPct val="80000"/>
              </a:lnSpc>
              <a:spcBef>
                <a:spcPct val="0"/>
              </a:spcBef>
              <a:buClrTx/>
              <a:buSzTx/>
              <a:buFontTx/>
              <a:buNone/>
            </a:pPr>
            <a:r>
              <a:rPr lang="en-US" altLang="zh-CN" sz="1800" dirty="0"/>
              <a:t>Original parent:2009</a:t>
            </a:r>
          </a:p>
          <a:p>
            <a:pPr eaLnBrk="1" hangingPunct="1">
              <a:lnSpc>
                <a:spcPct val="80000"/>
              </a:lnSpc>
              <a:spcBef>
                <a:spcPct val="0"/>
              </a:spcBef>
              <a:buClrTx/>
              <a:buSzTx/>
              <a:buFontTx/>
              <a:buNone/>
            </a:pPr>
            <a:r>
              <a:rPr lang="en-US" altLang="zh-CN" sz="1800" dirty="0"/>
              <a:t>Child:2010</a:t>
            </a:r>
          </a:p>
          <a:p>
            <a:pPr eaLnBrk="1" hangingPunct="1">
              <a:lnSpc>
                <a:spcPct val="80000"/>
              </a:lnSpc>
              <a:spcBef>
                <a:spcPct val="0"/>
              </a:spcBef>
              <a:buClrTx/>
              <a:buSzTx/>
              <a:buFontTx/>
              <a:buNone/>
            </a:pPr>
            <a:r>
              <a:rPr lang="en-US" altLang="zh-CN" sz="1800" dirty="0"/>
              <a:t>Child's old ppid:2009</a:t>
            </a:r>
          </a:p>
          <a:p>
            <a:pPr eaLnBrk="1" hangingPunct="1">
              <a:lnSpc>
                <a:spcPct val="80000"/>
              </a:lnSpc>
              <a:spcBef>
                <a:spcPct val="0"/>
              </a:spcBef>
              <a:buClrTx/>
              <a:buSzTx/>
              <a:buFontTx/>
              <a:buNone/>
            </a:pPr>
            <a:r>
              <a:rPr lang="en-US" altLang="zh-CN" sz="1800" dirty="0"/>
              <a:t>Child's new ppid:1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9011"/>
                                        </p:tgtEl>
                                        <p:attrNameLst>
                                          <p:attrName>style.visibility</p:attrName>
                                        </p:attrNameLst>
                                      </p:cBhvr>
                                      <p:to>
                                        <p:strVal val="visible"/>
                                      </p:to>
                                    </p:set>
                                    <p:animEffect transition="in" filter="fade">
                                      <p:cBhvr>
                                        <p:cTn id="12" dur="250"/>
                                        <p:tgtEl>
                                          <p:spTgt spid="299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9011"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8AE20D-C92D-460E-B393-668EF96EA62D}"/>
              </a:ext>
            </a:extLst>
          </p:cNvPr>
          <p:cNvSpPr>
            <a:spLocks noGrp="1"/>
          </p:cNvSpPr>
          <p:nvPr>
            <p:ph type="title"/>
          </p:nvPr>
        </p:nvSpPr>
        <p:spPr/>
        <p:txBody>
          <a:bodyPr/>
          <a:lstStyle/>
          <a:p>
            <a:pPr>
              <a:defRPr/>
            </a:pPr>
            <a:r>
              <a:rPr lang="en-US" altLang="zh-CN" dirty="0"/>
              <a:t>2.7 </a:t>
            </a:r>
            <a:r>
              <a:rPr lang="zh-CN" altLang="en-US" dirty="0"/>
              <a:t>线程和线程控制</a:t>
            </a:r>
          </a:p>
        </p:txBody>
      </p:sp>
      <p:sp>
        <p:nvSpPr>
          <p:cNvPr id="10" name="Rectangle 2051">
            <a:extLst>
              <a:ext uri="{FF2B5EF4-FFF2-40B4-BE49-F238E27FC236}">
                <a16:creationId xmlns:a16="http://schemas.microsoft.com/office/drawing/2014/main" id="{58A2333B-3935-4D1F-ACF3-877BC40A0E06}"/>
              </a:ext>
            </a:extLst>
          </p:cNvPr>
          <p:cNvSpPr txBox="1">
            <a:spLocks noChangeArrowheads="1"/>
          </p:cNvSpPr>
          <p:nvPr/>
        </p:nvSpPr>
        <p:spPr bwMode="auto">
          <a:xfrm>
            <a:off x="522073" y="1442491"/>
            <a:ext cx="8229600" cy="421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30000"/>
              </a:spcBef>
              <a:spcAft>
                <a:spcPct val="0"/>
              </a:spcAft>
              <a:buFont typeface="Wingdings" panose="05000000000000000000" pitchFamily="2" charset="2"/>
              <a:buChar char="l"/>
              <a:defRPr sz="2400">
                <a:solidFill>
                  <a:schemeClr val="tx1"/>
                </a:solidFill>
                <a:latin typeface="+mn-lt"/>
                <a:ea typeface="宋体" pitchFamily="2" charset="-122"/>
              </a:defRPr>
            </a:lvl2pPr>
            <a:lvl3pPr marL="1143000" indent="-228600" algn="l" rtl="0" eaLnBrk="0" fontAlgn="base" hangingPunct="0">
              <a:spcBef>
                <a:spcPct val="20000"/>
              </a:spcBef>
              <a:spcAft>
                <a:spcPct val="0"/>
              </a:spcAft>
              <a:buChar char="•"/>
              <a:defRPr sz="20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b="1">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b="1">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b="1">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b="1">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b="1">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b="1">
                <a:solidFill>
                  <a:schemeClr val="tx1"/>
                </a:solidFill>
                <a:latin typeface="+mn-lt"/>
                <a:ea typeface="宋体"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n"/>
              <a:tabLst/>
              <a:defRPr/>
            </a:pPr>
            <a:r>
              <a:rPr kumimoji="0" lang="zh-CN" altLang="en-US" sz="3200" b="1" i="0" u="none" strike="noStrike" kern="0" cap="none" spc="0" normalizeH="0" baseline="0" noProof="0" dirty="0">
                <a:ln>
                  <a:noFill/>
                </a:ln>
                <a:solidFill>
                  <a:srgbClr val="000000"/>
                </a:solidFill>
                <a:effectLst/>
                <a:uLnTx/>
                <a:uFillTx/>
                <a:latin typeface="Arial"/>
                <a:ea typeface="黑体"/>
                <a:cs typeface="+mn-cs"/>
              </a:rPr>
              <a:t>线程概述</a:t>
            </a:r>
            <a:endParaRPr kumimoji="0" lang="en-US" altLang="zh-CN" sz="3200" b="1" i="0" u="none" strike="noStrike" kern="0" cap="none" spc="0" normalizeH="0" baseline="0" noProof="0" dirty="0">
              <a:ln>
                <a:noFill/>
              </a:ln>
              <a:solidFill>
                <a:srgbClr val="000000"/>
              </a:solidFill>
              <a:effectLst/>
              <a:uLnTx/>
              <a:uFillTx/>
              <a:latin typeface="Arial"/>
              <a:ea typeface="黑体"/>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n"/>
              <a:tabLst/>
              <a:defRPr/>
            </a:pPr>
            <a:r>
              <a:rPr kumimoji="0" lang="zh-CN" altLang="en-US" sz="3200" b="1" i="0" u="none" strike="noStrike" kern="0" cap="none" spc="0" normalizeH="0" baseline="0" noProof="0" dirty="0">
                <a:ln>
                  <a:noFill/>
                </a:ln>
                <a:solidFill>
                  <a:srgbClr val="000000"/>
                </a:solidFill>
                <a:effectLst/>
                <a:uLnTx/>
                <a:uFillTx/>
                <a:latin typeface="Arial"/>
                <a:ea typeface="黑体"/>
                <a:cs typeface="+mn-cs"/>
              </a:rPr>
              <a:t>线程与进程的比较</a:t>
            </a:r>
            <a:endParaRPr kumimoji="0" lang="en-US" altLang="zh-CN" sz="3200" b="1" i="0" u="none" strike="noStrike" kern="0" cap="none" spc="0" normalizeH="0" baseline="0" noProof="0" dirty="0">
              <a:ln>
                <a:noFill/>
              </a:ln>
              <a:solidFill>
                <a:srgbClr val="000000"/>
              </a:solidFill>
              <a:effectLst/>
              <a:uLnTx/>
              <a:uFillTx/>
              <a:latin typeface="Arial"/>
              <a:ea typeface="黑体"/>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n"/>
              <a:tabLst/>
              <a:defRPr/>
            </a:pPr>
            <a:r>
              <a:rPr kumimoji="0" lang="zh-CN" altLang="en-US" sz="3200" b="1" i="0" u="none" strike="noStrike" kern="0" cap="none" spc="0" normalizeH="0" baseline="0" noProof="0" dirty="0">
                <a:ln>
                  <a:noFill/>
                </a:ln>
                <a:solidFill>
                  <a:srgbClr val="000000"/>
                </a:solidFill>
                <a:effectLst/>
                <a:uLnTx/>
                <a:uFillTx/>
                <a:latin typeface="Arial"/>
                <a:ea typeface="黑体"/>
                <a:cs typeface="+mn-cs"/>
              </a:rPr>
              <a:t>线程的控制</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a:extLst>
              <a:ext uri="{FF2B5EF4-FFF2-40B4-BE49-F238E27FC236}">
                <a16:creationId xmlns:a16="http://schemas.microsoft.com/office/drawing/2014/main" id="{D600AA25-1F72-4473-8B78-0ED67F1ABA6A}"/>
              </a:ext>
            </a:extLst>
          </p:cNvPr>
          <p:cNvSpPr>
            <a:spLocks noGrp="1" noRot="1" noChangeArrowheads="1"/>
          </p:cNvSpPr>
          <p:nvPr>
            <p:ph type="title"/>
          </p:nvPr>
        </p:nvSpPr>
        <p:spPr>
          <a:xfrm>
            <a:off x="301625" y="327819"/>
            <a:ext cx="8540750" cy="1143000"/>
          </a:xfrm>
        </p:spPr>
        <p:txBody>
          <a:bodyPr/>
          <a:lstStyle/>
          <a:p>
            <a:r>
              <a:rPr lang="en-US" altLang="zh-CN" b="1" dirty="0">
                <a:solidFill>
                  <a:srgbClr val="FF0000"/>
                </a:solidFill>
              </a:rPr>
              <a:t>1 </a:t>
            </a:r>
            <a:r>
              <a:rPr lang="zh-CN" altLang="en-US" b="1" dirty="0">
                <a:solidFill>
                  <a:srgbClr val="FF0000"/>
                </a:solidFill>
              </a:rPr>
              <a:t>线程的基本概念</a:t>
            </a:r>
          </a:p>
        </p:txBody>
      </p:sp>
      <p:sp>
        <p:nvSpPr>
          <p:cNvPr id="220163" name="Rectangle 3">
            <a:extLst>
              <a:ext uri="{FF2B5EF4-FFF2-40B4-BE49-F238E27FC236}">
                <a16:creationId xmlns:a16="http://schemas.microsoft.com/office/drawing/2014/main" id="{0F22567E-900D-4EEC-98B4-FED22D14764C}"/>
              </a:ext>
            </a:extLst>
          </p:cNvPr>
          <p:cNvSpPr>
            <a:spLocks noGrp="1" noRot="1" noChangeArrowheads="1"/>
          </p:cNvSpPr>
          <p:nvPr>
            <p:ph type="body" idx="1"/>
          </p:nvPr>
        </p:nvSpPr>
        <p:spPr>
          <a:xfrm>
            <a:off x="301625" y="2209800"/>
            <a:ext cx="8540750" cy="3965575"/>
          </a:xfrm>
        </p:spPr>
        <p:txBody>
          <a:bodyPr/>
          <a:lstStyle/>
          <a:p>
            <a:pPr>
              <a:lnSpc>
                <a:spcPct val="80000"/>
              </a:lnSpc>
            </a:pPr>
            <a:r>
              <a:rPr kumimoji="1" lang="zh-CN" altLang="en-US" sz="2800" b="1" dirty="0"/>
              <a:t>为使程序能并发执行，系统必须进行以下的一系列操作。</a:t>
            </a:r>
          </a:p>
          <a:p>
            <a:pPr>
              <a:lnSpc>
                <a:spcPct val="80000"/>
              </a:lnSpc>
              <a:buFont typeface="Wingdings 2" panose="05020102010507070707" pitchFamily="18" charset="2"/>
              <a:buNone/>
            </a:pPr>
            <a:r>
              <a:rPr kumimoji="1" lang="zh-CN" altLang="en-US" sz="2800" b="1" dirty="0"/>
              <a:t>         </a:t>
            </a:r>
            <a:r>
              <a:rPr kumimoji="1" lang="en-US" altLang="zh-CN" sz="2800" b="1" dirty="0"/>
              <a:t>1) </a:t>
            </a:r>
            <a:r>
              <a:rPr kumimoji="1" lang="zh-CN" altLang="en-US" sz="2800" b="1" dirty="0"/>
              <a:t>创建进程</a:t>
            </a:r>
          </a:p>
          <a:p>
            <a:pPr>
              <a:lnSpc>
                <a:spcPct val="80000"/>
              </a:lnSpc>
              <a:buFont typeface="Wingdings 2" panose="05020102010507070707" pitchFamily="18" charset="2"/>
              <a:buNone/>
            </a:pPr>
            <a:r>
              <a:rPr kumimoji="1" lang="zh-CN" altLang="en-US" sz="2800" b="1" dirty="0"/>
              <a:t>         </a:t>
            </a:r>
            <a:r>
              <a:rPr kumimoji="1" lang="en-US" altLang="zh-CN" sz="2800" b="1" dirty="0"/>
              <a:t>2) </a:t>
            </a:r>
            <a:r>
              <a:rPr kumimoji="1" lang="zh-CN" altLang="en-US" sz="2800" b="1" dirty="0"/>
              <a:t>撤消进程 </a:t>
            </a:r>
          </a:p>
          <a:p>
            <a:pPr>
              <a:lnSpc>
                <a:spcPct val="80000"/>
              </a:lnSpc>
              <a:buFont typeface="Wingdings 2" panose="05020102010507070707" pitchFamily="18" charset="2"/>
              <a:buNone/>
            </a:pPr>
            <a:r>
              <a:rPr kumimoji="1" lang="zh-CN" altLang="en-US" sz="2800" b="1" dirty="0"/>
              <a:t>         </a:t>
            </a:r>
            <a:r>
              <a:rPr kumimoji="1" lang="en-US" altLang="zh-CN" sz="2800" b="1" dirty="0"/>
              <a:t>3) </a:t>
            </a:r>
            <a:r>
              <a:rPr kumimoji="1" lang="zh-CN" altLang="en-US" sz="2800" b="1" dirty="0"/>
              <a:t>进程切换 </a:t>
            </a:r>
          </a:p>
          <a:p>
            <a:pPr>
              <a:lnSpc>
                <a:spcPct val="80000"/>
              </a:lnSpc>
            </a:pPr>
            <a:r>
              <a:rPr kumimoji="1" lang="zh-CN" altLang="en-US" sz="2800" b="1" dirty="0"/>
              <a:t>由于进程是一个资源的拥有者，因此在创建、撤销和切换中，系统必须为此付出较大的时间和空间的开销。</a:t>
            </a:r>
          </a:p>
          <a:p>
            <a:pPr>
              <a:lnSpc>
                <a:spcPct val="80000"/>
              </a:lnSpc>
            </a:pPr>
            <a:r>
              <a:rPr kumimoji="1" lang="zh-CN" altLang="en-US" sz="2800" b="1" dirty="0">
                <a:solidFill>
                  <a:srgbClr val="FF0000"/>
                </a:solidFill>
              </a:rPr>
              <a:t>如何使多个程序更好的并发执行，同时又能减少系统开销？</a:t>
            </a:r>
          </a:p>
          <a:p>
            <a:pPr>
              <a:lnSpc>
                <a:spcPct val="80000"/>
              </a:lnSpc>
            </a:pPr>
            <a:endParaRPr lang="zh-CN" altLang="en-US" sz="2800" b="1" dirty="0">
              <a:solidFill>
                <a:srgbClr val="FF0000"/>
              </a:solidFill>
            </a:endParaRPr>
          </a:p>
        </p:txBody>
      </p:sp>
      <p:sp>
        <p:nvSpPr>
          <p:cNvPr id="450565" name="Text Box 5">
            <a:extLst>
              <a:ext uri="{FF2B5EF4-FFF2-40B4-BE49-F238E27FC236}">
                <a16:creationId xmlns:a16="http://schemas.microsoft.com/office/drawing/2014/main" id="{41ED2063-109A-4C5F-898F-EFE5B6D6330C}"/>
              </a:ext>
            </a:extLst>
          </p:cNvPr>
          <p:cNvSpPr txBox="1">
            <a:spLocks noChangeArrowheads="1"/>
          </p:cNvSpPr>
          <p:nvPr/>
        </p:nvSpPr>
        <p:spPr bwMode="auto">
          <a:xfrm>
            <a:off x="381000" y="1524000"/>
            <a:ext cx="8305800" cy="579438"/>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3200" b="1" i="0" u="none" strike="noStrike" kern="1200" cap="none" spc="0" normalizeH="0" baseline="0" noProof="0" dirty="0">
                <a:ln>
                  <a:noFill/>
                </a:ln>
                <a:solidFill>
                  <a:srgbClr val="FF0000"/>
                </a:solidFill>
                <a:effectLst/>
                <a:uLnTx/>
                <a:uFillTx/>
                <a:latin typeface="Arial" charset="0"/>
                <a:ea typeface="黑体" panose="02010609060101010101" pitchFamily="49" charset="-122"/>
                <a:cs typeface="+mn-cs"/>
              </a:rPr>
              <a:t>1</a:t>
            </a:r>
            <a:r>
              <a:rPr lang="en-US" altLang="zh-CN" sz="3200" b="1" dirty="0">
                <a:solidFill>
                  <a:srgbClr val="FF0000"/>
                </a:solidFill>
                <a:latin typeface="Arial" charset="0"/>
                <a:ea typeface="黑体" panose="02010609060101010101" pitchFamily="49" charset="-122"/>
              </a:rPr>
              <a:t>.1</a:t>
            </a:r>
            <a:r>
              <a:rPr lang="zh-CN" altLang="en-US" sz="3200" b="1" dirty="0">
                <a:solidFill>
                  <a:srgbClr val="FF0000"/>
                </a:solidFill>
                <a:latin typeface="Arial" charset="0"/>
                <a:ea typeface="黑体" panose="02010609060101010101" pitchFamily="49" charset="-122"/>
              </a:rPr>
              <a:t> </a:t>
            </a:r>
            <a:r>
              <a:rPr kumimoji="0" lang="zh-CN" altLang="en-US" sz="3200" b="1" i="0" u="none" strike="noStrike" kern="1200" cap="none" spc="0" normalizeH="0" baseline="0" noProof="0" dirty="0">
                <a:ln>
                  <a:noFill/>
                </a:ln>
                <a:solidFill>
                  <a:srgbClr val="FF0000"/>
                </a:solidFill>
                <a:effectLst/>
                <a:uLnTx/>
                <a:uFillTx/>
                <a:latin typeface="Arial" charset="0"/>
                <a:ea typeface="黑体" panose="02010609060101010101" pitchFamily="49" charset="-122"/>
                <a:cs typeface="+mn-cs"/>
              </a:rPr>
              <a:t>线程的引入</a:t>
            </a:r>
          </a:p>
        </p:txBody>
      </p:sp>
      <p:sp>
        <p:nvSpPr>
          <p:cNvPr id="2" name="TextBox 1">
            <a:extLst>
              <a:ext uri="{FF2B5EF4-FFF2-40B4-BE49-F238E27FC236}">
                <a16:creationId xmlns:a16="http://schemas.microsoft.com/office/drawing/2014/main" id="{3EC134F3-23C9-4B02-96FC-AE795F20C677}"/>
              </a:ext>
            </a:extLst>
          </p:cNvPr>
          <p:cNvSpPr txBox="1">
            <a:spLocks noChangeArrowheads="1"/>
          </p:cNvSpPr>
          <p:nvPr/>
        </p:nvSpPr>
        <p:spPr bwMode="auto">
          <a:xfrm>
            <a:off x="2348429" y="6225372"/>
            <a:ext cx="403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引入线程</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016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0163">
                                            <p:txEl>
                                              <p:pRg st="5" end="5"/>
                                            </p:txEl>
                                          </p:spTgt>
                                        </p:tgtEl>
                                        <p:attrNameLst>
                                          <p:attrName>style.visibility</p:attrName>
                                        </p:attrNameLst>
                                      </p:cBhvr>
                                      <p:to>
                                        <p:strVal val="visible"/>
                                      </p:to>
                                    </p:set>
                                    <p:animEffect transition="in" filter="fade">
                                      <p:cBhvr>
                                        <p:cTn id="11" dur="500"/>
                                        <p:tgtEl>
                                          <p:spTgt spid="220163">
                                            <p:txEl>
                                              <p:pRg st="5" end="5"/>
                                            </p:txEl>
                                          </p:spTgt>
                                        </p:tgtEl>
                                      </p:cBhvr>
                                    </p:animEffect>
                                  </p:childTnLst>
                                </p:cTn>
                              </p:par>
                            </p:childTnLst>
                          </p:cTn>
                        </p:par>
                      </p:childTnLst>
                    </p:cTn>
                  </p:par>
                  <p:par>
                    <p:cTn id="12" fill="hold">
                      <p:stCondLst>
                        <p:cond delay="indefinite"/>
                      </p:stCondLst>
                      <p:childTnLst>
                        <p:par>
                          <p:cTn id="13" fill="hold" nodeType="afterGroup">
                            <p:stCondLst>
                              <p:cond delay="0"/>
                            </p:stCondLst>
                            <p:childTnLst>
                              <p:par>
                                <p:cTn id="14" presetID="2" presetClass="entr" presetSubtype="4" fill="hold" nodeType="click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 calcmode="lin" valueType="num">
                                      <p:cBhvr additive="base">
                                        <p:cTn id="16"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B7E585A-B739-4481-B2B6-793D8D4E6EC0}"/>
              </a:ext>
            </a:extLst>
          </p:cNvPr>
          <p:cNvSpPr>
            <a:spLocks noGrp="1"/>
          </p:cNvSpPr>
          <p:nvPr>
            <p:ph idx="1"/>
          </p:nvPr>
        </p:nvSpPr>
        <p:spPr/>
        <p:txBody>
          <a:bodyPr/>
          <a:lstStyle/>
          <a:p>
            <a:pPr>
              <a:defRPr/>
            </a:pPr>
            <a:r>
              <a:rPr lang="zh-CN" altLang="en-US" dirty="0"/>
              <a:t>进程的概念体现出两个特点： </a:t>
            </a:r>
          </a:p>
          <a:p>
            <a:pPr>
              <a:buNone/>
              <a:defRPr/>
            </a:pPr>
            <a:r>
              <a:rPr lang="zh-CN" altLang="en-US" dirty="0">
                <a:latin typeface="楷体_GB2312" pitchFamily="49" charset="-122"/>
                <a:ea typeface="楷体_GB2312" pitchFamily="49" charset="-122"/>
              </a:rPr>
              <a:t>①</a:t>
            </a:r>
            <a:r>
              <a:rPr lang="zh-CN" altLang="en-US" dirty="0">
                <a:solidFill>
                  <a:schemeClr val="folHlink"/>
                </a:solidFill>
                <a:latin typeface="楷体_GB2312" pitchFamily="49" charset="-122"/>
                <a:ea typeface="楷体_GB2312" pitchFamily="49" charset="-122"/>
              </a:rPr>
              <a:t>资源所有权</a:t>
            </a:r>
            <a:r>
              <a:rPr lang="zh-CN" altLang="en-US" dirty="0">
                <a:latin typeface="楷体_GB2312" pitchFamily="49" charset="-122"/>
                <a:ea typeface="楷体_GB2312" pitchFamily="49" charset="-122"/>
              </a:rPr>
              <a:t>：一个进程包括一个保存进程映像的虚地址空间，并且随时分配对资源的控制或所有权，包括内存、</a:t>
            </a:r>
            <a:r>
              <a:rPr lang="en-US" altLang="zh-CN" dirty="0">
                <a:latin typeface="楷体_GB2312" pitchFamily="49" charset="-122"/>
                <a:ea typeface="楷体_GB2312" pitchFamily="49" charset="-122"/>
              </a:rPr>
              <a:t>I/O</a:t>
            </a:r>
            <a:r>
              <a:rPr lang="zh-CN" altLang="en-US" dirty="0">
                <a:latin typeface="楷体_GB2312" pitchFamily="49" charset="-122"/>
                <a:ea typeface="楷体_GB2312" pitchFamily="49" charset="-122"/>
              </a:rPr>
              <a:t>通道、</a:t>
            </a:r>
            <a:r>
              <a:rPr lang="en-US" altLang="zh-CN" dirty="0">
                <a:latin typeface="楷体_GB2312" pitchFamily="49" charset="-122"/>
                <a:ea typeface="楷体_GB2312" pitchFamily="49" charset="-122"/>
              </a:rPr>
              <a:t>I/O</a:t>
            </a:r>
            <a:r>
              <a:rPr lang="zh-CN" altLang="en-US" dirty="0">
                <a:latin typeface="楷体_GB2312" pitchFamily="49" charset="-122"/>
                <a:ea typeface="楷体_GB2312" pitchFamily="49" charset="-122"/>
              </a:rPr>
              <a:t>设备、文件等。</a:t>
            </a:r>
          </a:p>
          <a:p>
            <a:pPr>
              <a:buNone/>
              <a:defRPr/>
            </a:pPr>
            <a:r>
              <a:rPr lang="zh-CN" altLang="en-US" dirty="0">
                <a:latin typeface="楷体_GB2312" pitchFamily="49" charset="-122"/>
                <a:ea typeface="楷体_GB2312" pitchFamily="49" charset="-122"/>
              </a:rPr>
              <a:t>②</a:t>
            </a:r>
            <a:r>
              <a:rPr lang="zh-CN" altLang="en-US" dirty="0">
                <a:solidFill>
                  <a:schemeClr val="folHlink"/>
                </a:solidFill>
                <a:latin typeface="楷体_GB2312" pitchFamily="49" charset="-122"/>
                <a:ea typeface="楷体_GB2312" pitchFamily="49" charset="-122"/>
              </a:rPr>
              <a:t>调度／执行</a:t>
            </a:r>
            <a:r>
              <a:rPr lang="zh-CN" altLang="en-US" dirty="0">
                <a:latin typeface="楷体_GB2312" pitchFamily="49" charset="-122"/>
                <a:ea typeface="楷体_GB2312" pitchFamily="49" charset="-122"/>
              </a:rPr>
              <a:t>：进程是被操作系统</a:t>
            </a:r>
            <a:r>
              <a:rPr lang="zh-CN" altLang="en-US" dirty="0">
                <a:solidFill>
                  <a:schemeClr val="folHlink"/>
                </a:solidFill>
                <a:latin typeface="楷体_GB2312" pitchFamily="49" charset="-122"/>
                <a:ea typeface="楷体_GB2312" pitchFamily="49" charset="-122"/>
              </a:rPr>
              <a:t>调度的实体</a:t>
            </a:r>
            <a:r>
              <a:rPr lang="zh-CN" altLang="en-US" dirty="0">
                <a:latin typeface="楷体_GB2312" pitchFamily="49" charset="-122"/>
                <a:ea typeface="楷体_GB2312" pitchFamily="49" charset="-122"/>
              </a:rPr>
              <a:t>。</a:t>
            </a:r>
            <a:endParaRPr lang="en-US" altLang="zh-CN" dirty="0">
              <a:latin typeface="楷体_GB2312" pitchFamily="49" charset="-122"/>
              <a:ea typeface="楷体_GB2312" pitchFamily="49" charset="-122"/>
            </a:endParaRPr>
          </a:p>
          <a:p>
            <a:pPr>
              <a:buNone/>
              <a:defRPr/>
            </a:pPr>
            <a:endParaRPr lang="zh-CN" altLang="en-US" dirty="0">
              <a:latin typeface="楷体_GB2312" pitchFamily="49" charset="-122"/>
              <a:ea typeface="楷体_GB2312" pitchFamily="49" charset="-122"/>
            </a:endParaRPr>
          </a:p>
          <a:p>
            <a:pPr>
              <a:defRPr/>
            </a:pPr>
            <a:r>
              <a:rPr lang="zh-CN" altLang="en-US" dirty="0"/>
              <a:t>调度和分派的部分通常称为</a:t>
            </a:r>
            <a:r>
              <a:rPr lang="zh-CN" altLang="en-US" dirty="0">
                <a:solidFill>
                  <a:schemeClr val="folHlink"/>
                </a:solidFill>
                <a:effectLst>
                  <a:outerShdw blurRad="38100" dist="38100" dir="2700000" algn="tl">
                    <a:srgbClr val="C0C0C0"/>
                  </a:outerShdw>
                </a:effectLst>
              </a:rPr>
              <a:t>线程或轻型进程</a:t>
            </a:r>
            <a:r>
              <a:rPr lang="zh-CN" altLang="en-US" dirty="0"/>
              <a:t>（</a:t>
            </a:r>
            <a:r>
              <a:rPr lang="en-US" altLang="zh-CN" dirty="0"/>
              <a:t>lightweight process</a:t>
            </a:r>
            <a:r>
              <a:rPr lang="zh-CN" altLang="en-US" dirty="0"/>
              <a:t>），而资源所有权的部分通常称为</a:t>
            </a:r>
            <a:r>
              <a:rPr lang="zh-CN" altLang="en-US" dirty="0">
                <a:solidFill>
                  <a:srgbClr val="C00000"/>
                </a:solidFill>
              </a:rPr>
              <a:t>进程</a:t>
            </a:r>
            <a:r>
              <a:rPr lang="zh-CN" altLang="en-US" dirty="0"/>
              <a:t>。</a:t>
            </a:r>
          </a:p>
          <a:p>
            <a:endParaRPr lang="zh-CN" altLang="en-US" dirty="0"/>
          </a:p>
        </p:txBody>
      </p:sp>
      <p:sp>
        <p:nvSpPr>
          <p:cNvPr id="3" name="标题 2">
            <a:extLst>
              <a:ext uri="{FF2B5EF4-FFF2-40B4-BE49-F238E27FC236}">
                <a16:creationId xmlns:a16="http://schemas.microsoft.com/office/drawing/2014/main" id="{B2ECB146-B01F-452A-A946-7D83DF2A20F0}"/>
              </a:ext>
            </a:extLst>
          </p:cNvPr>
          <p:cNvSpPr>
            <a:spLocks noGrp="1"/>
          </p:cNvSpPr>
          <p:nvPr>
            <p:ph type="title"/>
          </p:nvPr>
        </p:nvSpPr>
        <p:spPr/>
        <p:txBody>
          <a:bodyPr/>
          <a:lstStyle/>
          <a:p>
            <a:r>
              <a:rPr lang="en-US" altLang="zh-CN" dirty="0">
                <a:solidFill>
                  <a:srgbClr val="FF0000"/>
                </a:solidFill>
              </a:rPr>
              <a:t>1.1 </a:t>
            </a:r>
            <a:r>
              <a:rPr lang="zh-CN" altLang="en-US" dirty="0">
                <a:solidFill>
                  <a:srgbClr val="FF0000"/>
                </a:solidFill>
              </a:rPr>
              <a:t>线程的引入</a:t>
            </a:r>
            <a:endParaRPr lang="zh-CN" altLang="en-US" dirty="0"/>
          </a:p>
        </p:txBody>
      </p:sp>
    </p:spTree>
    <p:extLst>
      <p:ext uri="{BB962C8B-B14F-4D97-AF65-F5344CB8AC3E}">
        <p14:creationId xmlns:p14="http://schemas.microsoft.com/office/powerpoint/2010/main" val="4124640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wipe(down)">
                                      <p:cBhvr>
                                        <p:cTn id="7" dur="25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DF8390-DAEC-4B5B-9554-87D31AE1A552}"/>
              </a:ext>
            </a:extLst>
          </p:cNvPr>
          <p:cNvSpPr>
            <a:spLocks noGrp="1"/>
          </p:cNvSpPr>
          <p:nvPr>
            <p:ph idx="1"/>
          </p:nvPr>
        </p:nvSpPr>
        <p:spPr/>
        <p:txBody>
          <a:bodyPr/>
          <a:lstStyle/>
          <a:p>
            <a:pPr>
              <a:lnSpc>
                <a:spcPct val="110000"/>
              </a:lnSpc>
            </a:pPr>
            <a:r>
              <a:rPr lang="en-US" altLang="zh-CN" dirty="0"/>
              <a:t>60</a:t>
            </a:r>
            <a:r>
              <a:rPr lang="zh-CN" altLang="en-US" dirty="0"/>
              <a:t>年代：提出</a:t>
            </a:r>
            <a:r>
              <a:rPr lang="zh-CN" altLang="en-US" dirty="0">
                <a:solidFill>
                  <a:srgbClr val="FF0000"/>
                </a:solidFill>
              </a:rPr>
              <a:t>进程</a:t>
            </a:r>
            <a:r>
              <a:rPr lang="en-US" altLang="zh-CN" dirty="0">
                <a:solidFill>
                  <a:srgbClr val="FF0000"/>
                </a:solidFill>
              </a:rPr>
              <a:t>(Process)</a:t>
            </a:r>
            <a:r>
              <a:rPr lang="zh-CN" altLang="en-US" dirty="0"/>
              <a:t>概念，在</a:t>
            </a:r>
            <a:r>
              <a:rPr lang="en-US" altLang="zh-CN" dirty="0"/>
              <a:t>OS</a:t>
            </a:r>
            <a:r>
              <a:rPr lang="zh-CN" altLang="en-US" dirty="0"/>
              <a:t>中一直都是以进程作为能拥有资源和独立运行的基本单位的。</a:t>
            </a:r>
          </a:p>
          <a:p>
            <a:pPr>
              <a:lnSpc>
                <a:spcPct val="110000"/>
              </a:lnSpc>
            </a:pPr>
            <a:r>
              <a:rPr lang="en-US" altLang="zh-CN" dirty="0"/>
              <a:t>80</a:t>
            </a:r>
            <a:r>
              <a:rPr lang="zh-CN" altLang="en-US" dirty="0"/>
              <a:t>年代中期：提出</a:t>
            </a:r>
            <a:r>
              <a:rPr lang="zh-CN" altLang="en-US" dirty="0">
                <a:solidFill>
                  <a:srgbClr val="FF0000"/>
                </a:solidFill>
              </a:rPr>
              <a:t>线程（</a:t>
            </a:r>
            <a:r>
              <a:rPr lang="en-US" altLang="zh-CN" dirty="0">
                <a:solidFill>
                  <a:srgbClr val="FF0000"/>
                </a:solidFill>
              </a:rPr>
              <a:t>Thread</a:t>
            </a:r>
            <a:r>
              <a:rPr lang="zh-CN" altLang="en-US" dirty="0">
                <a:solidFill>
                  <a:srgbClr val="FF0000"/>
                </a:solidFill>
              </a:rPr>
              <a:t>）</a:t>
            </a:r>
            <a:r>
              <a:rPr lang="zh-CN" altLang="en-US" dirty="0"/>
              <a:t>概念，线程是比进程更小的能独立运行的基本单位，目的是提高系统内程序并发执行的程度，进一步提高系统的吞吐量。</a:t>
            </a:r>
          </a:p>
          <a:p>
            <a:pPr>
              <a:lnSpc>
                <a:spcPct val="110000"/>
              </a:lnSpc>
            </a:pPr>
            <a:r>
              <a:rPr lang="en-US" altLang="zh-CN" dirty="0"/>
              <a:t>90</a:t>
            </a:r>
            <a:r>
              <a:rPr lang="zh-CN" altLang="en-US" dirty="0"/>
              <a:t>年代：多处理机系统得到迅速发展，线程能比进程更好地提高程序的并行执行程度，充分发挥多处理机的优越性。</a:t>
            </a:r>
          </a:p>
          <a:p>
            <a:pPr marL="0" indent="0">
              <a:buNone/>
            </a:pPr>
            <a:endParaRPr lang="zh-CN" altLang="en-US" dirty="0"/>
          </a:p>
        </p:txBody>
      </p:sp>
      <p:sp>
        <p:nvSpPr>
          <p:cNvPr id="3" name="标题 2">
            <a:extLst>
              <a:ext uri="{FF2B5EF4-FFF2-40B4-BE49-F238E27FC236}">
                <a16:creationId xmlns:a16="http://schemas.microsoft.com/office/drawing/2014/main" id="{B6BC84B0-A8E1-48CA-8586-9FDDB0CB63A8}"/>
              </a:ext>
            </a:extLst>
          </p:cNvPr>
          <p:cNvSpPr>
            <a:spLocks noGrp="1"/>
          </p:cNvSpPr>
          <p:nvPr>
            <p:ph type="title"/>
          </p:nvPr>
        </p:nvSpPr>
        <p:spPr/>
        <p:txBody>
          <a:bodyPr/>
          <a:lstStyle/>
          <a:p>
            <a:r>
              <a:rPr lang="zh-CN" altLang="en-US" dirty="0">
                <a:effectLst>
                  <a:outerShdw blurRad="38100" dist="38100" dir="2700000" algn="tl">
                    <a:srgbClr val="C0C0C0"/>
                  </a:outerShdw>
                </a:effectLst>
              </a:rPr>
              <a:t>线程 </a:t>
            </a:r>
            <a:r>
              <a:rPr lang="en-US" altLang="zh-CN" dirty="0">
                <a:effectLst>
                  <a:outerShdw blurRad="38100" dist="38100" dir="2700000" algn="tl">
                    <a:srgbClr val="C0C0C0"/>
                  </a:outerShdw>
                </a:effectLst>
              </a:rPr>
              <a:t>-- </a:t>
            </a:r>
            <a:r>
              <a:rPr lang="zh-CN" altLang="en-US" dirty="0">
                <a:effectLst>
                  <a:outerShdw blurRad="38100" dist="38100" dir="2700000" algn="tl">
                    <a:srgbClr val="C0C0C0"/>
                  </a:outerShdw>
                </a:effectLst>
              </a:rPr>
              <a:t>另一种并发实体 </a:t>
            </a:r>
            <a:endParaRPr lang="zh-CN" altLang="en-US" dirty="0"/>
          </a:p>
        </p:txBody>
      </p:sp>
    </p:spTree>
    <p:extLst>
      <p:ext uri="{BB962C8B-B14F-4D97-AF65-F5344CB8AC3E}">
        <p14:creationId xmlns:p14="http://schemas.microsoft.com/office/powerpoint/2010/main" val="1045879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25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25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25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45E3593D-3273-4510-8FED-6F42A7BD4407}"/>
              </a:ext>
            </a:extLst>
          </p:cNvPr>
          <p:cNvSpPr>
            <a:spLocks noGrp="1" noChangeArrowheads="1"/>
          </p:cNvSpPr>
          <p:nvPr>
            <p:ph type="title"/>
          </p:nvPr>
        </p:nvSpPr>
        <p:spPr/>
        <p:txBody>
          <a:bodyPr/>
          <a:lstStyle/>
          <a:p>
            <a:r>
              <a:rPr lang="zh-CN" altLang="en-US" dirty="0"/>
              <a:t>进程回顾</a:t>
            </a:r>
          </a:p>
        </p:txBody>
      </p:sp>
      <p:graphicFrame>
        <p:nvGraphicFramePr>
          <p:cNvPr id="177155" name="Object 3">
            <a:extLst>
              <a:ext uri="{FF2B5EF4-FFF2-40B4-BE49-F238E27FC236}">
                <a16:creationId xmlns:a16="http://schemas.microsoft.com/office/drawing/2014/main" id="{C36126D3-0361-4A06-AE4E-031293A2AB9E}"/>
              </a:ext>
            </a:extLst>
          </p:cNvPr>
          <p:cNvGraphicFramePr>
            <a:graphicFrameLocks noGrp="1" noChangeAspect="1"/>
          </p:cNvGraphicFramePr>
          <p:nvPr>
            <p:ph idx="1"/>
          </p:nvPr>
        </p:nvGraphicFramePr>
        <p:xfrm>
          <a:off x="7988300" y="0"/>
          <a:ext cx="1155700" cy="1219200"/>
        </p:xfrm>
        <a:graphic>
          <a:graphicData uri="http://schemas.openxmlformats.org/presentationml/2006/ole">
            <mc:AlternateContent xmlns:mc="http://schemas.openxmlformats.org/markup-compatibility/2006">
              <mc:Choice xmlns:v="urn:schemas-microsoft-com:vml" Requires="v">
                <p:oleObj spid="_x0000_s5124" name="剪辑" r:id="rId4" imgW="2166840" imgH="2287440" progId="MS_ClipArt_Gallery.2">
                  <p:embed/>
                </p:oleObj>
              </mc:Choice>
              <mc:Fallback>
                <p:oleObj name="剪辑" r:id="rId4" imgW="2166840" imgH="2287440" progId="MS_ClipArt_Gallery.2">
                  <p:embed/>
                  <p:pic>
                    <p:nvPicPr>
                      <p:cNvPr id="177155" name="Object 3">
                        <a:extLst>
                          <a:ext uri="{FF2B5EF4-FFF2-40B4-BE49-F238E27FC236}">
                            <a16:creationId xmlns:a16="http://schemas.microsoft.com/office/drawing/2014/main" id="{C36126D3-0361-4A06-AE4E-031293A2AB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300" y="0"/>
                        <a:ext cx="11557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7156" name="Rectangle 4">
            <a:extLst>
              <a:ext uri="{FF2B5EF4-FFF2-40B4-BE49-F238E27FC236}">
                <a16:creationId xmlns:a16="http://schemas.microsoft.com/office/drawing/2014/main" id="{37F2D4D6-C2FD-4F24-B8AD-260156039684}"/>
              </a:ext>
            </a:extLst>
          </p:cNvPr>
          <p:cNvSpPr>
            <a:spLocks noChangeArrowheads="1"/>
          </p:cNvSpPr>
          <p:nvPr/>
        </p:nvSpPr>
        <p:spPr bwMode="auto">
          <a:xfrm>
            <a:off x="612775" y="1268413"/>
            <a:ext cx="79216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进程 </a:t>
            </a:r>
            <a:r>
              <a:rPr kumimoji="0" lang="en-US" altLang="zh-CN"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 </a:t>
            </a:r>
            <a:r>
              <a:rPr kumimoji="0" lang="zh-CN" altLang="en-US"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资源 </a:t>
            </a:r>
            <a:r>
              <a:rPr kumimoji="0" lang="en-US" altLang="zh-CN"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 </a:t>
            </a:r>
            <a:r>
              <a:rPr kumimoji="0" lang="zh-CN" altLang="en-US"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指令执行</a:t>
            </a:r>
            <a:endParaRPr kumimoji="0" lang="zh-CN" altLang="zh-CN"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endParaRPr>
          </a:p>
        </p:txBody>
      </p:sp>
      <p:grpSp>
        <p:nvGrpSpPr>
          <p:cNvPr id="177199" name="Group 47">
            <a:extLst>
              <a:ext uri="{FF2B5EF4-FFF2-40B4-BE49-F238E27FC236}">
                <a16:creationId xmlns:a16="http://schemas.microsoft.com/office/drawing/2014/main" id="{EFCC0D84-BD5B-4184-9076-397F3D475FFC}"/>
              </a:ext>
            </a:extLst>
          </p:cNvPr>
          <p:cNvGrpSpPr>
            <a:grpSpLocks/>
          </p:cNvGrpSpPr>
          <p:nvPr/>
        </p:nvGrpSpPr>
        <p:grpSpPr bwMode="auto">
          <a:xfrm>
            <a:off x="914400" y="1828800"/>
            <a:ext cx="6256338" cy="603250"/>
            <a:chOff x="523" y="1876"/>
            <a:chExt cx="3941" cy="380"/>
          </a:xfrm>
        </p:grpSpPr>
        <p:sp>
          <p:nvSpPr>
            <p:cNvPr id="177200" name="Rectangle 48">
              <a:extLst>
                <a:ext uri="{FF2B5EF4-FFF2-40B4-BE49-F238E27FC236}">
                  <a16:creationId xmlns:a16="http://schemas.microsoft.com/office/drawing/2014/main" id="{880B10B9-938C-4BA1-8CED-B9790C76219A}"/>
                </a:ext>
              </a:extLst>
            </p:cNvPr>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将资源和指令执行分开</a:t>
              </a:r>
              <a:endPar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endParaRPr>
            </a:p>
          </p:txBody>
        </p:sp>
        <p:pic>
          <p:nvPicPr>
            <p:cNvPr id="177201" name="Picture 49">
              <a:extLst>
                <a:ext uri="{FF2B5EF4-FFF2-40B4-BE49-F238E27FC236}">
                  <a16:creationId xmlns:a16="http://schemas.microsoft.com/office/drawing/2014/main" id="{592FC3A0-3FDD-48CC-800F-67BB2FAD84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7202" name="Group 50">
            <a:extLst>
              <a:ext uri="{FF2B5EF4-FFF2-40B4-BE49-F238E27FC236}">
                <a16:creationId xmlns:a16="http://schemas.microsoft.com/office/drawing/2014/main" id="{D591E723-EAB8-4FE7-B7E3-722C0DECAB1B}"/>
              </a:ext>
            </a:extLst>
          </p:cNvPr>
          <p:cNvGrpSpPr>
            <a:grpSpLocks/>
          </p:cNvGrpSpPr>
          <p:nvPr/>
        </p:nvGrpSpPr>
        <p:grpSpPr bwMode="auto">
          <a:xfrm>
            <a:off x="906463" y="2368550"/>
            <a:ext cx="6256337" cy="603250"/>
            <a:chOff x="523" y="1876"/>
            <a:chExt cx="3941" cy="380"/>
          </a:xfrm>
        </p:grpSpPr>
        <p:sp>
          <p:nvSpPr>
            <p:cNvPr id="177203" name="Rectangle 51">
              <a:extLst>
                <a:ext uri="{FF2B5EF4-FFF2-40B4-BE49-F238E27FC236}">
                  <a16:creationId xmlns:a16="http://schemas.microsoft.com/office/drawing/2014/main" id="{ECCFAEC6-635F-4B9A-9220-976AE50444A4}"/>
                </a:ext>
              </a:extLst>
            </p:cNvPr>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一个资源 </a:t>
              </a: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多个指令执行序列</a:t>
              </a:r>
              <a:endPar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endParaRPr>
            </a:p>
          </p:txBody>
        </p:sp>
        <p:pic>
          <p:nvPicPr>
            <p:cNvPr id="177204" name="Picture 52">
              <a:extLst>
                <a:ext uri="{FF2B5EF4-FFF2-40B4-BE49-F238E27FC236}">
                  <a16:creationId xmlns:a16="http://schemas.microsoft.com/office/drawing/2014/main" id="{E096074E-104E-4E0C-8A4A-1E72DC593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7205" name="Group 53">
            <a:extLst>
              <a:ext uri="{FF2B5EF4-FFF2-40B4-BE49-F238E27FC236}">
                <a16:creationId xmlns:a16="http://schemas.microsoft.com/office/drawing/2014/main" id="{ADC8DE8F-ED6B-4554-B4BE-0BB351621BC0}"/>
              </a:ext>
            </a:extLst>
          </p:cNvPr>
          <p:cNvGrpSpPr>
            <a:grpSpLocks/>
          </p:cNvGrpSpPr>
          <p:nvPr/>
        </p:nvGrpSpPr>
        <p:grpSpPr bwMode="auto">
          <a:xfrm>
            <a:off x="304800" y="3048000"/>
            <a:ext cx="7924800" cy="2743200"/>
            <a:chOff x="192" y="1296"/>
            <a:chExt cx="4967" cy="1728"/>
          </a:xfrm>
        </p:grpSpPr>
        <p:sp>
          <p:nvSpPr>
            <p:cNvPr id="177206" name="Rectangle 54">
              <a:extLst>
                <a:ext uri="{FF2B5EF4-FFF2-40B4-BE49-F238E27FC236}">
                  <a16:creationId xmlns:a16="http://schemas.microsoft.com/office/drawing/2014/main" id="{3F85FDA7-8EF1-4E75-96FC-18D876C4F6DF}"/>
                </a:ext>
              </a:extLst>
            </p:cNvPr>
            <p:cNvSpPr>
              <a:spLocks noChangeArrowheads="1"/>
            </p:cNvSpPr>
            <p:nvPr/>
          </p:nvSpPr>
          <p:spPr bwMode="auto">
            <a:xfrm>
              <a:off x="768" y="1296"/>
              <a:ext cx="3216" cy="172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77207" name="Rectangle 55">
              <a:extLst>
                <a:ext uri="{FF2B5EF4-FFF2-40B4-BE49-F238E27FC236}">
                  <a16:creationId xmlns:a16="http://schemas.microsoft.com/office/drawing/2014/main" id="{C9DAAC33-D1E9-44CA-ABD7-5A53B8A979BD}"/>
                </a:ext>
              </a:extLst>
            </p:cNvPr>
            <p:cNvSpPr>
              <a:spLocks noChangeArrowheads="1"/>
            </p:cNvSpPr>
            <p:nvPr/>
          </p:nvSpPr>
          <p:spPr bwMode="auto">
            <a:xfrm>
              <a:off x="892" y="1355"/>
              <a:ext cx="1440" cy="1199"/>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77208" name="Text Box 56">
              <a:extLst>
                <a:ext uri="{FF2B5EF4-FFF2-40B4-BE49-F238E27FC236}">
                  <a16:creationId xmlns:a16="http://schemas.microsoft.com/office/drawing/2014/main" id="{1F60583B-F459-41DC-B1B7-0B871F707766}"/>
                </a:ext>
              </a:extLst>
            </p:cNvPr>
            <p:cNvSpPr txBox="1">
              <a:spLocks noChangeArrowheads="1"/>
            </p:cNvSpPr>
            <p:nvPr/>
          </p:nvSpPr>
          <p:spPr bwMode="auto">
            <a:xfrm>
              <a:off x="892" y="1391"/>
              <a:ext cx="15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ahoma" panose="020B0604030504040204" pitchFamily="34" charset="0"/>
                  <a:ea typeface="黑体" panose="02010609060101010101" pitchFamily="49" charset="-122"/>
                  <a:cs typeface="+mn-cs"/>
                </a:rPr>
                <a:t>   mov [100], ax</a:t>
              </a:r>
            </a:p>
          </p:txBody>
        </p:sp>
        <p:sp>
          <p:nvSpPr>
            <p:cNvPr id="177209" name="Rectangle 57">
              <a:extLst>
                <a:ext uri="{FF2B5EF4-FFF2-40B4-BE49-F238E27FC236}">
                  <a16:creationId xmlns:a16="http://schemas.microsoft.com/office/drawing/2014/main" id="{CEF45204-AF39-460D-AA68-B71BBF4A433D}"/>
                </a:ext>
              </a:extLst>
            </p:cNvPr>
            <p:cNvSpPr>
              <a:spLocks noChangeArrowheads="1"/>
            </p:cNvSpPr>
            <p:nvPr/>
          </p:nvSpPr>
          <p:spPr bwMode="auto">
            <a:xfrm>
              <a:off x="192" y="1440"/>
              <a:ext cx="4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进程</a:t>
              </a:r>
            </a:p>
          </p:txBody>
        </p:sp>
        <p:sp>
          <p:nvSpPr>
            <p:cNvPr id="177210" name="AutoShape 58">
              <a:extLst>
                <a:ext uri="{FF2B5EF4-FFF2-40B4-BE49-F238E27FC236}">
                  <a16:creationId xmlns:a16="http://schemas.microsoft.com/office/drawing/2014/main" id="{795D7094-05E3-4A25-87E3-83381DC0884C}"/>
                </a:ext>
              </a:extLst>
            </p:cNvPr>
            <p:cNvSpPr>
              <a:spLocks noChangeArrowheads="1"/>
            </p:cNvSpPr>
            <p:nvPr/>
          </p:nvSpPr>
          <p:spPr bwMode="auto">
            <a:xfrm>
              <a:off x="4464" y="1584"/>
              <a:ext cx="480" cy="1296"/>
            </a:xfrm>
            <a:prstGeom prst="irregularSeal2">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77211" name="Rectangle 59">
              <a:extLst>
                <a:ext uri="{FF2B5EF4-FFF2-40B4-BE49-F238E27FC236}">
                  <a16:creationId xmlns:a16="http://schemas.microsoft.com/office/drawing/2014/main" id="{195A2553-A404-48B9-8CB1-22431DBC44FA}"/>
                </a:ext>
              </a:extLst>
            </p:cNvPr>
            <p:cNvSpPr>
              <a:spLocks noChangeArrowheads="1"/>
            </p:cNvSpPr>
            <p:nvPr/>
          </p:nvSpPr>
          <p:spPr bwMode="auto">
            <a:xfrm>
              <a:off x="4464" y="1296"/>
              <a:ext cx="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映射表</a:t>
              </a:r>
            </a:p>
          </p:txBody>
        </p:sp>
        <p:sp>
          <p:nvSpPr>
            <p:cNvPr id="177212" name="Freeform 60">
              <a:extLst>
                <a:ext uri="{FF2B5EF4-FFF2-40B4-BE49-F238E27FC236}">
                  <a16:creationId xmlns:a16="http://schemas.microsoft.com/office/drawing/2014/main" id="{55B2E00E-245F-40A3-A18E-B2ADD21191B3}"/>
                </a:ext>
              </a:extLst>
            </p:cNvPr>
            <p:cNvSpPr>
              <a:spLocks/>
            </p:cNvSpPr>
            <p:nvPr/>
          </p:nvSpPr>
          <p:spPr bwMode="auto">
            <a:xfrm>
              <a:off x="1564" y="1632"/>
              <a:ext cx="96" cy="48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77213" name="Rectangle 61">
              <a:extLst>
                <a:ext uri="{FF2B5EF4-FFF2-40B4-BE49-F238E27FC236}">
                  <a16:creationId xmlns:a16="http://schemas.microsoft.com/office/drawing/2014/main" id="{B2373D2F-2C9C-4F07-8599-3CC262322E73}"/>
                </a:ext>
              </a:extLst>
            </p:cNvPr>
            <p:cNvSpPr>
              <a:spLocks noChangeArrowheads="1"/>
            </p:cNvSpPr>
            <p:nvPr/>
          </p:nvSpPr>
          <p:spPr bwMode="auto">
            <a:xfrm>
              <a:off x="2431" y="1345"/>
              <a:ext cx="1440" cy="1199"/>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77214" name="Text Box 62">
              <a:extLst>
                <a:ext uri="{FF2B5EF4-FFF2-40B4-BE49-F238E27FC236}">
                  <a16:creationId xmlns:a16="http://schemas.microsoft.com/office/drawing/2014/main" id="{905A9CC9-82D7-4FA1-B6BF-18386B094A6F}"/>
                </a:ext>
              </a:extLst>
            </p:cNvPr>
            <p:cNvSpPr txBox="1">
              <a:spLocks noChangeArrowheads="1"/>
            </p:cNvSpPr>
            <p:nvPr/>
          </p:nvSpPr>
          <p:spPr bwMode="auto">
            <a:xfrm>
              <a:off x="2431" y="1381"/>
              <a:ext cx="15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ahoma" panose="020B0604030504040204" pitchFamily="34" charset="0"/>
                  <a:ea typeface="黑体" panose="02010609060101010101" pitchFamily="49" charset="-122"/>
                  <a:cs typeface="+mn-cs"/>
                </a:rPr>
                <a:t>   mov [100], ax</a:t>
              </a:r>
            </a:p>
          </p:txBody>
        </p:sp>
        <p:sp>
          <p:nvSpPr>
            <p:cNvPr id="177215" name="Freeform 63">
              <a:extLst>
                <a:ext uri="{FF2B5EF4-FFF2-40B4-BE49-F238E27FC236}">
                  <a16:creationId xmlns:a16="http://schemas.microsoft.com/office/drawing/2014/main" id="{AF2B44C9-F747-479C-9779-1DCFE6E7A0B2}"/>
                </a:ext>
              </a:extLst>
            </p:cNvPr>
            <p:cNvSpPr>
              <a:spLocks/>
            </p:cNvSpPr>
            <p:nvPr/>
          </p:nvSpPr>
          <p:spPr bwMode="auto">
            <a:xfrm>
              <a:off x="3103" y="1632"/>
              <a:ext cx="96" cy="48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77216" name="Rectangle 64">
              <a:extLst>
                <a:ext uri="{FF2B5EF4-FFF2-40B4-BE49-F238E27FC236}">
                  <a16:creationId xmlns:a16="http://schemas.microsoft.com/office/drawing/2014/main" id="{EA017E58-40DF-4000-856C-7D66AE108D58}"/>
                </a:ext>
              </a:extLst>
            </p:cNvPr>
            <p:cNvSpPr>
              <a:spLocks noChangeArrowheads="1"/>
            </p:cNvSpPr>
            <p:nvPr/>
          </p:nvSpPr>
          <p:spPr bwMode="auto">
            <a:xfrm>
              <a:off x="892" y="2208"/>
              <a:ext cx="1440" cy="34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77217" name="Text Box 65">
              <a:extLst>
                <a:ext uri="{FF2B5EF4-FFF2-40B4-BE49-F238E27FC236}">
                  <a16:creationId xmlns:a16="http://schemas.microsoft.com/office/drawing/2014/main" id="{8FCA6AAC-B444-4391-A00E-213350F1D6E6}"/>
                </a:ext>
              </a:extLst>
            </p:cNvPr>
            <p:cNvSpPr txBox="1">
              <a:spLocks noChangeArrowheads="1"/>
            </p:cNvSpPr>
            <p:nvPr/>
          </p:nvSpPr>
          <p:spPr bwMode="auto">
            <a:xfrm>
              <a:off x="988" y="2256"/>
              <a:ext cx="1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ahoma" panose="020B0604030504040204" pitchFamily="34" charset="0"/>
                  <a:ea typeface="黑体" panose="02010609060101010101" pitchFamily="49" charset="-122"/>
                  <a:cs typeface="+mn-cs"/>
                </a:rPr>
                <a:t>   </a:t>
              </a:r>
              <a:r>
                <a:rPr kumimoji="0" lang="zh-CN" altLang="en-US" sz="2000" b="1" i="0" u="none" strike="noStrike" kern="1200" cap="none" spc="0" normalizeH="0" baseline="0" noProof="0">
                  <a:ln>
                    <a:noFill/>
                  </a:ln>
                  <a:solidFill>
                    <a:prstClr val="black"/>
                  </a:solidFill>
                  <a:effectLst/>
                  <a:uLnTx/>
                  <a:uFillTx/>
                  <a:latin typeface="Tahoma" panose="020B0604030504040204" pitchFamily="34" charset="0"/>
                  <a:ea typeface="黑体" panose="02010609060101010101" pitchFamily="49" charset="-122"/>
                  <a:cs typeface="+mn-cs"/>
                </a:rPr>
                <a:t>寄存器映像</a:t>
              </a:r>
            </a:p>
          </p:txBody>
        </p:sp>
        <p:sp>
          <p:nvSpPr>
            <p:cNvPr id="177218" name="Rectangle 66">
              <a:extLst>
                <a:ext uri="{FF2B5EF4-FFF2-40B4-BE49-F238E27FC236}">
                  <a16:creationId xmlns:a16="http://schemas.microsoft.com/office/drawing/2014/main" id="{FCB5949E-B12D-4564-980E-9642D1A84C13}"/>
                </a:ext>
              </a:extLst>
            </p:cNvPr>
            <p:cNvSpPr>
              <a:spLocks noChangeArrowheads="1"/>
            </p:cNvSpPr>
            <p:nvPr/>
          </p:nvSpPr>
          <p:spPr bwMode="auto">
            <a:xfrm>
              <a:off x="2430" y="2208"/>
              <a:ext cx="1440" cy="34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77219" name="Text Box 67">
              <a:extLst>
                <a:ext uri="{FF2B5EF4-FFF2-40B4-BE49-F238E27FC236}">
                  <a16:creationId xmlns:a16="http://schemas.microsoft.com/office/drawing/2014/main" id="{0E40C09D-53E4-46A5-B4F2-95CADE3445D2}"/>
                </a:ext>
              </a:extLst>
            </p:cNvPr>
            <p:cNvSpPr txBox="1">
              <a:spLocks noChangeArrowheads="1"/>
            </p:cNvSpPr>
            <p:nvPr/>
          </p:nvSpPr>
          <p:spPr bwMode="auto">
            <a:xfrm>
              <a:off x="2524" y="2256"/>
              <a:ext cx="1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ahoma" panose="020B0604030504040204" pitchFamily="34" charset="0"/>
                  <a:ea typeface="黑体" panose="02010609060101010101" pitchFamily="49" charset="-122"/>
                  <a:cs typeface="+mn-cs"/>
                </a:rPr>
                <a:t>   </a:t>
              </a:r>
              <a:r>
                <a:rPr kumimoji="0" lang="zh-CN" altLang="en-US" sz="2000" b="1" i="0" u="none" strike="noStrike" kern="1200" cap="none" spc="0" normalizeH="0" baseline="0" noProof="0">
                  <a:ln>
                    <a:noFill/>
                  </a:ln>
                  <a:solidFill>
                    <a:prstClr val="black"/>
                  </a:solidFill>
                  <a:effectLst/>
                  <a:uLnTx/>
                  <a:uFillTx/>
                  <a:latin typeface="Tahoma" panose="020B0604030504040204" pitchFamily="34" charset="0"/>
                  <a:ea typeface="黑体" panose="02010609060101010101" pitchFamily="49" charset="-122"/>
                  <a:cs typeface="+mn-cs"/>
                </a:rPr>
                <a:t>寄存器映像</a:t>
              </a:r>
            </a:p>
          </p:txBody>
        </p:sp>
        <p:sp>
          <p:nvSpPr>
            <p:cNvPr id="177220" name="Rectangle 68">
              <a:extLst>
                <a:ext uri="{FF2B5EF4-FFF2-40B4-BE49-F238E27FC236}">
                  <a16:creationId xmlns:a16="http://schemas.microsoft.com/office/drawing/2014/main" id="{48B44E7C-7DCE-4E25-A796-D325788D292A}"/>
                </a:ext>
              </a:extLst>
            </p:cNvPr>
            <p:cNvSpPr>
              <a:spLocks noChangeArrowheads="1"/>
            </p:cNvSpPr>
            <p:nvPr/>
          </p:nvSpPr>
          <p:spPr bwMode="auto">
            <a:xfrm>
              <a:off x="768" y="2678"/>
              <a:ext cx="3216" cy="34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77221" name="Text Box 69">
              <a:extLst>
                <a:ext uri="{FF2B5EF4-FFF2-40B4-BE49-F238E27FC236}">
                  <a16:creationId xmlns:a16="http://schemas.microsoft.com/office/drawing/2014/main" id="{7D74ECC7-7735-4D39-9BBC-8F9468D1BF8B}"/>
                </a:ext>
              </a:extLst>
            </p:cNvPr>
            <p:cNvSpPr txBox="1">
              <a:spLocks noChangeArrowheads="1"/>
            </p:cNvSpPr>
            <p:nvPr/>
          </p:nvSpPr>
          <p:spPr bwMode="auto">
            <a:xfrm>
              <a:off x="864" y="2726"/>
              <a:ext cx="30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Tahoma" panose="020B0604030504040204" pitchFamily="34" charset="0"/>
                  <a:ea typeface="黑体" panose="02010609060101010101" pitchFamily="49" charset="-122"/>
                  <a:cs typeface="+mn-cs"/>
                </a:rPr>
                <a:t>进程代码、进程数据、进程资源</a:t>
              </a:r>
            </a:p>
          </p:txBody>
        </p:sp>
        <p:sp>
          <p:nvSpPr>
            <p:cNvPr id="177222" name="Line 70">
              <a:extLst>
                <a:ext uri="{FF2B5EF4-FFF2-40B4-BE49-F238E27FC236}">
                  <a16:creationId xmlns:a16="http://schemas.microsoft.com/office/drawing/2014/main" id="{D1DFB561-E80D-4847-A548-9085CD02D8C4}"/>
                </a:ext>
              </a:extLst>
            </p:cNvPr>
            <p:cNvSpPr>
              <a:spLocks noChangeShapeType="1"/>
            </p:cNvSpPr>
            <p:nvPr/>
          </p:nvSpPr>
          <p:spPr bwMode="auto">
            <a:xfrm flipV="1">
              <a:off x="3840" y="2304"/>
              <a:ext cx="76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grpSp>
        <p:nvGrpSpPr>
          <p:cNvPr id="177232" name="Group 80">
            <a:extLst>
              <a:ext uri="{FF2B5EF4-FFF2-40B4-BE49-F238E27FC236}">
                <a16:creationId xmlns:a16="http://schemas.microsoft.com/office/drawing/2014/main" id="{FD24A1B1-AF87-4CC7-BB41-D96115E40C9F}"/>
              </a:ext>
            </a:extLst>
          </p:cNvPr>
          <p:cNvGrpSpPr>
            <a:grpSpLocks/>
          </p:cNvGrpSpPr>
          <p:nvPr/>
        </p:nvGrpSpPr>
        <p:grpSpPr bwMode="auto">
          <a:xfrm>
            <a:off x="3581400" y="1905000"/>
            <a:ext cx="4419600" cy="1371600"/>
            <a:chOff x="2256" y="1200"/>
            <a:chExt cx="2784" cy="864"/>
          </a:xfrm>
        </p:grpSpPr>
        <p:sp>
          <p:nvSpPr>
            <p:cNvPr id="177223" name="Line 71">
              <a:extLst>
                <a:ext uri="{FF2B5EF4-FFF2-40B4-BE49-F238E27FC236}">
                  <a16:creationId xmlns:a16="http://schemas.microsoft.com/office/drawing/2014/main" id="{B2FF28D1-C857-4870-89A1-FC111880B4B2}"/>
                </a:ext>
              </a:extLst>
            </p:cNvPr>
            <p:cNvSpPr>
              <a:spLocks noChangeShapeType="1"/>
            </p:cNvSpPr>
            <p:nvPr/>
          </p:nvSpPr>
          <p:spPr bwMode="auto">
            <a:xfrm flipH="1">
              <a:off x="2256" y="1440"/>
              <a:ext cx="2112" cy="62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77224" name="Line 72">
              <a:extLst>
                <a:ext uri="{FF2B5EF4-FFF2-40B4-BE49-F238E27FC236}">
                  <a16:creationId xmlns:a16="http://schemas.microsoft.com/office/drawing/2014/main" id="{33DFFD9D-D7AD-452C-9361-9900F4283EE6}"/>
                </a:ext>
              </a:extLst>
            </p:cNvPr>
            <p:cNvSpPr>
              <a:spLocks noChangeShapeType="1"/>
            </p:cNvSpPr>
            <p:nvPr/>
          </p:nvSpPr>
          <p:spPr bwMode="auto">
            <a:xfrm flipH="1">
              <a:off x="3792" y="1440"/>
              <a:ext cx="576" cy="624"/>
            </a:xfrm>
            <a:prstGeom prst="line">
              <a:avLst/>
            </a:prstGeom>
            <a:noFill/>
            <a:ln w="28575">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77225" name="Rectangle 73">
              <a:extLst>
                <a:ext uri="{FF2B5EF4-FFF2-40B4-BE49-F238E27FC236}">
                  <a16:creationId xmlns:a16="http://schemas.microsoft.com/office/drawing/2014/main" id="{15E3DCBD-1E41-46C1-8C38-2D02279BC3A2}"/>
                </a:ext>
              </a:extLst>
            </p:cNvPr>
            <p:cNvSpPr>
              <a:spLocks noChangeArrowheads="1"/>
            </p:cNvSpPr>
            <p:nvPr/>
          </p:nvSpPr>
          <p:spPr bwMode="auto">
            <a:xfrm>
              <a:off x="4416" y="1200"/>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rPr>
                <a:t>线程</a:t>
              </a:r>
            </a:p>
          </p:txBody>
        </p:sp>
      </p:grpSp>
      <p:grpSp>
        <p:nvGrpSpPr>
          <p:cNvPr id="177231" name="Group 79">
            <a:extLst>
              <a:ext uri="{FF2B5EF4-FFF2-40B4-BE49-F238E27FC236}">
                <a16:creationId xmlns:a16="http://schemas.microsoft.com/office/drawing/2014/main" id="{2670F09E-F58F-4243-8534-34FD0BB32CA5}"/>
              </a:ext>
            </a:extLst>
          </p:cNvPr>
          <p:cNvGrpSpPr>
            <a:grpSpLocks/>
          </p:cNvGrpSpPr>
          <p:nvPr/>
        </p:nvGrpSpPr>
        <p:grpSpPr bwMode="auto">
          <a:xfrm>
            <a:off x="906463" y="5943600"/>
            <a:ext cx="7170737" cy="603250"/>
            <a:chOff x="571" y="3744"/>
            <a:chExt cx="4517" cy="380"/>
          </a:xfrm>
        </p:grpSpPr>
        <p:sp>
          <p:nvSpPr>
            <p:cNvPr id="177228" name="Rectangle 76">
              <a:extLst>
                <a:ext uri="{FF2B5EF4-FFF2-40B4-BE49-F238E27FC236}">
                  <a16:creationId xmlns:a16="http://schemas.microsoft.com/office/drawing/2014/main" id="{D527F535-D4B1-461E-BB1D-2EC63619F129}"/>
                </a:ext>
              </a:extLst>
            </p:cNvPr>
            <p:cNvSpPr>
              <a:spLocks noChangeArrowheads="1"/>
            </p:cNvSpPr>
            <p:nvPr/>
          </p:nvSpPr>
          <p:spPr bwMode="auto">
            <a:xfrm>
              <a:off x="571" y="3744"/>
              <a:ext cx="4517"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rPr>
                <a:t>线程</a:t>
              </a:r>
              <a:r>
                <a:rPr kumimoji="0" lang="en-US" altLang="zh-CN" sz="24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 </a:t>
              </a:r>
              <a:r>
                <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rPr>
                <a:t>保留了并发的优点，避免了进程的高代价</a:t>
              </a:r>
            </a:p>
          </p:txBody>
        </p:sp>
        <p:pic>
          <p:nvPicPr>
            <p:cNvPr id="177229" name="Picture 77">
              <a:extLst>
                <a:ext uri="{FF2B5EF4-FFF2-40B4-BE49-F238E27FC236}">
                  <a16:creationId xmlns:a16="http://schemas.microsoft.com/office/drawing/2014/main" id="{CC4E0935-73C8-4C38-83D7-D1C78CA58B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 y="3893"/>
              <a:ext cx="119" cy="12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77199"/>
                                        </p:tgtEl>
                                        <p:attrNameLst>
                                          <p:attrName>style.visibility</p:attrName>
                                        </p:attrNameLst>
                                      </p:cBhvr>
                                      <p:to>
                                        <p:strVal val="visible"/>
                                      </p:to>
                                    </p:set>
                                    <p:animEffect transition="in" filter="dissolve">
                                      <p:cBhvr>
                                        <p:cTn id="7" dur="500"/>
                                        <p:tgtEl>
                                          <p:spTgt spid="1771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77202"/>
                                        </p:tgtEl>
                                        <p:attrNameLst>
                                          <p:attrName>style.visibility</p:attrName>
                                        </p:attrNameLst>
                                      </p:cBhvr>
                                      <p:to>
                                        <p:strVal val="visible"/>
                                      </p:to>
                                    </p:set>
                                    <p:animEffect transition="in" filter="dissolve">
                                      <p:cBhvr>
                                        <p:cTn id="12" dur="500"/>
                                        <p:tgtEl>
                                          <p:spTgt spid="1772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77205"/>
                                        </p:tgtEl>
                                        <p:attrNameLst>
                                          <p:attrName>style.visibility</p:attrName>
                                        </p:attrNameLst>
                                      </p:cBhvr>
                                      <p:to>
                                        <p:strVal val="visible"/>
                                      </p:to>
                                    </p:set>
                                    <p:animEffect transition="in" filter="dissolve">
                                      <p:cBhvr>
                                        <p:cTn id="17" dur="500"/>
                                        <p:tgtEl>
                                          <p:spTgt spid="1772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77231"/>
                                        </p:tgtEl>
                                        <p:attrNameLst>
                                          <p:attrName>style.visibility</p:attrName>
                                        </p:attrNameLst>
                                      </p:cBhvr>
                                      <p:to>
                                        <p:strVal val="visible"/>
                                      </p:to>
                                    </p:set>
                                    <p:animEffect transition="in" filter="dissolve">
                                      <p:cBhvr>
                                        <p:cTn id="22" dur="500"/>
                                        <p:tgtEl>
                                          <p:spTgt spid="1772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77232"/>
                                        </p:tgtEl>
                                        <p:attrNameLst>
                                          <p:attrName>style.visibility</p:attrName>
                                        </p:attrNameLst>
                                      </p:cBhvr>
                                      <p:to>
                                        <p:strVal val="visible"/>
                                      </p:to>
                                    </p:set>
                                    <p:animEffect transition="in" filter="dissolve">
                                      <p:cBhvr>
                                        <p:cTn id="27" dur="500"/>
                                        <p:tgtEl>
                                          <p:spTgt spid="177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5ECA95F2-7F90-4A28-8223-333FB37D6F69}"/>
              </a:ext>
            </a:extLst>
          </p:cNvPr>
          <p:cNvSpPr>
            <a:spLocks noGrp="1" noChangeArrowheads="1"/>
          </p:cNvSpPr>
          <p:nvPr>
            <p:ph type="title"/>
          </p:nvPr>
        </p:nvSpPr>
        <p:spPr>
          <a:xfrm>
            <a:off x="381000" y="304800"/>
            <a:ext cx="8763000" cy="676275"/>
          </a:xfrm>
        </p:spPr>
        <p:txBody>
          <a:bodyPr/>
          <a:lstStyle/>
          <a:p>
            <a:r>
              <a:rPr lang="zh-CN" altLang="en-US"/>
              <a:t>多个执行序列</a:t>
            </a:r>
            <a:r>
              <a:rPr lang="en-US" altLang="zh-CN"/>
              <a:t>+</a:t>
            </a:r>
            <a:r>
              <a:rPr lang="zh-CN" altLang="en-US"/>
              <a:t>一个地址空间是否实用</a:t>
            </a:r>
            <a:r>
              <a:rPr lang="en-US" altLang="zh-CN"/>
              <a:t>?</a:t>
            </a:r>
          </a:p>
        </p:txBody>
      </p:sp>
      <p:sp>
        <p:nvSpPr>
          <p:cNvPr id="162828" name="Rectangle 12">
            <a:extLst>
              <a:ext uri="{FF2B5EF4-FFF2-40B4-BE49-F238E27FC236}">
                <a16:creationId xmlns:a16="http://schemas.microsoft.com/office/drawing/2014/main" id="{63E3FE98-485A-4FCB-8BFE-A296C1890D4B}"/>
              </a:ext>
            </a:extLst>
          </p:cNvPr>
          <p:cNvSpPr>
            <a:spLocks noChangeArrowheads="1"/>
          </p:cNvSpPr>
          <p:nvPr/>
        </p:nvSpPr>
        <p:spPr bwMode="auto">
          <a:xfrm>
            <a:off x="685800" y="4392613"/>
            <a:ext cx="79216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这些线程共用一个地址空间吗</a:t>
            </a:r>
            <a:r>
              <a:rPr kumimoji="0" lang="en-US" altLang="zh-CN"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162844" name="Rectangle 28">
            <a:extLst>
              <a:ext uri="{FF2B5EF4-FFF2-40B4-BE49-F238E27FC236}">
                <a16:creationId xmlns:a16="http://schemas.microsoft.com/office/drawing/2014/main" id="{1C15719A-DE50-4DDE-829A-FCB991BCDCBC}"/>
              </a:ext>
            </a:extLst>
          </p:cNvPr>
          <p:cNvSpPr>
            <a:spLocks noChangeArrowheads="1"/>
          </p:cNvSpPr>
          <p:nvPr/>
        </p:nvSpPr>
        <p:spPr bwMode="auto">
          <a:xfrm>
            <a:off x="612775" y="1268413"/>
            <a:ext cx="79216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一个网页浏览器</a:t>
            </a:r>
            <a:endParaRPr kumimoji="0" lang="zh-CN" altLang="zh-CN"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endParaRPr>
          </a:p>
        </p:txBody>
      </p:sp>
      <p:grpSp>
        <p:nvGrpSpPr>
          <p:cNvPr id="162845" name="Group 29">
            <a:extLst>
              <a:ext uri="{FF2B5EF4-FFF2-40B4-BE49-F238E27FC236}">
                <a16:creationId xmlns:a16="http://schemas.microsoft.com/office/drawing/2014/main" id="{136D7648-5EEE-4316-965F-339E6903835E}"/>
              </a:ext>
            </a:extLst>
          </p:cNvPr>
          <p:cNvGrpSpPr>
            <a:grpSpLocks/>
          </p:cNvGrpSpPr>
          <p:nvPr/>
        </p:nvGrpSpPr>
        <p:grpSpPr bwMode="auto">
          <a:xfrm>
            <a:off x="914400" y="1911350"/>
            <a:ext cx="6256338" cy="603250"/>
            <a:chOff x="523" y="1876"/>
            <a:chExt cx="3941" cy="380"/>
          </a:xfrm>
        </p:grpSpPr>
        <p:sp>
          <p:nvSpPr>
            <p:cNvPr id="162846" name="Rectangle 30">
              <a:extLst>
                <a:ext uri="{FF2B5EF4-FFF2-40B4-BE49-F238E27FC236}">
                  <a16:creationId xmlns:a16="http://schemas.microsoft.com/office/drawing/2014/main" id="{4623097C-5639-4A8C-B143-6395FED8CCB4}"/>
                </a:ext>
              </a:extLst>
            </p:cNvPr>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一个线程用来从服务器接收数据</a:t>
              </a:r>
              <a:endPar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endParaRPr>
            </a:p>
          </p:txBody>
        </p:sp>
        <p:pic>
          <p:nvPicPr>
            <p:cNvPr id="162847" name="Picture 31">
              <a:extLst>
                <a:ext uri="{FF2B5EF4-FFF2-40B4-BE49-F238E27FC236}">
                  <a16:creationId xmlns:a16="http://schemas.microsoft.com/office/drawing/2014/main" id="{B1B9DBC2-85B6-451D-9EC4-2A194404E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2851" name="Group 35">
            <a:extLst>
              <a:ext uri="{FF2B5EF4-FFF2-40B4-BE49-F238E27FC236}">
                <a16:creationId xmlns:a16="http://schemas.microsoft.com/office/drawing/2014/main" id="{FC006F65-BB19-4CB3-9B3D-DA37C6320C67}"/>
              </a:ext>
            </a:extLst>
          </p:cNvPr>
          <p:cNvGrpSpPr>
            <a:grpSpLocks/>
          </p:cNvGrpSpPr>
          <p:nvPr/>
        </p:nvGrpSpPr>
        <p:grpSpPr bwMode="auto">
          <a:xfrm>
            <a:off x="914400" y="2978150"/>
            <a:ext cx="6256338" cy="603250"/>
            <a:chOff x="523" y="1876"/>
            <a:chExt cx="3941" cy="380"/>
          </a:xfrm>
        </p:grpSpPr>
        <p:sp>
          <p:nvSpPr>
            <p:cNvPr id="162852" name="Rectangle 36">
              <a:extLst>
                <a:ext uri="{FF2B5EF4-FFF2-40B4-BE49-F238E27FC236}">
                  <a16:creationId xmlns:a16="http://schemas.microsoft.com/office/drawing/2014/main" id="{3CCA9015-7965-442B-A5AA-82261E82D71C}"/>
                </a:ext>
              </a:extLst>
            </p:cNvPr>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一个线程用来处理图片</a:t>
              </a:r>
              <a:r>
                <a:rPr kumimoji="0" lang="en-US" altLang="zh-CN"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a:t>
              </a: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如解压缩</a:t>
              </a:r>
              <a:r>
                <a:rPr kumimoji="0" lang="en-US" altLang="zh-CN"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a:t>
              </a:r>
              <a:endParaRPr kumimoji="0" lang="en-US" altLang="zh-CN"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endParaRPr>
            </a:p>
          </p:txBody>
        </p:sp>
        <p:pic>
          <p:nvPicPr>
            <p:cNvPr id="162853" name="Picture 37">
              <a:extLst>
                <a:ext uri="{FF2B5EF4-FFF2-40B4-BE49-F238E27FC236}">
                  <a16:creationId xmlns:a16="http://schemas.microsoft.com/office/drawing/2014/main" id="{644A631A-8C21-4F19-BDEC-7E6460BBD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2854" name="Group 38">
            <a:extLst>
              <a:ext uri="{FF2B5EF4-FFF2-40B4-BE49-F238E27FC236}">
                <a16:creationId xmlns:a16="http://schemas.microsoft.com/office/drawing/2014/main" id="{579A5923-9292-481A-8450-F55373C452B9}"/>
              </a:ext>
            </a:extLst>
          </p:cNvPr>
          <p:cNvGrpSpPr>
            <a:grpSpLocks/>
          </p:cNvGrpSpPr>
          <p:nvPr/>
        </p:nvGrpSpPr>
        <p:grpSpPr bwMode="auto">
          <a:xfrm>
            <a:off x="914400" y="2438400"/>
            <a:ext cx="6256338" cy="603250"/>
            <a:chOff x="523" y="1876"/>
            <a:chExt cx="3941" cy="380"/>
          </a:xfrm>
        </p:grpSpPr>
        <p:sp>
          <p:nvSpPr>
            <p:cNvPr id="162855" name="Rectangle 39">
              <a:extLst>
                <a:ext uri="{FF2B5EF4-FFF2-40B4-BE49-F238E27FC236}">
                  <a16:creationId xmlns:a16="http://schemas.microsoft.com/office/drawing/2014/main" id="{60958BBC-F087-4288-96A2-FB7060413880}"/>
                </a:ext>
              </a:extLst>
            </p:cNvPr>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一个线程用来显示文本</a:t>
              </a:r>
              <a:endPar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endParaRPr>
            </a:p>
          </p:txBody>
        </p:sp>
        <p:pic>
          <p:nvPicPr>
            <p:cNvPr id="162856" name="Picture 40">
              <a:extLst>
                <a:ext uri="{FF2B5EF4-FFF2-40B4-BE49-F238E27FC236}">
                  <a16:creationId xmlns:a16="http://schemas.microsoft.com/office/drawing/2014/main" id="{060919DE-41C9-4602-B5B0-BAFC67AE4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2857" name="Group 41">
            <a:extLst>
              <a:ext uri="{FF2B5EF4-FFF2-40B4-BE49-F238E27FC236}">
                <a16:creationId xmlns:a16="http://schemas.microsoft.com/office/drawing/2014/main" id="{4DB59EB3-16A3-4241-935B-D805B9934188}"/>
              </a:ext>
            </a:extLst>
          </p:cNvPr>
          <p:cNvGrpSpPr>
            <a:grpSpLocks/>
          </p:cNvGrpSpPr>
          <p:nvPr/>
        </p:nvGrpSpPr>
        <p:grpSpPr bwMode="auto">
          <a:xfrm>
            <a:off x="914400" y="3581400"/>
            <a:ext cx="6256338" cy="603250"/>
            <a:chOff x="523" y="1876"/>
            <a:chExt cx="3941" cy="380"/>
          </a:xfrm>
        </p:grpSpPr>
        <p:sp>
          <p:nvSpPr>
            <p:cNvPr id="162858" name="Rectangle 42">
              <a:extLst>
                <a:ext uri="{FF2B5EF4-FFF2-40B4-BE49-F238E27FC236}">
                  <a16:creationId xmlns:a16="http://schemas.microsoft.com/office/drawing/2014/main" id="{4BD51EC2-99C5-4FDB-A89D-8DF2398099D8}"/>
                </a:ext>
              </a:extLst>
            </p:cNvPr>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一个线程用来显示图片</a:t>
              </a:r>
              <a:endPar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endParaRPr>
            </a:p>
          </p:txBody>
        </p:sp>
        <p:pic>
          <p:nvPicPr>
            <p:cNvPr id="162859" name="Picture 43">
              <a:extLst>
                <a:ext uri="{FF2B5EF4-FFF2-40B4-BE49-F238E27FC236}">
                  <a16:creationId xmlns:a16="http://schemas.microsoft.com/office/drawing/2014/main" id="{CA727FC9-BEF2-4934-928B-553369C56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2860" name="Group 44">
            <a:extLst>
              <a:ext uri="{FF2B5EF4-FFF2-40B4-BE49-F238E27FC236}">
                <a16:creationId xmlns:a16="http://schemas.microsoft.com/office/drawing/2014/main" id="{28E7C1B9-8E2E-419F-86BE-60B10C56F932}"/>
              </a:ext>
            </a:extLst>
          </p:cNvPr>
          <p:cNvGrpSpPr>
            <a:grpSpLocks/>
          </p:cNvGrpSpPr>
          <p:nvPr/>
        </p:nvGrpSpPr>
        <p:grpSpPr bwMode="auto">
          <a:xfrm>
            <a:off x="914400" y="4965700"/>
            <a:ext cx="6256338" cy="603250"/>
            <a:chOff x="523" y="1876"/>
            <a:chExt cx="3941" cy="380"/>
          </a:xfrm>
        </p:grpSpPr>
        <p:sp>
          <p:nvSpPr>
            <p:cNvPr id="162861" name="Rectangle 45">
              <a:extLst>
                <a:ext uri="{FF2B5EF4-FFF2-40B4-BE49-F238E27FC236}">
                  <a16:creationId xmlns:a16="http://schemas.microsoft.com/office/drawing/2014/main" id="{AF3C457E-DCE5-4E11-A7E8-592FF686A262}"/>
                </a:ext>
              </a:extLst>
            </p:cNvPr>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同一个服务器建立连接并接收数据</a:t>
              </a:r>
              <a:endPar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endParaRPr>
            </a:p>
          </p:txBody>
        </p:sp>
        <p:pic>
          <p:nvPicPr>
            <p:cNvPr id="162862" name="Picture 46">
              <a:extLst>
                <a:ext uri="{FF2B5EF4-FFF2-40B4-BE49-F238E27FC236}">
                  <a16:creationId xmlns:a16="http://schemas.microsoft.com/office/drawing/2014/main" id="{D3CDD039-B912-4BBA-AEFA-A52657AC7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2863" name="Group 47">
            <a:extLst>
              <a:ext uri="{FF2B5EF4-FFF2-40B4-BE49-F238E27FC236}">
                <a16:creationId xmlns:a16="http://schemas.microsoft.com/office/drawing/2014/main" id="{74396FA5-10AD-4521-A900-A51072AAE7B9}"/>
              </a:ext>
            </a:extLst>
          </p:cNvPr>
          <p:cNvGrpSpPr>
            <a:grpSpLocks/>
          </p:cNvGrpSpPr>
          <p:nvPr/>
        </p:nvGrpSpPr>
        <p:grpSpPr bwMode="auto">
          <a:xfrm>
            <a:off x="906463" y="5562600"/>
            <a:ext cx="6256337" cy="603250"/>
            <a:chOff x="523" y="1876"/>
            <a:chExt cx="3941" cy="380"/>
          </a:xfrm>
        </p:grpSpPr>
        <p:sp>
          <p:nvSpPr>
            <p:cNvPr id="162864" name="Rectangle 48">
              <a:extLst>
                <a:ext uri="{FF2B5EF4-FFF2-40B4-BE49-F238E27FC236}">
                  <a16:creationId xmlns:a16="http://schemas.microsoft.com/office/drawing/2014/main" id="{92D0D57E-C85E-4EA0-AB46-42B90CA689BF}"/>
                </a:ext>
              </a:extLst>
            </p:cNvPr>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所有的文本、图片都显示在一个屏幕上</a:t>
              </a:r>
              <a:endPar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endParaRPr>
            </a:p>
          </p:txBody>
        </p:sp>
        <p:pic>
          <p:nvPicPr>
            <p:cNvPr id="162865" name="Picture 49">
              <a:extLst>
                <a:ext uri="{FF2B5EF4-FFF2-40B4-BE49-F238E27FC236}">
                  <a16:creationId xmlns:a16="http://schemas.microsoft.com/office/drawing/2014/main" id="{9BB1148B-DACD-4376-AD5F-AF87A6A64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extLst>
              <a:ext uri="{909E8E84-426E-40DD-AFC4-6F175D3DCCD1}">
                <a14:hiddenFill xmlns:a14="http://schemas.microsoft.com/office/drawing/2010/main">
                  <a:solidFill>
                    <a:srgbClr val="FFFFFF"/>
                  </a:solidFill>
                </a14:hiddenFill>
              </a:ext>
            </a:extLst>
          </p:spPr>
        </p:pic>
      </p:grpSp>
      <p:pic>
        <p:nvPicPr>
          <p:cNvPr id="162866" name="Picture 50">
            <a:extLst>
              <a:ext uri="{FF2B5EF4-FFF2-40B4-BE49-F238E27FC236}">
                <a16:creationId xmlns:a16="http://schemas.microsoft.com/office/drawing/2014/main" id="{357C42D5-BAFA-45AD-A045-0E9D0E89B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155700"/>
            <a:ext cx="2971800" cy="1892300"/>
          </a:xfrm>
          <a:prstGeom prst="rect">
            <a:avLst/>
          </a:prstGeom>
          <a:noFill/>
          <a:extLst>
            <a:ext uri="{909E8E84-426E-40DD-AFC4-6F175D3DCCD1}">
              <a14:hiddenFill xmlns:a14="http://schemas.microsoft.com/office/drawing/2010/main">
                <a:solidFill>
                  <a:srgbClr val="FFFFFF"/>
                </a:solidFill>
              </a14:hiddenFill>
            </a:ext>
          </a:extLst>
        </p:spPr>
      </p:pic>
      <p:pic>
        <p:nvPicPr>
          <p:cNvPr id="162867" name="Picture 51">
            <a:extLst>
              <a:ext uri="{FF2B5EF4-FFF2-40B4-BE49-F238E27FC236}">
                <a16:creationId xmlns:a16="http://schemas.microsoft.com/office/drawing/2014/main" id="{EEFDDC58-DEB4-40CF-8F69-58E166402C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3657600"/>
            <a:ext cx="2971800" cy="1924050"/>
          </a:xfrm>
          <a:prstGeom prst="rect">
            <a:avLst/>
          </a:prstGeom>
          <a:noFill/>
          <a:extLst>
            <a:ext uri="{909E8E84-426E-40DD-AFC4-6F175D3DCCD1}">
              <a14:hiddenFill xmlns:a14="http://schemas.microsoft.com/office/drawing/2010/main">
                <a:solidFill>
                  <a:srgbClr val="FFFFFF"/>
                </a:solidFill>
              </a14:hiddenFill>
            </a:ext>
          </a:extLst>
        </p:spPr>
      </p:pic>
      <p:sp>
        <p:nvSpPr>
          <p:cNvPr id="162868" name="AutoShape 52">
            <a:extLst>
              <a:ext uri="{FF2B5EF4-FFF2-40B4-BE49-F238E27FC236}">
                <a16:creationId xmlns:a16="http://schemas.microsoft.com/office/drawing/2014/main" id="{BE241061-EAFD-4BCE-BE1A-57D28FA270DE}"/>
              </a:ext>
            </a:extLst>
          </p:cNvPr>
          <p:cNvSpPr>
            <a:spLocks noChangeArrowheads="1"/>
          </p:cNvSpPr>
          <p:nvPr/>
        </p:nvSpPr>
        <p:spPr bwMode="auto">
          <a:xfrm rot="16200000" flipH="1">
            <a:off x="7486650" y="3295650"/>
            <a:ext cx="495300" cy="76200"/>
          </a:xfrm>
          <a:prstGeom prst="rightArrow">
            <a:avLst>
              <a:gd name="adj1" fmla="val 50000"/>
              <a:gd name="adj2" fmla="val 162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2844"/>
                                        </p:tgtEl>
                                        <p:attrNameLst>
                                          <p:attrName>style.visibility</p:attrName>
                                        </p:attrNameLst>
                                      </p:cBhvr>
                                      <p:to>
                                        <p:strVal val="visible"/>
                                      </p:to>
                                    </p:set>
                                    <p:animEffect transition="in" filter="dissolve">
                                      <p:cBhvr>
                                        <p:cTn id="7" dur="500"/>
                                        <p:tgtEl>
                                          <p:spTgt spid="1628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62845"/>
                                        </p:tgtEl>
                                        <p:attrNameLst>
                                          <p:attrName>style.visibility</p:attrName>
                                        </p:attrNameLst>
                                      </p:cBhvr>
                                      <p:to>
                                        <p:strVal val="visible"/>
                                      </p:to>
                                    </p:set>
                                    <p:animEffect transition="in" filter="dissolve">
                                      <p:cBhvr>
                                        <p:cTn id="12" dur="500"/>
                                        <p:tgtEl>
                                          <p:spTgt spid="1628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62854"/>
                                        </p:tgtEl>
                                        <p:attrNameLst>
                                          <p:attrName>style.visibility</p:attrName>
                                        </p:attrNameLst>
                                      </p:cBhvr>
                                      <p:to>
                                        <p:strVal val="visible"/>
                                      </p:to>
                                    </p:set>
                                    <p:animEffect transition="in" filter="dissolve">
                                      <p:cBhvr>
                                        <p:cTn id="17" dur="500"/>
                                        <p:tgtEl>
                                          <p:spTgt spid="1628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62851"/>
                                        </p:tgtEl>
                                        <p:attrNameLst>
                                          <p:attrName>style.visibility</p:attrName>
                                        </p:attrNameLst>
                                      </p:cBhvr>
                                      <p:to>
                                        <p:strVal val="visible"/>
                                      </p:to>
                                    </p:set>
                                    <p:animEffect transition="in" filter="dissolve">
                                      <p:cBhvr>
                                        <p:cTn id="22" dur="500"/>
                                        <p:tgtEl>
                                          <p:spTgt spid="16285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62857"/>
                                        </p:tgtEl>
                                        <p:attrNameLst>
                                          <p:attrName>style.visibility</p:attrName>
                                        </p:attrNameLst>
                                      </p:cBhvr>
                                      <p:to>
                                        <p:strVal val="visible"/>
                                      </p:to>
                                    </p:set>
                                    <p:animEffect transition="in" filter="dissolve">
                                      <p:cBhvr>
                                        <p:cTn id="27" dur="500"/>
                                        <p:tgtEl>
                                          <p:spTgt spid="16285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62866"/>
                                        </p:tgtEl>
                                        <p:attrNameLst>
                                          <p:attrName>style.visibility</p:attrName>
                                        </p:attrNameLst>
                                      </p:cBhvr>
                                      <p:to>
                                        <p:strVal val="visible"/>
                                      </p:to>
                                    </p:set>
                                    <p:animEffect transition="in" filter="dissolve">
                                      <p:cBhvr>
                                        <p:cTn id="32" dur="500"/>
                                        <p:tgtEl>
                                          <p:spTgt spid="16286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nodeType="clickEffect">
                                  <p:stCondLst>
                                    <p:cond delay="0"/>
                                  </p:stCondLst>
                                  <p:childTnLst>
                                    <p:set>
                                      <p:cBhvr>
                                        <p:cTn id="36" dur="1" fill="hold">
                                          <p:stCondLst>
                                            <p:cond delay="0"/>
                                          </p:stCondLst>
                                        </p:cTn>
                                        <p:tgtEl>
                                          <p:spTgt spid="162868"/>
                                        </p:tgtEl>
                                        <p:attrNameLst>
                                          <p:attrName>style.visibility</p:attrName>
                                        </p:attrNameLst>
                                      </p:cBhvr>
                                      <p:to>
                                        <p:strVal val="visible"/>
                                      </p:to>
                                    </p:set>
                                    <p:anim calcmode="lin" valueType="num">
                                      <p:cBhvr>
                                        <p:cTn id="37" dur="500" fill="hold"/>
                                        <p:tgtEl>
                                          <p:spTgt spid="162868"/>
                                        </p:tgtEl>
                                        <p:attrNameLst>
                                          <p:attrName>ppt_x</p:attrName>
                                        </p:attrNameLst>
                                      </p:cBhvr>
                                      <p:tavLst>
                                        <p:tav tm="0">
                                          <p:val>
                                            <p:strVal val="#ppt_x"/>
                                          </p:val>
                                        </p:tav>
                                        <p:tav tm="100000">
                                          <p:val>
                                            <p:strVal val="#ppt_x"/>
                                          </p:val>
                                        </p:tav>
                                      </p:tavLst>
                                    </p:anim>
                                    <p:anim calcmode="lin" valueType="num">
                                      <p:cBhvr>
                                        <p:cTn id="38" dur="500" fill="hold"/>
                                        <p:tgtEl>
                                          <p:spTgt spid="162868"/>
                                        </p:tgtEl>
                                        <p:attrNameLst>
                                          <p:attrName>ppt_y</p:attrName>
                                        </p:attrNameLst>
                                      </p:cBhvr>
                                      <p:tavLst>
                                        <p:tav tm="0">
                                          <p:val>
                                            <p:strVal val="#ppt_y-#ppt_h/2"/>
                                          </p:val>
                                        </p:tav>
                                        <p:tav tm="100000">
                                          <p:val>
                                            <p:strVal val="#ppt_y"/>
                                          </p:val>
                                        </p:tav>
                                      </p:tavLst>
                                    </p:anim>
                                    <p:anim calcmode="lin" valueType="num">
                                      <p:cBhvr>
                                        <p:cTn id="39" dur="500" fill="hold"/>
                                        <p:tgtEl>
                                          <p:spTgt spid="162868"/>
                                        </p:tgtEl>
                                        <p:attrNameLst>
                                          <p:attrName>ppt_w</p:attrName>
                                        </p:attrNameLst>
                                      </p:cBhvr>
                                      <p:tavLst>
                                        <p:tav tm="0">
                                          <p:val>
                                            <p:strVal val="#ppt_w"/>
                                          </p:val>
                                        </p:tav>
                                        <p:tav tm="100000">
                                          <p:val>
                                            <p:strVal val="#ppt_w"/>
                                          </p:val>
                                        </p:tav>
                                      </p:tavLst>
                                    </p:anim>
                                    <p:anim calcmode="lin" valueType="num">
                                      <p:cBhvr>
                                        <p:cTn id="40" dur="500" fill="hold"/>
                                        <p:tgtEl>
                                          <p:spTgt spid="162868"/>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nodeType="clickEffect">
                                  <p:stCondLst>
                                    <p:cond delay="0"/>
                                  </p:stCondLst>
                                  <p:childTnLst>
                                    <p:set>
                                      <p:cBhvr>
                                        <p:cTn id="44" dur="1" fill="hold">
                                          <p:stCondLst>
                                            <p:cond delay="0"/>
                                          </p:stCondLst>
                                        </p:cTn>
                                        <p:tgtEl>
                                          <p:spTgt spid="162867"/>
                                        </p:tgtEl>
                                        <p:attrNameLst>
                                          <p:attrName>style.visibility</p:attrName>
                                        </p:attrNameLst>
                                      </p:cBhvr>
                                      <p:to>
                                        <p:strVal val="visible"/>
                                      </p:to>
                                    </p:set>
                                    <p:animEffect transition="in" filter="dissolve">
                                      <p:cBhvr>
                                        <p:cTn id="45" dur="500"/>
                                        <p:tgtEl>
                                          <p:spTgt spid="16286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62828">
                                            <p:txEl>
                                              <p:pRg st="0" end="0"/>
                                            </p:txEl>
                                          </p:spTgt>
                                        </p:tgtEl>
                                        <p:attrNameLst>
                                          <p:attrName>style.visibility</p:attrName>
                                        </p:attrNameLst>
                                      </p:cBhvr>
                                      <p:to>
                                        <p:strVal val="visible"/>
                                      </p:to>
                                    </p:set>
                                    <p:animEffect transition="in" filter="dissolve">
                                      <p:cBhvr>
                                        <p:cTn id="50" dur="500"/>
                                        <p:tgtEl>
                                          <p:spTgt spid="162828">
                                            <p:txEl>
                                              <p:pRg st="0" end="0"/>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162860"/>
                                        </p:tgtEl>
                                        <p:attrNameLst>
                                          <p:attrName>style.visibility</p:attrName>
                                        </p:attrNameLst>
                                      </p:cBhvr>
                                      <p:to>
                                        <p:strVal val="visible"/>
                                      </p:to>
                                    </p:set>
                                    <p:animEffect transition="in" filter="dissolve">
                                      <p:cBhvr>
                                        <p:cTn id="55" dur="500"/>
                                        <p:tgtEl>
                                          <p:spTgt spid="16286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nodeType="clickEffect">
                                  <p:stCondLst>
                                    <p:cond delay="0"/>
                                  </p:stCondLst>
                                  <p:childTnLst>
                                    <p:set>
                                      <p:cBhvr>
                                        <p:cTn id="59" dur="1" fill="hold">
                                          <p:stCondLst>
                                            <p:cond delay="0"/>
                                          </p:stCondLst>
                                        </p:cTn>
                                        <p:tgtEl>
                                          <p:spTgt spid="162863"/>
                                        </p:tgtEl>
                                        <p:attrNameLst>
                                          <p:attrName>style.visibility</p:attrName>
                                        </p:attrNameLst>
                                      </p:cBhvr>
                                      <p:to>
                                        <p:strVal val="visible"/>
                                      </p:to>
                                    </p:set>
                                    <p:animEffect transition="in" filter="dissolve">
                                      <p:cBhvr>
                                        <p:cTn id="60" dur="500"/>
                                        <p:tgtEl>
                                          <p:spTgt spid="162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8" grpId="0" build="p"/>
      <p:bldP spid="16284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39">
            <a:extLst>
              <a:ext uri="{FF2B5EF4-FFF2-40B4-BE49-F238E27FC236}">
                <a16:creationId xmlns:a16="http://schemas.microsoft.com/office/drawing/2014/main" id="{6786E302-C73E-4E69-A0E0-8B2E5C5C6A65}"/>
              </a:ext>
            </a:extLst>
          </p:cNvPr>
          <p:cNvGrpSpPr>
            <a:grpSpLocks/>
          </p:cNvGrpSpPr>
          <p:nvPr/>
        </p:nvGrpSpPr>
        <p:grpSpPr bwMode="auto">
          <a:xfrm>
            <a:off x="762000" y="1939889"/>
            <a:ext cx="7632700" cy="2835275"/>
            <a:chOff x="2234" y="6905"/>
            <a:chExt cx="7770" cy="3123"/>
          </a:xfrm>
        </p:grpSpPr>
        <p:grpSp>
          <p:nvGrpSpPr>
            <p:cNvPr id="21510" name="Group 40">
              <a:extLst>
                <a:ext uri="{FF2B5EF4-FFF2-40B4-BE49-F238E27FC236}">
                  <a16:creationId xmlns:a16="http://schemas.microsoft.com/office/drawing/2014/main" id="{5041A12F-85F0-4B33-853E-9E78835A0C32}"/>
                </a:ext>
              </a:extLst>
            </p:cNvPr>
            <p:cNvGrpSpPr>
              <a:grpSpLocks/>
            </p:cNvGrpSpPr>
            <p:nvPr/>
          </p:nvGrpSpPr>
          <p:grpSpPr bwMode="auto">
            <a:xfrm>
              <a:off x="7694" y="7217"/>
              <a:ext cx="2310" cy="2496"/>
              <a:chOff x="6773" y="9998"/>
              <a:chExt cx="2310" cy="2496"/>
            </a:xfrm>
          </p:grpSpPr>
          <p:sp>
            <p:nvSpPr>
              <p:cNvPr id="21530" name="Oval 41">
                <a:extLst>
                  <a:ext uri="{FF2B5EF4-FFF2-40B4-BE49-F238E27FC236}">
                    <a16:creationId xmlns:a16="http://schemas.microsoft.com/office/drawing/2014/main" id="{FEF3CB01-FB7D-403D-9DC7-DC8DCC6108FF}"/>
                  </a:ext>
                </a:extLst>
              </p:cNvPr>
              <p:cNvSpPr>
                <a:spLocks noChangeArrowheads="1"/>
              </p:cNvSpPr>
              <p:nvPr/>
            </p:nvSpPr>
            <p:spPr bwMode="auto">
              <a:xfrm>
                <a:off x="6773" y="9998"/>
                <a:ext cx="630" cy="624"/>
              </a:xfrm>
              <a:prstGeom prst="ellipse">
                <a:avLst/>
              </a:prstGeom>
              <a:solidFill>
                <a:srgbClr val="FFFFFF"/>
              </a:solidFill>
              <a:ln w="9525">
                <a:solidFill>
                  <a:srgbClr val="000000"/>
                </a:solidFill>
                <a:round/>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a:latin typeface="+mj-ea"/>
                    <a:ea typeface="+mj-ea"/>
                  </a:rPr>
                  <a:t>s1</a:t>
                </a:r>
              </a:p>
            </p:txBody>
          </p:sp>
          <p:sp>
            <p:nvSpPr>
              <p:cNvPr id="21531" name="Oval 42">
                <a:extLst>
                  <a:ext uri="{FF2B5EF4-FFF2-40B4-BE49-F238E27FC236}">
                    <a16:creationId xmlns:a16="http://schemas.microsoft.com/office/drawing/2014/main" id="{D6BDE8EA-7898-4EB7-B56D-13F68F0E2A77}"/>
                  </a:ext>
                </a:extLst>
              </p:cNvPr>
              <p:cNvSpPr>
                <a:spLocks noChangeArrowheads="1"/>
              </p:cNvSpPr>
              <p:nvPr/>
            </p:nvSpPr>
            <p:spPr bwMode="auto">
              <a:xfrm>
                <a:off x="7613" y="9998"/>
                <a:ext cx="630" cy="624"/>
              </a:xfrm>
              <a:prstGeom prst="ellipse">
                <a:avLst/>
              </a:prstGeom>
              <a:solidFill>
                <a:srgbClr val="FFFFFF"/>
              </a:solidFill>
              <a:ln w="9525">
                <a:solidFill>
                  <a:srgbClr val="000000"/>
                </a:solidFill>
                <a:round/>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a:latin typeface="+mj-ea"/>
                    <a:ea typeface="+mj-ea"/>
                  </a:rPr>
                  <a:t>s2</a:t>
                </a:r>
              </a:p>
            </p:txBody>
          </p:sp>
          <p:sp>
            <p:nvSpPr>
              <p:cNvPr id="21532" name="Oval 43">
                <a:extLst>
                  <a:ext uri="{FF2B5EF4-FFF2-40B4-BE49-F238E27FC236}">
                    <a16:creationId xmlns:a16="http://schemas.microsoft.com/office/drawing/2014/main" id="{3617E921-2242-4050-B1B0-B6D5358D9719}"/>
                  </a:ext>
                </a:extLst>
              </p:cNvPr>
              <p:cNvSpPr>
                <a:spLocks noChangeArrowheads="1"/>
              </p:cNvSpPr>
              <p:nvPr/>
            </p:nvSpPr>
            <p:spPr bwMode="auto">
              <a:xfrm>
                <a:off x="8453" y="9998"/>
                <a:ext cx="630" cy="624"/>
              </a:xfrm>
              <a:prstGeom prst="ellipse">
                <a:avLst/>
              </a:prstGeom>
              <a:solidFill>
                <a:srgbClr val="FFFFFF"/>
              </a:solidFill>
              <a:ln w="9525">
                <a:solidFill>
                  <a:srgbClr val="000000"/>
                </a:solidFill>
                <a:round/>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a:latin typeface="+mj-ea"/>
                    <a:ea typeface="+mj-ea"/>
                  </a:rPr>
                  <a:t>s3</a:t>
                </a:r>
              </a:p>
            </p:txBody>
          </p:sp>
          <p:sp>
            <p:nvSpPr>
              <p:cNvPr id="21533" name="Oval 44">
                <a:extLst>
                  <a:ext uri="{FF2B5EF4-FFF2-40B4-BE49-F238E27FC236}">
                    <a16:creationId xmlns:a16="http://schemas.microsoft.com/office/drawing/2014/main" id="{AB4CC367-F978-4FF9-A395-81AF67A62564}"/>
                  </a:ext>
                </a:extLst>
              </p:cNvPr>
              <p:cNvSpPr>
                <a:spLocks noChangeArrowheads="1"/>
              </p:cNvSpPr>
              <p:nvPr/>
            </p:nvSpPr>
            <p:spPr bwMode="auto">
              <a:xfrm>
                <a:off x="7298" y="10934"/>
                <a:ext cx="630" cy="624"/>
              </a:xfrm>
              <a:prstGeom prst="ellipse">
                <a:avLst/>
              </a:prstGeom>
              <a:solidFill>
                <a:srgbClr val="FFFFFF"/>
              </a:solidFill>
              <a:ln w="9525">
                <a:solidFill>
                  <a:srgbClr val="000000"/>
                </a:solidFill>
                <a:round/>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a:latin typeface="+mj-ea"/>
                    <a:ea typeface="+mj-ea"/>
                  </a:rPr>
                  <a:t>s4</a:t>
                </a:r>
              </a:p>
            </p:txBody>
          </p:sp>
          <p:sp>
            <p:nvSpPr>
              <p:cNvPr id="21534" name="Oval 45">
                <a:extLst>
                  <a:ext uri="{FF2B5EF4-FFF2-40B4-BE49-F238E27FC236}">
                    <a16:creationId xmlns:a16="http://schemas.microsoft.com/office/drawing/2014/main" id="{CFBE2385-F0A6-4EF7-924F-4001476A5FF4}"/>
                  </a:ext>
                </a:extLst>
              </p:cNvPr>
              <p:cNvSpPr>
                <a:spLocks noChangeArrowheads="1"/>
              </p:cNvSpPr>
              <p:nvPr/>
            </p:nvSpPr>
            <p:spPr bwMode="auto">
              <a:xfrm>
                <a:off x="8453" y="10934"/>
                <a:ext cx="630" cy="624"/>
              </a:xfrm>
              <a:prstGeom prst="ellipse">
                <a:avLst/>
              </a:prstGeom>
              <a:solidFill>
                <a:srgbClr val="FFFFFF"/>
              </a:solidFill>
              <a:ln w="9525">
                <a:solidFill>
                  <a:srgbClr val="000000"/>
                </a:solidFill>
                <a:round/>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a:latin typeface="+mj-ea"/>
                    <a:ea typeface="+mj-ea"/>
                  </a:rPr>
                  <a:t>s5</a:t>
                </a:r>
              </a:p>
            </p:txBody>
          </p:sp>
          <p:sp>
            <p:nvSpPr>
              <p:cNvPr id="21535" name="Oval 46">
                <a:extLst>
                  <a:ext uri="{FF2B5EF4-FFF2-40B4-BE49-F238E27FC236}">
                    <a16:creationId xmlns:a16="http://schemas.microsoft.com/office/drawing/2014/main" id="{F3710FAC-8CC4-4855-96C1-26D83F03127D}"/>
                  </a:ext>
                </a:extLst>
              </p:cNvPr>
              <p:cNvSpPr>
                <a:spLocks noChangeArrowheads="1"/>
              </p:cNvSpPr>
              <p:nvPr/>
            </p:nvSpPr>
            <p:spPr bwMode="auto">
              <a:xfrm>
                <a:off x="7823" y="11870"/>
                <a:ext cx="630" cy="624"/>
              </a:xfrm>
              <a:prstGeom prst="ellipse">
                <a:avLst/>
              </a:prstGeom>
              <a:solidFill>
                <a:srgbClr val="FFFFFF"/>
              </a:solidFill>
              <a:ln w="9525">
                <a:solidFill>
                  <a:srgbClr val="000000"/>
                </a:solidFill>
                <a:round/>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a:latin typeface="+mj-ea"/>
                    <a:ea typeface="+mj-ea"/>
                  </a:rPr>
                  <a:t>s6</a:t>
                </a:r>
              </a:p>
            </p:txBody>
          </p:sp>
          <p:sp>
            <p:nvSpPr>
              <p:cNvPr id="21536" name="Line 47">
                <a:extLst>
                  <a:ext uri="{FF2B5EF4-FFF2-40B4-BE49-F238E27FC236}">
                    <a16:creationId xmlns:a16="http://schemas.microsoft.com/office/drawing/2014/main" id="{82E841B1-AE0E-4787-81F2-950D480FAC8D}"/>
                  </a:ext>
                </a:extLst>
              </p:cNvPr>
              <p:cNvSpPr>
                <a:spLocks noChangeShapeType="1"/>
              </p:cNvSpPr>
              <p:nvPr/>
            </p:nvSpPr>
            <p:spPr bwMode="auto">
              <a:xfrm>
                <a:off x="7193" y="10622"/>
                <a:ext cx="315"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37" name="Line 48">
                <a:extLst>
                  <a:ext uri="{FF2B5EF4-FFF2-40B4-BE49-F238E27FC236}">
                    <a16:creationId xmlns:a16="http://schemas.microsoft.com/office/drawing/2014/main" id="{BB4024C1-04FB-4292-9995-26C4414EB897}"/>
                  </a:ext>
                </a:extLst>
              </p:cNvPr>
              <p:cNvSpPr>
                <a:spLocks noChangeShapeType="1"/>
              </p:cNvSpPr>
              <p:nvPr/>
            </p:nvSpPr>
            <p:spPr bwMode="auto">
              <a:xfrm flipH="1">
                <a:off x="7718" y="10622"/>
                <a:ext cx="210"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38" name="Line 49">
                <a:extLst>
                  <a:ext uri="{FF2B5EF4-FFF2-40B4-BE49-F238E27FC236}">
                    <a16:creationId xmlns:a16="http://schemas.microsoft.com/office/drawing/2014/main" id="{EDB79497-D194-401D-A6BC-F5127FF302B1}"/>
                  </a:ext>
                </a:extLst>
              </p:cNvPr>
              <p:cNvSpPr>
                <a:spLocks noChangeShapeType="1"/>
              </p:cNvSpPr>
              <p:nvPr/>
            </p:nvSpPr>
            <p:spPr bwMode="auto">
              <a:xfrm>
                <a:off x="7718" y="11558"/>
                <a:ext cx="315"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39" name="Line 50">
                <a:extLst>
                  <a:ext uri="{FF2B5EF4-FFF2-40B4-BE49-F238E27FC236}">
                    <a16:creationId xmlns:a16="http://schemas.microsoft.com/office/drawing/2014/main" id="{8BEB15F2-76C7-4EB8-B898-666244929AF1}"/>
                  </a:ext>
                </a:extLst>
              </p:cNvPr>
              <p:cNvSpPr>
                <a:spLocks noChangeShapeType="1"/>
              </p:cNvSpPr>
              <p:nvPr/>
            </p:nvSpPr>
            <p:spPr bwMode="auto">
              <a:xfrm>
                <a:off x="8768" y="10622"/>
                <a:ext cx="0"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40" name="Line 51">
                <a:extLst>
                  <a:ext uri="{FF2B5EF4-FFF2-40B4-BE49-F238E27FC236}">
                    <a16:creationId xmlns:a16="http://schemas.microsoft.com/office/drawing/2014/main" id="{F6AA7225-BEBC-46D1-9322-4346892CC476}"/>
                  </a:ext>
                </a:extLst>
              </p:cNvPr>
              <p:cNvSpPr>
                <a:spLocks noChangeShapeType="1"/>
              </p:cNvSpPr>
              <p:nvPr/>
            </p:nvSpPr>
            <p:spPr bwMode="auto">
              <a:xfrm flipH="1">
                <a:off x="8348" y="11558"/>
                <a:ext cx="315"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grpSp>
        <p:grpSp>
          <p:nvGrpSpPr>
            <p:cNvPr id="21511" name="Group 52">
              <a:extLst>
                <a:ext uri="{FF2B5EF4-FFF2-40B4-BE49-F238E27FC236}">
                  <a16:creationId xmlns:a16="http://schemas.microsoft.com/office/drawing/2014/main" id="{1F2C45C2-2A7A-4FAE-A67A-CD30B3C87BC1}"/>
                </a:ext>
              </a:extLst>
            </p:cNvPr>
            <p:cNvGrpSpPr>
              <a:grpSpLocks/>
            </p:cNvGrpSpPr>
            <p:nvPr/>
          </p:nvGrpSpPr>
          <p:grpSpPr bwMode="auto">
            <a:xfrm>
              <a:off x="2234" y="6905"/>
              <a:ext cx="4537" cy="3123"/>
              <a:chOff x="2234" y="6437"/>
              <a:chExt cx="4537" cy="3123"/>
            </a:xfrm>
          </p:grpSpPr>
          <p:grpSp>
            <p:nvGrpSpPr>
              <p:cNvPr id="21512" name="Group 53">
                <a:extLst>
                  <a:ext uri="{FF2B5EF4-FFF2-40B4-BE49-F238E27FC236}">
                    <a16:creationId xmlns:a16="http://schemas.microsoft.com/office/drawing/2014/main" id="{F7C8E503-5BCC-46D7-833B-15F6BF816BF5}"/>
                  </a:ext>
                </a:extLst>
              </p:cNvPr>
              <p:cNvGrpSpPr>
                <a:grpSpLocks/>
              </p:cNvGrpSpPr>
              <p:nvPr/>
            </p:nvGrpSpPr>
            <p:grpSpPr bwMode="auto">
              <a:xfrm>
                <a:off x="2234" y="7064"/>
                <a:ext cx="4537" cy="422"/>
                <a:chOff x="1838" y="11402"/>
                <a:chExt cx="4537" cy="422"/>
              </a:xfrm>
            </p:grpSpPr>
            <p:sp>
              <p:nvSpPr>
                <p:cNvPr id="21527" name="Rectangle 54">
                  <a:extLst>
                    <a:ext uri="{FF2B5EF4-FFF2-40B4-BE49-F238E27FC236}">
                      <a16:creationId xmlns:a16="http://schemas.microsoft.com/office/drawing/2014/main" id="{BE427E6A-9976-4372-B2D8-95E8DFF14CAD}"/>
                    </a:ext>
                  </a:extLst>
                </p:cNvPr>
                <p:cNvSpPr>
                  <a:spLocks noChangeArrowheads="1"/>
                </p:cNvSpPr>
                <p:nvPr/>
              </p:nvSpPr>
              <p:spPr bwMode="auto">
                <a:xfrm>
                  <a:off x="1838" y="11402"/>
                  <a:ext cx="1470" cy="422"/>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b="1">
                      <a:latin typeface="+mj-ea"/>
                      <a:ea typeface="+mj-ea"/>
                    </a:rPr>
                    <a:t>x1=a*a</a:t>
                  </a:r>
                </a:p>
              </p:txBody>
            </p:sp>
            <p:sp>
              <p:nvSpPr>
                <p:cNvPr id="21528" name="Rectangle 55">
                  <a:extLst>
                    <a:ext uri="{FF2B5EF4-FFF2-40B4-BE49-F238E27FC236}">
                      <a16:creationId xmlns:a16="http://schemas.microsoft.com/office/drawing/2014/main" id="{42CAE10C-AD96-4F4B-98E0-9767D4C1EBCA}"/>
                    </a:ext>
                  </a:extLst>
                </p:cNvPr>
                <p:cNvSpPr>
                  <a:spLocks noChangeArrowheads="1"/>
                </p:cNvSpPr>
                <p:nvPr/>
              </p:nvSpPr>
              <p:spPr bwMode="auto">
                <a:xfrm>
                  <a:off x="3413" y="11402"/>
                  <a:ext cx="1282" cy="422"/>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b="1">
                      <a:latin typeface="+mj-ea"/>
                      <a:ea typeface="+mj-ea"/>
                    </a:rPr>
                    <a:t>x2=3*b</a:t>
                  </a:r>
                </a:p>
              </p:txBody>
            </p:sp>
            <p:sp>
              <p:nvSpPr>
                <p:cNvPr id="21529" name="Rectangle 56">
                  <a:extLst>
                    <a:ext uri="{FF2B5EF4-FFF2-40B4-BE49-F238E27FC236}">
                      <a16:creationId xmlns:a16="http://schemas.microsoft.com/office/drawing/2014/main" id="{E64713C3-ABBB-4D35-B5A6-A42BADB217B6}"/>
                    </a:ext>
                  </a:extLst>
                </p:cNvPr>
                <p:cNvSpPr>
                  <a:spLocks noChangeArrowheads="1"/>
                </p:cNvSpPr>
                <p:nvPr/>
              </p:nvSpPr>
              <p:spPr bwMode="auto">
                <a:xfrm>
                  <a:off x="4778" y="11402"/>
                  <a:ext cx="1597" cy="422"/>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b="1">
                      <a:latin typeface="+mj-ea"/>
                      <a:ea typeface="+mj-ea"/>
                    </a:rPr>
                    <a:t>x3=5*a</a:t>
                  </a:r>
                </a:p>
              </p:txBody>
            </p:sp>
          </p:grpSp>
          <p:grpSp>
            <p:nvGrpSpPr>
              <p:cNvPr id="21513" name="Group 57">
                <a:extLst>
                  <a:ext uri="{FF2B5EF4-FFF2-40B4-BE49-F238E27FC236}">
                    <a16:creationId xmlns:a16="http://schemas.microsoft.com/office/drawing/2014/main" id="{05139DD2-B19C-4615-9EBD-C917763FFF47}"/>
                  </a:ext>
                </a:extLst>
              </p:cNvPr>
              <p:cNvGrpSpPr>
                <a:grpSpLocks/>
              </p:cNvGrpSpPr>
              <p:nvPr/>
            </p:nvGrpSpPr>
            <p:grpSpPr bwMode="auto">
              <a:xfrm>
                <a:off x="2759" y="8000"/>
                <a:ext cx="3465" cy="422"/>
                <a:chOff x="2363" y="12182"/>
                <a:chExt cx="3465" cy="422"/>
              </a:xfrm>
            </p:grpSpPr>
            <p:sp>
              <p:nvSpPr>
                <p:cNvPr id="21525" name="Rectangle 58">
                  <a:extLst>
                    <a:ext uri="{FF2B5EF4-FFF2-40B4-BE49-F238E27FC236}">
                      <a16:creationId xmlns:a16="http://schemas.microsoft.com/office/drawing/2014/main" id="{19ED7EFD-AB93-4AE1-88D6-9B92DBC740CB}"/>
                    </a:ext>
                  </a:extLst>
                </p:cNvPr>
                <p:cNvSpPr>
                  <a:spLocks noChangeArrowheads="1"/>
                </p:cNvSpPr>
                <p:nvPr/>
              </p:nvSpPr>
              <p:spPr bwMode="auto">
                <a:xfrm>
                  <a:off x="2363" y="12182"/>
                  <a:ext cx="1470" cy="422"/>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b="1">
                      <a:latin typeface="+mj-ea"/>
                      <a:ea typeface="+mj-ea"/>
                    </a:rPr>
                    <a:t>x4=x1+x2</a:t>
                  </a:r>
                </a:p>
              </p:txBody>
            </p:sp>
            <p:sp>
              <p:nvSpPr>
                <p:cNvPr id="21526" name="Rectangle 59">
                  <a:extLst>
                    <a:ext uri="{FF2B5EF4-FFF2-40B4-BE49-F238E27FC236}">
                      <a16:creationId xmlns:a16="http://schemas.microsoft.com/office/drawing/2014/main" id="{8EAF47A9-0057-44DD-A83A-C202756F4B56}"/>
                    </a:ext>
                  </a:extLst>
                </p:cNvPr>
                <p:cNvSpPr>
                  <a:spLocks noChangeArrowheads="1"/>
                </p:cNvSpPr>
                <p:nvPr/>
              </p:nvSpPr>
              <p:spPr bwMode="auto">
                <a:xfrm>
                  <a:off x="4358" y="12182"/>
                  <a:ext cx="1470" cy="422"/>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b="1">
                      <a:latin typeface="+mj-ea"/>
                      <a:ea typeface="+mj-ea"/>
                    </a:rPr>
                    <a:t>x5=b+x3</a:t>
                  </a:r>
                </a:p>
              </p:txBody>
            </p:sp>
          </p:grpSp>
          <p:sp>
            <p:nvSpPr>
              <p:cNvPr id="21514" name="Rectangle 60">
                <a:extLst>
                  <a:ext uri="{FF2B5EF4-FFF2-40B4-BE49-F238E27FC236}">
                    <a16:creationId xmlns:a16="http://schemas.microsoft.com/office/drawing/2014/main" id="{CD3CF40B-016F-4A6A-A455-5121C77DEF0C}"/>
                  </a:ext>
                </a:extLst>
              </p:cNvPr>
              <p:cNvSpPr>
                <a:spLocks noChangeArrowheads="1"/>
              </p:cNvSpPr>
              <p:nvPr/>
            </p:nvSpPr>
            <p:spPr bwMode="auto">
              <a:xfrm>
                <a:off x="3704" y="8780"/>
                <a:ext cx="1470" cy="422"/>
              </a:xfrm>
              <a:prstGeom prst="rect">
                <a:avLst/>
              </a:prstGeom>
              <a:solidFill>
                <a:srgbClr val="FFFFFF"/>
              </a:solidFill>
              <a:ln w="9525">
                <a:solidFill>
                  <a:srgbClr val="000000"/>
                </a:solidFill>
                <a:miter lim="800000"/>
                <a:headEnd/>
                <a:tailEnd/>
              </a:ln>
            </p:spPr>
            <p:txBody>
              <a:bodyPr lIns="18000" tIns="10800" rIns="18000" bIns="1080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b="1">
                    <a:latin typeface="+mj-ea"/>
                    <a:ea typeface="+mj-ea"/>
                  </a:rPr>
                  <a:t>x6=x4/x5</a:t>
                </a:r>
              </a:p>
            </p:txBody>
          </p:sp>
          <p:sp>
            <p:nvSpPr>
              <p:cNvPr id="21515" name="Line 61">
                <a:extLst>
                  <a:ext uri="{FF2B5EF4-FFF2-40B4-BE49-F238E27FC236}">
                    <a16:creationId xmlns:a16="http://schemas.microsoft.com/office/drawing/2014/main" id="{BE064F5C-9AA5-46F7-AE79-108E96F70AC7}"/>
                  </a:ext>
                </a:extLst>
              </p:cNvPr>
              <p:cNvSpPr>
                <a:spLocks noChangeShapeType="1"/>
              </p:cNvSpPr>
              <p:nvPr/>
            </p:nvSpPr>
            <p:spPr bwMode="auto">
              <a:xfrm>
                <a:off x="2759" y="6752"/>
                <a:ext cx="0"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16" name="Line 62">
                <a:extLst>
                  <a:ext uri="{FF2B5EF4-FFF2-40B4-BE49-F238E27FC236}">
                    <a16:creationId xmlns:a16="http://schemas.microsoft.com/office/drawing/2014/main" id="{991239EC-01DB-442A-A7AD-1E7DD0D1B6EE}"/>
                  </a:ext>
                </a:extLst>
              </p:cNvPr>
              <p:cNvSpPr>
                <a:spLocks noChangeShapeType="1"/>
              </p:cNvSpPr>
              <p:nvPr/>
            </p:nvSpPr>
            <p:spPr bwMode="auto">
              <a:xfrm>
                <a:off x="4334" y="6437"/>
                <a:ext cx="0" cy="627"/>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17" name="Line 63">
                <a:extLst>
                  <a:ext uri="{FF2B5EF4-FFF2-40B4-BE49-F238E27FC236}">
                    <a16:creationId xmlns:a16="http://schemas.microsoft.com/office/drawing/2014/main" id="{D58A0EFC-8A91-4054-8127-B1F693AE1FDF}"/>
                  </a:ext>
                </a:extLst>
              </p:cNvPr>
              <p:cNvSpPr>
                <a:spLocks noChangeShapeType="1"/>
              </p:cNvSpPr>
              <p:nvPr/>
            </p:nvSpPr>
            <p:spPr bwMode="auto">
              <a:xfrm>
                <a:off x="5909" y="6752"/>
                <a:ext cx="0"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18" name="Line 64">
                <a:extLst>
                  <a:ext uri="{FF2B5EF4-FFF2-40B4-BE49-F238E27FC236}">
                    <a16:creationId xmlns:a16="http://schemas.microsoft.com/office/drawing/2014/main" id="{D2C8BF33-1F7D-4C8A-A571-6364122B7F80}"/>
                  </a:ext>
                </a:extLst>
              </p:cNvPr>
              <p:cNvSpPr>
                <a:spLocks noChangeShapeType="1"/>
              </p:cNvSpPr>
              <p:nvPr/>
            </p:nvSpPr>
            <p:spPr bwMode="auto">
              <a:xfrm>
                <a:off x="3179" y="7532"/>
                <a:ext cx="0" cy="468"/>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19" name="Line 65">
                <a:extLst>
                  <a:ext uri="{FF2B5EF4-FFF2-40B4-BE49-F238E27FC236}">
                    <a16:creationId xmlns:a16="http://schemas.microsoft.com/office/drawing/2014/main" id="{8937D0B1-5366-45C6-BA07-C925CC6F59EB}"/>
                  </a:ext>
                </a:extLst>
              </p:cNvPr>
              <p:cNvSpPr>
                <a:spLocks noChangeShapeType="1"/>
              </p:cNvSpPr>
              <p:nvPr/>
            </p:nvSpPr>
            <p:spPr bwMode="auto">
              <a:xfrm>
                <a:off x="4019" y="7532"/>
                <a:ext cx="0" cy="468"/>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20" name="Line 66">
                <a:extLst>
                  <a:ext uri="{FF2B5EF4-FFF2-40B4-BE49-F238E27FC236}">
                    <a16:creationId xmlns:a16="http://schemas.microsoft.com/office/drawing/2014/main" id="{83D23322-15FF-43E9-9C1B-10395C93CA2B}"/>
                  </a:ext>
                </a:extLst>
              </p:cNvPr>
              <p:cNvSpPr>
                <a:spLocks noChangeShapeType="1"/>
              </p:cNvSpPr>
              <p:nvPr/>
            </p:nvSpPr>
            <p:spPr bwMode="auto">
              <a:xfrm>
                <a:off x="5594" y="7532"/>
                <a:ext cx="0" cy="468"/>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21" name="Line 67">
                <a:extLst>
                  <a:ext uri="{FF2B5EF4-FFF2-40B4-BE49-F238E27FC236}">
                    <a16:creationId xmlns:a16="http://schemas.microsoft.com/office/drawing/2014/main" id="{262C8249-F287-46CC-A540-ADD4C109CA57}"/>
                  </a:ext>
                </a:extLst>
              </p:cNvPr>
              <p:cNvSpPr>
                <a:spLocks noChangeShapeType="1"/>
              </p:cNvSpPr>
              <p:nvPr/>
            </p:nvSpPr>
            <p:spPr bwMode="auto">
              <a:xfrm>
                <a:off x="4019" y="8468"/>
                <a:ext cx="0"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22" name="Line 68">
                <a:extLst>
                  <a:ext uri="{FF2B5EF4-FFF2-40B4-BE49-F238E27FC236}">
                    <a16:creationId xmlns:a16="http://schemas.microsoft.com/office/drawing/2014/main" id="{5995F006-3CF1-477D-AECF-0055B517DE6F}"/>
                  </a:ext>
                </a:extLst>
              </p:cNvPr>
              <p:cNvSpPr>
                <a:spLocks noChangeShapeType="1"/>
              </p:cNvSpPr>
              <p:nvPr/>
            </p:nvSpPr>
            <p:spPr bwMode="auto">
              <a:xfrm>
                <a:off x="4964" y="8468"/>
                <a:ext cx="0"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23" name="Line 69">
                <a:extLst>
                  <a:ext uri="{FF2B5EF4-FFF2-40B4-BE49-F238E27FC236}">
                    <a16:creationId xmlns:a16="http://schemas.microsoft.com/office/drawing/2014/main" id="{19DD7476-6F15-4945-B958-4200A8A0A1B3}"/>
                  </a:ext>
                </a:extLst>
              </p:cNvPr>
              <p:cNvSpPr>
                <a:spLocks noChangeShapeType="1"/>
              </p:cNvSpPr>
              <p:nvPr/>
            </p:nvSpPr>
            <p:spPr bwMode="auto">
              <a:xfrm>
                <a:off x="4439" y="9248"/>
                <a:ext cx="0"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sp>
            <p:nvSpPr>
              <p:cNvPr id="21524" name="Line 70">
                <a:extLst>
                  <a:ext uri="{FF2B5EF4-FFF2-40B4-BE49-F238E27FC236}">
                    <a16:creationId xmlns:a16="http://schemas.microsoft.com/office/drawing/2014/main" id="{F13B8378-40E6-43BD-B4C5-9372BCB35295}"/>
                  </a:ext>
                </a:extLst>
              </p:cNvPr>
              <p:cNvSpPr>
                <a:spLocks noChangeShapeType="1"/>
              </p:cNvSpPr>
              <p:nvPr/>
            </p:nvSpPr>
            <p:spPr bwMode="auto">
              <a:xfrm>
                <a:off x="2759" y="6749"/>
                <a:ext cx="31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18000" tIns="10800" rIns="18000" bIns="10800"/>
              <a:lstStyle/>
              <a:p>
                <a:endParaRPr lang="zh-CN" altLang="en-US">
                  <a:latin typeface="+mj-ea"/>
                  <a:ea typeface="+mj-ea"/>
                </a:endParaRPr>
              </a:p>
            </p:txBody>
          </p:sp>
        </p:grpSp>
      </p:grpSp>
      <p:sp>
        <p:nvSpPr>
          <p:cNvPr id="40" name="矩形 39">
            <a:extLst>
              <a:ext uri="{FF2B5EF4-FFF2-40B4-BE49-F238E27FC236}">
                <a16:creationId xmlns:a16="http://schemas.microsoft.com/office/drawing/2014/main" id="{2494DAD7-3855-4BB8-B189-A7D418F67A1B}"/>
              </a:ext>
            </a:extLst>
          </p:cNvPr>
          <p:cNvSpPr>
            <a:spLocks noChangeArrowheads="1"/>
          </p:cNvSpPr>
          <p:nvPr/>
        </p:nvSpPr>
        <p:spPr bwMode="auto">
          <a:xfrm>
            <a:off x="685800" y="5064089"/>
            <a:ext cx="8077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latin typeface="+mj-ea"/>
                <a:ea typeface="+mj-ea"/>
              </a:rPr>
              <a:t>能够并发执行的运算是：</a:t>
            </a:r>
          </a:p>
          <a:p>
            <a:pPr eaLnBrk="1" hangingPunct="1">
              <a:spcBef>
                <a:spcPct val="0"/>
              </a:spcBef>
              <a:buClrTx/>
              <a:buSzTx/>
              <a:buFontTx/>
              <a:buNone/>
            </a:pPr>
            <a:r>
              <a:rPr lang="en-US" altLang="zh-CN" sz="2400">
                <a:latin typeface="+mj-ea"/>
                <a:ea typeface="+mj-ea"/>
              </a:rPr>
              <a:t>s1</a:t>
            </a:r>
            <a:r>
              <a:rPr lang="zh-CN" altLang="en-US" sz="2400">
                <a:latin typeface="+mj-ea"/>
                <a:ea typeface="+mj-ea"/>
              </a:rPr>
              <a:t>与</a:t>
            </a:r>
            <a:r>
              <a:rPr lang="en-US" altLang="zh-CN" sz="2400">
                <a:latin typeface="+mj-ea"/>
                <a:ea typeface="+mj-ea"/>
              </a:rPr>
              <a:t>s2</a:t>
            </a:r>
            <a:r>
              <a:rPr lang="zh-CN" altLang="en-US" sz="2400">
                <a:latin typeface="+mj-ea"/>
                <a:ea typeface="+mj-ea"/>
              </a:rPr>
              <a:t>、 </a:t>
            </a:r>
            <a:r>
              <a:rPr lang="en-US" altLang="zh-CN" sz="2400">
                <a:latin typeface="+mj-ea"/>
                <a:ea typeface="+mj-ea"/>
              </a:rPr>
              <a:t>s1</a:t>
            </a:r>
            <a:r>
              <a:rPr lang="zh-CN" altLang="en-US" sz="2400">
                <a:latin typeface="+mj-ea"/>
                <a:ea typeface="+mj-ea"/>
              </a:rPr>
              <a:t>与</a:t>
            </a:r>
            <a:r>
              <a:rPr lang="en-US" altLang="zh-CN" sz="2400">
                <a:latin typeface="+mj-ea"/>
                <a:ea typeface="+mj-ea"/>
              </a:rPr>
              <a:t>s3</a:t>
            </a:r>
            <a:r>
              <a:rPr lang="zh-CN" altLang="en-US" sz="2400">
                <a:latin typeface="+mj-ea"/>
                <a:ea typeface="+mj-ea"/>
              </a:rPr>
              <a:t>、 </a:t>
            </a:r>
            <a:r>
              <a:rPr lang="en-US" altLang="zh-CN" sz="2400">
                <a:latin typeface="+mj-ea"/>
                <a:ea typeface="+mj-ea"/>
              </a:rPr>
              <a:t>s2</a:t>
            </a:r>
            <a:r>
              <a:rPr lang="zh-CN" altLang="en-US" sz="2400">
                <a:latin typeface="+mj-ea"/>
                <a:ea typeface="+mj-ea"/>
              </a:rPr>
              <a:t>与</a:t>
            </a:r>
            <a:r>
              <a:rPr lang="en-US" altLang="zh-CN" sz="2400">
                <a:latin typeface="+mj-ea"/>
                <a:ea typeface="+mj-ea"/>
              </a:rPr>
              <a:t>s3</a:t>
            </a:r>
            <a:r>
              <a:rPr lang="zh-CN" altLang="en-US" sz="2400">
                <a:latin typeface="+mj-ea"/>
                <a:ea typeface="+mj-ea"/>
              </a:rPr>
              <a:t>、</a:t>
            </a:r>
            <a:r>
              <a:rPr lang="en-US" altLang="zh-CN" sz="2400">
                <a:latin typeface="+mj-ea"/>
                <a:ea typeface="+mj-ea"/>
              </a:rPr>
              <a:t>s1</a:t>
            </a:r>
            <a:r>
              <a:rPr lang="zh-CN" altLang="en-US" sz="2400">
                <a:latin typeface="+mj-ea"/>
                <a:ea typeface="+mj-ea"/>
              </a:rPr>
              <a:t>与</a:t>
            </a:r>
            <a:r>
              <a:rPr lang="en-US" altLang="zh-CN" sz="2400">
                <a:latin typeface="+mj-ea"/>
                <a:ea typeface="+mj-ea"/>
              </a:rPr>
              <a:t>s5</a:t>
            </a:r>
            <a:r>
              <a:rPr lang="zh-CN" altLang="en-US" sz="2400">
                <a:latin typeface="+mj-ea"/>
                <a:ea typeface="+mj-ea"/>
              </a:rPr>
              <a:t>、</a:t>
            </a:r>
            <a:r>
              <a:rPr lang="en-US" altLang="zh-CN" sz="2400">
                <a:latin typeface="+mj-ea"/>
                <a:ea typeface="+mj-ea"/>
              </a:rPr>
              <a:t>s2</a:t>
            </a:r>
            <a:r>
              <a:rPr lang="zh-CN" altLang="en-US" sz="2400">
                <a:latin typeface="+mj-ea"/>
                <a:ea typeface="+mj-ea"/>
              </a:rPr>
              <a:t>与</a:t>
            </a:r>
            <a:r>
              <a:rPr lang="en-US" altLang="zh-CN" sz="2400">
                <a:latin typeface="+mj-ea"/>
                <a:ea typeface="+mj-ea"/>
              </a:rPr>
              <a:t>s5</a:t>
            </a:r>
            <a:r>
              <a:rPr lang="zh-CN" altLang="en-US" sz="2400">
                <a:latin typeface="+mj-ea"/>
                <a:ea typeface="+mj-ea"/>
              </a:rPr>
              <a:t>、</a:t>
            </a:r>
            <a:r>
              <a:rPr lang="en-US" altLang="zh-CN" sz="2400">
                <a:latin typeface="+mj-ea"/>
                <a:ea typeface="+mj-ea"/>
              </a:rPr>
              <a:t>s3</a:t>
            </a:r>
            <a:r>
              <a:rPr lang="zh-CN" altLang="en-US" sz="2400">
                <a:latin typeface="+mj-ea"/>
                <a:ea typeface="+mj-ea"/>
              </a:rPr>
              <a:t>与</a:t>
            </a:r>
            <a:r>
              <a:rPr lang="en-US" altLang="zh-CN" sz="2400">
                <a:latin typeface="+mj-ea"/>
                <a:ea typeface="+mj-ea"/>
              </a:rPr>
              <a:t>s4</a:t>
            </a:r>
            <a:r>
              <a:rPr lang="zh-CN" altLang="en-US" sz="2400">
                <a:latin typeface="+mj-ea"/>
                <a:ea typeface="+mj-ea"/>
              </a:rPr>
              <a:t>、</a:t>
            </a:r>
            <a:r>
              <a:rPr lang="en-US" altLang="zh-CN" sz="2400">
                <a:latin typeface="+mj-ea"/>
                <a:ea typeface="+mj-ea"/>
              </a:rPr>
              <a:t>s4</a:t>
            </a:r>
            <a:r>
              <a:rPr lang="zh-CN" altLang="en-US" sz="2400">
                <a:latin typeface="+mj-ea"/>
                <a:ea typeface="+mj-ea"/>
              </a:rPr>
              <a:t>与</a:t>
            </a:r>
            <a:r>
              <a:rPr lang="en-US" altLang="zh-CN" sz="2400">
                <a:latin typeface="+mj-ea"/>
                <a:ea typeface="+mj-ea"/>
              </a:rPr>
              <a:t>s5</a:t>
            </a:r>
            <a:r>
              <a:rPr lang="zh-CN" altLang="en-US" sz="2400">
                <a:latin typeface="+mj-ea"/>
                <a:ea typeface="+mj-ea"/>
              </a:rPr>
              <a:t>，其余的运算不能并发执行。</a:t>
            </a:r>
          </a:p>
        </p:txBody>
      </p:sp>
      <p:sp>
        <p:nvSpPr>
          <p:cNvPr id="21508" name="Rectangle 72">
            <a:extLst>
              <a:ext uri="{FF2B5EF4-FFF2-40B4-BE49-F238E27FC236}">
                <a16:creationId xmlns:a16="http://schemas.microsoft.com/office/drawing/2014/main" id="{565EAEA9-2AF9-46C2-9EC1-2BC15992879F}"/>
              </a:ext>
            </a:extLst>
          </p:cNvPr>
          <p:cNvSpPr>
            <a:spLocks noChangeArrowheads="1"/>
          </p:cNvSpPr>
          <p:nvPr/>
        </p:nvSpPr>
        <p:spPr bwMode="auto">
          <a:xfrm>
            <a:off x="1600200" y="1101689"/>
            <a:ext cx="2268538"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b="1">
                <a:latin typeface="+mj-ea"/>
                <a:ea typeface="+mj-ea"/>
              </a:rPr>
              <a:t>运算顺序</a:t>
            </a:r>
          </a:p>
        </p:txBody>
      </p:sp>
      <p:sp>
        <p:nvSpPr>
          <p:cNvPr id="21509" name="Rectangle 73">
            <a:extLst>
              <a:ext uri="{FF2B5EF4-FFF2-40B4-BE49-F238E27FC236}">
                <a16:creationId xmlns:a16="http://schemas.microsoft.com/office/drawing/2014/main" id="{5361C605-871D-46B5-BA4B-1924CC7342F8}"/>
              </a:ext>
            </a:extLst>
          </p:cNvPr>
          <p:cNvSpPr>
            <a:spLocks noChangeArrowheads="1"/>
          </p:cNvSpPr>
          <p:nvPr/>
        </p:nvSpPr>
        <p:spPr bwMode="auto">
          <a:xfrm>
            <a:off x="6705600" y="1101689"/>
            <a:ext cx="144462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b="1">
                <a:latin typeface="+mj-ea"/>
                <a:ea typeface="+mj-ea"/>
              </a:rPr>
              <a:t>前趋图</a:t>
            </a:r>
          </a:p>
        </p:txBody>
      </p:sp>
      <p:sp>
        <p:nvSpPr>
          <p:cNvPr id="3" name="矩形 2">
            <a:extLst>
              <a:ext uri="{FF2B5EF4-FFF2-40B4-BE49-F238E27FC236}">
                <a16:creationId xmlns:a16="http://schemas.microsoft.com/office/drawing/2014/main" id="{7CE74813-47BC-477B-A9C1-0359CD2D3B67}"/>
              </a:ext>
            </a:extLst>
          </p:cNvPr>
          <p:cNvSpPr/>
          <p:nvPr/>
        </p:nvSpPr>
        <p:spPr>
          <a:xfrm>
            <a:off x="6250200" y="267734"/>
            <a:ext cx="2542684" cy="461665"/>
          </a:xfrm>
          <a:prstGeom prst="rect">
            <a:avLst/>
          </a:prstGeom>
          <a:solidFill>
            <a:srgbClr val="FFC000"/>
          </a:solidFill>
        </p:spPr>
        <p:txBody>
          <a:bodyPr wrap="none">
            <a:spAutoFit/>
          </a:bodyPr>
          <a:lstStyle/>
          <a:p>
            <a:r>
              <a:rPr lang="en-US" altLang="zh-CN" sz="2400" dirty="0">
                <a:latin typeface="+mj-ea"/>
                <a:ea typeface="+mj-ea"/>
              </a:rPr>
              <a:t>(A</a:t>
            </a:r>
            <a:r>
              <a:rPr lang="en-US" altLang="zh-CN" sz="2400" baseline="30000" dirty="0">
                <a:latin typeface="+mj-ea"/>
                <a:ea typeface="+mj-ea"/>
              </a:rPr>
              <a:t>2</a:t>
            </a:r>
            <a:r>
              <a:rPr lang="en-US" altLang="zh-CN" sz="2400" dirty="0">
                <a:latin typeface="+mj-ea"/>
                <a:ea typeface="+mj-ea"/>
              </a:rPr>
              <a:t>+3B)/(B+5A)</a:t>
            </a:r>
            <a:endParaRPr lang="zh-CN" altLang="en-US" sz="2400"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1755859-BFAB-4169-A75B-3D2FCA1475B3}"/>
              </a:ext>
            </a:extLst>
          </p:cNvPr>
          <p:cNvSpPr>
            <a:spLocks noGrp="1" noChangeArrowheads="1"/>
          </p:cNvSpPr>
          <p:nvPr>
            <p:ph type="title"/>
          </p:nvPr>
        </p:nvSpPr>
        <p:spPr/>
        <p:txBody>
          <a:bodyPr/>
          <a:lstStyle/>
          <a:p>
            <a:pPr>
              <a:defRPr/>
            </a:pPr>
            <a:r>
              <a:rPr lang="zh-CN" altLang="en-US" dirty="0"/>
              <a:t>创建进程和线程</a:t>
            </a:r>
            <a:endParaRPr lang="zh-CN" dirty="0"/>
          </a:p>
        </p:txBody>
      </p:sp>
      <p:sp>
        <p:nvSpPr>
          <p:cNvPr id="152578" name="灯片编号占位符 5">
            <a:extLst>
              <a:ext uri="{FF2B5EF4-FFF2-40B4-BE49-F238E27FC236}">
                <a16:creationId xmlns:a16="http://schemas.microsoft.com/office/drawing/2014/main" id="{12283B5C-109E-40B1-9F47-BBBE88AEBE6E}"/>
              </a:ext>
            </a:extLst>
          </p:cNvPr>
          <p:cNvSpPr>
            <a:spLocks noGrp="1"/>
          </p:cNvSpPr>
          <p:nvPr>
            <p:ph type="sldNum" sz="quarter" idx="4294967295"/>
          </p:nvPr>
        </p:nvSpPr>
        <p:spPr bwMode="auto">
          <a:xfrm>
            <a:off x="6553200" y="4777930"/>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latin typeface="+mj-ea"/>
                <a:ea typeface="+mj-ea"/>
              </a:rPr>
              <a:pPr>
                <a:spcBef>
                  <a:spcPct val="0"/>
                </a:spcBef>
                <a:buFont typeface="Arial" panose="020B0604020202020204" pitchFamily="34" charset="0"/>
                <a:buNone/>
              </a:pPr>
              <a:t>270</a:t>
            </a:fld>
            <a:endParaRPr lang="zh-CN" altLang="zh-CN" sz="1400" b="0">
              <a:latin typeface="+mj-ea"/>
              <a:ea typeface="+mj-ea"/>
            </a:endParaRPr>
          </a:p>
        </p:txBody>
      </p:sp>
      <p:sp>
        <p:nvSpPr>
          <p:cNvPr id="152581" name="Rectangle 5">
            <a:extLst>
              <a:ext uri="{FF2B5EF4-FFF2-40B4-BE49-F238E27FC236}">
                <a16:creationId xmlns:a16="http://schemas.microsoft.com/office/drawing/2014/main" id="{CDAD5DE8-AC2F-4328-9578-38410FEB9EA4}"/>
              </a:ext>
            </a:extLst>
          </p:cNvPr>
          <p:cNvSpPr>
            <a:spLocks noChangeArrowheads="1"/>
          </p:cNvSpPr>
          <p:nvPr/>
        </p:nvSpPr>
        <p:spPr bwMode="auto">
          <a:xfrm>
            <a:off x="0" y="231678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b="0">
              <a:latin typeface="+mj-ea"/>
              <a:ea typeface="+mj-ea"/>
            </a:endParaRPr>
          </a:p>
        </p:txBody>
      </p:sp>
      <p:graphicFrame>
        <p:nvGraphicFramePr>
          <p:cNvPr id="152582" name="Object 2">
            <a:extLst>
              <a:ext uri="{FF2B5EF4-FFF2-40B4-BE49-F238E27FC236}">
                <a16:creationId xmlns:a16="http://schemas.microsoft.com/office/drawing/2014/main" id="{45FBAD5E-CB9E-4EAB-A06F-763ACB406E42}"/>
              </a:ext>
            </a:extLst>
          </p:cNvPr>
          <p:cNvGraphicFramePr>
            <a:graphicFrameLocks noChangeAspect="1"/>
          </p:cNvGraphicFramePr>
          <p:nvPr/>
        </p:nvGraphicFramePr>
        <p:xfrm>
          <a:off x="444500" y="2249043"/>
          <a:ext cx="3770313" cy="3133725"/>
        </p:xfrm>
        <a:graphic>
          <a:graphicData uri="http://schemas.openxmlformats.org/presentationml/2006/ole">
            <mc:AlternateContent xmlns:mc="http://schemas.openxmlformats.org/markup-compatibility/2006">
              <mc:Choice xmlns:v="urn:schemas-microsoft-com:vml" Requires="v">
                <p:oleObj spid="_x0000_s6150" name="Visio" r:id="rId4" imgW="3286963" imgH="2736799" progId="Visio.Drawing.11">
                  <p:embed/>
                </p:oleObj>
              </mc:Choice>
              <mc:Fallback>
                <p:oleObj name="Visio" r:id="rId4" imgW="3286963" imgH="2736799" progId="Visio.Drawing.11">
                  <p:embed/>
                  <p:pic>
                    <p:nvPicPr>
                      <p:cNvPr id="152582" name="Object 2">
                        <a:extLst>
                          <a:ext uri="{FF2B5EF4-FFF2-40B4-BE49-F238E27FC236}">
                            <a16:creationId xmlns:a16="http://schemas.microsoft.com/office/drawing/2014/main" id="{45FBAD5E-CB9E-4EAB-A06F-763ACB406E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 y="2249043"/>
                        <a:ext cx="3770313"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2583" name="Rectangle 7">
            <a:extLst>
              <a:ext uri="{FF2B5EF4-FFF2-40B4-BE49-F238E27FC236}">
                <a16:creationId xmlns:a16="http://schemas.microsoft.com/office/drawing/2014/main" id="{96664B9C-2DE0-4E44-9CAA-7D2418957B68}"/>
              </a:ext>
            </a:extLst>
          </p:cNvPr>
          <p:cNvSpPr>
            <a:spLocks noChangeArrowheads="1"/>
          </p:cNvSpPr>
          <p:nvPr/>
        </p:nvSpPr>
        <p:spPr bwMode="auto">
          <a:xfrm>
            <a:off x="0" y="250252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b="0">
              <a:latin typeface="+mj-ea"/>
              <a:ea typeface="+mj-ea"/>
            </a:endParaRPr>
          </a:p>
        </p:txBody>
      </p:sp>
      <p:graphicFrame>
        <p:nvGraphicFramePr>
          <p:cNvPr id="152584" name="Object 3">
            <a:extLst>
              <a:ext uri="{FF2B5EF4-FFF2-40B4-BE49-F238E27FC236}">
                <a16:creationId xmlns:a16="http://schemas.microsoft.com/office/drawing/2014/main" id="{D716BEB8-14AD-4C90-9A3E-FD25266BE1C9}"/>
              </a:ext>
            </a:extLst>
          </p:cNvPr>
          <p:cNvGraphicFramePr>
            <a:graphicFrameLocks noChangeAspect="1"/>
          </p:cNvGraphicFramePr>
          <p:nvPr/>
        </p:nvGraphicFramePr>
        <p:xfrm>
          <a:off x="4500563" y="2320480"/>
          <a:ext cx="4508500" cy="3011488"/>
        </p:xfrm>
        <a:graphic>
          <a:graphicData uri="http://schemas.openxmlformats.org/presentationml/2006/ole">
            <mc:AlternateContent xmlns:mc="http://schemas.openxmlformats.org/markup-compatibility/2006">
              <mc:Choice xmlns:v="urn:schemas-microsoft-com:vml" Requires="v">
                <p:oleObj spid="_x0000_s6151" name="Visio" r:id="rId6" imgW="3286963" imgH="2207971" progId="Visio.Drawing.11">
                  <p:embed/>
                </p:oleObj>
              </mc:Choice>
              <mc:Fallback>
                <p:oleObj name="Visio" r:id="rId6" imgW="3286963" imgH="2207971" progId="Visio.Drawing.11">
                  <p:embed/>
                  <p:pic>
                    <p:nvPicPr>
                      <p:cNvPr id="152584" name="Object 3">
                        <a:extLst>
                          <a:ext uri="{FF2B5EF4-FFF2-40B4-BE49-F238E27FC236}">
                            <a16:creationId xmlns:a16="http://schemas.microsoft.com/office/drawing/2014/main" id="{D716BEB8-14AD-4C90-9A3E-FD25266BE1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0563" y="2320480"/>
                        <a:ext cx="4508500"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4" name="Rectangle 3">
            <a:extLst>
              <a:ext uri="{FF2B5EF4-FFF2-40B4-BE49-F238E27FC236}">
                <a16:creationId xmlns:a16="http://schemas.microsoft.com/office/drawing/2014/main" id="{8689EE84-5A16-47A0-B31F-B6F854B1C917}"/>
              </a:ext>
            </a:extLst>
          </p:cNvPr>
          <p:cNvSpPr>
            <a:spLocks noGrp="1" noChangeArrowheads="1"/>
          </p:cNvSpPr>
          <p:nvPr>
            <p:ph idx="1"/>
          </p:nvPr>
        </p:nvSpPr>
        <p:spPr/>
        <p:txBody>
          <a:bodyPr/>
          <a:lstStyle/>
          <a:p>
            <a:pPr eaLnBrk="1" hangingPunct="1"/>
            <a:r>
              <a:rPr lang="zh-CN" altLang="zh-CN" dirty="0"/>
              <a:t>进程内的所有线程共享</a:t>
            </a:r>
            <a:r>
              <a:rPr lang="zh-CN" altLang="en-US" dirty="0"/>
              <a:t>进程的很多资源（这</a:t>
            </a:r>
            <a:r>
              <a:rPr lang="zh-CN" altLang="zh-CN" dirty="0"/>
              <a:t>种</a:t>
            </a:r>
            <a:r>
              <a:rPr lang="zh-CN" altLang="en-US" dirty="0"/>
              <a:t>共享</a:t>
            </a:r>
            <a:r>
              <a:rPr lang="zh-CN" altLang="zh-CN" dirty="0"/>
              <a:t>又带来了同步问题）</a:t>
            </a:r>
          </a:p>
          <a:p>
            <a:pPr eaLnBrk="1" hangingPunct="1">
              <a:buFont typeface="Wingdings" panose="05000000000000000000" pitchFamily="2" charset="2"/>
              <a:buNone/>
            </a:pPr>
            <a:r>
              <a:rPr lang="zh-CN" altLang="zh-CN" dirty="0">
                <a:solidFill>
                  <a:srgbClr val="7030A0"/>
                </a:solidFill>
              </a:rPr>
              <a:t>  </a:t>
            </a:r>
            <a:r>
              <a:rPr lang="zh-CN" altLang="en-US" dirty="0">
                <a:solidFill>
                  <a:srgbClr val="7030A0"/>
                </a:solidFill>
              </a:rPr>
              <a:t>线程间</a:t>
            </a:r>
            <a:r>
              <a:rPr lang="zh-CN" altLang="zh-CN" dirty="0">
                <a:solidFill>
                  <a:srgbClr val="7030A0"/>
                </a:solidFill>
              </a:rPr>
              <a:t>共享</a:t>
            </a:r>
            <a:r>
              <a:rPr lang="en-US" altLang="zh-CN" dirty="0">
                <a:solidFill>
                  <a:srgbClr val="7030A0"/>
                </a:solidFill>
              </a:rPr>
              <a:t>     </a:t>
            </a:r>
            <a:r>
              <a:rPr lang="zh-CN" altLang="zh-CN" dirty="0">
                <a:solidFill>
                  <a:srgbClr val="7030A0"/>
                </a:solidFill>
              </a:rPr>
              <a:t>      </a:t>
            </a:r>
            <a:r>
              <a:rPr lang="en-US" altLang="zh-CN" dirty="0">
                <a:solidFill>
                  <a:srgbClr val="7030A0"/>
                </a:solidFill>
              </a:rPr>
              <a:t>   </a:t>
            </a:r>
            <a:r>
              <a:rPr lang="zh-CN" altLang="zh-CN" dirty="0">
                <a:solidFill>
                  <a:srgbClr val="7030A0"/>
                </a:solidFill>
              </a:rPr>
              <a:t>   </a:t>
            </a:r>
            <a:r>
              <a:rPr lang="zh-CN" altLang="en-US" dirty="0">
                <a:solidFill>
                  <a:srgbClr val="0070C0"/>
                </a:solidFill>
              </a:rPr>
              <a:t>线程</a:t>
            </a:r>
            <a:r>
              <a:rPr lang="zh-CN" altLang="zh-CN" dirty="0">
                <a:solidFill>
                  <a:srgbClr val="0070C0"/>
                </a:solidFill>
              </a:rPr>
              <a:t>私有</a:t>
            </a:r>
          </a:p>
          <a:p>
            <a:pPr marL="205740" lvl="1" indent="0" algn="just" eaLnBrk="1" hangingPunct="1">
              <a:buNone/>
            </a:pPr>
            <a:r>
              <a:rPr lang="zh-CN" altLang="zh-CN" dirty="0">
                <a:solidFill>
                  <a:srgbClr val="7030A0"/>
                </a:solidFill>
              </a:rPr>
              <a:t>进程指令</a:t>
            </a:r>
            <a:r>
              <a:rPr lang="zh-CN" altLang="zh-CN" dirty="0"/>
              <a:t>			</a:t>
            </a:r>
            <a:r>
              <a:rPr lang="en-US" altLang="zh-CN" dirty="0">
                <a:solidFill>
                  <a:srgbClr val="92D050"/>
                </a:solidFill>
              </a:rPr>
              <a:t>       </a:t>
            </a:r>
            <a:r>
              <a:rPr lang="zh-CN" altLang="zh-CN" dirty="0">
                <a:solidFill>
                  <a:srgbClr val="0070C0"/>
                </a:solidFill>
              </a:rPr>
              <a:t>线程ID</a:t>
            </a:r>
          </a:p>
          <a:p>
            <a:pPr marL="205740" lvl="1" indent="0" algn="just">
              <a:buNone/>
            </a:pPr>
            <a:r>
              <a:rPr lang="zh-CN" altLang="en-US" dirty="0">
                <a:solidFill>
                  <a:srgbClr val="7030A0"/>
                </a:solidFill>
              </a:rPr>
              <a:t>全局变量</a:t>
            </a:r>
            <a:r>
              <a:rPr lang="zh-CN" altLang="zh-CN" dirty="0"/>
              <a:t>		</a:t>
            </a:r>
            <a:r>
              <a:rPr lang="en-US" altLang="zh-CN" dirty="0"/>
              <a:t>          </a:t>
            </a:r>
            <a:r>
              <a:rPr lang="zh-CN" altLang="zh-CN" dirty="0">
                <a:solidFill>
                  <a:srgbClr val="0070C0"/>
                </a:solidFill>
              </a:rPr>
              <a:t>寄存器集合（包括PC和栈指针）</a:t>
            </a:r>
            <a:endParaRPr lang="zh-CN" altLang="zh-CN" sz="2800" dirty="0">
              <a:solidFill>
                <a:srgbClr val="0070C0"/>
              </a:solidFill>
            </a:endParaRPr>
          </a:p>
          <a:p>
            <a:pPr marL="205740" lvl="1" indent="0" algn="just">
              <a:buNone/>
            </a:pPr>
            <a:r>
              <a:rPr lang="zh-CN" altLang="zh-CN" dirty="0">
                <a:solidFill>
                  <a:srgbClr val="7030A0"/>
                </a:solidFill>
              </a:rPr>
              <a:t>打开的文件</a:t>
            </a:r>
            <a:r>
              <a:rPr lang="zh-CN" altLang="zh-CN" dirty="0"/>
              <a:t>	</a:t>
            </a:r>
            <a:r>
              <a:rPr lang="en-US" altLang="zh-CN" dirty="0"/>
              <a:t>                </a:t>
            </a:r>
            <a:r>
              <a:rPr lang="zh-CN" altLang="zh-CN" dirty="0"/>
              <a:t>	</a:t>
            </a:r>
            <a:r>
              <a:rPr lang="zh-CN" altLang="zh-CN" dirty="0">
                <a:solidFill>
                  <a:srgbClr val="0070C0"/>
                </a:solidFill>
              </a:rPr>
              <a:t>栈（用于存放局部变量）</a:t>
            </a:r>
          </a:p>
          <a:p>
            <a:pPr marL="205740" lvl="1" indent="0" algn="just" eaLnBrk="1" hangingPunct="1">
              <a:buNone/>
            </a:pPr>
            <a:r>
              <a:rPr lang="zh-CN" altLang="zh-CN" dirty="0">
                <a:solidFill>
                  <a:srgbClr val="7030A0"/>
                </a:solidFill>
              </a:rPr>
              <a:t>信号处理程序</a:t>
            </a:r>
            <a:r>
              <a:rPr lang="en-US" altLang="zh-CN" dirty="0">
                <a:solidFill>
                  <a:srgbClr val="7030A0"/>
                </a:solidFill>
              </a:rPr>
              <a:t>   </a:t>
            </a:r>
            <a:r>
              <a:rPr lang="en-US" altLang="zh-CN" dirty="0"/>
              <a:t>                  </a:t>
            </a:r>
            <a:r>
              <a:rPr lang="zh-CN" altLang="zh-CN" dirty="0">
                <a:solidFill>
                  <a:srgbClr val="0070C0"/>
                </a:solidFill>
              </a:rPr>
              <a:t>信号掩码</a:t>
            </a:r>
          </a:p>
          <a:p>
            <a:pPr marL="205740" lvl="1" indent="0" algn="just" eaLnBrk="1" hangingPunct="1">
              <a:buNone/>
            </a:pPr>
            <a:r>
              <a:rPr lang="zh-CN" altLang="zh-CN" dirty="0">
                <a:solidFill>
                  <a:srgbClr val="7030A0"/>
                </a:solidFill>
              </a:rPr>
              <a:t>当前工作目录</a:t>
            </a:r>
            <a:r>
              <a:rPr lang="en-US" altLang="zh-CN" dirty="0">
                <a:solidFill>
                  <a:srgbClr val="7030A0"/>
                </a:solidFill>
              </a:rPr>
              <a:t> </a:t>
            </a:r>
            <a:r>
              <a:rPr lang="en-US" altLang="zh-CN" dirty="0"/>
              <a:t>                     </a:t>
            </a:r>
            <a:r>
              <a:rPr lang="zh-CN" altLang="zh-CN" dirty="0">
                <a:solidFill>
                  <a:srgbClr val="0070C0"/>
                </a:solidFill>
              </a:rPr>
              <a:t>优先级	</a:t>
            </a:r>
            <a:r>
              <a:rPr lang="zh-CN" altLang="zh-CN" dirty="0"/>
              <a:t>	</a:t>
            </a:r>
          </a:p>
          <a:p>
            <a:pPr marL="205740" lvl="1" indent="0" algn="just" eaLnBrk="1" hangingPunct="1">
              <a:buNone/>
            </a:pPr>
            <a:r>
              <a:rPr lang="zh-CN" altLang="zh-CN" dirty="0">
                <a:solidFill>
                  <a:srgbClr val="7030A0"/>
                </a:solidFill>
              </a:rPr>
              <a:t>用户ID</a:t>
            </a:r>
          </a:p>
          <a:p>
            <a:pPr lvl="1" eaLnBrk="1" hangingPunct="1"/>
            <a:endParaRPr lang="zh-CN" altLang="zh-CN" dirty="0"/>
          </a:p>
          <a:p>
            <a:pPr eaLnBrk="1" hangingPunct="1">
              <a:buFont typeface="Wingdings" panose="05000000000000000000" pitchFamily="2" charset="2"/>
              <a:buNone/>
            </a:pPr>
            <a:endParaRPr lang="zh-CN" altLang="zh-CN" dirty="0"/>
          </a:p>
        </p:txBody>
      </p:sp>
      <p:sp>
        <p:nvSpPr>
          <p:cNvPr id="2" name="Rectangle 2">
            <a:extLst>
              <a:ext uri="{FF2B5EF4-FFF2-40B4-BE49-F238E27FC236}">
                <a16:creationId xmlns:a16="http://schemas.microsoft.com/office/drawing/2014/main" id="{E4CDD3FC-CF48-4E45-9A68-DF22B985A30C}"/>
              </a:ext>
            </a:extLst>
          </p:cNvPr>
          <p:cNvSpPr>
            <a:spLocks noGrp="1" noChangeArrowheads="1"/>
          </p:cNvSpPr>
          <p:nvPr>
            <p:ph type="title"/>
          </p:nvPr>
        </p:nvSpPr>
        <p:spPr/>
        <p:txBody>
          <a:bodyPr/>
          <a:lstStyle/>
          <a:p>
            <a:pPr eaLnBrk="1" hangingPunct="1">
              <a:defRPr/>
            </a:pPr>
            <a:r>
              <a:rPr lang="en-US" altLang="zh-CN" dirty="0"/>
              <a:t>1.2 </a:t>
            </a:r>
            <a:r>
              <a:rPr lang="zh-CN" altLang="zh-CN" dirty="0"/>
              <a:t>线程</a:t>
            </a:r>
            <a:r>
              <a:rPr lang="zh-CN" altLang="en-US" dirty="0"/>
              <a:t>的共享问题</a:t>
            </a:r>
            <a:endParaRPr lang="zh-CN" dirty="0"/>
          </a:p>
        </p:txBody>
      </p:sp>
      <p:sp>
        <p:nvSpPr>
          <p:cNvPr id="153602" name="灯片编号占位符 5">
            <a:extLst>
              <a:ext uri="{FF2B5EF4-FFF2-40B4-BE49-F238E27FC236}">
                <a16:creationId xmlns:a16="http://schemas.microsoft.com/office/drawing/2014/main" id="{29C54513-CD97-4A03-A304-D3828A091572}"/>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271</a:t>
            </a:fld>
            <a:endParaRPr lang="zh-CN"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a:extLst>
              <a:ext uri="{FF2B5EF4-FFF2-40B4-BE49-F238E27FC236}">
                <a16:creationId xmlns:a16="http://schemas.microsoft.com/office/drawing/2014/main" id="{12C4BC84-1097-4186-96A7-A2EE15421CF3}"/>
              </a:ext>
            </a:extLst>
          </p:cNvPr>
          <p:cNvSpPr>
            <a:spLocks noGrp="1" noChangeArrowheads="1"/>
          </p:cNvSpPr>
          <p:nvPr>
            <p:ph idx="1"/>
          </p:nvPr>
        </p:nvSpPr>
        <p:spPr/>
        <p:txBody>
          <a:bodyPr>
            <a:normAutofit/>
          </a:bodyPr>
          <a:lstStyle/>
          <a:p>
            <a:pPr eaLnBrk="1" hangingPunct="1">
              <a:defRPr/>
            </a:pPr>
            <a:r>
              <a:rPr lang="zh-CN" altLang="en-US" dirty="0"/>
              <a:t>线程间共享的数据和资源：</a:t>
            </a:r>
            <a:r>
              <a:rPr lang="zh-CN" altLang="zh-CN" dirty="0"/>
              <a:t>进程</a:t>
            </a:r>
            <a:r>
              <a:rPr lang="zh-CN" altLang="en-US" dirty="0"/>
              <a:t>代码段、进程中的全局变量、进程</a:t>
            </a:r>
            <a:r>
              <a:rPr lang="zh-CN" altLang="zh-CN" dirty="0"/>
              <a:t>打开的文件</a:t>
            </a:r>
            <a:r>
              <a:rPr lang="en-US" altLang="zh-CN" dirty="0"/>
              <a:t>……</a:t>
            </a:r>
          </a:p>
          <a:p>
            <a:pPr>
              <a:defRPr/>
            </a:pPr>
            <a:r>
              <a:rPr lang="zh-CN" altLang="en-US" dirty="0"/>
              <a:t>每个线程私有的数据和资源：线程</a:t>
            </a:r>
            <a:r>
              <a:rPr lang="en-US" altLang="zh-CN" dirty="0"/>
              <a:t>ID</a:t>
            </a:r>
            <a:r>
              <a:rPr lang="zh-CN" altLang="en-US" dirty="0"/>
              <a:t>、线程上下文（一组寄存器值的集合）、线程局部变量（存储在栈中）</a:t>
            </a:r>
            <a:endParaRPr lang="zh-CN" altLang="zh-CN" dirty="0"/>
          </a:p>
          <a:p>
            <a:pPr lvl="1" eaLnBrk="1" hangingPunct="1">
              <a:defRPr/>
            </a:pPr>
            <a:endParaRPr lang="zh-CN" altLang="zh-CN" sz="1800" dirty="0"/>
          </a:p>
          <a:p>
            <a:pPr eaLnBrk="1" hangingPunct="1">
              <a:buFont typeface="Wingdings" panose="05000000000000000000" pitchFamily="2" charset="2"/>
              <a:buNone/>
              <a:defRPr/>
            </a:pPr>
            <a:endParaRPr lang="zh-CN" altLang="zh-CN" sz="2000" dirty="0"/>
          </a:p>
        </p:txBody>
      </p:sp>
      <p:sp>
        <p:nvSpPr>
          <p:cNvPr id="15363" name="Rectangle 2">
            <a:extLst>
              <a:ext uri="{FF2B5EF4-FFF2-40B4-BE49-F238E27FC236}">
                <a16:creationId xmlns:a16="http://schemas.microsoft.com/office/drawing/2014/main" id="{83692B30-5C93-4E91-80C5-F7B59EC12436}"/>
              </a:ext>
            </a:extLst>
          </p:cNvPr>
          <p:cNvSpPr>
            <a:spLocks noGrp="1" noChangeArrowheads="1"/>
          </p:cNvSpPr>
          <p:nvPr>
            <p:ph type="title"/>
          </p:nvPr>
        </p:nvSpPr>
        <p:spPr/>
        <p:txBody>
          <a:bodyPr/>
          <a:lstStyle/>
          <a:p>
            <a:pPr eaLnBrk="1" hangingPunct="1">
              <a:defRPr/>
            </a:pPr>
            <a:r>
              <a:rPr lang="zh-CN" altLang="zh-CN" dirty="0"/>
              <a:t>线程</a:t>
            </a:r>
            <a:r>
              <a:rPr lang="zh-CN" altLang="en-US" dirty="0"/>
              <a:t>的数据共享</a:t>
            </a:r>
            <a:endParaRPr lang="zh-CN" altLang="zh-CN" dirty="0"/>
          </a:p>
        </p:txBody>
      </p:sp>
      <p:sp>
        <p:nvSpPr>
          <p:cNvPr id="27650" name="灯片编号占位符 5">
            <a:extLst>
              <a:ext uri="{FF2B5EF4-FFF2-40B4-BE49-F238E27FC236}">
                <a16:creationId xmlns:a16="http://schemas.microsoft.com/office/drawing/2014/main" id="{FBA71740-A64E-4879-BAA0-5D50FC9FD60C}"/>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l" eaLnBrk="0" hangingPunct="0">
              <a:spcBef>
                <a:spcPct val="0"/>
              </a:spcBef>
              <a:buFont typeface="Arial" panose="020B0604020202020204" pitchFamily="34" charset="0"/>
              <a:buNone/>
            </a:pPr>
            <a:fld id="{8A871D79-98DA-459B-8FDC-B5C65E93AFD7}" type="slidenum">
              <a:rPr lang="zh-CN" altLang="en-US" smtClean="0"/>
              <a:pPr algn="l" eaLnBrk="0" hangingPunct="0">
                <a:spcBef>
                  <a:spcPct val="0"/>
                </a:spcBef>
                <a:buFont typeface="Arial" panose="020B0604020202020204" pitchFamily="34" charset="0"/>
                <a:buNone/>
              </a:pPr>
              <a:t>272</a:t>
            </a:fld>
            <a:endParaRPr lang="zh-CN" altLang="zh-CN" sz="1400" b="0">
              <a:ea typeface="宋体" panose="02010600030101010101" pitchFamily="2" charset="-122"/>
            </a:endParaRPr>
          </a:p>
        </p:txBody>
      </p:sp>
      <p:pic>
        <p:nvPicPr>
          <p:cNvPr id="27653" name="图片 1">
            <a:extLst>
              <a:ext uri="{FF2B5EF4-FFF2-40B4-BE49-F238E27FC236}">
                <a16:creationId xmlns:a16="http://schemas.microsoft.com/office/drawing/2014/main" id="{4DB6CB29-FD42-4796-A8D9-876F7550A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149" y="3227336"/>
            <a:ext cx="5096521" cy="3670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268">
                                            <p:txEl>
                                              <p:pRg st="0" end="0"/>
                                            </p:txEl>
                                          </p:spTgt>
                                        </p:tgtEl>
                                        <p:attrNameLst>
                                          <p:attrName>style.visibility</p:attrName>
                                        </p:attrNameLst>
                                      </p:cBhvr>
                                      <p:to>
                                        <p:strVal val="visible"/>
                                      </p:to>
                                    </p:set>
                                    <p:anim calcmode="lin" valueType="num">
                                      <p:cBhvr additive="base">
                                        <p:cTn id="7" dur="500" fill="hold"/>
                                        <p:tgtEl>
                                          <p:spTgt spid="1126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268">
                                            <p:txEl>
                                              <p:pRg st="1" end="1"/>
                                            </p:txEl>
                                          </p:spTgt>
                                        </p:tgtEl>
                                        <p:attrNameLst>
                                          <p:attrName>style.visibility</p:attrName>
                                        </p:attrNameLst>
                                      </p:cBhvr>
                                      <p:to>
                                        <p:strVal val="visible"/>
                                      </p:to>
                                    </p:set>
                                    <p:anim calcmode="lin" valueType="num">
                                      <p:cBhvr additive="base">
                                        <p:cTn id="13" dur="500" fill="hold"/>
                                        <p:tgtEl>
                                          <p:spTgt spid="1126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a:extLst>
              <a:ext uri="{FF2B5EF4-FFF2-40B4-BE49-F238E27FC236}">
                <a16:creationId xmlns:a16="http://schemas.microsoft.com/office/drawing/2014/main" id="{C5E9DACB-E600-4F3A-A210-329F60A42304}"/>
              </a:ext>
            </a:extLst>
          </p:cNvPr>
          <p:cNvSpPr>
            <a:spLocks noGrp="1" noChangeArrowheads="1"/>
          </p:cNvSpPr>
          <p:nvPr>
            <p:ph idx="1"/>
          </p:nvPr>
        </p:nvSpPr>
        <p:spPr>
          <a:xfrm>
            <a:off x="445032" y="1240884"/>
            <a:ext cx="8077986" cy="5157643"/>
          </a:xfrm>
        </p:spPr>
        <p:txBody>
          <a:bodyPr>
            <a:normAutofit/>
          </a:bodyPr>
          <a:lstStyle/>
          <a:p>
            <a:pPr>
              <a:defRPr/>
            </a:pPr>
            <a:r>
              <a:rPr lang="zh-CN" altLang="en-US" dirty="0"/>
              <a:t>对全局变量进行访问的基本步骤</a:t>
            </a:r>
          </a:p>
          <a:p>
            <a:pPr eaLnBrk="1" hangingPunct="1">
              <a:defRPr/>
            </a:pPr>
            <a:endParaRPr lang="zh-CN" altLang="zh-CN" dirty="0"/>
          </a:p>
          <a:p>
            <a:pPr lvl="1" eaLnBrk="1" hangingPunct="1">
              <a:defRPr/>
            </a:pPr>
            <a:endParaRPr lang="zh-CN" altLang="zh-CN" sz="2000" dirty="0"/>
          </a:p>
          <a:p>
            <a:pPr eaLnBrk="1" hangingPunct="1">
              <a:buFont typeface="Wingdings" panose="05000000000000000000" pitchFamily="2" charset="2"/>
              <a:buNone/>
              <a:defRPr/>
            </a:pPr>
            <a:endParaRPr lang="zh-CN" altLang="zh-CN" sz="2400" dirty="0"/>
          </a:p>
        </p:txBody>
      </p:sp>
      <p:sp>
        <p:nvSpPr>
          <p:cNvPr id="15363" name="Rectangle 2">
            <a:extLst>
              <a:ext uri="{FF2B5EF4-FFF2-40B4-BE49-F238E27FC236}">
                <a16:creationId xmlns:a16="http://schemas.microsoft.com/office/drawing/2014/main" id="{046740CB-AC1E-4AAE-B2FB-6B8CEBBF41C8}"/>
              </a:ext>
            </a:extLst>
          </p:cNvPr>
          <p:cNvSpPr>
            <a:spLocks noGrp="1" noChangeArrowheads="1"/>
          </p:cNvSpPr>
          <p:nvPr>
            <p:ph type="title"/>
          </p:nvPr>
        </p:nvSpPr>
        <p:spPr/>
        <p:txBody>
          <a:bodyPr/>
          <a:lstStyle/>
          <a:p>
            <a:pPr eaLnBrk="1" hangingPunct="1">
              <a:defRPr/>
            </a:pPr>
            <a:r>
              <a:rPr lang="en-US" altLang="zh-CN" dirty="0"/>
              <a:t>1.3 </a:t>
            </a:r>
            <a:r>
              <a:rPr lang="zh-CN" altLang="zh-CN" dirty="0"/>
              <a:t>线程</a:t>
            </a:r>
            <a:r>
              <a:rPr lang="zh-CN" altLang="en-US" dirty="0"/>
              <a:t>的互斥问题</a:t>
            </a:r>
            <a:endParaRPr lang="zh-CN" altLang="zh-CN" dirty="0"/>
          </a:p>
        </p:txBody>
      </p:sp>
      <p:pic>
        <p:nvPicPr>
          <p:cNvPr id="5" name="Picture 4">
            <a:extLst>
              <a:ext uri="{FF2B5EF4-FFF2-40B4-BE49-F238E27FC236}">
                <a16:creationId xmlns:a16="http://schemas.microsoft.com/office/drawing/2014/main" id="{98E29CB9-5EC0-4324-8A67-5612AE17DE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2987" y="1966299"/>
            <a:ext cx="5317964" cy="4278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98BE65E3-167B-4BE7-B890-8CFC728A013F}"/>
              </a:ext>
            </a:extLst>
          </p:cNvPr>
          <p:cNvSpPr txBox="1"/>
          <p:nvPr/>
        </p:nvSpPr>
        <p:spPr>
          <a:xfrm>
            <a:off x="53049" y="2090456"/>
            <a:ext cx="3719938" cy="2908489"/>
          </a:xfrm>
          <a:prstGeom prst="rect">
            <a:avLst/>
          </a:prstGeom>
          <a:noFill/>
        </p:spPr>
        <p:txBody>
          <a:bodyPr wrap="square">
            <a:spAutoFit/>
          </a:bodyPr>
          <a:lstStyle/>
          <a:p>
            <a:pPr marL="720090" marR="0" lvl="1" indent="-514350" algn="l" defTabSz="685800" rtl="0" eaLnBrk="1" fontAlgn="auto" latinLnBrk="0" hangingPunct="1">
              <a:lnSpc>
                <a:spcPct val="100000"/>
              </a:lnSpc>
              <a:spcBef>
                <a:spcPts val="900"/>
              </a:spcBef>
              <a:spcAft>
                <a:spcPts val="0"/>
              </a:spcAft>
              <a:buClr>
                <a:srgbClr val="4A66AC">
                  <a:lumMod val="75000"/>
                </a:srgbClr>
              </a:buClr>
              <a:buSzPct val="100000"/>
              <a:buFont typeface="+mj-ea"/>
              <a:buAutoNum type="circleNumDbPlain"/>
              <a:tabLst/>
              <a:defRPr/>
            </a:pPr>
            <a:r>
              <a:rPr kumimoji="0"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将内存单元中的数据读入寄存器</a:t>
            </a:r>
          </a:p>
          <a:p>
            <a:pPr marL="720090" marR="0" lvl="1" indent="-514350" algn="l" defTabSz="685800" rtl="0" eaLnBrk="1" fontAlgn="auto" latinLnBrk="0" hangingPunct="1">
              <a:lnSpc>
                <a:spcPct val="100000"/>
              </a:lnSpc>
              <a:spcBef>
                <a:spcPts val="900"/>
              </a:spcBef>
              <a:spcAft>
                <a:spcPts val="0"/>
              </a:spcAft>
              <a:buClr>
                <a:srgbClr val="4A66AC">
                  <a:lumMod val="75000"/>
                </a:srgbClr>
              </a:buClr>
              <a:buSzPct val="100000"/>
              <a:buFont typeface="+mj-ea"/>
              <a:buAutoNum type="circleNumDbPlain"/>
              <a:tabLst/>
              <a:defRPr/>
            </a:pPr>
            <a:r>
              <a:rPr kumimoji="0"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对寄存器中的值进行运算</a:t>
            </a:r>
          </a:p>
          <a:p>
            <a:pPr marL="720090" marR="0" lvl="1" indent="-514350" algn="l" defTabSz="685800" rtl="0" eaLnBrk="1" fontAlgn="auto" latinLnBrk="0" hangingPunct="1">
              <a:lnSpc>
                <a:spcPct val="100000"/>
              </a:lnSpc>
              <a:spcBef>
                <a:spcPts val="900"/>
              </a:spcBef>
              <a:spcAft>
                <a:spcPts val="0"/>
              </a:spcAft>
              <a:buClr>
                <a:srgbClr val="4A66AC">
                  <a:lumMod val="75000"/>
                </a:srgbClr>
              </a:buClr>
              <a:buSzPct val="100000"/>
              <a:buFont typeface="+mj-ea"/>
              <a:buAutoNum type="circleNumDbPlain"/>
              <a:tabLst/>
              <a:defRPr/>
            </a:pPr>
            <a:r>
              <a:rPr kumimoji="0"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将寄存器中的值写回内存单元</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a:extLst>
              <a:ext uri="{FF2B5EF4-FFF2-40B4-BE49-F238E27FC236}">
                <a16:creationId xmlns:a16="http://schemas.microsoft.com/office/drawing/2014/main" id="{E9392A42-7CEA-4A0C-B982-4DD6EA4E38D7}"/>
              </a:ext>
            </a:extLst>
          </p:cNvPr>
          <p:cNvSpPr>
            <a:spLocks noGrp="1" noRot="1" noChangeArrowheads="1"/>
          </p:cNvSpPr>
          <p:nvPr>
            <p:ph type="title"/>
          </p:nvPr>
        </p:nvSpPr>
        <p:spPr/>
        <p:txBody>
          <a:bodyPr/>
          <a:lstStyle/>
          <a:p>
            <a:r>
              <a:rPr lang="en-US" altLang="zh-CN" b="1" dirty="0">
                <a:solidFill>
                  <a:srgbClr val="002060"/>
                </a:solidFill>
              </a:rPr>
              <a:t>2.</a:t>
            </a:r>
            <a:r>
              <a:rPr lang="zh-CN" altLang="en-US" b="1" dirty="0">
                <a:solidFill>
                  <a:srgbClr val="002060"/>
                </a:solidFill>
              </a:rPr>
              <a:t>线程与进程的比较</a:t>
            </a:r>
          </a:p>
        </p:txBody>
      </p:sp>
      <p:sp>
        <p:nvSpPr>
          <p:cNvPr id="303107" name="Rectangle 3">
            <a:extLst>
              <a:ext uri="{FF2B5EF4-FFF2-40B4-BE49-F238E27FC236}">
                <a16:creationId xmlns:a16="http://schemas.microsoft.com/office/drawing/2014/main" id="{6A2E09DD-0EE6-4087-9323-D4BBE71D46BA}"/>
              </a:ext>
            </a:extLst>
          </p:cNvPr>
          <p:cNvSpPr>
            <a:spLocks noGrp="1" noRot="1" noChangeArrowheads="1"/>
          </p:cNvSpPr>
          <p:nvPr>
            <p:ph type="body" idx="1"/>
          </p:nvPr>
        </p:nvSpPr>
        <p:spPr>
          <a:xfrm>
            <a:off x="301625" y="1749425"/>
            <a:ext cx="8540750" cy="4498975"/>
          </a:xfrm>
        </p:spPr>
        <p:txBody>
          <a:bodyPr/>
          <a:lstStyle/>
          <a:p>
            <a:r>
              <a:rPr lang="zh-CN" altLang="en-US" sz="2800" b="1">
                <a:solidFill>
                  <a:srgbClr val="FF0000"/>
                </a:solidFill>
              </a:rPr>
              <a:t>线程</a:t>
            </a:r>
            <a:r>
              <a:rPr lang="zh-CN" altLang="en-US" sz="2800" b="1"/>
              <a:t>具有许多传统进程所具有的特征，所以又称为</a:t>
            </a:r>
            <a:r>
              <a:rPr lang="zh-CN" altLang="en-US" sz="2800" b="1">
                <a:solidFill>
                  <a:srgbClr val="FF0000"/>
                </a:solidFill>
              </a:rPr>
              <a:t>轻型进程</a:t>
            </a:r>
            <a:r>
              <a:rPr lang="en-US" altLang="zh-CN" sz="2800" b="1" dirty="0"/>
              <a:t>(Light-Weight Process)</a:t>
            </a:r>
            <a:r>
              <a:rPr lang="zh-CN" altLang="en-US" sz="2800" b="1"/>
              <a:t> ，相应地把传统进程称为</a:t>
            </a:r>
            <a:r>
              <a:rPr lang="zh-CN" altLang="en-US" sz="2800" b="1">
                <a:solidFill>
                  <a:srgbClr val="FF0000"/>
                </a:solidFill>
              </a:rPr>
              <a:t>重型进程</a:t>
            </a:r>
            <a:r>
              <a:rPr lang="en-US" altLang="zh-CN" sz="2800" b="1" dirty="0"/>
              <a:t>(Heavy-Weight Process)</a:t>
            </a:r>
            <a:r>
              <a:rPr lang="zh-CN" altLang="en-US" sz="2800" b="1"/>
              <a:t>，传统进程相当于只有一个线程的任务。</a:t>
            </a:r>
          </a:p>
          <a:p>
            <a:r>
              <a:rPr lang="zh-CN" altLang="en-US" sz="2800" b="1"/>
              <a:t>在引入了线程的操作系统中，通常一个进程都拥有若干个线程，至少也有一个线程。</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6" name="Rectangle 3">
            <a:extLst>
              <a:ext uri="{FF2B5EF4-FFF2-40B4-BE49-F238E27FC236}">
                <a16:creationId xmlns:a16="http://schemas.microsoft.com/office/drawing/2014/main" id="{E1AFEF3F-CFB9-40FD-834E-F3E8E433A917}"/>
              </a:ext>
            </a:extLst>
          </p:cNvPr>
          <p:cNvSpPr>
            <a:spLocks noGrp="1" noChangeArrowheads="1"/>
          </p:cNvSpPr>
          <p:nvPr>
            <p:ph idx="1"/>
          </p:nvPr>
        </p:nvSpPr>
        <p:spPr/>
        <p:txBody>
          <a:bodyPr/>
          <a:lstStyle/>
          <a:p>
            <a:pPr>
              <a:defRPr/>
            </a:pPr>
            <a:r>
              <a:rPr lang="zh-CN" altLang="en-US" dirty="0"/>
              <a:t>线程只拥有少量在运行中必不可少的资源</a:t>
            </a:r>
            <a:endParaRPr lang="en-US" altLang="zh-CN" dirty="0"/>
          </a:p>
          <a:p>
            <a:pPr lvl="2">
              <a:defRPr/>
            </a:pPr>
            <a:r>
              <a:rPr lang="en-US" altLang="zh-CN" dirty="0">
                <a:solidFill>
                  <a:srgbClr val="0070C0"/>
                </a:solidFill>
              </a:rPr>
              <a:t>PC</a:t>
            </a:r>
            <a:r>
              <a:rPr lang="zh-CN" altLang="en-US" dirty="0">
                <a:solidFill>
                  <a:srgbClr val="0070C0"/>
                </a:solidFill>
              </a:rPr>
              <a:t>指针：标识当前线程代码执行的位置</a:t>
            </a:r>
          </a:p>
          <a:p>
            <a:pPr lvl="2">
              <a:defRPr/>
            </a:pPr>
            <a:r>
              <a:rPr lang="zh-CN" altLang="en-US" dirty="0">
                <a:solidFill>
                  <a:srgbClr val="0070C0"/>
                </a:solidFill>
              </a:rPr>
              <a:t>寄存器：当前线程执行的上下文环境</a:t>
            </a:r>
          </a:p>
          <a:p>
            <a:pPr lvl="2">
              <a:defRPr/>
            </a:pPr>
            <a:r>
              <a:rPr lang="zh-CN" altLang="en-US" dirty="0">
                <a:solidFill>
                  <a:srgbClr val="0070C0"/>
                </a:solidFill>
              </a:rPr>
              <a:t>栈：用于实现函数调用、局部变量</a:t>
            </a:r>
            <a:endParaRPr lang="en-US" altLang="zh-CN" dirty="0">
              <a:solidFill>
                <a:srgbClr val="0070C0"/>
              </a:solidFill>
            </a:endParaRPr>
          </a:p>
          <a:p>
            <a:pPr lvl="2">
              <a:defRPr/>
            </a:pPr>
            <a:r>
              <a:rPr lang="zh-CN" altLang="en-US" dirty="0">
                <a:solidFill>
                  <a:srgbClr val="0070C0"/>
                </a:solidFill>
              </a:rPr>
              <a:t>线程局部变量和私有数据（在栈中申请的数据）</a:t>
            </a:r>
            <a:endParaRPr lang="en-US" altLang="zh-CN" dirty="0">
              <a:solidFill>
                <a:srgbClr val="0070C0"/>
              </a:solidFill>
            </a:endParaRPr>
          </a:p>
          <a:p>
            <a:pPr lvl="2">
              <a:defRPr/>
            </a:pPr>
            <a:r>
              <a:rPr lang="zh-CN" altLang="en-US" dirty="0">
                <a:solidFill>
                  <a:srgbClr val="0070C0"/>
                </a:solidFill>
              </a:rPr>
              <a:t>线程信号掩码（可以设置每个线程阻塞的信号）</a:t>
            </a:r>
          </a:p>
          <a:p>
            <a:pPr>
              <a:defRPr/>
            </a:pPr>
            <a:r>
              <a:rPr lang="zh-CN" altLang="en-US" dirty="0"/>
              <a:t>进程占用资源多，线程占用资源少，使用灵活</a:t>
            </a:r>
            <a:endParaRPr lang="en-US" altLang="zh-CN" dirty="0"/>
          </a:p>
          <a:p>
            <a:pPr>
              <a:defRPr/>
            </a:pPr>
            <a:r>
              <a:rPr lang="zh-CN" altLang="en-US" dirty="0"/>
              <a:t>线程不能脱离进程而存在，线程的层次关系，执行顺序并不明显，会增加程序的复杂度</a:t>
            </a:r>
            <a:endParaRPr lang="en-US" altLang="zh-CN" dirty="0"/>
          </a:p>
          <a:p>
            <a:pPr>
              <a:defRPr/>
            </a:pPr>
            <a:r>
              <a:rPr lang="zh-CN" altLang="en-US" dirty="0"/>
              <a:t>没有通过代码显示创建线程的进程，可以看成是只有一个线程的进程</a:t>
            </a:r>
            <a:endParaRPr lang="en-US" altLang="zh-CN" dirty="0"/>
          </a:p>
          <a:p>
            <a:pPr marL="0" indent="0">
              <a:buFont typeface="Wingdings" panose="05000000000000000000" pitchFamily="2" charset="2"/>
              <a:buNone/>
              <a:defRPr/>
            </a:pPr>
            <a:endParaRPr lang="zh-CN" altLang="en-US" dirty="0"/>
          </a:p>
        </p:txBody>
      </p:sp>
      <p:sp>
        <p:nvSpPr>
          <p:cNvPr id="2126850" name="Rectangle 2">
            <a:extLst>
              <a:ext uri="{FF2B5EF4-FFF2-40B4-BE49-F238E27FC236}">
                <a16:creationId xmlns:a16="http://schemas.microsoft.com/office/drawing/2014/main" id="{4E86DEF7-A55E-413D-BBC4-4718A63F6F98}"/>
              </a:ext>
            </a:extLst>
          </p:cNvPr>
          <p:cNvSpPr>
            <a:spLocks noGrp="1" noChangeArrowheads="1"/>
          </p:cNvSpPr>
          <p:nvPr>
            <p:ph type="title"/>
          </p:nvPr>
        </p:nvSpPr>
        <p:spPr/>
        <p:txBody>
          <a:bodyPr/>
          <a:lstStyle/>
          <a:p>
            <a:pPr>
              <a:defRPr/>
            </a:pPr>
            <a:r>
              <a:rPr lang="zh-CN" altLang="en-US" dirty="0">
                <a:solidFill>
                  <a:srgbClr val="002060"/>
                </a:solidFill>
              </a:rPr>
              <a:t>线程与进程的对比</a:t>
            </a:r>
          </a:p>
        </p:txBody>
      </p:sp>
      <p:sp>
        <p:nvSpPr>
          <p:cNvPr id="154626" name="灯片编号占位符 5">
            <a:extLst>
              <a:ext uri="{FF2B5EF4-FFF2-40B4-BE49-F238E27FC236}">
                <a16:creationId xmlns:a16="http://schemas.microsoft.com/office/drawing/2014/main" id="{EBEC1FB9-033E-4D26-8F27-5BC4612A00AB}"/>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275</a:t>
            </a:fld>
            <a:endParaRPr lang="en-US" altLang="zh-CN" sz="1400" b="0">
              <a:ea typeface="宋体" panose="02010600030101010101" pitchFamily="2" charset="-122"/>
            </a:endParaRPr>
          </a:p>
        </p:txBody>
      </p:sp>
    </p:spTree>
    <p:extLst>
      <p:ext uri="{BB962C8B-B14F-4D97-AF65-F5344CB8AC3E}">
        <p14:creationId xmlns:p14="http://schemas.microsoft.com/office/powerpoint/2010/main" val="100507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6676">
                                            <p:txEl>
                                              <p:pRg st="0" end="0"/>
                                            </p:txEl>
                                          </p:spTgt>
                                        </p:tgtEl>
                                        <p:attrNameLst>
                                          <p:attrName>style.visibility</p:attrName>
                                        </p:attrNameLst>
                                      </p:cBhvr>
                                      <p:to>
                                        <p:strVal val="visible"/>
                                      </p:to>
                                    </p:set>
                                    <p:animEffect transition="in" filter="wipe(down)">
                                      <p:cBhvr>
                                        <p:cTn id="7" dur="500"/>
                                        <p:tgtEl>
                                          <p:spTgt spid="15667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56676">
                                            <p:txEl>
                                              <p:pRg st="1" end="1"/>
                                            </p:txEl>
                                          </p:spTgt>
                                        </p:tgtEl>
                                        <p:attrNameLst>
                                          <p:attrName>style.visibility</p:attrName>
                                        </p:attrNameLst>
                                      </p:cBhvr>
                                      <p:to>
                                        <p:strVal val="visible"/>
                                      </p:to>
                                    </p:set>
                                    <p:animEffect transition="in" filter="wipe(down)">
                                      <p:cBhvr>
                                        <p:cTn id="10" dur="500"/>
                                        <p:tgtEl>
                                          <p:spTgt spid="156676">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56676">
                                            <p:txEl>
                                              <p:pRg st="2" end="2"/>
                                            </p:txEl>
                                          </p:spTgt>
                                        </p:tgtEl>
                                        <p:attrNameLst>
                                          <p:attrName>style.visibility</p:attrName>
                                        </p:attrNameLst>
                                      </p:cBhvr>
                                      <p:to>
                                        <p:strVal val="visible"/>
                                      </p:to>
                                    </p:set>
                                    <p:animEffect transition="in" filter="wipe(down)">
                                      <p:cBhvr>
                                        <p:cTn id="13" dur="500"/>
                                        <p:tgtEl>
                                          <p:spTgt spid="156676">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56676">
                                            <p:txEl>
                                              <p:pRg st="3" end="3"/>
                                            </p:txEl>
                                          </p:spTgt>
                                        </p:tgtEl>
                                        <p:attrNameLst>
                                          <p:attrName>style.visibility</p:attrName>
                                        </p:attrNameLst>
                                      </p:cBhvr>
                                      <p:to>
                                        <p:strVal val="visible"/>
                                      </p:to>
                                    </p:set>
                                    <p:animEffect transition="in" filter="wipe(down)">
                                      <p:cBhvr>
                                        <p:cTn id="16" dur="500"/>
                                        <p:tgtEl>
                                          <p:spTgt spid="156676">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56676">
                                            <p:txEl>
                                              <p:pRg st="4" end="4"/>
                                            </p:txEl>
                                          </p:spTgt>
                                        </p:tgtEl>
                                        <p:attrNameLst>
                                          <p:attrName>style.visibility</p:attrName>
                                        </p:attrNameLst>
                                      </p:cBhvr>
                                      <p:to>
                                        <p:strVal val="visible"/>
                                      </p:to>
                                    </p:set>
                                    <p:animEffect transition="in" filter="wipe(down)">
                                      <p:cBhvr>
                                        <p:cTn id="19" dur="500"/>
                                        <p:tgtEl>
                                          <p:spTgt spid="156676">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56676">
                                            <p:txEl>
                                              <p:pRg st="5" end="5"/>
                                            </p:txEl>
                                          </p:spTgt>
                                        </p:tgtEl>
                                        <p:attrNameLst>
                                          <p:attrName>style.visibility</p:attrName>
                                        </p:attrNameLst>
                                      </p:cBhvr>
                                      <p:to>
                                        <p:strVal val="visible"/>
                                      </p:to>
                                    </p:set>
                                    <p:animEffect transition="in" filter="wipe(down)">
                                      <p:cBhvr>
                                        <p:cTn id="22" dur="500"/>
                                        <p:tgtEl>
                                          <p:spTgt spid="15667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56676">
                                            <p:txEl>
                                              <p:pRg st="6" end="6"/>
                                            </p:txEl>
                                          </p:spTgt>
                                        </p:tgtEl>
                                        <p:attrNameLst>
                                          <p:attrName>style.visibility</p:attrName>
                                        </p:attrNameLst>
                                      </p:cBhvr>
                                      <p:to>
                                        <p:strVal val="visible"/>
                                      </p:to>
                                    </p:set>
                                    <p:animEffect transition="in" filter="wipe(down)">
                                      <p:cBhvr>
                                        <p:cTn id="27" dur="500"/>
                                        <p:tgtEl>
                                          <p:spTgt spid="15667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56676">
                                            <p:txEl>
                                              <p:pRg st="7" end="7"/>
                                            </p:txEl>
                                          </p:spTgt>
                                        </p:tgtEl>
                                        <p:attrNameLst>
                                          <p:attrName>style.visibility</p:attrName>
                                        </p:attrNameLst>
                                      </p:cBhvr>
                                      <p:to>
                                        <p:strVal val="visible"/>
                                      </p:to>
                                    </p:set>
                                    <p:animEffect transition="in" filter="wipe(down)">
                                      <p:cBhvr>
                                        <p:cTn id="32" dur="500"/>
                                        <p:tgtEl>
                                          <p:spTgt spid="15667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56676">
                                            <p:txEl>
                                              <p:pRg st="8" end="8"/>
                                            </p:txEl>
                                          </p:spTgt>
                                        </p:tgtEl>
                                        <p:attrNameLst>
                                          <p:attrName>style.visibility</p:attrName>
                                        </p:attrNameLst>
                                      </p:cBhvr>
                                      <p:to>
                                        <p:strVal val="visible"/>
                                      </p:to>
                                    </p:set>
                                    <p:animEffect transition="in" filter="wipe(down)">
                                      <p:cBhvr>
                                        <p:cTn id="37" dur="500"/>
                                        <p:tgtEl>
                                          <p:spTgt spid="15667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a:extLst>
              <a:ext uri="{FF2B5EF4-FFF2-40B4-BE49-F238E27FC236}">
                <a16:creationId xmlns:a16="http://schemas.microsoft.com/office/drawing/2014/main" id="{8620555E-A2C5-4E34-82E1-0588BD109D2B}"/>
              </a:ext>
            </a:extLst>
          </p:cNvPr>
          <p:cNvSpPr>
            <a:spLocks noGrp="1" noRot="1" noChangeArrowheads="1"/>
          </p:cNvSpPr>
          <p:nvPr>
            <p:ph type="title"/>
          </p:nvPr>
        </p:nvSpPr>
        <p:spPr>
          <a:xfrm>
            <a:off x="712178" y="491371"/>
            <a:ext cx="7902037" cy="549275"/>
          </a:xfrm>
        </p:spPr>
        <p:txBody>
          <a:bodyPr/>
          <a:lstStyle/>
          <a:p>
            <a:r>
              <a:rPr lang="en-US" altLang="zh-CN" b="1" dirty="0">
                <a:solidFill>
                  <a:srgbClr val="002060"/>
                </a:solidFill>
              </a:rPr>
              <a:t>2.</a:t>
            </a:r>
            <a:r>
              <a:rPr lang="zh-CN" altLang="en-US" b="1" dirty="0">
                <a:solidFill>
                  <a:srgbClr val="002060"/>
                </a:solidFill>
              </a:rPr>
              <a:t>线程与进程的比较</a:t>
            </a:r>
          </a:p>
        </p:txBody>
      </p:sp>
      <p:sp>
        <p:nvSpPr>
          <p:cNvPr id="175107" name="Rectangle 3">
            <a:extLst>
              <a:ext uri="{FF2B5EF4-FFF2-40B4-BE49-F238E27FC236}">
                <a16:creationId xmlns:a16="http://schemas.microsoft.com/office/drawing/2014/main" id="{170A8DB7-4E94-4633-9016-0C834CCC5D40}"/>
              </a:ext>
            </a:extLst>
          </p:cNvPr>
          <p:cNvSpPr>
            <a:spLocks noGrp="1" noRot="1" noChangeArrowheads="1"/>
          </p:cNvSpPr>
          <p:nvPr>
            <p:ph type="body" idx="1"/>
          </p:nvPr>
        </p:nvSpPr>
        <p:spPr/>
        <p:txBody>
          <a:bodyPr/>
          <a:lstStyle/>
          <a:p>
            <a:pPr>
              <a:lnSpc>
                <a:spcPct val="90000"/>
              </a:lnSpc>
            </a:pPr>
            <a:r>
              <a:rPr lang="zh-CN" altLang="en-US" sz="2800" b="1" dirty="0"/>
              <a:t>从调度性、并发性、系统开销和拥有资源等方面对线程和进程进行比较。</a:t>
            </a:r>
          </a:p>
          <a:p>
            <a:pPr>
              <a:lnSpc>
                <a:spcPct val="90000"/>
              </a:lnSpc>
            </a:pPr>
            <a:r>
              <a:rPr lang="en-US" altLang="zh-CN" sz="2800" b="1" dirty="0">
                <a:solidFill>
                  <a:srgbClr val="FF0000"/>
                </a:solidFill>
              </a:rPr>
              <a:t>1) </a:t>
            </a:r>
            <a:r>
              <a:rPr lang="zh-CN" altLang="en-US" sz="2800" b="1" dirty="0">
                <a:solidFill>
                  <a:srgbClr val="FF0000"/>
                </a:solidFill>
              </a:rPr>
              <a:t>调度</a:t>
            </a:r>
          </a:p>
          <a:p>
            <a:pPr lvl="1">
              <a:lnSpc>
                <a:spcPct val="90000"/>
              </a:lnSpc>
            </a:pPr>
            <a:r>
              <a:rPr lang="zh-CN" altLang="en-US" sz="2400" b="1" dirty="0"/>
              <a:t>在传统的操作系统中，进程作为拥有资源和独立调度、分派的基本单位。而在引入线程的操作系统中，则把</a:t>
            </a:r>
            <a:r>
              <a:rPr lang="zh-CN" altLang="en-US" sz="2400" b="1" dirty="0">
                <a:solidFill>
                  <a:srgbClr val="FF0000"/>
                </a:solidFill>
              </a:rPr>
              <a:t>线程作为调度和分派的基本单位</a:t>
            </a:r>
            <a:r>
              <a:rPr lang="zh-CN" altLang="en-US" sz="2400" b="1" dirty="0"/>
              <a:t>，而</a:t>
            </a:r>
            <a:r>
              <a:rPr lang="zh-CN" altLang="en-US" sz="2400" b="1" dirty="0">
                <a:solidFill>
                  <a:srgbClr val="FF0000"/>
                </a:solidFill>
              </a:rPr>
              <a:t>进程作为资源拥有的基本单位</a:t>
            </a:r>
            <a:r>
              <a:rPr lang="zh-CN" altLang="en-US" sz="2400" b="1" dirty="0"/>
              <a:t>。</a:t>
            </a:r>
          </a:p>
          <a:p>
            <a:pPr lvl="1">
              <a:lnSpc>
                <a:spcPct val="90000"/>
              </a:lnSpc>
            </a:pPr>
            <a:r>
              <a:rPr lang="zh-CN" altLang="en-US" sz="2400" b="1" dirty="0"/>
              <a:t>在同一进程中，线程的切换不会引起进程的切换；但从一个进程中的线程切换到另一个进程中的线程时，将会引起进程的切换。</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5107">
                                            <p:txEl>
                                              <p:pRg st="1" end="1"/>
                                            </p:txEl>
                                          </p:spTgt>
                                        </p:tgtEl>
                                        <p:attrNameLst>
                                          <p:attrName>style.visibility</p:attrName>
                                        </p:attrNameLst>
                                      </p:cBhvr>
                                      <p:to>
                                        <p:strVal val="visible"/>
                                      </p:to>
                                    </p:set>
                                    <p:animEffect transition="in" filter="blinds(horizontal)">
                                      <p:cBhvr>
                                        <p:cTn id="7" dur="500"/>
                                        <p:tgtEl>
                                          <p:spTgt spid="1751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75107">
                                            <p:txEl>
                                              <p:pRg st="2" end="2"/>
                                            </p:txEl>
                                          </p:spTgt>
                                        </p:tgtEl>
                                        <p:attrNameLst>
                                          <p:attrName>style.visibility</p:attrName>
                                        </p:attrNameLst>
                                      </p:cBhvr>
                                      <p:to>
                                        <p:strVal val="visible"/>
                                      </p:to>
                                    </p:set>
                                    <p:animEffect transition="in" filter="blinds(horizontal)">
                                      <p:cBhvr>
                                        <p:cTn id="12" dur="500"/>
                                        <p:tgtEl>
                                          <p:spTgt spid="17510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75107">
                                            <p:txEl>
                                              <p:pRg st="3" end="3"/>
                                            </p:txEl>
                                          </p:spTgt>
                                        </p:tgtEl>
                                        <p:attrNameLst>
                                          <p:attrName>style.visibility</p:attrName>
                                        </p:attrNameLst>
                                      </p:cBhvr>
                                      <p:to>
                                        <p:strVal val="visible"/>
                                      </p:to>
                                    </p:set>
                                    <p:animEffect transition="in" filter="blinds(horizontal)">
                                      <p:cBhvr>
                                        <p:cTn id="17" dur="500"/>
                                        <p:tgtEl>
                                          <p:spTgt spid="1751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3">
            <a:extLst>
              <a:ext uri="{FF2B5EF4-FFF2-40B4-BE49-F238E27FC236}">
                <a16:creationId xmlns:a16="http://schemas.microsoft.com/office/drawing/2014/main" id="{86E16D6C-C5DB-4061-AE02-14040FF884E9}"/>
              </a:ext>
            </a:extLst>
          </p:cNvPr>
          <p:cNvSpPr>
            <a:spLocks noGrp="1" noRot="1" noChangeArrowheads="1"/>
          </p:cNvSpPr>
          <p:nvPr>
            <p:ph type="body" idx="1"/>
          </p:nvPr>
        </p:nvSpPr>
        <p:spPr>
          <a:xfrm>
            <a:off x="301625" y="1335795"/>
            <a:ext cx="8540750" cy="5413375"/>
          </a:xfrm>
        </p:spPr>
        <p:txBody>
          <a:bodyPr/>
          <a:lstStyle/>
          <a:p>
            <a:pPr>
              <a:lnSpc>
                <a:spcPct val="80000"/>
              </a:lnSpc>
            </a:pPr>
            <a:r>
              <a:rPr lang="en-US" altLang="zh-CN" b="1" dirty="0">
                <a:solidFill>
                  <a:srgbClr val="FF0000"/>
                </a:solidFill>
              </a:rPr>
              <a:t>2) </a:t>
            </a:r>
            <a:r>
              <a:rPr lang="zh-CN" altLang="en-US" b="1" dirty="0">
                <a:solidFill>
                  <a:srgbClr val="FF0000"/>
                </a:solidFill>
              </a:rPr>
              <a:t>并发性</a:t>
            </a:r>
          </a:p>
          <a:p>
            <a:pPr lvl="1"/>
            <a:r>
              <a:rPr lang="zh-CN" altLang="en-US" sz="2400" b="1" dirty="0"/>
              <a:t>在引入线程的操作系统中，不仅进程之间可以并发执行，而且在一个进程中的</a:t>
            </a:r>
            <a:r>
              <a:rPr lang="zh-CN" altLang="en-US" sz="2400" b="1" dirty="0">
                <a:solidFill>
                  <a:srgbClr val="FF0000"/>
                </a:solidFill>
              </a:rPr>
              <a:t>多个线程之间亦可并发执行</a:t>
            </a:r>
            <a:r>
              <a:rPr lang="zh-CN" altLang="en-US" sz="2400" b="1" dirty="0"/>
              <a:t>，使得操作系统具有更好的并发性，从而能更加有效地提高系统资源的利用率和系统的吞吐量。</a:t>
            </a:r>
          </a:p>
          <a:p>
            <a:pPr lvl="2"/>
            <a:r>
              <a:rPr lang="zh-CN" altLang="en-US" b="0" dirty="0"/>
              <a:t>例如，在一个未引入线程的单</a:t>
            </a:r>
            <a:r>
              <a:rPr lang="en-US" altLang="zh-CN" b="0" dirty="0"/>
              <a:t>CPU</a:t>
            </a:r>
            <a:r>
              <a:rPr lang="zh-CN" altLang="en-US" b="0" dirty="0"/>
              <a:t>操作系统中，若仅设置一个文件服务进程，当该进程由于某种原因而被阻塞时，便没有其它的文件服务进程来提供服务。</a:t>
            </a:r>
          </a:p>
          <a:p>
            <a:pPr lvl="2"/>
            <a:r>
              <a:rPr lang="zh-CN" altLang="en-US" b="0" dirty="0"/>
              <a:t>在引入线程的操作系统中，可以在一个文件服务进程中设置多个服务线程。当第一个线程等待时，文件服务进程中的第二个线程可以继续运行，以提供文件服务；当第二个线程阻塞时，则可由第三个继续执行，提供服务。显然，这样的方法可以显著地提高文件服务的质量和系统的吞吐量。</a:t>
            </a:r>
          </a:p>
        </p:txBody>
      </p:sp>
      <p:sp>
        <p:nvSpPr>
          <p:cNvPr id="3" name="Rectangle 2">
            <a:extLst>
              <a:ext uri="{FF2B5EF4-FFF2-40B4-BE49-F238E27FC236}">
                <a16:creationId xmlns:a16="http://schemas.microsoft.com/office/drawing/2014/main" id="{C996F3D4-F732-4105-9C9B-92D06C30E6B9}"/>
              </a:ext>
            </a:extLst>
          </p:cNvPr>
          <p:cNvSpPr>
            <a:spLocks noGrp="1" noRot="1" noChangeArrowheads="1"/>
          </p:cNvSpPr>
          <p:nvPr>
            <p:ph type="title"/>
          </p:nvPr>
        </p:nvSpPr>
        <p:spPr>
          <a:xfrm>
            <a:off x="620981" y="459473"/>
            <a:ext cx="7902037" cy="549275"/>
          </a:xfrm>
        </p:spPr>
        <p:txBody>
          <a:bodyPr/>
          <a:lstStyle/>
          <a:p>
            <a:r>
              <a:rPr lang="en-US" altLang="zh-CN" dirty="0">
                <a:solidFill>
                  <a:srgbClr val="002060"/>
                </a:solidFill>
              </a:rPr>
              <a:t>2.</a:t>
            </a:r>
            <a:r>
              <a:rPr lang="zh-CN" altLang="en-US" dirty="0">
                <a:solidFill>
                  <a:srgbClr val="002060"/>
                </a:solidFill>
              </a:rPr>
              <a:t>线程与进程的比较</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6130">
                                            <p:txEl>
                                              <p:pRg st="1" end="1"/>
                                            </p:txEl>
                                          </p:spTgt>
                                        </p:tgtEl>
                                        <p:attrNameLst>
                                          <p:attrName>style.visibility</p:attrName>
                                        </p:attrNameLst>
                                      </p:cBhvr>
                                      <p:to>
                                        <p:strVal val="visible"/>
                                      </p:to>
                                    </p:set>
                                    <p:animEffect transition="in" filter="wipe(down)">
                                      <p:cBhvr>
                                        <p:cTn id="7" dur="500"/>
                                        <p:tgtEl>
                                          <p:spTgt spid="17613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6130">
                                            <p:txEl>
                                              <p:pRg st="2" end="2"/>
                                            </p:txEl>
                                          </p:spTgt>
                                        </p:tgtEl>
                                        <p:attrNameLst>
                                          <p:attrName>style.visibility</p:attrName>
                                        </p:attrNameLst>
                                      </p:cBhvr>
                                      <p:to>
                                        <p:strVal val="visible"/>
                                      </p:to>
                                    </p:set>
                                    <p:animEffect transition="in" filter="wipe(down)">
                                      <p:cBhvr>
                                        <p:cTn id="12" dur="500"/>
                                        <p:tgtEl>
                                          <p:spTgt spid="1761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6130">
                                            <p:txEl>
                                              <p:pRg st="3" end="3"/>
                                            </p:txEl>
                                          </p:spTgt>
                                        </p:tgtEl>
                                        <p:attrNameLst>
                                          <p:attrName>style.visibility</p:attrName>
                                        </p:attrNameLst>
                                      </p:cBhvr>
                                      <p:to>
                                        <p:strVal val="visible"/>
                                      </p:to>
                                    </p:set>
                                    <p:animEffect transition="in" filter="wipe(down)">
                                      <p:cBhvr>
                                        <p:cTn id="17" dur="500"/>
                                        <p:tgtEl>
                                          <p:spTgt spid="1761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uiExpand="1" build="p"/>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a:extLst>
              <a:ext uri="{FF2B5EF4-FFF2-40B4-BE49-F238E27FC236}">
                <a16:creationId xmlns:a16="http://schemas.microsoft.com/office/drawing/2014/main" id="{7FE1D0F8-A689-41AE-BA1D-896CDCB78C81}"/>
              </a:ext>
            </a:extLst>
          </p:cNvPr>
          <p:cNvSpPr>
            <a:spLocks noGrp="1" noRot="1" noChangeArrowheads="1"/>
          </p:cNvSpPr>
          <p:nvPr>
            <p:ph type="title"/>
          </p:nvPr>
        </p:nvSpPr>
        <p:spPr/>
        <p:txBody>
          <a:bodyPr/>
          <a:lstStyle/>
          <a:p>
            <a:r>
              <a:rPr lang="en-US" altLang="zh-CN" dirty="0"/>
              <a:t>2.</a:t>
            </a:r>
            <a:r>
              <a:rPr lang="zh-CN" altLang="en-US" dirty="0"/>
              <a:t>线程与进程的比较</a:t>
            </a:r>
          </a:p>
        </p:txBody>
      </p:sp>
      <p:sp>
        <p:nvSpPr>
          <p:cNvPr id="306179" name="Rectangle 3">
            <a:extLst>
              <a:ext uri="{FF2B5EF4-FFF2-40B4-BE49-F238E27FC236}">
                <a16:creationId xmlns:a16="http://schemas.microsoft.com/office/drawing/2014/main" id="{80E37BBA-59E2-45FD-AAAC-607BD3A66785}"/>
              </a:ext>
            </a:extLst>
          </p:cNvPr>
          <p:cNvSpPr>
            <a:spLocks noGrp="1" noRot="1" noChangeArrowheads="1"/>
          </p:cNvSpPr>
          <p:nvPr>
            <p:ph type="body" idx="1"/>
          </p:nvPr>
        </p:nvSpPr>
        <p:spPr/>
        <p:txBody>
          <a:bodyPr/>
          <a:lstStyle/>
          <a:p>
            <a:pPr>
              <a:lnSpc>
                <a:spcPct val="120000"/>
              </a:lnSpc>
            </a:pPr>
            <a:r>
              <a:rPr lang="en-US" altLang="zh-CN" sz="2800" b="1" dirty="0">
                <a:solidFill>
                  <a:srgbClr val="FF0000"/>
                </a:solidFill>
              </a:rPr>
              <a:t>3) </a:t>
            </a:r>
            <a:r>
              <a:rPr lang="zh-CN" altLang="en-US" sz="2800" b="1" dirty="0">
                <a:solidFill>
                  <a:srgbClr val="FF0000"/>
                </a:solidFill>
              </a:rPr>
              <a:t>拥有资源</a:t>
            </a:r>
          </a:p>
          <a:p>
            <a:pPr lvl="1">
              <a:lnSpc>
                <a:spcPct val="120000"/>
              </a:lnSpc>
            </a:pPr>
            <a:r>
              <a:rPr lang="zh-CN" altLang="en-US" sz="2400" b="1" dirty="0"/>
              <a:t>一般而言，线程自己不拥有系统资源</a:t>
            </a:r>
            <a:r>
              <a:rPr lang="en-US" altLang="zh-CN" sz="2400" b="1" dirty="0"/>
              <a:t>(</a:t>
            </a:r>
            <a:r>
              <a:rPr lang="zh-CN" altLang="en-US" sz="2400" b="1" dirty="0"/>
              <a:t>也有一点必不可少的资源</a:t>
            </a:r>
            <a:r>
              <a:rPr lang="en-US" altLang="zh-CN" sz="2400" b="1" dirty="0"/>
              <a:t>)</a:t>
            </a:r>
            <a:r>
              <a:rPr lang="zh-CN" altLang="en-US" sz="2400" b="1" dirty="0"/>
              <a:t>，但它可以访问其隶属进程的资源，即一个进程的代码段、数据段及所拥有的系统资源，如已打开的文件、</a:t>
            </a:r>
            <a:r>
              <a:rPr lang="en-US" altLang="zh-CN" sz="2400" b="1" dirty="0"/>
              <a:t>I/O </a:t>
            </a:r>
            <a:r>
              <a:rPr lang="zh-CN" altLang="en-US" sz="2400" b="1" dirty="0"/>
              <a:t>设备等，可以供该进程中的所有线程所共享。</a:t>
            </a:r>
            <a:endParaRPr lang="en-US" altLang="zh-CN" sz="2400" b="1" dirty="0"/>
          </a:p>
          <a:p>
            <a:pPr>
              <a:lnSpc>
                <a:spcPct val="120000"/>
              </a:lnSpc>
            </a:pPr>
            <a:r>
              <a:rPr lang="en-US" altLang="zh-CN" sz="2800" b="1" dirty="0">
                <a:solidFill>
                  <a:srgbClr val="FF0000"/>
                </a:solidFill>
              </a:rPr>
              <a:t>4) </a:t>
            </a:r>
            <a:r>
              <a:rPr lang="zh-CN" altLang="en-US" sz="2800" b="1" dirty="0">
                <a:solidFill>
                  <a:srgbClr val="FF0000"/>
                </a:solidFill>
              </a:rPr>
              <a:t>独立性</a:t>
            </a:r>
            <a:endParaRPr lang="en-US" altLang="zh-CN" sz="2800" b="1" dirty="0">
              <a:solidFill>
                <a:srgbClr val="FF0000"/>
              </a:solidFill>
            </a:endParaRPr>
          </a:p>
          <a:p>
            <a:pPr lvl="1">
              <a:lnSpc>
                <a:spcPct val="120000"/>
              </a:lnSpc>
            </a:pPr>
            <a:r>
              <a:rPr lang="zh-CN" altLang="en-US" sz="2400" b="1" dirty="0"/>
              <a:t>同一进程中的不同线程共享进程的内存空间和资源。</a:t>
            </a:r>
            <a:endParaRPr lang="en-US" altLang="zh-CN" sz="2400" b="1" dirty="0"/>
          </a:p>
          <a:p>
            <a:pPr lvl="1">
              <a:lnSpc>
                <a:spcPct val="120000"/>
              </a:lnSpc>
            </a:pPr>
            <a:r>
              <a:rPr lang="zh-CN" altLang="en-US" sz="2400" b="1" dirty="0"/>
              <a:t>同一进程中的不同线程的独立性低于不同进程。</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6179">
                                            <p:txEl>
                                              <p:pRg st="2" end="2"/>
                                            </p:txEl>
                                          </p:spTgt>
                                        </p:tgtEl>
                                        <p:attrNameLst>
                                          <p:attrName>style.visibility</p:attrName>
                                        </p:attrNameLst>
                                      </p:cBhvr>
                                      <p:to>
                                        <p:strVal val="visible"/>
                                      </p:to>
                                    </p:set>
                                    <p:animEffect transition="in" filter="wipe(down)">
                                      <p:cBhvr>
                                        <p:cTn id="7" dur="250"/>
                                        <p:tgtEl>
                                          <p:spTgt spid="306179">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06179">
                                            <p:txEl>
                                              <p:pRg st="3" end="3"/>
                                            </p:txEl>
                                          </p:spTgt>
                                        </p:tgtEl>
                                        <p:attrNameLst>
                                          <p:attrName>style.visibility</p:attrName>
                                        </p:attrNameLst>
                                      </p:cBhvr>
                                      <p:to>
                                        <p:strVal val="visible"/>
                                      </p:to>
                                    </p:set>
                                    <p:animEffect transition="in" filter="wipe(down)">
                                      <p:cBhvr>
                                        <p:cTn id="10" dur="250"/>
                                        <p:tgtEl>
                                          <p:spTgt spid="306179">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06179">
                                            <p:txEl>
                                              <p:pRg st="4" end="4"/>
                                            </p:txEl>
                                          </p:spTgt>
                                        </p:tgtEl>
                                        <p:attrNameLst>
                                          <p:attrName>style.visibility</p:attrName>
                                        </p:attrNameLst>
                                      </p:cBhvr>
                                      <p:to>
                                        <p:strVal val="visible"/>
                                      </p:to>
                                    </p:set>
                                    <p:animEffect transition="in" filter="wipe(down)">
                                      <p:cBhvr>
                                        <p:cTn id="13" dur="250"/>
                                        <p:tgtEl>
                                          <p:spTgt spid="3061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64B898DF-DC20-474D-9CCE-9B73C63B6EB0}"/>
              </a:ext>
            </a:extLst>
          </p:cNvPr>
          <p:cNvSpPr>
            <a:spLocks noGrp="1" noRot="1" noChangeArrowheads="1"/>
          </p:cNvSpPr>
          <p:nvPr>
            <p:ph type="title"/>
          </p:nvPr>
        </p:nvSpPr>
        <p:spPr/>
        <p:txBody>
          <a:bodyPr/>
          <a:lstStyle/>
          <a:p>
            <a:r>
              <a:rPr lang="en-US" altLang="zh-CN" dirty="0"/>
              <a:t>2.</a:t>
            </a:r>
            <a:r>
              <a:rPr lang="zh-CN" altLang="en-US" dirty="0"/>
              <a:t>线程与进程的比较</a:t>
            </a:r>
          </a:p>
        </p:txBody>
      </p:sp>
      <p:sp>
        <p:nvSpPr>
          <p:cNvPr id="307203" name="Rectangle 3">
            <a:extLst>
              <a:ext uri="{FF2B5EF4-FFF2-40B4-BE49-F238E27FC236}">
                <a16:creationId xmlns:a16="http://schemas.microsoft.com/office/drawing/2014/main" id="{F6877809-9DDA-42CB-922F-993D882045CA}"/>
              </a:ext>
            </a:extLst>
          </p:cNvPr>
          <p:cNvSpPr>
            <a:spLocks noGrp="1" noRot="1" noChangeArrowheads="1"/>
          </p:cNvSpPr>
          <p:nvPr>
            <p:ph type="body" idx="1"/>
          </p:nvPr>
        </p:nvSpPr>
        <p:spPr/>
        <p:txBody>
          <a:bodyPr/>
          <a:lstStyle/>
          <a:p>
            <a:pPr>
              <a:lnSpc>
                <a:spcPct val="120000"/>
              </a:lnSpc>
            </a:pPr>
            <a:r>
              <a:rPr lang="en-US" altLang="zh-CN" sz="2800" b="1" dirty="0">
                <a:solidFill>
                  <a:srgbClr val="FF0000"/>
                </a:solidFill>
              </a:rPr>
              <a:t>5</a:t>
            </a:r>
            <a:r>
              <a:rPr lang="zh-CN" altLang="en-US" sz="2800" b="1" dirty="0">
                <a:solidFill>
                  <a:srgbClr val="FF0000"/>
                </a:solidFill>
              </a:rPr>
              <a:t>）系统开销</a:t>
            </a:r>
          </a:p>
          <a:p>
            <a:pPr lvl="1">
              <a:lnSpc>
                <a:spcPct val="120000"/>
              </a:lnSpc>
            </a:pPr>
            <a:r>
              <a:rPr lang="zh-CN" altLang="en-US" sz="2400" b="1" dirty="0"/>
              <a:t> 线程的切换只需要保存和设置少量的寄存器内容，不涉及存储器管理方面的操作。</a:t>
            </a:r>
            <a:endParaRPr lang="en-US" altLang="zh-CN" sz="2400" b="1" dirty="0"/>
          </a:p>
          <a:p>
            <a:pPr lvl="1">
              <a:lnSpc>
                <a:spcPct val="120000"/>
              </a:lnSpc>
            </a:pPr>
            <a:r>
              <a:rPr lang="zh-CN" altLang="en-US" sz="2400" b="1" dirty="0"/>
              <a:t>由于一个进程中的多个线程具有相同的地址空间，在同步和通信的实现方面线程也比进程容易。</a:t>
            </a:r>
            <a:r>
              <a:rPr lang="zh-CN" altLang="en-US" sz="2400" b="1" dirty="0">
                <a:solidFill>
                  <a:srgbClr val="00B0F0"/>
                </a:solidFill>
              </a:rPr>
              <a:t>在一些操作系统中，线程的切换、同步和通信都无须操作系统内核的干预。</a:t>
            </a:r>
            <a:endParaRPr lang="en-US" altLang="zh-CN" sz="2400" b="1" dirty="0">
              <a:solidFill>
                <a:srgbClr val="00B0F0"/>
              </a:solidFill>
            </a:endParaRPr>
          </a:p>
          <a:p>
            <a:pPr>
              <a:lnSpc>
                <a:spcPct val="120000"/>
              </a:lnSpc>
            </a:pPr>
            <a:r>
              <a:rPr lang="en-US" altLang="zh-CN" sz="2800" b="1" dirty="0">
                <a:solidFill>
                  <a:srgbClr val="FF0000"/>
                </a:solidFill>
              </a:rPr>
              <a:t>6</a:t>
            </a:r>
            <a:r>
              <a:rPr lang="zh-CN" altLang="en-US" sz="2800" b="1" dirty="0">
                <a:solidFill>
                  <a:srgbClr val="FF0000"/>
                </a:solidFill>
              </a:rPr>
              <a:t>）支持多处理机系统</a:t>
            </a:r>
            <a:endParaRPr lang="en-US" altLang="zh-CN" sz="2800" b="1" dirty="0">
              <a:solidFill>
                <a:srgbClr val="FF0000"/>
              </a:solidFill>
            </a:endParaRPr>
          </a:p>
          <a:p>
            <a:pPr lvl="1">
              <a:lnSpc>
                <a:spcPct val="120000"/>
              </a:lnSpc>
            </a:pPr>
            <a:r>
              <a:rPr lang="zh-CN" altLang="en-US" sz="2400" b="1" dirty="0"/>
              <a:t>一个进程分为多个线程分配到多个处理机上并行执行，可加速进程的完成。</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203">
                                            <p:txEl>
                                              <p:pRg st="3" end="3"/>
                                            </p:txEl>
                                          </p:spTgt>
                                        </p:tgtEl>
                                        <p:attrNameLst>
                                          <p:attrName>style.visibility</p:attrName>
                                        </p:attrNameLst>
                                      </p:cBhvr>
                                      <p:to>
                                        <p:strVal val="visible"/>
                                      </p:to>
                                    </p:set>
                                    <p:animEffect transition="in" filter="wipe(down)">
                                      <p:cBhvr>
                                        <p:cTn id="7" dur="500"/>
                                        <p:tgtEl>
                                          <p:spTgt spid="30720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07203">
                                            <p:txEl>
                                              <p:pRg st="4" end="4"/>
                                            </p:txEl>
                                          </p:spTgt>
                                        </p:tgtEl>
                                        <p:attrNameLst>
                                          <p:attrName>style.visibility</p:attrName>
                                        </p:attrNameLst>
                                      </p:cBhvr>
                                      <p:to>
                                        <p:strVal val="visible"/>
                                      </p:to>
                                    </p:set>
                                    <p:animEffect transition="in" filter="wipe(down)">
                                      <p:cBhvr>
                                        <p:cTn id="10" dur="500"/>
                                        <p:tgtEl>
                                          <p:spTgt spid="3072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140DECF-1A16-4DB3-95FC-66792C046DDE}"/>
              </a:ext>
            </a:extLst>
          </p:cNvPr>
          <p:cNvSpPr>
            <a:spLocks noGrp="1" noRot="1" noChangeArrowheads="1"/>
          </p:cNvSpPr>
          <p:nvPr>
            <p:ph type="title"/>
          </p:nvPr>
        </p:nvSpPr>
        <p:spPr/>
        <p:txBody>
          <a:bodyPr/>
          <a:lstStyle/>
          <a:p>
            <a:pPr eaLnBrk="1" hangingPunct="1"/>
            <a:r>
              <a:rPr kumimoji="1" lang="en-US" altLang="zh-CN" b="1">
                <a:solidFill>
                  <a:srgbClr val="0066FF"/>
                </a:solidFill>
              </a:rPr>
              <a:t>2.2 </a:t>
            </a:r>
            <a:r>
              <a:rPr kumimoji="1" lang="zh-CN" altLang="en-US" b="1">
                <a:solidFill>
                  <a:srgbClr val="0066FF"/>
                </a:solidFill>
              </a:rPr>
              <a:t>进程（</a:t>
            </a:r>
            <a:r>
              <a:rPr kumimoji="1" lang="en-US" altLang="zh-CN" b="1">
                <a:solidFill>
                  <a:srgbClr val="0066FF"/>
                </a:solidFill>
              </a:rPr>
              <a:t>process</a:t>
            </a:r>
            <a:r>
              <a:rPr kumimoji="1" lang="zh-CN" altLang="en-US" b="1">
                <a:solidFill>
                  <a:srgbClr val="0066FF"/>
                </a:solidFill>
              </a:rPr>
              <a:t>）的描述</a:t>
            </a:r>
          </a:p>
        </p:txBody>
      </p:sp>
      <p:sp>
        <p:nvSpPr>
          <p:cNvPr id="23555" name="Rectangle 3">
            <a:extLst>
              <a:ext uri="{FF2B5EF4-FFF2-40B4-BE49-F238E27FC236}">
                <a16:creationId xmlns:a16="http://schemas.microsoft.com/office/drawing/2014/main" id="{FCE15604-7C8C-49CC-8225-5BA36CC4AC7A}"/>
              </a:ext>
            </a:extLst>
          </p:cNvPr>
          <p:cNvSpPr>
            <a:spLocks noGrp="1" noRot="1" noChangeArrowheads="1"/>
          </p:cNvSpPr>
          <p:nvPr>
            <p:ph type="body" idx="1"/>
          </p:nvPr>
        </p:nvSpPr>
        <p:spPr>
          <a:xfrm>
            <a:off x="301625" y="1749425"/>
            <a:ext cx="8540750" cy="4498975"/>
          </a:xfrm>
        </p:spPr>
        <p:txBody>
          <a:bodyPr/>
          <a:lstStyle/>
          <a:p>
            <a:pPr eaLnBrk="1" hangingPunct="1">
              <a:lnSpc>
                <a:spcPct val="120000"/>
              </a:lnSpc>
            </a:pPr>
            <a:r>
              <a:rPr lang="zh-CN" altLang="en-US" b="1"/>
              <a:t>在多道程序环境下，允许多个程序并发执行。</a:t>
            </a:r>
          </a:p>
          <a:p>
            <a:pPr eaLnBrk="1" hangingPunct="1">
              <a:lnSpc>
                <a:spcPct val="120000"/>
              </a:lnSpc>
            </a:pPr>
            <a:r>
              <a:rPr lang="zh-CN" altLang="en-US" b="1"/>
              <a:t>正是程序并发执行时的特征，才导致操作系统引入进程的概念。</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Text Box 4">
            <a:extLst>
              <a:ext uri="{FF2B5EF4-FFF2-40B4-BE49-F238E27FC236}">
                <a16:creationId xmlns:a16="http://schemas.microsoft.com/office/drawing/2014/main" id="{FBB4FFFD-74E0-419B-A01C-94CAB766FFAC}"/>
              </a:ext>
            </a:extLst>
          </p:cNvPr>
          <p:cNvSpPr txBox="1">
            <a:spLocks noChangeArrowheads="1"/>
          </p:cNvSpPr>
          <p:nvPr/>
        </p:nvSpPr>
        <p:spPr bwMode="auto">
          <a:xfrm>
            <a:off x="3403706" y="410799"/>
            <a:ext cx="285046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auto" latinLnBrk="0" hangingPunct="1">
              <a:lnSpc>
                <a:spcPct val="90000"/>
              </a:lnSpc>
              <a:spcBef>
                <a:spcPct val="0"/>
              </a:spcBef>
              <a:spcAft>
                <a:spcPts val="0"/>
              </a:spcAft>
              <a:buClrTx/>
              <a:buSzTx/>
              <a:buFont typeface="Wingdings 2" panose="05020102010507070707" pitchFamily="18" charset="2"/>
              <a:buNone/>
              <a:tabLst/>
              <a:defRPr/>
            </a:pPr>
            <a:r>
              <a:rPr kumimoji="0" lang="en-US" altLang="zh-CN" sz="3200" b="1" i="0" u="none" strike="noStrike" kern="1200" cap="none" spc="0" normalizeH="0" baseline="0" noProof="0" dirty="0">
                <a:ln>
                  <a:noFill/>
                </a:ln>
                <a:solidFill>
                  <a:srgbClr val="4A66AC">
                    <a:lumMod val="75000"/>
                  </a:srgbClr>
                </a:solidFill>
                <a:effectLst/>
                <a:uLnTx/>
                <a:uFillTx/>
                <a:latin typeface="微软雅黑" panose="020B0503020204020204" pitchFamily="34" charset="-122"/>
                <a:ea typeface="微软雅黑" panose="020B0503020204020204" pitchFamily="34" charset="-122"/>
                <a:cs typeface="+mn-cs"/>
              </a:rPr>
              <a:t>3. </a:t>
            </a:r>
            <a:r>
              <a:rPr kumimoji="0" lang="zh-CN" altLang="en-US" sz="3200" b="1" i="0" u="none" strike="noStrike" kern="1200" cap="none" spc="0" normalizeH="0" baseline="0" noProof="0" dirty="0">
                <a:ln>
                  <a:noFill/>
                </a:ln>
                <a:solidFill>
                  <a:srgbClr val="4A66AC">
                    <a:lumMod val="75000"/>
                  </a:srgbClr>
                </a:solidFill>
                <a:effectLst/>
                <a:uLnTx/>
                <a:uFillTx/>
                <a:latin typeface="微软雅黑" panose="020B0503020204020204" pitchFamily="34" charset="-122"/>
                <a:ea typeface="微软雅黑" panose="020B0503020204020204" pitchFamily="34" charset="-122"/>
                <a:cs typeface="+mn-cs"/>
              </a:rPr>
              <a:t>线程的属性 </a:t>
            </a:r>
          </a:p>
        </p:txBody>
      </p:sp>
      <p:sp>
        <p:nvSpPr>
          <p:cNvPr id="189443" name="Text Box 5">
            <a:extLst>
              <a:ext uri="{FF2B5EF4-FFF2-40B4-BE49-F238E27FC236}">
                <a16:creationId xmlns:a16="http://schemas.microsoft.com/office/drawing/2014/main" id="{06AC041A-C29B-4616-9623-E9AE3651FD70}"/>
              </a:ext>
            </a:extLst>
          </p:cNvPr>
          <p:cNvSpPr txBox="1">
            <a:spLocks noChangeArrowheads="1"/>
          </p:cNvSpPr>
          <p:nvPr/>
        </p:nvSpPr>
        <p:spPr bwMode="auto">
          <a:xfrm>
            <a:off x="610518" y="1258678"/>
            <a:ext cx="8229600" cy="5439438"/>
          </a:xfrm>
          <a:prstGeom prst="rect">
            <a:avLst/>
          </a:prstGeom>
          <a:noFill/>
          <a:ln w="9525">
            <a:noFill/>
            <a:miter lim="800000"/>
            <a:headEnd/>
            <a:tailEnd/>
          </a:ln>
        </p:spPr>
        <p:txBody>
          <a:bodyPr>
            <a:spAutoFit/>
          </a:bodyPr>
          <a:lstStyle/>
          <a:p>
            <a:pPr marL="0" marR="0" lvl="0" indent="0" algn="l" defTabSz="914400" rtl="0" eaLnBrk="1" fontAlgn="auto" latinLnBrk="0" hangingPunct="1">
              <a:lnSpc>
                <a:spcPts val="3500"/>
              </a:lnSpc>
              <a:spcBef>
                <a:spcPts val="0"/>
              </a:spcBef>
              <a:spcAft>
                <a:spcPts val="0"/>
              </a:spcAft>
              <a:buClrTx/>
              <a:buSzTx/>
              <a:buFont typeface="Wingdings" pitchFamily="2" charset="2"/>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rPr>
              <a:t>轻型实体</a:t>
            </a:r>
            <a:endParaRPr kumimoji="0" lang="en-US" altLang="zh-CN" sz="28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a:p>
            <a:pPr marL="914400" marR="0" lvl="2" indent="0" algn="l" defTabSz="914400" rtl="0" eaLnBrk="1" fontAlgn="auto" latinLnBrk="0" hangingPunct="1">
              <a:lnSpc>
                <a:spcPts val="35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线程自己基本不拥有系统资源，只拥有少量必不可少的资源：</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TCB</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，程序计数器、一组寄存器、栈。</a:t>
            </a:r>
          </a:p>
          <a:p>
            <a:pPr marL="0" marR="0" lvl="0" indent="0" algn="l" defTabSz="914400" rtl="0" eaLnBrk="1" fontAlgn="auto" latinLnBrk="0" hangingPunct="1">
              <a:lnSpc>
                <a:spcPts val="3500"/>
              </a:lnSpc>
              <a:spcBef>
                <a:spcPts val="0"/>
              </a:spcBef>
              <a:spcAft>
                <a:spcPts val="0"/>
              </a:spcAft>
              <a:buClrTx/>
              <a:buSzTx/>
              <a:buFont typeface="Wingdings" pitchFamily="2" charset="2"/>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8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rPr>
              <a:t>独立调度和分派的基本单位</a:t>
            </a:r>
            <a:endParaRPr kumimoji="0" lang="en-US" altLang="zh-CN" sz="28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a:p>
            <a:pPr marL="914400" marR="0" lvl="2" indent="0" algn="l" defTabSz="914400" rtl="0" eaLnBrk="1" fontAlgn="auto" latinLnBrk="0" hangingPunct="1">
              <a:lnSpc>
                <a:spcPts val="35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在多线程</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OS</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中,线程是独立运行的基本单位,因而也是独立调度和分派的基本单位。</a:t>
            </a:r>
          </a:p>
          <a:p>
            <a:pPr marL="0" marR="0" lvl="0" indent="0" algn="l" defTabSz="914400" rtl="0" eaLnBrk="1" fontAlgn="auto" latinLnBrk="0" hangingPunct="1">
              <a:lnSpc>
                <a:spcPts val="3500"/>
              </a:lnSpc>
              <a:spcBef>
                <a:spcPts val="0"/>
              </a:spcBef>
              <a:spcAft>
                <a:spcPts val="0"/>
              </a:spcAft>
              <a:buClrTx/>
              <a:buSzTx/>
              <a:buFont typeface="Wingdings" pitchFamily="2" charset="2"/>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28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rPr>
              <a:t>可并发执行</a:t>
            </a:r>
            <a:endParaRPr kumimoji="0" lang="en-US" altLang="zh-CN" sz="28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a:p>
            <a:pPr marL="914400" marR="0" lvl="2" indent="0" algn="l" defTabSz="914400" rtl="0" eaLnBrk="1" fontAlgn="auto" latinLnBrk="0" hangingPunct="1">
              <a:lnSpc>
                <a:spcPts val="35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同一进程中的多个线程之间可以并发执行，一个线程可以创建和撤消另一个线程</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ts val="3500"/>
              </a:lnSpc>
              <a:spcBef>
                <a:spcPts val="0"/>
              </a:spcBef>
              <a:spcAft>
                <a:spcPts val="0"/>
              </a:spcAft>
              <a:buClrTx/>
              <a:buSzTx/>
              <a:buFont typeface="Wingdings" pitchFamily="2" charset="2"/>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0" lang="zh-CN" altLang="en-US" sz="28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rPr>
              <a:t>共享进程资源</a:t>
            </a:r>
            <a:endParaRPr kumimoji="0" lang="en-US" altLang="zh-CN" sz="28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a:p>
            <a:pPr marL="914400" marR="0" lvl="2" indent="0" algn="l" defTabSz="914400" rtl="0" eaLnBrk="1" fontAlgn="auto" latinLnBrk="0" hangingPunct="1">
              <a:lnSpc>
                <a:spcPts val="35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它可与同属一个进程的其它线程共享进程所拥有的全部资源。</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9443">
                                            <p:txEl>
                                              <p:pRg st="0" end="0"/>
                                            </p:txEl>
                                          </p:spTgt>
                                        </p:tgtEl>
                                        <p:attrNameLst>
                                          <p:attrName>style.visibility</p:attrName>
                                        </p:attrNameLst>
                                      </p:cBhvr>
                                      <p:to>
                                        <p:strVal val="visible"/>
                                      </p:to>
                                    </p:set>
                                    <p:anim calcmode="lin" valueType="num">
                                      <p:cBhvr additive="base">
                                        <p:cTn id="7" dur="500" fill="hold"/>
                                        <p:tgtEl>
                                          <p:spTgt spid="1894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944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9443">
                                            <p:txEl>
                                              <p:pRg st="1" end="1"/>
                                            </p:txEl>
                                          </p:spTgt>
                                        </p:tgtEl>
                                        <p:attrNameLst>
                                          <p:attrName>style.visibility</p:attrName>
                                        </p:attrNameLst>
                                      </p:cBhvr>
                                      <p:to>
                                        <p:strVal val="visible"/>
                                      </p:to>
                                    </p:set>
                                    <p:anim calcmode="lin" valueType="num">
                                      <p:cBhvr additive="base">
                                        <p:cTn id="11" dur="500" fill="hold"/>
                                        <p:tgtEl>
                                          <p:spTgt spid="18944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94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89443">
                                            <p:txEl>
                                              <p:pRg st="2" end="2"/>
                                            </p:txEl>
                                          </p:spTgt>
                                        </p:tgtEl>
                                        <p:attrNameLst>
                                          <p:attrName>style.visibility</p:attrName>
                                        </p:attrNameLst>
                                      </p:cBhvr>
                                      <p:to>
                                        <p:strVal val="visible"/>
                                      </p:to>
                                    </p:set>
                                    <p:anim calcmode="lin" valueType="num">
                                      <p:cBhvr additive="base">
                                        <p:cTn id="17" dur="500" fill="hold"/>
                                        <p:tgtEl>
                                          <p:spTgt spid="18944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944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9443">
                                            <p:txEl>
                                              <p:pRg st="3" end="3"/>
                                            </p:txEl>
                                          </p:spTgt>
                                        </p:tgtEl>
                                        <p:attrNameLst>
                                          <p:attrName>style.visibility</p:attrName>
                                        </p:attrNameLst>
                                      </p:cBhvr>
                                      <p:to>
                                        <p:strVal val="visible"/>
                                      </p:to>
                                    </p:set>
                                    <p:anim calcmode="lin" valueType="num">
                                      <p:cBhvr additive="base">
                                        <p:cTn id="21" dur="500" fill="hold"/>
                                        <p:tgtEl>
                                          <p:spTgt spid="18944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894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89443">
                                            <p:txEl>
                                              <p:pRg st="4" end="4"/>
                                            </p:txEl>
                                          </p:spTgt>
                                        </p:tgtEl>
                                        <p:attrNameLst>
                                          <p:attrName>style.visibility</p:attrName>
                                        </p:attrNameLst>
                                      </p:cBhvr>
                                      <p:to>
                                        <p:strVal val="visible"/>
                                      </p:to>
                                    </p:set>
                                    <p:anim calcmode="lin" valueType="num">
                                      <p:cBhvr additive="base">
                                        <p:cTn id="27" dur="500" fill="hold"/>
                                        <p:tgtEl>
                                          <p:spTgt spid="18944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8944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89443">
                                            <p:txEl>
                                              <p:pRg st="5" end="5"/>
                                            </p:txEl>
                                          </p:spTgt>
                                        </p:tgtEl>
                                        <p:attrNameLst>
                                          <p:attrName>style.visibility</p:attrName>
                                        </p:attrNameLst>
                                      </p:cBhvr>
                                      <p:to>
                                        <p:strVal val="visible"/>
                                      </p:to>
                                    </p:set>
                                    <p:anim calcmode="lin" valueType="num">
                                      <p:cBhvr additive="base">
                                        <p:cTn id="31" dur="500" fill="hold"/>
                                        <p:tgtEl>
                                          <p:spTgt spid="18944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944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89443">
                                            <p:txEl>
                                              <p:pRg st="6" end="6"/>
                                            </p:txEl>
                                          </p:spTgt>
                                        </p:tgtEl>
                                        <p:attrNameLst>
                                          <p:attrName>style.visibility</p:attrName>
                                        </p:attrNameLst>
                                      </p:cBhvr>
                                      <p:to>
                                        <p:strVal val="visible"/>
                                      </p:to>
                                    </p:set>
                                    <p:anim calcmode="lin" valueType="num">
                                      <p:cBhvr additive="base">
                                        <p:cTn id="37" dur="500" fill="hold"/>
                                        <p:tgtEl>
                                          <p:spTgt spid="18944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944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89443">
                                            <p:txEl>
                                              <p:pRg st="7" end="7"/>
                                            </p:txEl>
                                          </p:spTgt>
                                        </p:tgtEl>
                                        <p:attrNameLst>
                                          <p:attrName>style.visibility</p:attrName>
                                        </p:attrNameLst>
                                      </p:cBhvr>
                                      <p:to>
                                        <p:strVal val="visible"/>
                                      </p:to>
                                    </p:set>
                                    <p:anim calcmode="lin" valueType="num">
                                      <p:cBhvr additive="base">
                                        <p:cTn id="41" dur="500" fill="hold"/>
                                        <p:tgtEl>
                                          <p:spTgt spid="18944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8944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a:extLst>
              <a:ext uri="{FF2B5EF4-FFF2-40B4-BE49-F238E27FC236}">
                <a16:creationId xmlns:a16="http://schemas.microsoft.com/office/drawing/2014/main" id="{0BE1B3C3-E42B-4F31-9F4F-A002C1CA0B59}"/>
              </a:ext>
            </a:extLst>
          </p:cNvPr>
          <p:cNvSpPr>
            <a:spLocks noChangeArrowheads="1"/>
          </p:cNvSpPr>
          <p:nvPr/>
        </p:nvSpPr>
        <p:spPr bwMode="auto">
          <a:xfrm>
            <a:off x="762000" y="2781300"/>
            <a:ext cx="8001000" cy="1295400"/>
          </a:xfrm>
          <a:prstGeom prst="rect">
            <a:avLst/>
          </a:prstGeom>
          <a:solidFill>
            <a:srgbClr val="CCFFFF"/>
          </a:solidFill>
          <a:ln w="9525">
            <a:solidFill>
              <a:srgbClr val="FF0000"/>
            </a:solidFill>
            <a:miter lim="800000"/>
            <a:headEnd/>
            <a:tailEnd/>
          </a:ln>
        </p:spPr>
        <p:txBody>
          <a:bodyPr/>
          <a:lstStyle>
            <a:lvl1pPr marL="342900" indent="-342900">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auto" latinLnBrk="0" hangingPunct="1">
              <a:lnSpc>
                <a:spcPct val="100000"/>
              </a:lnSpc>
              <a:spcBef>
                <a:spcPct val="20000"/>
              </a:spcBef>
              <a:spcAft>
                <a:spcPts val="0"/>
              </a:spcAft>
              <a:buClr>
                <a:srgbClr val="3EBBF0"/>
              </a:buClr>
              <a:buSzPct val="60000"/>
              <a:buFont typeface="Wingdings" panose="05000000000000000000" pitchFamily="2" charset="2"/>
              <a:buNone/>
              <a:tabLst/>
              <a:defRPr/>
            </a:pPr>
            <a:r>
              <a:rPr kumimoji="1"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LAN</a:t>
            </a:r>
            <a:r>
              <a:rPr kumimoji="1"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中的一个文件服务器，在一段时间内需要处理几个文件请求</a:t>
            </a:r>
          </a:p>
        </p:txBody>
      </p:sp>
      <p:sp>
        <p:nvSpPr>
          <p:cNvPr id="309251" name="Rectangle 3">
            <a:extLst>
              <a:ext uri="{FF2B5EF4-FFF2-40B4-BE49-F238E27FC236}">
                <a16:creationId xmlns:a16="http://schemas.microsoft.com/office/drawing/2014/main" id="{072DEAFB-8C2D-463E-A41F-4FC0CF9823C9}"/>
              </a:ext>
            </a:extLst>
          </p:cNvPr>
          <p:cNvSpPr>
            <a:spLocks noChangeArrowheads="1"/>
          </p:cNvSpPr>
          <p:nvPr/>
        </p:nvSpPr>
        <p:spPr bwMode="auto">
          <a:xfrm>
            <a:off x="990600" y="762000"/>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36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例子：</a:t>
            </a:r>
          </a:p>
        </p:txBody>
      </p:sp>
      <p:sp>
        <p:nvSpPr>
          <p:cNvPr id="4" name="TextBox 3">
            <a:extLst>
              <a:ext uri="{FF2B5EF4-FFF2-40B4-BE49-F238E27FC236}">
                <a16:creationId xmlns:a16="http://schemas.microsoft.com/office/drawing/2014/main" id="{7FE69851-D6EB-423D-9D67-F7896DF1E1B6}"/>
              </a:ext>
            </a:extLst>
          </p:cNvPr>
          <p:cNvSpPr txBox="1"/>
          <p:nvPr/>
        </p:nvSpPr>
        <p:spPr>
          <a:xfrm>
            <a:off x="947737" y="4617461"/>
            <a:ext cx="6062663" cy="46196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342900" marR="0" lvl="0" indent="-342900" algn="l" defTabSz="914400" rtl="0" eaLnBrk="1" fontAlgn="auto" latinLnBrk="0" hangingPunct="1">
              <a:lnSpc>
                <a:spcPct val="100000"/>
              </a:lnSpc>
              <a:spcBef>
                <a:spcPct val="20000"/>
              </a:spcBef>
              <a:spcAft>
                <a:spcPts val="0"/>
              </a:spcAft>
              <a:buClr>
                <a:srgbClr val="3EBBF0"/>
              </a:buClr>
              <a:buSzPct val="60000"/>
              <a:buFont typeface="Wingdings" pitchFamily="2" charset="2"/>
              <a:buNone/>
              <a:tabLst/>
              <a:defRPr/>
            </a:pPr>
            <a:r>
              <a:rPr kumimoji="0" lang="zh-CN" altLang="en-US" sz="1800" b="1" i="0" u="none" strike="noStrike" kern="1200" cap="none" spc="0" normalizeH="0" baseline="0" noProof="0" dirty="0">
                <a:ln>
                  <a:noFill/>
                </a:ln>
                <a:solidFill>
                  <a:prstClr val="black"/>
                </a:solidFill>
                <a:effectLst/>
                <a:uLnTx/>
                <a:uFillTx/>
                <a:latin typeface="宋体" pitchFamily="2" charset="-122"/>
                <a:ea typeface="黑体" panose="02010609060101010101" pitchFamily="49" charset="-122"/>
                <a:cs typeface="+mn-cs"/>
              </a:rPr>
              <a:t>有效的方法是：为每一个请求创建一个线程</a:t>
            </a:r>
          </a:p>
        </p:txBody>
      </p:sp>
      <p:sp>
        <p:nvSpPr>
          <p:cNvPr id="5" name="TextBox 4">
            <a:extLst>
              <a:ext uri="{FF2B5EF4-FFF2-40B4-BE49-F238E27FC236}">
                <a16:creationId xmlns:a16="http://schemas.microsoft.com/office/drawing/2014/main" id="{9D5FE81C-A0F4-4BE7-B638-E47E8B81094F}"/>
              </a:ext>
            </a:extLst>
          </p:cNvPr>
          <p:cNvSpPr txBox="1"/>
          <p:nvPr/>
        </p:nvSpPr>
        <p:spPr>
          <a:xfrm>
            <a:off x="762000" y="1867584"/>
            <a:ext cx="8477003" cy="830997"/>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
                <a:srgbClr val="3EBBF0"/>
              </a:buClr>
              <a:buSzPct val="60000"/>
              <a:buFont typeface="Wingdings" pitchFamily="2" charset="2"/>
              <a:buNone/>
              <a:tabLst/>
              <a:defRPr/>
            </a:pPr>
            <a:r>
              <a:rPr kumimoji="0" lang="zh-CN" altLang="en-US" sz="2400" b="1" i="0" u="none" strike="noStrike" kern="1200" cap="none" spc="0" normalizeH="0" baseline="0" noProof="0" dirty="0">
                <a:ln>
                  <a:noFill/>
                </a:ln>
                <a:solidFill>
                  <a:srgbClr val="FF0000"/>
                </a:solidFill>
                <a:effectLst/>
                <a:uLnTx/>
                <a:uFillTx/>
                <a:latin typeface="宋体" pitchFamily="2" charset="-122"/>
                <a:ea typeface="黑体" panose="02010609060101010101" pitchFamily="49" charset="-122"/>
                <a:cs typeface="+mn-cs"/>
              </a:rPr>
              <a:t>在一个</a:t>
            </a:r>
            <a:r>
              <a:rPr kumimoji="0" lang="en-US" altLang="zh-CN" sz="2400" b="1" i="0" u="none" strike="noStrike" kern="1200" cap="none" spc="0" normalizeH="0" baseline="0" noProof="0" dirty="0">
                <a:ln>
                  <a:noFill/>
                </a:ln>
                <a:solidFill>
                  <a:srgbClr val="FF0000"/>
                </a:solidFill>
                <a:effectLst/>
                <a:uLnTx/>
                <a:uFillTx/>
                <a:latin typeface="宋体" pitchFamily="2" charset="-122"/>
                <a:ea typeface="黑体" panose="02010609060101010101" pitchFamily="49" charset="-122"/>
                <a:cs typeface="+mn-cs"/>
              </a:rPr>
              <a:t>SMP</a:t>
            </a:r>
            <a:r>
              <a:rPr kumimoji="0" lang="zh-CN" altLang="en-US" sz="2400" b="1" i="0" u="none" strike="noStrike" kern="1200" cap="none" spc="0" normalizeH="0" baseline="0" noProof="0" dirty="0">
                <a:ln>
                  <a:noFill/>
                </a:ln>
                <a:solidFill>
                  <a:srgbClr val="FF0000"/>
                </a:solidFill>
                <a:effectLst/>
                <a:uLnTx/>
                <a:uFillTx/>
                <a:latin typeface="宋体" pitchFamily="2" charset="-122"/>
                <a:ea typeface="黑体" panose="02010609060101010101" pitchFamily="49" charset="-122"/>
                <a:cs typeface="+mn-cs"/>
              </a:rPr>
              <a:t>机器上：多个线程可以同时在不同的处理器上运行</a:t>
            </a:r>
            <a:endParaRPr kumimoji="0" lang="zh-CN" altLang="en-US" sz="2400" b="0" i="0" u="none" strike="noStrike" kern="1200" cap="none" spc="0" normalizeH="0" baseline="0" noProof="0" dirty="0">
              <a:ln>
                <a:noFill/>
              </a:ln>
              <a:solidFill>
                <a:srgbClr val="FF0000"/>
              </a:solidFill>
              <a:effectLst/>
              <a:uLnTx/>
              <a:uFillTx/>
              <a:latin typeface="Arial" charset="0"/>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0000"/>
              </a:solidFill>
              <a:effectLst/>
              <a:uLnTx/>
              <a:uFillTx/>
              <a:latin typeface="Arial" charset="0"/>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8" presetClass="entr" presetSubtype="12"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strips(downLef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203C3ED-ED30-45D6-9E77-00765B2CD464}"/>
              </a:ext>
            </a:extLst>
          </p:cNvPr>
          <p:cNvSpPr>
            <a:spLocks noGrp="1"/>
          </p:cNvSpPr>
          <p:nvPr>
            <p:ph idx="1"/>
          </p:nvPr>
        </p:nvSpPr>
        <p:spPr/>
        <p:txBody>
          <a:bodyPr/>
          <a:lstStyle/>
          <a:p>
            <a:r>
              <a:rPr lang="zh-CN" altLang="en-US" dirty="0"/>
              <a:t>下面关于线程的叙述中，正确的是（     ）。 </a:t>
            </a:r>
          </a:p>
          <a:p>
            <a:pPr marL="0" indent="0">
              <a:buNone/>
            </a:pPr>
            <a:r>
              <a:rPr lang="en-US" altLang="zh-CN" dirty="0"/>
              <a:t>A.</a:t>
            </a:r>
            <a:r>
              <a:rPr lang="zh-CN" altLang="en-US" dirty="0"/>
              <a:t>不论是系统支持线程还是用户级线程，其切换都需要内核的支持。  </a:t>
            </a:r>
            <a:endParaRPr lang="en-US" altLang="zh-CN" dirty="0"/>
          </a:p>
          <a:p>
            <a:pPr marL="0" indent="0">
              <a:buNone/>
            </a:pPr>
            <a:r>
              <a:rPr lang="en-US" altLang="zh-CN" dirty="0"/>
              <a:t>B.</a:t>
            </a:r>
            <a:r>
              <a:rPr lang="zh-CN" altLang="en-US" dirty="0"/>
              <a:t>线程是资源的分配单位，进程是调度和分配的单位。 </a:t>
            </a:r>
          </a:p>
          <a:p>
            <a:pPr marL="0" indent="0">
              <a:buNone/>
            </a:pPr>
            <a:r>
              <a:rPr lang="en-US" altLang="zh-CN" dirty="0"/>
              <a:t>C.</a:t>
            </a:r>
            <a:r>
              <a:rPr lang="zh-CN" altLang="en-US" dirty="0"/>
              <a:t>不管系统中是否有线程，进程都是拥有资源的独立单位。   </a:t>
            </a:r>
            <a:endParaRPr lang="en-US" altLang="zh-CN" dirty="0"/>
          </a:p>
          <a:p>
            <a:pPr marL="0" indent="0">
              <a:buNone/>
            </a:pPr>
            <a:r>
              <a:rPr lang="en-US" altLang="zh-CN" dirty="0"/>
              <a:t>D.</a:t>
            </a:r>
            <a:r>
              <a:rPr lang="zh-CN" altLang="en-US" dirty="0"/>
              <a:t>在引入线程的系统中，进程仍是资源分配和调度分派的基本单位。</a:t>
            </a:r>
          </a:p>
        </p:txBody>
      </p:sp>
      <p:sp>
        <p:nvSpPr>
          <p:cNvPr id="3" name="标题 2">
            <a:extLst>
              <a:ext uri="{FF2B5EF4-FFF2-40B4-BE49-F238E27FC236}">
                <a16:creationId xmlns:a16="http://schemas.microsoft.com/office/drawing/2014/main" id="{21A57703-0C80-4DEB-9F72-36599B2CB586}"/>
              </a:ext>
            </a:extLst>
          </p:cNvPr>
          <p:cNvSpPr>
            <a:spLocks noGrp="1"/>
          </p:cNvSpPr>
          <p:nvPr>
            <p:ph type="title"/>
          </p:nvPr>
        </p:nvSpPr>
        <p:spPr/>
        <p:txBody>
          <a:bodyPr/>
          <a:lstStyle/>
          <a:p>
            <a:r>
              <a:rPr lang="zh-CN" altLang="en-US" dirty="0"/>
              <a:t>课堂练习</a:t>
            </a:r>
          </a:p>
        </p:txBody>
      </p:sp>
    </p:spTree>
    <p:extLst>
      <p:ext uri="{BB962C8B-B14F-4D97-AF65-F5344CB8AC3E}">
        <p14:creationId xmlns:p14="http://schemas.microsoft.com/office/powerpoint/2010/main" val="3885781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9" name="Rectangle 3">
            <a:extLst>
              <a:ext uri="{FF2B5EF4-FFF2-40B4-BE49-F238E27FC236}">
                <a16:creationId xmlns:a16="http://schemas.microsoft.com/office/drawing/2014/main" id="{F21A0048-D741-42A6-9104-AFC4FC4C3EF2}"/>
              </a:ext>
            </a:extLst>
          </p:cNvPr>
          <p:cNvSpPr>
            <a:spLocks noGrp="1" noRot="1" noChangeArrowheads="1"/>
          </p:cNvSpPr>
          <p:nvPr>
            <p:ph type="body" idx="1"/>
          </p:nvPr>
        </p:nvSpPr>
        <p:spPr>
          <a:xfrm>
            <a:off x="610393" y="1572658"/>
            <a:ext cx="7923213" cy="4248150"/>
          </a:xfrm>
        </p:spPr>
        <p:txBody>
          <a:bodyPr/>
          <a:lstStyle/>
          <a:p>
            <a:pPr>
              <a:lnSpc>
                <a:spcPct val="90000"/>
              </a:lnSpc>
              <a:buClr>
                <a:srgbClr val="FF0000"/>
              </a:buClr>
              <a:buFont typeface="Wingdings" panose="05000000000000000000" pitchFamily="2" charset="2"/>
              <a:buChar char="Ø"/>
            </a:pPr>
            <a:r>
              <a:rPr lang="zh-CN" altLang="en-US" sz="2800" b="1" dirty="0">
                <a:solidFill>
                  <a:srgbClr val="000000"/>
                </a:solidFill>
                <a:latin typeface="楷体_GB2312" pitchFamily="49" charset="-122"/>
                <a:ea typeface="楷体_GB2312" pitchFamily="49" charset="-122"/>
              </a:rPr>
              <a:t>同进程一样，线程之间也存在共享资源和相互合作的制约关系，</a:t>
            </a:r>
            <a:r>
              <a:rPr kumimoji="1" lang="zh-CN" altLang="en-US" sz="2800" b="1" dirty="0">
                <a:latin typeface="Times New Roman" panose="02020603050405020304" pitchFamily="18" charset="0"/>
              </a:rPr>
              <a:t>致使线程在运行时也具有间断性。</a:t>
            </a:r>
            <a:endParaRPr lang="zh-CN" altLang="en-US" sz="2800" b="1" dirty="0">
              <a:solidFill>
                <a:srgbClr val="000000"/>
              </a:solidFill>
              <a:latin typeface="楷体_GB2312" pitchFamily="49" charset="-122"/>
              <a:ea typeface="楷体_GB2312" pitchFamily="49" charset="-122"/>
            </a:endParaRPr>
          </a:p>
          <a:p>
            <a:pPr>
              <a:lnSpc>
                <a:spcPct val="90000"/>
              </a:lnSpc>
              <a:buClr>
                <a:srgbClr val="FF0000"/>
              </a:buClr>
              <a:buFont typeface="Wingdings" panose="05000000000000000000" pitchFamily="2" charset="2"/>
              <a:buChar char="Ø"/>
            </a:pPr>
            <a:r>
              <a:rPr lang="zh-CN" altLang="en-US" sz="2800" b="1" dirty="0">
                <a:solidFill>
                  <a:srgbClr val="000000"/>
                </a:solidFill>
                <a:latin typeface="楷体_GB2312" pitchFamily="49" charset="-122"/>
                <a:ea typeface="楷体_GB2312" pitchFamily="49" charset="-122"/>
              </a:rPr>
              <a:t>线程运行时有以下3种状态：</a:t>
            </a:r>
          </a:p>
          <a:p>
            <a:pPr>
              <a:lnSpc>
                <a:spcPct val="90000"/>
              </a:lnSpc>
              <a:buFont typeface="Wingdings" panose="05000000000000000000" pitchFamily="2" charset="2"/>
              <a:buNone/>
            </a:pPr>
            <a:r>
              <a:rPr lang="zh-CN" altLang="en-US" sz="2800" b="1" dirty="0">
                <a:solidFill>
                  <a:srgbClr val="000000"/>
                </a:solidFill>
                <a:latin typeface="楷体_GB2312" pitchFamily="49" charset="-122"/>
                <a:ea typeface="楷体_GB2312" pitchFamily="49" charset="-122"/>
              </a:rPr>
              <a:t>    ①</a:t>
            </a:r>
            <a:r>
              <a:rPr lang="zh-CN" altLang="en-US" sz="2800" b="1" dirty="0">
                <a:solidFill>
                  <a:srgbClr val="FF0000"/>
                </a:solidFill>
                <a:latin typeface="楷体_GB2312" pitchFamily="49" charset="-122"/>
                <a:ea typeface="楷体_GB2312" pitchFamily="49" charset="-122"/>
              </a:rPr>
              <a:t>执行</a:t>
            </a:r>
            <a:r>
              <a:rPr lang="zh-CN" altLang="en-US" sz="2800" b="1" dirty="0">
                <a:solidFill>
                  <a:srgbClr val="000000"/>
                </a:solidFill>
                <a:latin typeface="楷体_GB2312" pitchFamily="49" charset="-122"/>
                <a:ea typeface="楷体_GB2312" pitchFamily="49" charset="-122"/>
              </a:rPr>
              <a:t>状态:表示线程正获得</a:t>
            </a:r>
            <a:r>
              <a:rPr lang="en-US" altLang="zh-CN" sz="2800" b="1" dirty="0">
                <a:solidFill>
                  <a:srgbClr val="000000"/>
                </a:solidFill>
                <a:latin typeface="楷体_GB2312" pitchFamily="49" charset="-122"/>
                <a:ea typeface="楷体_GB2312" pitchFamily="49" charset="-122"/>
              </a:rPr>
              <a:t>CPU</a:t>
            </a:r>
            <a:r>
              <a:rPr lang="zh-CN" altLang="en-US" sz="2800" b="1" dirty="0">
                <a:solidFill>
                  <a:srgbClr val="000000"/>
                </a:solidFill>
                <a:latin typeface="楷体_GB2312" pitchFamily="49" charset="-122"/>
                <a:ea typeface="楷体_GB2312" pitchFamily="49" charset="-122"/>
              </a:rPr>
              <a:t>而运行；</a:t>
            </a:r>
          </a:p>
          <a:p>
            <a:pPr>
              <a:lnSpc>
                <a:spcPct val="90000"/>
              </a:lnSpc>
              <a:buFont typeface="Wingdings" panose="05000000000000000000" pitchFamily="2" charset="2"/>
              <a:buNone/>
            </a:pPr>
            <a:r>
              <a:rPr lang="zh-CN" altLang="en-US" sz="2800" b="1" dirty="0">
                <a:solidFill>
                  <a:srgbClr val="000000"/>
                </a:solidFill>
                <a:latin typeface="楷体_GB2312" pitchFamily="49" charset="-122"/>
                <a:ea typeface="楷体_GB2312" pitchFamily="49" charset="-122"/>
              </a:rPr>
              <a:t>    ②</a:t>
            </a:r>
            <a:r>
              <a:rPr lang="zh-CN" altLang="en-US" sz="2800" b="1" dirty="0">
                <a:solidFill>
                  <a:srgbClr val="FF0000"/>
                </a:solidFill>
                <a:latin typeface="楷体_GB2312" pitchFamily="49" charset="-122"/>
                <a:ea typeface="楷体_GB2312" pitchFamily="49" charset="-122"/>
              </a:rPr>
              <a:t>就绪</a:t>
            </a:r>
            <a:r>
              <a:rPr lang="zh-CN" altLang="en-US" sz="2800" b="1" dirty="0">
                <a:solidFill>
                  <a:srgbClr val="000000"/>
                </a:solidFill>
                <a:latin typeface="楷体_GB2312" pitchFamily="49" charset="-122"/>
                <a:ea typeface="楷体_GB2312" pitchFamily="49" charset="-122"/>
              </a:rPr>
              <a:t>状态:表示线程已具备了各种运行条件，一旦获得</a:t>
            </a:r>
            <a:r>
              <a:rPr lang="en-US" altLang="zh-CN" sz="2800" b="1" dirty="0">
                <a:solidFill>
                  <a:srgbClr val="000000"/>
                </a:solidFill>
                <a:latin typeface="楷体_GB2312" pitchFamily="49" charset="-122"/>
                <a:ea typeface="楷体_GB2312" pitchFamily="49" charset="-122"/>
              </a:rPr>
              <a:t>CPU</a:t>
            </a:r>
            <a:r>
              <a:rPr lang="zh-CN" altLang="en-US" sz="2800" b="1" dirty="0">
                <a:solidFill>
                  <a:srgbClr val="000000"/>
                </a:solidFill>
                <a:latin typeface="楷体_GB2312" pitchFamily="49" charset="-122"/>
                <a:ea typeface="楷体_GB2312" pitchFamily="49" charset="-122"/>
              </a:rPr>
              <a:t>便可执行；</a:t>
            </a:r>
          </a:p>
          <a:p>
            <a:pPr>
              <a:lnSpc>
                <a:spcPct val="90000"/>
              </a:lnSpc>
              <a:buFont typeface="Wingdings" panose="05000000000000000000" pitchFamily="2" charset="2"/>
              <a:buNone/>
            </a:pPr>
            <a:r>
              <a:rPr lang="zh-CN" altLang="en-US" sz="2800" b="1" dirty="0">
                <a:solidFill>
                  <a:srgbClr val="000000"/>
                </a:solidFill>
                <a:latin typeface="楷体_GB2312" pitchFamily="49" charset="-122"/>
                <a:ea typeface="楷体_GB2312" pitchFamily="49" charset="-122"/>
              </a:rPr>
              <a:t>    ③</a:t>
            </a:r>
            <a:r>
              <a:rPr lang="zh-CN" altLang="en-US" sz="2800" b="1" dirty="0">
                <a:solidFill>
                  <a:srgbClr val="FF0000"/>
                </a:solidFill>
                <a:latin typeface="楷体_GB2312" pitchFamily="49" charset="-122"/>
                <a:ea typeface="楷体_GB2312" pitchFamily="49" charset="-122"/>
              </a:rPr>
              <a:t>阻塞</a:t>
            </a:r>
            <a:r>
              <a:rPr lang="zh-CN" altLang="en-US" sz="2800" b="1" dirty="0">
                <a:solidFill>
                  <a:srgbClr val="000000"/>
                </a:solidFill>
                <a:latin typeface="楷体_GB2312" pitchFamily="49" charset="-122"/>
                <a:ea typeface="楷体_GB2312" pitchFamily="49" charset="-122"/>
              </a:rPr>
              <a:t>状态:表示线程在运行中因某事件而受阻，处于暂停执行的状态；</a:t>
            </a:r>
          </a:p>
          <a:p>
            <a:pPr>
              <a:lnSpc>
                <a:spcPct val="90000"/>
              </a:lnSpc>
              <a:buFont typeface="Wingdings" panose="05000000000000000000" pitchFamily="2" charset="2"/>
              <a:buNone/>
            </a:pPr>
            <a:r>
              <a:rPr lang="zh-CN" altLang="en-US" sz="2800" b="1" dirty="0">
                <a:solidFill>
                  <a:srgbClr val="000000"/>
                </a:solidFill>
                <a:latin typeface="楷体_GB2312" pitchFamily="49" charset="-122"/>
                <a:ea typeface="楷体_GB2312" pitchFamily="49" charset="-122"/>
              </a:rPr>
              <a:t>   </a:t>
            </a:r>
          </a:p>
        </p:txBody>
      </p:sp>
      <p:sp>
        <p:nvSpPr>
          <p:cNvPr id="311299" name="矩形 2">
            <a:extLst>
              <a:ext uri="{FF2B5EF4-FFF2-40B4-BE49-F238E27FC236}">
                <a16:creationId xmlns:a16="http://schemas.microsoft.com/office/drawing/2014/main" id="{66D1741E-8CBA-4092-A6C1-D68BE470858D}"/>
              </a:ext>
            </a:extLst>
          </p:cNvPr>
          <p:cNvSpPr>
            <a:spLocks noChangeArrowheads="1"/>
          </p:cNvSpPr>
          <p:nvPr/>
        </p:nvSpPr>
        <p:spPr bwMode="auto">
          <a:xfrm>
            <a:off x="3066362" y="342441"/>
            <a:ext cx="372745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auto" latinLnBrk="0" hangingPunct="1">
              <a:lnSpc>
                <a:spcPct val="90000"/>
              </a:lnSpc>
              <a:spcBef>
                <a:spcPct val="0"/>
              </a:spcBef>
              <a:spcAft>
                <a:spcPts val="0"/>
              </a:spcAft>
              <a:buClrTx/>
              <a:buSzTx/>
              <a:buFont typeface="Wingdings 2" panose="05020102010507070707" pitchFamily="18" charset="2"/>
              <a:buNone/>
              <a:tabLst/>
              <a:defRPr/>
            </a:pPr>
            <a:r>
              <a:rPr kumimoji="0" lang="en-US" altLang="zh-CN" sz="3200" b="1" i="0" u="none" strike="noStrike" kern="1200" cap="none" spc="0" normalizeH="0" baseline="0" noProof="0" dirty="0">
                <a:ln>
                  <a:noFill/>
                </a:ln>
                <a:solidFill>
                  <a:srgbClr val="4A66AC">
                    <a:lumMod val="75000"/>
                  </a:srgbClr>
                </a:solidFill>
                <a:effectLst/>
                <a:uLnTx/>
                <a:uFillTx/>
                <a:latin typeface="微软雅黑" panose="020B0503020204020204" pitchFamily="34" charset="-122"/>
                <a:ea typeface="微软雅黑" panose="020B0503020204020204" pitchFamily="34" charset="-122"/>
                <a:cs typeface="+mn-cs"/>
              </a:rPr>
              <a:t>4. </a:t>
            </a:r>
            <a:r>
              <a:rPr kumimoji="0" lang="zh-CN" altLang="en-US" sz="3200" b="1" i="0" u="none" strike="noStrike" kern="1200" cap="none" spc="0" normalizeH="0" baseline="0" noProof="0" dirty="0">
                <a:ln>
                  <a:noFill/>
                </a:ln>
                <a:solidFill>
                  <a:srgbClr val="4A66AC">
                    <a:lumMod val="75000"/>
                  </a:srgbClr>
                </a:solidFill>
                <a:effectLst/>
                <a:uLnTx/>
                <a:uFillTx/>
                <a:latin typeface="微软雅黑" panose="020B0503020204020204" pitchFamily="34" charset="-122"/>
                <a:ea typeface="微软雅黑" panose="020B0503020204020204" pitchFamily="34" charset="-122"/>
                <a:cs typeface="+mn-cs"/>
              </a:rPr>
              <a:t> 线程的状态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72739">
                                            <p:txEl>
                                              <p:pRg st="1" end="1"/>
                                            </p:txEl>
                                          </p:spTgt>
                                        </p:tgtEl>
                                        <p:attrNameLst>
                                          <p:attrName>style.visibility</p:attrName>
                                        </p:attrNameLst>
                                      </p:cBhvr>
                                      <p:to>
                                        <p:strVal val="visible"/>
                                      </p:to>
                                    </p:set>
                                    <p:animEffect transition="in" filter="box(in)">
                                      <p:cBhvr>
                                        <p:cTn id="7" dur="500"/>
                                        <p:tgtEl>
                                          <p:spTgt spid="372739">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72739">
                                            <p:txEl>
                                              <p:pRg st="2" end="2"/>
                                            </p:txEl>
                                          </p:spTgt>
                                        </p:tgtEl>
                                        <p:attrNameLst>
                                          <p:attrName>style.visibility</p:attrName>
                                        </p:attrNameLst>
                                      </p:cBhvr>
                                      <p:to>
                                        <p:strVal val="visible"/>
                                      </p:to>
                                    </p:set>
                                    <p:animEffect transition="in" filter="box(in)">
                                      <p:cBhvr>
                                        <p:cTn id="10" dur="500"/>
                                        <p:tgtEl>
                                          <p:spTgt spid="372739">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72739">
                                            <p:txEl>
                                              <p:pRg st="3" end="3"/>
                                            </p:txEl>
                                          </p:spTgt>
                                        </p:tgtEl>
                                        <p:attrNameLst>
                                          <p:attrName>style.visibility</p:attrName>
                                        </p:attrNameLst>
                                      </p:cBhvr>
                                      <p:to>
                                        <p:strVal val="visible"/>
                                      </p:to>
                                    </p:set>
                                    <p:animEffect transition="in" filter="box(in)">
                                      <p:cBhvr>
                                        <p:cTn id="13" dur="500"/>
                                        <p:tgtEl>
                                          <p:spTgt spid="372739">
                                            <p:txEl>
                                              <p:pRg st="3" end="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72739">
                                            <p:txEl>
                                              <p:pRg st="4" end="4"/>
                                            </p:txEl>
                                          </p:spTgt>
                                        </p:tgtEl>
                                        <p:attrNameLst>
                                          <p:attrName>style.visibility</p:attrName>
                                        </p:attrNameLst>
                                      </p:cBhvr>
                                      <p:to>
                                        <p:strVal val="visible"/>
                                      </p:to>
                                    </p:set>
                                    <p:animEffect transition="in" filter="box(in)">
                                      <p:cBhvr>
                                        <p:cTn id="16" dur="500"/>
                                        <p:tgtEl>
                                          <p:spTgt spid="3727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a:extLst>
              <a:ext uri="{FF2B5EF4-FFF2-40B4-BE49-F238E27FC236}">
                <a16:creationId xmlns:a16="http://schemas.microsoft.com/office/drawing/2014/main" id="{A0107131-0BE3-4291-A3E3-FDF57C602735}"/>
              </a:ext>
            </a:extLst>
          </p:cNvPr>
          <p:cNvSpPr>
            <a:spLocks noGrp="1" noChangeArrowheads="1"/>
          </p:cNvSpPr>
          <p:nvPr>
            <p:ph type="body" idx="1"/>
          </p:nvPr>
        </p:nvSpPr>
        <p:spPr>
          <a:xfrm>
            <a:off x="746125" y="1394152"/>
            <a:ext cx="8077200" cy="1501447"/>
          </a:xfrm>
          <a:solidFill>
            <a:srgbClr val="CCFFFF"/>
          </a:solidFill>
        </p:spPr>
        <p:txBody>
          <a:bodyPr/>
          <a:lstStyle/>
          <a:p>
            <a:pPr eaLnBrk="1" hangingPunct="1">
              <a:buClr>
                <a:schemeClr val="tx1"/>
              </a:buClr>
              <a:buFont typeface="Wingdings" panose="05000000000000000000" pitchFamily="2" charset="2"/>
              <a:buNone/>
            </a:pPr>
            <a:r>
              <a:rPr lang="zh-CN" altLang="en-US" sz="2400" b="1" dirty="0">
                <a:solidFill>
                  <a:srgbClr val="990033"/>
                </a:solidFill>
              </a:rPr>
              <a:t>线程的状态转换：</a:t>
            </a:r>
            <a:endParaRPr lang="zh-CN" altLang="en-US" sz="2800" b="1" dirty="0">
              <a:solidFill>
                <a:srgbClr val="990033"/>
              </a:solidFill>
            </a:endParaRPr>
          </a:p>
          <a:p>
            <a:pPr eaLnBrk="1" hangingPunct="1">
              <a:buClr>
                <a:schemeClr val="tx1"/>
              </a:buClr>
              <a:buFont typeface="Wingdings" panose="05000000000000000000" pitchFamily="2" charset="2"/>
              <a:buNone/>
            </a:pPr>
            <a:r>
              <a:rPr lang="zh-CN" altLang="en-US" sz="2400" b="1" dirty="0"/>
              <a:t>  三种状态：</a:t>
            </a:r>
            <a:r>
              <a:rPr lang="zh-CN" altLang="en-US" sz="2400" b="1" dirty="0">
                <a:solidFill>
                  <a:schemeClr val="hlink"/>
                </a:solidFill>
              </a:rPr>
              <a:t>就绪</a:t>
            </a:r>
            <a:r>
              <a:rPr lang="zh-CN" altLang="en-US" sz="2400" b="1" dirty="0"/>
              <a:t>、</a:t>
            </a:r>
            <a:r>
              <a:rPr lang="zh-CN" altLang="en-US" sz="2400" b="1" dirty="0">
                <a:solidFill>
                  <a:schemeClr val="hlink"/>
                </a:solidFill>
              </a:rPr>
              <a:t>阻塞</a:t>
            </a:r>
            <a:r>
              <a:rPr lang="zh-CN" altLang="en-US" sz="2400" b="1" dirty="0"/>
              <a:t>和</a:t>
            </a:r>
            <a:r>
              <a:rPr lang="zh-CN" altLang="en-US" sz="2400" b="1" dirty="0">
                <a:solidFill>
                  <a:schemeClr val="hlink"/>
                </a:solidFill>
              </a:rPr>
              <a:t>运行</a:t>
            </a:r>
            <a:r>
              <a:rPr lang="zh-CN" altLang="en-US" sz="2400" b="1" dirty="0"/>
              <a:t>。线程中的挂起状态是指线程的</a:t>
            </a:r>
            <a:r>
              <a:rPr lang="zh-CN" altLang="en-US" sz="2400" b="1" dirty="0">
                <a:latin typeface="Times New Roman" panose="02020603050405020304" pitchFamily="18" charset="0"/>
              </a:rPr>
              <a:t>“</a:t>
            </a:r>
            <a:r>
              <a:rPr lang="zh-CN" altLang="en-US" sz="2400" b="1" dirty="0"/>
              <a:t>不可运行状态</a:t>
            </a:r>
            <a:r>
              <a:rPr lang="zh-CN" altLang="en-US" sz="2400" b="1" dirty="0">
                <a:latin typeface="Times New Roman" panose="02020603050405020304" pitchFamily="18" charset="0"/>
              </a:rPr>
              <a:t>”</a:t>
            </a:r>
            <a:r>
              <a:rPr lang="zh-CN" altLang="en-US" sz="2400" b="1" dirty="0"/>
              <a:t>（阻塞状态）。</a:t>
            </a:r>
          </a:p>
        </p:txBody>
      </p:sp>
      <p:grpSp>
        <p:nvGrpSpPr>
          <p:cNvPr id="2" name="Group 4">
            <a:extLst>
              <a:ext uri="{FF2B5EF4-FFF2-40B4-BE49-F238E27FC236}">
                <a16:creationId xmlns:a16="http://schemas.microsoft.com/office/drawing/2014/main" id="{BD19C7AA-0092-4CDA-BFA8-531261E06C2F}"/>
              </a:ext>
            </a:extLst>
          </p:cNvPr>
          <p:cNvGrpSpPr>
            <a:grpSpLocks/>
          </p:cNvGrpSpPr>
          <p:nvPr/>
        </p:nvGrpSpPr>
        <p:grpSpPr bwMode="auto">
          <a:xfrm>
            <a:off x="1676400" y="3200400"/>
            <a:ext cx="5867400" cy="3103563"/>
            <a:chOff x="480" y="1165"/>
            <a:chExt cx="3696" cy="1955"/>
          </a:xfrm>
        </p:grpSpPr>
        <p:grpSp>
          <p:nvGrpSpPr>
            <p:cNvPr id="312325" name="Group 5">
              <a:extLst>
                <a:ext uri="{FF2B5EF4-FFF2-40B4-BE49-F238E27FC236}">
                  <a16:creationId xmlns:a16="http://schemas.microsoft.com/office/drawing/2014/main" id="{A62AB236-945A-463D-A736-21E292644C59}"/>
                </a:ext>
              </a:extLst>
            </p:cNvPr>
            <p:cNvGrpSpPr>
              <a:grpSpLocks/>
            </p:cNvGrpSpPr>
            <p:nvPr/>
          </p:nvGrpSpPr>
          <p:grpSpPr bwMode="auto">
            <a:xfrm>
              <a:off x="480" y="1165"/>
              <a:ext cx="3696" cy="1955"/>
              <a:chOff x="480" y="1165"/>
              <a:chExt cx="3696" cy="1955"/>
            </a:xfrm>
          </p:grpSpPr>
          <p:sp>
            <p:nvSpPr>
              <p:cNvPr id="312327" name="Oval 6">
                <a:extLst>
                  <a:ext uri="{FF2B5EF4-FFF2-40B4-BE49-F238E27FC236}">
                    <a16:creationId xmlns:a16="http://schemas.microsoft.com/office/drawing/2014/main" id="{DB207FBC-BEA7-4EF4-8152-EF16C4AF3E79}"/>
                  </a:ext>
                </a:extLst>
              </p:cNvPr>
              <p:cNvSpPr>
                <a:spLocks noChangeArrowheads="1"/>
              </p:cNvSpPr>
              <p:nvPr/>
            </p:nvSpPr>
            <p:spPr bwMode="auto">
              <a:xfrm>
                <a:off x="1392" y="1488"/>
                <a:ext cx="480" cy="480"/>
              </a:xfrm>
              <a:prstGeom prst="ellipse">
                <a:avLst/>
              </a:prstGeom>
              <a:solidFill>
                <a:srgbClr val="FFFFCC"/>
              </a:solidFill>
              <a:ln w="9525" algn="ctr">
                <a:solidFill>
                  <a:srgbClr val="000000"/>
                </a:solidFill>
                <a:round/>
                <a:headEnd/>
                <a:tailEnd/>
              </a:ln>
              <a:effectLst>
                <a:outerShdw dist="20000" dir="5400000" rotWithShape="0">
                  <a:srgbClr val="000000">
                    <a:alpha val="37999"/>
                  </a:srgbClr>
                </a:outerShdw>
              </a:effec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就绪</a:t>
                </a:r>
              </a:p>
            </p:txBody>
          </p:sp>
          <p:sp>
            <p:nvSpPr>
              <p:cNvPr id="312328" name="Oval 7">
                <a:extLst>
                  <a:ext uri="{FF2B5EF4-FFF2-40B4-BE49-F238E27FC236}">
                    <a16:creationId xmlns:a16="http://schemas.microsoft.com/office/drawing/2014/main" id="{2FF3E0F5-80A8-4AEE-85E6-E9368E2C4301}"/>
                  </a:ext>
                </a:extLst>
              </p:cNvPr>
              <p:cNvSpPr>
                <a:spLocks noChangeArrowheads="1"/>
              </p:cNvSpPr>
              <p:nvPr/>
            </p:nvSpPr>
            <p:spPr bwMode="auto">
              <a:xfrm>
                <a:off x="2880" y="2016"/>
                <a:ext cx="480" cy="480"/>
              </a:xfrm>
              <a:prstGeom prst="ellipse">
                <a:avLst/>
              </a:prstGeom>
              <a:solidFill>
                <a:srgbClr val="FFFFCC"/>
              </a:solidFill>
              <a:ln w="9525" algn="ctr">
                <a:solidFill>
                  <a:srgbClr val="000000"/>
                </a:solidFill>
                <a:round/>
                <a:headEnd/>
                <a:tailEnd/>
              </a:ln>
              <a:effectLst>
                <a:outerShdw dist="20000" dir="5400000" rotWithShape="0">
                  <a:srgbClr val="000000">
                    <a:alpha val="37999"/>
                  </a:srgbClr>
                </a:outerShdw>
              </a:effec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执行</a:t>
                </a:r>
              </a:p>
            </p:txBody>
          </p:sp>
          <p:sp>
            <p:nvSpPr>
              <p:cNvPr id="312330" name="Oval 9">
                <a:extLst>
                  <a:ext uri="{FF2B5EF4-FFF2-40B4-BE49-F238E27FC236}">
                    <a16:creationId xmlns:a16="http://schemas.microsoft.com/office/drawing/2014/main" id="{10D90C29-6EEA-4522-B761-D69B2E43771C}"/>
                  </a:ext>
                </a:extLst>
              </p:cNvPr>
              <p:cNvSpPr>
                <a:spLocks noChangeArrowheads="1"/>
              </p:cNvSpPr>
              <p:nvPr/>
            </p:nvSpPr>
            <p:spPr bwMode="auto">
              <a:xfrm>
                <a:off x="1680" y="2640"/>
                <a:ext cx="480" cy="480"/>
              </a:xfrm>
              <a:prstGeom prst="ellipse">
                <a:avLst/>
              </a:prstGeom>
              <a:solidFill>
                <a:srgbClr val="FFFFCC"/>
              </a:solidFill>
              <a:ln w="9525" algn="ctr">
                <a:solidFill>
                  <a:srgbClr val="000000"/>
                </a:solidFill>
                <a:round/>
                <a:headEnd/>
                <a:tailEnd/>
              </a:ln>
              <a:effectLst>
                <a:outerShdw dist="20000" dir="5400000" rotWithShape="0">
                  <a:srgbClr val="000000">
                    <a:alpha val="37999"/>
                  </a:srgbClr>
                </a:outerShdw>
              </a:effec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阻塞</a:t>
                </a:r>
              </a:p>
            </p:txBody>
          </p:sp>
          <p:sp>
            <p:nvSpPr>
              <p:cNvPr id="312331" name="Freeform 10">
                <a:extLst>
                  <a:ext uri="{FF2B5EF4-FFF2-40B4-BE49-F238E27FC236}">
                    <a16:creationId xmlns:a16="http://schemas.microsoft.com/office/drawing/2014/main" id="{AB2EE37D-C3CB-4BDA-BD10-5EAD5B04AA77}"/>
                  </a:ext>
                </a:extLst>
              </p:cNvPr>
              <p:cNvSpPr>
                <a:spLocks/>
              </p:cNvSpPr>
              <p:nvPr/>
            </p:nvSpPr>
            <p:spPr bwMode="auto">
              <a:xfrm>
                <a:off x="1824" y="1416"/>
                <a:ext cx="1248" cy="600"/>
              </a:xfrm>
              <a:custGeom>
                <a:avLst/>
                <a:gdLst>
                  <a:gd name="T0" fmla="*/ 0 w 1248"/>
                  <a:gd name="T1" fmla="*/ 168 h 600"/>
                  <a:gd name="T2" fmla="*/ 576 w 1248"/>
                  <a:gd name="T3" fmla="*/ 72 h 600"/>
                  <a:gd name="T4" fmla="*/ 1248 w 1248"/>
                  <a:gd name="T5" fmla="*/ 600 h 600"/>
                  <a:gd name="T6" fmla="*/ 0 60000 65536"/>
                  <a:gd name="T7" fmla="*/ 0 60000 65536"/>
                  <a:gd name="T8" fmla="*/ 0 60000 65536"/>
                  <a:gd name="T9" fmla="*/ 0 w 1248"/>
                  <a:gd name="T10" fmla="*/ 0 h 600"/>
                  <a:gd name="T11" fmla="*/ 1248 w 1248"/>
                  <a:gd name="T12" fmla="*/ 600 h 600"/>
                </a:gdLst>
                <a:ahLst/>
                <a:cxnLst>
                  <a:cxn ang="T6">
                    <a:pos x="T0" y="T1"/>
                  </a:cxn>
                  <a:cxn ang="T7">
                    <a:pos x="T2" y="T3"/>
                  </a:cxn>
                  <a:cxn ang="T8">
                    <a:pos x="T4" y="T5"/>
                  </a:cxn>
                </a:cxnLst>
                <a:rect l="T9" t="T10" r="T11" b="T12"/>
                <a:pathLst>
                  <a:path w="1248" h="600">
                    <a:moveTo>
                      <a:pt x="0" y="168"/>
                    </a:moveTo>
                    <a:cubicBezTo>
                      <a:pt x="184" y="84"/>
                      <a:pt x="368" y="0"/>
                      <a:pt x="576" y="72"/>
                    </a:cubicBezTo>
                    <a:cubicBezTo>
                      <a:pt x="784" y="144"/>
                      <a:pt x="1136" y="512"/>
                      <a:pt x="1248" y="600"/>
                    </a:cubicBezTo>
                  </a:path>
                </a:pathLst>
              </a:custGeom>
              <a:noFill/>
              <a:ln w="952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312332" name="Freeform 11">
                <a:extLst>
                  <a:ext uri="{FF2B5EF4-FFF2-40B4-BE49-F238E27FC236}">
                    <a16:creationId xmlns:a16="http://schemas.microsoft.com/office/drawing/2014/main" id="{03A6028F-8F4F-4368-9266-14CE1797D8F6}"/>
                  </a:ext>
                </a:extLst>
              </p:cNvPr>
              <p:cNvSpPr>
                <a:spLocks/>
              </p:cNvSpPr>
              <p:nvPr/>
            </p:nvSpPr>
            <p:spPr bwMode="auto">
              <a:xfrm>
                <a:off x="1264" y="1872"/>
                <a:ext cx="416" cy="912"/>
              </a:xfrm>
              <a:custGeom>
                <a:avLst/>
                <a:gdLst>
                  <a:gd name="T0" fmla="*/ 224 w 416"/>
                  <a:gd name="T1" fmla="*/ 0 h 912"/>
                  <a:gd name="T2" fmla="*/ 32 w 416"/>
                  <a:gd name="T3" fmla="*/ 528 h 912"/>
                  <a:gd name="T4" fmla="*/ 416 w 416"/>
                  <a:gd name="T5" fmla="*/ 912 h 912"/>
                  <a:gd name="T6" fmla="*/ 0 60000 65536"/>
                  <a:gd name="T7" fmla="*/ 0 60000 65536"/>
                  <a:gd name="T8" fmla="*/ 0 60000 65536"/>
                  <a:gd name="T9" fmla="*/ 0 w 416"/>
                  <a:gd name="T10" fmla="*/ 0 h 912"/>
                  <a:gd name="T11" fmla="*/ 416 w 416"/>
                  <a:gd name="T12" fmla="*/ 912 h 912"/>
                </a:gdLst>
                <a:ahLst/>
                <a:cxnLst>
                  <a:cxn ang="T6">
                    <a:pos x="T0" y="T1"/>
                  </a:cxn>
                  <a:cxn ang="T7">
                    <a:pos x="T2" y="T3"/>
                  </a:cxn>
                  <a:cxn ang="T8">
                    <a:pos x="T4" y="T5"/>
                  </a:cxn>
                </a:cxnLst>
                <a:rect l="T9" t="T10" r="T11" b="T12"/>
                <a:pathLst>
                  <a:path w="416" h="912">
                    <a:moveTo>
                      <a:pt x="224" y="0"/>
                    </a:moveTo>
                    <a:cubicBezTo>
                      <a:pt x="112" y="188"/>
                      <a:pt x="0" y="376"/>
                      <a:pt x="32" y="528"/>
                    </a:cubicBezTo>
                    <a:cubicBezTo>
                      <a:pt x="64" y="680"/>
                      <a:pt x="352" y="848"/>
                      <a:pt x="416" y="912"/>
                    </a:cubicBezTo>
                  </a:path>
                </a:pathLst>
              </a:custGeom>
              <a:noFill/>
              <a:ln w="9525" cap="flat" cmpd="sng">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312333" name="Freeform 12">
                <a:extLst>
                  <a:ext uri="{FF2B5EF4-FFF2-40B4-BE49-F238E27FC236}">
                    <a16:creationId xmlns:a16="http://schemas.microsoft.com/office/drawing/2014/main" id="{6FF683E4-0833-4C13-B79E-B9B27CBCB3FA}"/>
                  </a:ext>
                </a:extLst>
              </p:cNvPr>
              <p:cNvSpPr>
                <a:spLocks/>
              </p:cNvSpPr>
              <p:nvPr/>
            </p:nvSpPr>
            <p:spPr bwMode="auto">
              <a:xfrm>
                <a:off x="2112" y="2400"/>
                <a:ext cx="912" cy="432"/>
              </a:xfrm>
              <a:custGeom>
                <a:avLst/>
                <a:gdLst>
                  <a:gd name="T0" fmla="*/ 224 w 1016"/>
                  <a:gd name="T1" fmla="*/ 0 h 568"/>
                  <a:gd name="T2" fmla="*/ 213 w 1016"/>
                  <a:gd name="T3" fmla="*/ 14 h 568"/>
                  <a:gd name="T4" fmla="*/ 0 w 1016"/>
                  <a:gd name="T5" fmla="*/ 15 h 568"/>
                  <a:gd name="T6" fmla="*/ 0 60000 65536"/>
                  <a:gd name="T7" fmla="*/ 0 60000 65536"/>
                  <a:gd name="T8" fmla="*/ 0 60000 65536"/>
                  <a:gd name="T9" fmla="*/ 0 w 1016"/>
                  <a:gd name="T10" fmla="*/ 0 h 568"/>
                  <a:gd name="T11" fmla="*/ 1016 w 1016"/>
                  <a:gd name="T12" fmla="*/ 568 h 568"/>
                </a:gdLst>
                <a:ahLst/>
                <a:cxnLst>
                  <a:cxn ang="T6">
                    <a:pos x="T0" y="T1"/>
                  </a:cxn>
                  <a:cxn ang="T7">
                    <a:pos x="T2" y="T3"/>
                  </a:cxn>
                  <a:cxn ang="T8">
                    <a:pos x="T4" y="T5"/>
                  </a:cxn>
                </a:cxnLst>
                <a:rect l="T9" t="T10" r="T11" b="T12"/>
                <a:pathLst>
                  <a:path w="1016" h="568">
                    <a:moveTo>
                      <a:pt x="912" y="0"/>
                    </a:moveTo>
                    <a:cubicBezTo>
                      <a:pt x="964" y="196"/>
                      <a:pt x="1016" y="392"/>
                      <a:pt x="864" y="480"/>
                    </a:cubicBezTo>
                    <a:cubicBezTo>
                      <a:pt x="712" y="568"/>
                      <a:pt x="144" y="520"/>
                      <a:pt x="0" y="528"/>
                    </a:cubicBezTo>
                  </a:path>
                </a:pathLst>
              </a:custGeom>
              <a:noFill/>
              <a:ln w="952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312334" name="Line 13">
                <a:extLst>
                  <a:ext uri="{FF2B5EF4-FFF2-40B4-BE49-F238E27FC236}">
                    <a16:creationId xmlns:a16="http://schemas.microsoft.com/office/drawing/2014/main" id="{43ED14F5-4482-437D-9F51-A7552297D3D2}"/>
                  </a:ext>
                </a:extLst>
              </p:cNvPr>
              <p:cNvSpPr>
                <a:spLocks noChangeShapeType="1"/>
              </p:cNvSpPr>
              <p:nvPr/>
            </p:nvSpPr>
            <p:spPr bwMode="auto">
              <a:xfrm>
                <a:off x="3360" y="2256"/>
                <a:ext cx="81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312335" name="Line 14">
                <a:extLst>
                  <a:ext uri="{FF2B5EF4-FFF2-40B4-BE49-F238E27FC236}">
                    <a16:creationId xmlns:a16="http://schemas.microsoft.com/office/drawing/2014/main" id="{7DEB37D3-2C6E-4ABC-B6F1-64258751C5C4}"/>
                  </a:ext>
                </a:extLst>
              </p:cNvPr>
              <p:cNvSpPr>
                <a:spLocks noChangeShapeType="1"/>
              </p:cNvSpPr>
              <p:nvPr/>
            </p:nvSpPr>
            <p:spPr bwMode="auto">
              <a:xfrm>
                <a:off x="480" y="1776"/>
                <a:ext cx="86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312336" name="Text Box 15">
                <a:extLst>
                  <a:ext uri="{FF2B5EF4-FFF2-40B4-BE49-F238E27FC236}">
                    <a16:creationId xmlns:a16="http://schemas.microsoft.com/office/drawing/2014/main" id="{83B5B272-9FF6-41AD-BAC0-C50CBDAE4706}"/>
                  </a:ext>
                </a:extLst>
              </p:cNvPr>
              <p:cNvSpPr txBox="1">
                <a:spLocks noChangeArrowheads="1"/>
              </p:cNvSpPr>
              <p:nvPr/>
            </p:nvSpPr>
            <p:spPr bwMode="auto">
              <a:xfrm>
                <a:off x="2342" y="1165"/>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zh-CN" altLang="en-US" sz="2400" b="1" i="0" u="none" strike="noStrike" kern="1200" cap="none" spc="0" normalizeH="0" baseline="0" noProof="0">
                    <a:ln>
                      <a:noFill/>
                    </a:ln>
                    <a:solidFill>
                      <a:srgbClr val="9900CC"/>
                    </a:solidFill>
                    <a:effectLst/>
                    <a:uLnTx/>
                    <a:uFillTx/>
                    <a:latin typeface="Times New Roman" panose="02020603050405020304" pitchFamily="18" charset="0"/>
                    <a:ea typeface="宋体" panose="02010600030101010101" pitchFamily="2" charset="-122"/>
                    <a:cs typeface="+mn-cs"/>
                  </a:rPr>
                  <a:t>调度</a:t>
                </a:r>
              </a:p>
            </p:txBody>
          </p:sp>
          <p:sp>
            <p:nvSpPr>
              <p:cNvPr id="312337" name="Text Box 16">
                <a:extLst>
                  <a:ext uri="{FF2B5EF4-FFF2-40B4-BE49-F238E27FC236}">
                    <a16:creationId xmlns:a16="http://schemas.microsoft.com/office/drawing/2014/main" id="{797EB222-76B2-4D36-B4E3-6CF6098D114E}"/>
                  </a:ext>
                </a:extLst>
              </p:cNvPr>
              <p:cNvSpPr txBox="1">
                <a:spLocks noChangeArrowheads="1"/>
              </p:cNvSpPr>
              <p:nvPr/>
            </p:nvSpPr>
            <p:spPr bwMode="auto">
              <a:xfrm>
                <a:off x="2438" y="2749"/>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zh-CN" altLang="en-US" sz="2400" b="1" i="0" u="none" strike="noStrike" kern="1200" cap="none" spc="0" normalizeH="0" baseline="0" noProof="0">
                    <a:ln>
                      <a:noFill/>
                    </a:ln>
                    <a:solidFill>
                      <a:srgbClr val="9900CC"/>
                    </a:solidFill>
                    <a:effectLst/>
                    <a:uLnTx/>
                    <a:uFillTx/>
                    <a:latin typeface="Times New Roman" panose="02020603050405020304" pitchFamily="18" charset="0"/>
                    <a:ea typeface="宋体" panose="02010600030101010101" pitchFamily="2" charset="-122"/>
                    <a:cs typeface="+mn-cs"/>
                  </a:rPr>
                  <a:t>阻塞</a:t>
                </a:r>
              </a:p>
            </p:txBody>
          </p:sp>
          <p:sp>
            <p:nvSpPr>
              <p:cNvPr id="312338" name="Text Box 17">
                <a:extLst>
                  <a:ext uri="{FF2B5EF4-FFF2-40B4-BE49-F238E27FC236}">
                    <a16:creationId xmlns:a16="http://schemas.microsoft.com/office/drawing/2014/main" id="{7DB60216-463F-4683-8EBF-F264E33955EC}"/>
                  </a:ext>
                </a:extLst>
              </p:cNvPr>
              <p:cNvSpPr txBox="1">
                <a:spLocks noChangeArrowheads="1"/>
              </p:cNvSpPr>
              <p:nvPr/>
            </p:nvSpPr>
            <p:spPr bwMode="auto">
              <a:xfrm>
                <a:off x="1056" y="2112"/>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zh-CN" altLang="en-US" sz="2400" b="1" i="0" u="none" strike="noStrike" kern="1200" cap="none" spc="0" normalizeH="0" baseline="0" noProof="0">
                    <a:ln>
                      <a:noFill/>
                    </a:ln>
                    <a:solidFill>
                      <a:srgbClr val="9900CC"/>
                    </a:solidFill>
                    <a:effectLst/>
                    <a:uLnTx/>
                    <a:uFillTx/>
                    <a:latin typeface="Times New Roman" panose="02020603050405020304" pitchFamily="18" charset="0"/>
                    <a:ea typeface="宋体" panose="02010600030101010101" pitchFamily="2" charset="-122"/>
                    <a:cs typeface="+mn-cs"/>
                  </a:rPr>
                  <a:t>唤醒</a:t>
                </a:r>
              </a:p>
            </p:txBody>
          </p:sp>
          <p:sp>
            <p:nvSpPr>
              <p:cNvPr id="312339" name="Text Box 18">
                <a:extLst>
                  <a:ext uri="{FF2B5EF4-FFF2-40B4-BE49-F238E27FC236}">
                    <a16:creationId xmlns:a16="http://schemas.microsoft.com/office/drawing/2014/main" id="{BCF4CE6E-C95D-4E7A-AD84-17B7842975C0}"/>
                  </a:ext>
                </a:extLst>
              </p:cNvPr>
              <p:cNvSpPr txBox="1">
                <a:spLocks noChangeArrowheads="1"/>
              </p:cNvSpPr>
              <p:nvPr/>
            </p:nvSpPr>
            <p:spPr bwMode="auto">
              <a:xfrm>
                <a:off x="614" y="1453"/>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zh-CN" altLang="en-US" sz="2400" b="1" i="0" u="none" strike="noStrike" kern="1200" cap="none" spc="0" normalizeH="0" baseline="0" noProof="0">
                    <a:ln>
                      <a:noFill/>
                    </a:ln>
                    <a:solidFill>
                      <a:srgbClr val="9900CC"/>
                    </a:solidFill>
                    <a:effectLst/>
                    <a:uLnTx/>
                    <a:uFillTx/>
                    <a:latin typeface="Times New Roman" panose="02020603050405020304" pitchFamily="18" charset="0"/>
                    <a:ea typeface="宋体" panose="02010600030101010101" pitchFamily="2" charset="-122"/>
                    <a:cs typeface="+mn-cs"/>
                  </a:rPr>
                  <a:t>创建</a:t>
                </a:r>
              </a:p>
            </p:txBody>
          </p:sp>
          <p:sp>
            <p:nvSpPr>
              <p:cNvPr id="312340" name="Text Box 19">
                <a:extLst>
                  <a:ext uri="{FF2B5EF4-FFF2-40B4-BE49-F238E27FC236}">
                    <a16:creationId xmlns:a16="http://schemas.microsoft.com/office/drawing/2014/main" id="{1D18C7D3-8523-40A0-B797-7CF421C3929F}"/>
                  </a:ext>
                </a:extLst>
              </p:cNvPr>
              <p:cNvSpPr txBox="1">
                <a:spLocks noChangeArrowheads="1"/>
              </p:cNvSpPr>
              <p:nvPr/>
            </p:nvSpPr>
            <p:spPr bwMode="auto">
              <a:xfrm>
                <a:off x="3446" y="1981"/>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zh-CN" altLang="en-US" sz="2400" b="1" i="0" u="none" strike="noStrike" kern="1200" cap="none" spc="0" normalizeH="0" baseline="0" noProof="0">
                    <a:ln>
                      <a:noFill/>
                    </a:ln>
                    <a:solidFill>
                      <a:srgbClr val="9900CC"/>
                    </a:solidFill>
                    <a:effectLst/>
                    <a:uLnTx/>
                    <a:uFillTx/>
                    <a:latin typeface="Times New Roman" panose="02020603050405020304" pitchFamily="18" charset="0"/>
                    <a:ea typeface="宋体" panose="02010600030101010101" pitchFamily="2" charset="-122"/>
                    <a:cs typeface="+mn-cs"/>
                  </a:rPr>
                  <a:t>结束</a:t>
                </a:r>
              </a:p>
            </p:txBody>
          </p:sp>
        </p:grpSp>
        <p:sp>
          <p:nvSpPr>
            <p:cNvPr id="312326" name="Line 20">
              <a:extLst>
                <a:ext uri="{FF2B5EF4-FFF2-40B4-BE49-F238E27FC236}">
                  <a16:creationId xmlns:a16="http://schemas.microsoft.com/office/drawing/2014/main" id="{3BDA8001-B4A4-47ED-82C0-0974B27C359F}"/>
                </a:ext>
              </a:extLst>
            </p:cNvPr>
            <p:cNvSpPr>
              <a:spLocks noChangeShapeType="1"/>
            </p:cNvSpPr>
            <p:nvPr/>
          </p:nvSpPr>
          <p:spPr bwMode="auto">
            <a:xfrm flipH="1" flipV="1">
              <a:off x="1776" y="1920"/>
              <a:ext cx="1056" cy="33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43381" name="Text Box 21">
            <a:extLst>
              <a:ext uri="{FF2B5EF4-FFF2-40B4-BE49-F238E27FC236}">
                <a16:creationId xmlns:a16="http://schemas.microsoft.com/office/drawing/2014/main" id="{94294B62-D6BC-4A8F-AAC3-D94E9BD44C70}"/>
              </a:ext>
            </a:extLst>
          </p:cNvPr>
          <p:cNvSpPr txBox="1">
            <a:spLocks noChangeArrowheads="1"/>
          </p:cNvSpPr>
          <p:nvPr/>
        </p:nvSpPr>
        <p:spPr bwMode="auto">
          <a:xfrm>
            <a:off x="1036637" y="500856"/>
            <a:ext cx="7527925" cy="707886"/>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思考：线程中的挂起操作与进程中的挂起操作是否为同一概念？</a:t>
            </a:r>
            <a:endPar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r>
              <a:rPr kumimoji="0" lang="zh-CN" altLang="en-US"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为什么？</a:t>
            </a:r>
          </a:p>
        </p:txBody>
      </p:sp>
      <p:sp>
        <p:nvSpPr>
          <p:cNvPr id="3" name="矩形 2">
            <a:extLst>
              <a:ext uri="{FF2B5EF4-FFF2-40B4-BE49-F238E27FC236}">
                <a16:creationId xmlns:a16="http://schemas.microsoft.com/office/drawing/2014/main" id="{25352083-FD86-4326-A8F3-7CAF9F6B975B}"/>
              </a:ext>
            </a:extLst>
          </p:cNvPr>
          <p:cNvSpPr/>
          <p:nvPr/>
        </p:nvSpPr>
        <p:spPr>
          <a:xfrm>
            <a:off x="3810000" y="6389783"/>
            <a:ext cx="204414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highlight>
                  <a:srgbClr val="FFFF00"/>
                </a:highlight>
                <a:uLnTx/>
                <a:uFillTx/>
                <a:latin typeface="Arial" panose="020B0604020202020204"/>
                <a:ea typeface="黑体" panose="02010609060101010101" pitchFamily="49" charset="-122"/>
                <a:cs typeface="+mn-cs"/>
              </a:rPr>
              <a:t>线程的状态转换图</a:t>
            </a:r>
            <a:endParaRPr kumimoji="0" lang="zh-CN" altLang="en-US" sz="1800" b="0" i="0" u="none" strike="noStrike" kern="1200" cap="none" spc="0" normalizeH="0" baseline="0" noProof="0" dirty="0">
              <a:ln>
                <a:noFill/>
              </a:ln>
              <a:solidFill>
                <a:prstClr val="black"/>
              </a:solidFill>
              <a:effectLst/>
              <a:highlight>
                <a:srgbClr val="FFFF00"/>
              </a:highlight>
              <a:uLnTx/>
              <a:uFillTx/>
              <a:latin typeface="Arial" panose="020B0604020202020204"/>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33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1" grpId="0" animBg="1" autoUpdateAnimBg="0"/>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47B06146-8BBF-43E0-8A1F-85647CB25CD7}"/>
              </a:ext>
            </a:extLst>
          </p:cNvPr>
          <p:cNvSpPr>
            <a:spLocks noGrp="1" noChangeArrowheads="1"/>
          </p:cNvSpPr>
          <p:nvPr>
            <p:ph type="title"/>
          </p:nvPr>
        </p:nvSpPr>
        <p:spPr>
          <a:xfrm>
            <a:off x="1307306" y="385733"/>
            <a:ext cx="6096000" cy="360363"/>
          </a:xfrm>
        </p:spPr>
        <p:txBody>
          <a:bodyPr/>
          <a:lstStyle/>
          <a:p>
            <a:pPr marL="342900" indent="-342900">
              <a:buClr>
                <a:schemeClr val="folHlink"/>
              </a:buClr>
              <a:buSzPct val="85000"/>
              <a:defRPr/>
            </a:pPr>
            <a:r>
              <a:rPr kumimoji="1" lang="en-US" altLang="zh-CN" sz="3600" b="1" kern="1200" dirty="0">
                <a:solidFill>
                  <a:srgbClr val="FF0000"/>
                </a:solidFill>
                <a:latin typeface="Times New Roman" pitchFamily="18" charset="0"/>
                <a:cs typeface="+mn-cs"/>
              </a:rPr>
              <a:t>   5. </a:t>
            </a:r>
            <a:r>
              <a:rPr kumimoji="1" lang="zh-CN" altLang="en-US" sz="3600" b="1" kern="1200" dirty="0">
                <a:solidFill>
                  <a:srgbClr val="FF0000"/>
                </a:solidFill>
                <a:latin typeface="Times New Roman" pitchFamily="18" charset="0"/>
                <a:cs typeface="+mn-cs"/>
              </a:rPr>
              <a:t>线程的组成</a:t>
            </a:r>
          </a:p>
        </p:txBody>
      </p:sp>
      <p:sp>
        <p:nvSpPr>
          <p:cNvPr id="313347" name="Rectangle 3">
            <a:extLst>
              <a:ext uri="{FF2B5EF4-FFF2-40B4-BE49-F238E27FC236}">
                <a16:creationId xmlns:a16="http://schemas.microsoft.com/office/drawing/2014/main" id="{8A81B680-9EF8-41C7-8CE3-3D392D35DD5B}"/>
              </a:ext>
            </a:extLst>
          </p:cNvPr>
          <p:cNvSpPr>
            <a:spLocks noGrp="1" noChangeArrowheads="1"/>
          </p:cNvSpPr>
          <p:nvPr>
            <p:ph type="body" idx="1"/>
          </p:nvPr>
        </p:nvSpPr>
        <p:spPr>
          <a:xfrm>
            <a:off x="457200" y="1524000"/>
            <a:ext cx="8229600" cy="1223963"/>
          </a:xfrm>
        </p:spPr>
        <p:txBody>
          <a:bodyPr/>
          <a:lstStyle/>
          <a:p>
            <a:r>
              <a:rPr lang="zh-CN" altLang="en-US" sz="2800" dirty="0">
                <a:ea typeface="楷体_GB2312" pitchFamily="49" charset="-122"/>
              </a:rPr>
              <a:t>线程必须在某个进程内执行</a:t>
            </a:r>
          </a:p>
          <a:p>
            <a:r>
              <a:rPr lang="zh-CN" altLang="en-US" sz="2800" dirty="0">
                <a:ea typeface="楷体_GB2312" pitchFamily="49" charset="-122"/>
              </a:rPr>
              <a:t>一个进程可以包含一个线程或多个线程</a:t>
            </a:r>
          </a:p>
        </p:txBody>
      </p:sp>
      <p:sp>
        <p:nvSpPr>
          <p:cNvPr id="313348" name="Text Box 6">
            <a:extLst>
              <a:ext uri="{FF2B5EF4-FFF2-40B4-BE49-F238E27FC236}">
                <a16:creationId xmlns:a16="http://schemas.microsoft.com/office/drawing/2014/main" id="{5AD6F1A8-C980-4435-B0F8-9048C1F1EA6D}"/>
              </a:ext>
            </a:extLst>
          </p:cNvPr>
          <p:cNvSpPr txBox="1">
            <a:spLocks noChangeArrowheads="1"/>
          </p:cNvSpPr>
          <p:nvPr/>
        </p:nvSpPr>
        <p:spPr bwMode="auto">
          <a:xfrm>
            <a:off x="2700338" y="6491288"/>
            <a:ext cx="292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ahoma" panose="020B0604030504040204" pitchFamily="34" charset="0"/>
                <a:ea typeface="楷体_GB2312" pitchFamily="49" charset="-122"/>
                <a:cs typeface="+mn-cs"/>
              </a:rPr>
              <a:t>单线程和多线程的进程模型</a:t>
            </a:r>
          </a:p>
        </p:txBody>
      </p:sp>
      <p:pic>
        <p:nvPicPr>
          <p:cNvPr id="313349" name="Picture 7" descr="t29">
            <a:extLst>
              <a:ext uri="{FF2B5EF4-FFF2-40B4-BE49-F238E27FC236}">
                <a16:creationId xmlns:a16="http://schemas.microsoft.com/office/drawing/2014/main" id="{07AF1AFF-0BFE-476C-B0D2-0817BFB7F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819400"/>
            <a:ext cx="6624637"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2E72C93-F134-4D1B-95A4-8C5C2EA72F91}"/>
              </a:ext>
            </a:extLst>
          </p:cNvPr>
          <p:cNvSpPr>
            <a:spLocks noGrp="1"/>
          </p:cNvSpPr>
          <p:nvPr>
            <p:ph idx="1"/>
          </p:nvPr>
        </p:nvSpPr>
        <p:spPr/>
        <p:txBody>
          <a:bodyPr/>
          <a:lstStyle/>
          <a:p>
            <a:pPr indent="0">
              <a:buFontTx/>
              <a:buNone/>
              <a:defRPr/>
            </a:pPr>
            <a:r>
              <a:rPr lang="zh-CN" altLang="en-US" sz="2400" dirty="0">
                <a:latin typeface="楷体_GB2312" pitchFamily="49" charset="-122"/>
                <a:ea typeface="楷体_GB2312" pitchFamily="49" charset="-122"/>
              </a:rPr>
              <a:t>每个线程有一个</a:t>
            </a:r>
            <a:r>
              <a:rPr lang="en-US" altLang="zh-CN" sz="2400" dirty="0">
                <a:solidFill>
                  <a:srgbClr val="FF0000"/>
                </a:solidFill>
                <a:latin typeface="楷体_GB2312" pitchFamily="49" charset="-122"/>
                <a:ea typeface="楷体_GB2312" pitchFamily="49" charset="-122"/>
              </a:rPr>
              <a:t>TCB</a:t>
            </a:r>
            <a:r>
              <a:rPr lang="zh-CN" altLang="en-US" sz="2400" dirty="0">
                <a:latin typeface="楷体_GB2312" pitchFamily="49" charset="-122"/>
                <a:ea typeface="楷体_GB2312" pitchFamily="49" charset="-122"/>
              </a:rPr>
              <a:t>结构，即线程控制块，用于保存自己私有的信息，主要由以下部分组成：</a:t>
            </a:r>
          </a:p>
          <a:p>
            <a:pPr lvl="1">
              <a:defRPr/>
            </a:pPr>
            <a:r>
              <a:rPr lang="zh-CN" altLang="en-US" dirty="0">
                <a:latin typeface="仿宋_GB2312" pitchFamily="49" charset="-122"/>
                <a:ea typeface="仿宋_GB2312" pitchFamily="49" charset="-122"/>
              </a:rPr>
              <a:t>一个唯一的</a:t>
            </a:r>
            <a:r>
              <a:rPr lang="zh-CN" altLang="en-US" dirty="0">
                <a:solidFill>
                  <a:srgbClr val="00B0F0"/>
                </a:solidFill>
                <a:latin typeface="仿宋_GB2312" pitchFamily="49" charset="-122"/>
                <a:ea typeface="仿宋_GB2312" pitchFamily="49" charset="-122"/>
              </a:rPr>
              <a:t>线程标识符 </a:t>
            </a:r>
          </a:p>
          <a:p>
            <a:pPr lvl="1">
              <a:defRPr/>
            </a:pPr>
            <a:r>
              <a:rPr lang="zh-CN" altLang="en-US" dirty="0">
                <a:latin typeface="仿宋_GB2312" pitchFamily="49" charset="-122"/>
                <a:ea typeface="仿宋_GB2312" pitchFamily="49" charset="-122"/>
              </a:rPr>
              <a:t>一组</a:t>
            </a:r>
            <a:r>
              <a:rPr lang="zh-CN" altLang="en-US" dirty="0">
                <a:solidFill>
                  <a:srgbClr val="00B0F0"/>
                </a:solidFill>
                <a:latin typeface="仿宋_GB2312" pitchFamily="49" charset="-122"/>
                <a:ea typeface="仿宋_GB2312" pitchFamily="49" charset="-122"/>
              </a:rPr>
              <a:t>寄存器</a:t>
            </a:r>
            <a:r>
              <a:rPr lang="zh-CN" altLang="en-US" dirty="0">
                <a:latin typeface="仿宋_GB2312" pitchFamily="49" charset="-122"/>
                <a:ea typeface="仿宋_GB2312" pitchFamily="49" charset="-122"/>
              </a:rPr>
              <a:t> ：</a:t>
            </a:r>
            <a:r>
              <a:rPr kumimoji="1" lang="zh-CN" altLang="en-US" dirty="0">
                <a:latin typeface="Times New Roman" pitchFamily="18" charset="0"/>
              </a:rPr>
              <a:t>包括程序计数器、状态寄存器、通用寄存器的内容；</a:t>
            </a:r>
            <a:endParaRPr kumimoji="1" lang="en-US" altLang="zh-CN" sz="1800" dirty="0">
              <a:latin typeface="Times New Roman" pitchFamily="18" charset="0"/>
            </a:endParaRPr>
          </a:p>
          <a:p>
            <a:pPr lvl="1">
              <a:defRPr/>
            </a:pPr>
            <a:r>
              <a:rPr lang="zh-CN" altLang="en-US" dirty="0">
                <a:latin typeface="仿宋_GB2312" pitchFamily="49" charset="-122"/>
                <a:ea typeface="仿宋_GB2312" pitchFamily="49" charset="-122"/>
              </a:rPr>
              <a:t>线程运行</a:t>
            </a:r>
            <a:r>
              <a:rPr lang="zh-CN" altLang="en-US" dirty="0">
                <a:solidFill>
                  <a:srgbClr val="00B0F0"/>
                </a:solidFill>
                <a:latin typeface="仿宋_GB2312" pitchFamily="49" charset="-122"/>
                <a:ea typeface="仿宋_GB2312" pitchFamily="49" charset="-122"/>
              </a:rPr>
              <a:t>状态</a:t>
            </a:r>
            <a:r>
              <a:rPr lang="zh-CN" altLang="en-US" dirty="0">
                <a:latin typeface="仿宋_GB2312" pitchFamily="49" charset="-122"/>
                <a:ea typeface="仿宋_GB2312" pitchFamily="49" charset="-122"/>
              </a:rPr>
              <a:t>：用于描述线程正处于何种运行状态； </a:t>
            </a:r>
          </a:p>
          <a:p>
            <a:pPr lvl="1">
              <a:defRPr/>
            </a:pPr>
            <a:r>
              <a:rPr lang="zh-CN" altLang="en-US" dirty="0">
                <a:latin typeface="仿宋_GB2312" pitchFamily="49" charset="-122"/>
                <a:ea typeface="仿宋_GB2312" pitchFamily="49" charset="-122"/>
              </a:rPr>
              <a:t>优先级：描述线程执行的优先程度； </a:t>
            </a:r>
          </a:p>
          <a:p>
            <a:pPr lvl="1">
              <a:defRPr/>
            </a:pPr>
            <a:r>
              <a:rPr lang="zh-CN" altLang="en-US" dirty="0">
                <a:latin typeface="仿宋_GB2312" pitchFamily="49" charset="-122"/>
                <a:ea typeface="仿宋_GB2312" pitchFamily="49" charset="-122"/>
              </a:rPr>
              <a:t>线程专有</a:t>
            </a:r>
            <a:r>
              <a:rPr lang="zh-CN" altLang="en-US" dirty="0">
                <a:solidFill>
                  <a:srgbClr val="00B0F0"/>
                </a:solidFill>
                <a:latin typeface="仿宋_GB2312" pitchFamily="49" charset="-122"/>
                <a:ea typeface="仿宋_GB2312" pitchFamily="49" charset="-122"/>
              </a:rPr>
              <a:t>存储器</a:t>
            </a:r>
            <a:r>
              <a:rPr lang="zh-CN" altLang="en-US" dirty="0">
                <a:latin typeface="仿宋_GB2312" pitchFamily="49" charset="-122"/>
                <a:ea typeface="仿宋_GB2312" pitchFamily="49" charset="-122"/>
              </a:rPr>
              <a:t>：用于保存线程自己的局部变量拷贝；</a:t>
            </a:r>
          </a:p>
          <a:p>
            <a:pPr lvl="1">
              <a:defRPr/>
            </a:pPr>
            <a:r>
              <a:rPr lang="zh-CN" altLang="en-US" dirty="0">
                <a:solidFill>
                  <a:srgbClr val="00B0F0"/>
                </a:solidFill>
                <a:latin typeface="仿宋_GB2312" pitchFamily="49" charset="-122"/>
                <a:ea typeface="仿宋_GB2312" pitchFamily="49" charset="-122"/>
              </a:rPr>
              <a:t>信号屏蔽</a:t>
            </a:r>
            <a:r>
              <a:rPr lang="zh-CN" altLang="en-US" dirty="0">
                <a:latin typeface="仿宋_GB2312" pitchFamily="49" charset="-122"/>
                <a:ea typeface="仿宋_GB2312" pitchFamily="49" charset="-122"/>
              </a:rPr>
              <a:t>：对某些信号加以屏蔽。 </a:t>
            </a:r>
          </a:p>
          <a:p>
            <a:pPr lvl="1">
              <a:defRPr/>
            </a:pPr>
            <a:r>
              <a:rPr lang="zh-CN" altLang="en-US" dirty="0">
                <a:latin typeface="仿宋_GB2312" pitchFamily="49" charset="-122"/>
                <a:ea typeface="仿宋_GB2312" pitchFamily="49" charset="-122"/>
              </a:rPr>
              <a:t>两个</a:t>
            </a:r>
            <a:r>
              <a:rPr lang="zh-CN" altLang="en-US" dirty="0">
                <a:solidFill>
                  <a:srgbClr val="00B0F0"/>
                </a:solidFill>
                <a:latin typeface="仿宋_GB2312" pitchFamily="49" charset="-122"/>
                <a:ea typeface="仿宋_GB2312" pitchFamily="49" charset="-122"/>
              </a:rPr>
              <a:t>栈指针</a:t>
            </a:r>
            <a:r>
              <a:rPr lang="zh-CN" altLang="en-US" dirty="0">
                <a:latin typeface="仿宋_GB2312" pitchFamily="49" charset="-122"/>
                <a:ea typeface="仿宋_GB2312" pitchFamily="49" charset="-122"/>
              </a:rPr>
              <a:t>：核心栈、用户栈 </a:t>
            </a:r>
          </a:p>
          <a:p>
            <a:endParaRPr lang="zh-CN" altLang="en-US" dirty="0"/>
          </a:p>
        </p:txBody>
      </p:sp>
      <p:sp>
        <p:nvSpPr>
          <p:cNvPr id="3" name="标题 2">
            <a:extLst>
              <a:ext uri="{FF2B5EF4-FFF2-40B4-BE49-F238E27FC236}">
                <a16:creationId xmlns:a16="http://schemas.microsoft.com/office/drawing/2014/main" id="{46CEB906-8A84-4065-B2AA-E46715D59C39}"/>
              </a:ext>
            </a:extLst>
          </p:cNvPr>
          <p:cNvSpPr>
            <a:spLocks noGrp="1"/>
          </p:cNvSpPr>
          <p:nvPr>
            <p:ph type="title"/>
          </p:nvPr>
        </p:nvSpPr>
        <p:spPr/>
        <p:txBody>
          <a:bodyPr/>
          <a:lstStyle/>
          <a:p>
            <a:r>
              <a:rPr lang="zh-CN" altLang="en-US" dirty="0">
                <a:solidFill>
                  <a:srgbClr val="0033CC"/>
                </a:solidFill>
                <a:latin typeface="楷体_GB2312" pitchFamily="49" charset="-122"/>
                <a:ea typeface="楷体_GB2312" pitchFamily="49" charset="-122"/>
              </a:rPr>
              <a:t>线程的组成</a:t>
            </a:r>
            <a:br>
              <a:rPr lang="en-US" altLang="zh-CN" dirty="0">
                <a:solidFill>
                  <a:srgbClr val="0033CC"/>
                </a:solidFill>
                <a:latin typeface="楷体_GB2312" pitchFamily="49" charset="-122"/>
                <a:ea typeface="楷体_GB2312" pitchFamily="49" charset="-122"/>
              </a:rPr>
            </a:br>
            <a:endParaRPr lang="zh-CN" altLang="en-US" dirty="0"/>
          </a:p>
        </p:txBody>
      </p:sp>
      <p:pic>
        <p:nvPicPr>
          <p:cNvPr id="4" name="Picture 4" descr="T28">
            <a:extLst>
              <a:ext uri="{FF2B5EF4-FFF2-40B4-BE49-F238E27FC236}">
                <a16:creationId xmlns:a16="http://schemas.microsoft.com/office/drawing/2014/main" id="{97FDDEA2-F714-4997-B931-D446E92105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8371" y="2996588"/>
            <a:ext cx="670560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9145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4" name="Rectangle 3">
            <a:extLst>
              <a:ext uri="{FF2B5EF4-FFF2-40B4-BE49-F238E27FC236}">
                <a16:creationId xmlns:a16="http://schemas.microsoft.com/office/drawing/2014/main" id="{2CC193C5-D562-4DC9-8DFA-6B88F8DCC901}"/>
              </a:ext>
            </a:extLst>
          </p:cNvPr>
          <p:cNvSpPr>
            <a:spLocks noGrp="1" noChangeArrowheads="1"/>
          </p:cNvSpPr>
          <p:nvPr>
            <p:ph idx="1"/>
          </p:nvPr>
        </p:nvSpPr>
        <p:spPr/>
        <p:txBody>
          <a:bodyPr/>
          <a:lstStyle/>
          <a:p>
            <a:pPr>
              <a:defRPr/>
            </a:pPr>
            <a:r>
              <a:rPr lang="zh-CN" altLang="en-US" dirty="0"/>
              <a:t>同进程一样，每个线程也有一个线程</a:t>
            </a:r>
            <a:r>
              <a:rPr lang="en-US" altLang="zh-CN" dirty="0"/>
              <a:t>ID</a:t>
            </a:r>
          </a:p>
          <a:p>
            <a:pPr>
              <a:defRPr/>
            </a:pPr>
            <a:r>
              <a:rPr lang="zh-CN" altLang="en-US" dirty="0"/>
              <a:t>进程</a:t>
            </a:r>
            <a:r>
              <a:rPr lang="en-US" altLang="zh-CN" dirty="0"/>
              <a:t>ID</a:t>
            </a:r>
            <a:r>
              <a:rPr lang="zh-CN" altLang="en-US" dirty="0"/>
              <a:t>在整个系统中是唯一的，线程</a:t>
            </a:r>
            <a:r>
              <a:rPr lang="en-US" altLang="zh-CN" dirty="0"/>
              <a:t>ID</a:t>
            </a:r>
            <a:r>
              <a:rPr lang="zh-CN" altLang="en-US" dirty="0"/>
              <a:t>只在它所属的进程环境中唯一</a:t>
            </a:r>
          </a:p>
          <a:p>
            <a:pPr>
              <a:defRPr/>
            </a:pPr>
            <a:r>
              <a:rPr lang="zh-CN" altLang="en-US" dirty="0"/>
              <a:t>线程</a:t>
            </a:r>
            <a:r>
              <a:rPr lang="en-US" altLang="zh-CN" dirty="0"/>
              <a:t>ID</a:t>
            </a:r>
            <a:r>
              <a:rPr lang="zh-CN" altLang="en-US" dirty="0"/>
              <a:t>的类型是</a:t>
            </a:r>
            <a:r>
              <a:rPr lang="en-US" altLang="zh-CN" dirty="0" err="1"/>
              <a:t>pthread_t</a:t>
            </a:r>
            <a:r>
              <a:rPr lang="zh-CN" altLang="en-US" dirty="0"/>
              <a:t>，在</a:t>
            </a:r>
            <a:r>
              <a:rPr lang="en-US" altLang="zh-CN" dirty="0"/>
              <a:t>Linux</a:t>
            </a:r>
            <a:r>
              <a:rPr lang="zh-CN" altLang="en-US" dirty="0"/>
              <a:t>中的定义如下：</a:t>
            </a:r>
          </a:p>
          <a:p>
            <a:pPr marL="205740" lvl="1" indent="0">
              <a:buNone/>
              <a:defRPr/>
            </a:pPr>
            <a:r>
              <a:rPr lang="en-US" altLang="zh-CN" sz="2800" dirty="0"/>
              <a:t>    typedef unsigned long int </a:t>
            </a:r>
            <a:r>
              <a:rPr lang="en-US" altLang="zh-CN" sz="2800" dirty="0" err="1"/>
              <a:t>pthread_t</a:t>
            </a:r>
            <a:endParaRPr lang="en-US" altLang="zh-CN" sz="2800" dirty="0"/>
          </a:p>
          <a:p>
            <a:pPr marL="457200" lvl="1" indent="0">
              <a:buNone/>
              <a:defRPr/>
            </a:pPr>
            <a:r>
              <a:rPr lang="zh-CN" altLang="en-US" sz="2800" dirty="0"/>
              <a:t>（</a:t>
            </a:r>
            <a:r>
              <a:rPr lang="en-US" altLang="zh-CN" sz="2800" dirty="0"/>
              <a:t>/</a:t>
            </a:r>
            <a:r>
              <a:rPr lang="en-US" altLang="zh-CN" sz="2800" dirty="0" err="1"/>
              <a:t>usr</a:t>
            </a:r>
            <a:r>
              <a:rPr lang="en-US" altLang="zh-CN" sz="2800" dirty="0"/>
              <a:t>/include/bits/</a:t>
            </a:r>
            <a:r>
              <a:rPr lang="en-US" altLang="zh-CN" sz="2800" dirty="0" err="1"/>
              <a:t>pthreadtypes.h</a:t>
            </a:r>
            <a:r>
              <a:rPr lang="zh-CN" altLang="en-US" sz="2800" dirty="0"/>
              <a:t>）</a:t>
            </a:r>
          </a:p>
          <a:p>
            <a:pPr lvl="1">
              <a:defRPr/>
            </a:pPr>
            <a:endParaRPr lang="en-US" altLang="zh-CN" dirty="0"/>
          </a:p>
        </p:txBody>
      </p:sp>
      <p:sp>
        <p:nvSpPr>
          <p:cNvPr id="676866" name="Rectangle 2">
            <a:extLst>
              <a:ext uri="{FF2B5EF4-FFF2-40B4-BE49-F238E27FC236}">
                <a16:creationId xmlns:a16="http://schemas.microsoft.com/office/drawing/2014/main" id="{287C900D-50FF-476F-8B17-B2A9B2E2FCA6}"/>
              </a:ext>
            </a:extLst>
          </p:cNvPr>
          <p:cNvSpPr>
            <a:spLocks noGrp="1" noChangeArrowheads="1"/>
          </p:cNvSpPr>
          <p:nvPr>
            <p:ph type="title"/>
          </p:nvPr>
        </p:nvSpPr>
        <p:spPr/>
        <p:txBody>
          <a:bodyPr/>
          <a:lstStyle/>
          <a:p>
            <a:pPr>
              <a:defRPr/>
            </a:pPr>
            <a:r>
              <a:rPr lang="zh-CN" altLang="en-US" dirty="0"/>
              <a:t>线程</a:t>
            </a:r>
            <a:r>
              <a:rPr lang="en-US" altLang="zh-CN" dirty="0"/>
              <a:t>ID</a:t>
            </a:r>
            <a:endParaRPr lang="zh-CN" altLang="en-US" dirty="0"/>
          </a:p>
        </p:txBody>
      </p:sp>
      <p:sp>
        <p:nvSpPr>
          <p:cNvPr id="155650" name="灯片编号占位符 5">
            <a:extLst>
              <a:ext uri="{FF2B5EF4-FFF2-40B4-BE49-F238E27FC236}">
                <a16:creationId xmlns:a16="http://schemas.microsoft.com/office/drawing/2014/main" id="{1A1CF086-946E-4A94-A386-CD6C39FC6ABD}"/>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287</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6" name="Rectangle 3">
            <a:extLst>
              <a:ext uri="{FF2B5EF4-FFF2-40B4-BE49-F238E27FC236}">
                <a16:creationId xmlns:a16="http://schemas.microsoft.com/office/drawing/2014/main" id="{6B27B364-30C2-427A-B82E-6688E424F652}"/>
              </a:ext>
            </a:extLst>
          </p:cNvPr>
          <p:cNvSpPr>
            <a:spLocks noGrp="1" noChangeArrowheads="1"/>
          </p:cNvSpPr>
          <p:nvPr>
            <p:ph idx="1"/>
          </p:nvPr>
        </p:nvSpPr>
        <p:spPr/>
        <p:txBody>
          <a:bodyPr/>
          <a:lstStyle/>
          <a:p>
            <a:r>
              <a:rPr lang="en-US" altLang="zh-CN" sz="3200" dirty="0" err="1"/>
              <a:t>pthread_self</a:t>
            </a:r>
            <a:r>
              <a:rPr lang="zh-CN" altLang="en-US" sz="3200" dirty="0"/>
              <a:t>函数可以让调用线程获取自己的线程</a:t>
            </a:r>
            <a:r>
              <a:rPr lang="en-US" altLang="zh-CN" sz="3200" dirty="0"/>
              <a:t>ID</a:t>
            </a:r>
          </a:p>
          <a:p>
            <a:r>
              <a:rPr lang="zh-CN" altLang="en-US" sz="3200" dirty="0"/>
              <a:t>函数原型</a:t>
            </a:r>
            <a:endParaRPr lang="en-US" altLang="zh-CN" sz="3200" dirty="0"/>
          </a:p>
          <a:p>
            <a:pPr lvl="1"/>
            <a:r>
              <a:rPr lang="zh-CN" altLang="en-US" sz="2800" dirty="0"/>
              <a:t>头文件：</a:t>
            </a:r>
            <a:r>
              <a:rPr lang="en-US" altLang="zh-CN" sz="2800" dirty="0" err="1"/>
              <a:t>pthread.h</a:t>
            </a:r>
            <a:endParaRPr lang="en-US" altLang="zh-CN" sz="2800" dirty="0"/>
          </a:p>
          <a:p>
            <a:pPr lvl="1"/>
            <a:r>
              <a:rPr lang="en-US" altLang="zh-CN" sz="2800" dirty="0" err="1"/>
              <a:t>pthread_t</a:t>
            </a:r>
            <a:r>
              <a:rPr lang="en-US" altLang="zh-CN" sz="2800" dirty="0"/>
              <a:t> </a:t>
            </a:r>
            <a:r>
              <a:rPr lang="en-US" altLang="zh-CN" sz="2800" dirty="0" err="1"/>
              <a:t>pthread_self</a:t>
            </a:r>
            <a:r>
              <a:rPr lang="en-US" altLang="zh-CN" sz="2800" dirty="0"/>
              <a:t>();</a:t>
            </a:r>
          </a:p>
          <a:p>
            <a:r>
              <a:rPr lang="zh-CN" altLang="en-US" sz="3200" dirty="0"/>
              <a:t>返回调用线程的线程</a:t>
            </a:r>
            <a:r>
              <a:rPr lang="en-US" altLang="zh-CN" sz="3200" dirty="0"/>
              <a:t>ID</a:t>
            </a:r>
          </a:p>
        </p:txBody>
      </p:sp>
      <p:sp>
        <p:nvSpPr>
          <p:cNvPr id="677890" name="Rectangle 2">
            <a:extLst>
              <a:ext uri="{FF2B5EF4-FFF2-40B4-BE49-F238E27FC236}">
                <a16:creationId xmlns:a16="http://schemas.microsoft.com/office/drawing/2014/main" id="{166660BA-FF5B-4B8A-9CA2-4E8EC64714D0}"/>
              </a:ext>
            </a:extLst>
          </p:cNvPr>
          <p:cNvSpPr>
            <a:spLocks noGrp="1" noChangeArrowheads="1"/>
          </p:cNvSpPr>
          <p:nvPr>
            <p:ph type="title"/>
          </p:nvPr>
        </p:nvSpPr>
        <p:spPr/>
        <p:txBody>
          <a:bodyPr/>
          <a:lstStyle/>
          <a:p>
            <a:pPr>
              <a:defRPr/>
            </a:pPr>
            <a:r>
              <a:rPr lang="zh-CN" altLang="en-US"/>
              <a:t>获取线程</a:t>
            </a:r>
            <a:r>
              <a:rPr lang="en-US" altLang="zh-CN"/>
              <a:t>ID</a:t>
            </a:r>
            <a:endParaRPr lang="zh-CN" altLang="en-US"/>
          </a:p>
        </p:txBody>
      </p:sp>
      <p:sp>
        <p:nvSpPr>
          <p:cNvPr id="156674" name="灯片编号占位符 5">
            <a:extLst>
              <a:ext uri="{FF2B5EF4-FFF2-40B4-BE49-F238E27FC236}">
                <a16:creationId xmlns:a16="http://schemas.microsoft.com/office/drawing/2014/main" id="{77983BBF-2764-4AAB-849E-C1DD6EAD2394}"/>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288</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Rectangle 3">
            <a:extLst>
              <a:ext uri="{FF2B5EF4-FFF2-40B4-BE49-F238E27FC236}">
                <a16:creationId xmlns:a16="http://schemas.microsoft.com/office/drawing/2014/main" id="{CAB751CD-5FDF-47CB-81B5-BA50F52071C8}"/>
              </a:ext>
            </a:extLst>
          </p:cNvPr>
          <p:cNvSpPr>
            <a:spLocks noGrp="1" noChangeArrowheads="1"/>
          </p:cNvSpPr>
          <p:nvPr>
            <p:ph idx="1"/>
          </p:nvPr>
        </p:nvSpPr>
        <p:spPr/>
        <p:txBody>
          <a:bodyPr/>
          <a:lstStyle/>
          <a:p>
            <a:r>
              <a:rPr lang="en-US" altLang="zh-CN" sz="3200"/>
              <a:t>Linux</a:t>
            </a:r>
            <a:r>
              <a:rPr lang="zh-CN" altLang="en-US" sz="3200"/>
              <a:t>中使用整型表示线程</a:t>
            </a:r>
            <a:r>
              <a:rPr lang="en-US" altLang="zh-CN" sz="3200"/>
              <a:t>ID</a:t>
            </a:r>
            <a:r>
              <a:rPr lang="zh-CN" altLang="en-US" sz="3200"/>
              <a:t>，而其他系统则不一定</a:t>
            </a:r>
          </a:p>
          <a:p>
            <a:r>
              <a:rPr lang="en-US" altLang="zh-CN" sz="3200"/>
              <a:t>FreeBSD 5.2.1</a:t>
            </a:r>
            <a:r>
              <a:rPr lang="zh-CN" altLang="en-US" sz="3200"/>
              <a:t>、</a:t>
            </a:r>
            <a:r>
              <a:rPr lang="en-US" altLang="zh-CN" sz="3200"/>
              <a:t>Mac OS X 10.3</a:t>
            </a:r>
            <a:r>
              <a:rPr lang="zh-CN" altLang="en-US" sz="3200"/>
              <a:t>用一个指向</a:t>
            </a:r>
            <a:r>
              <a:rPr lang="en-US" altLang="zh-CN" sz="3200"/>
              <a:t>pthread</a:t>
            </a:r>
            <a:r>
              <a:rPr lang="zh-CN" altLang="en-US" sz="3200"/>
              <a:t>结构的指针来表示</a:t>
            </a:r>
            <a:r>
              <a:rPr lang="en-US" altLang="zh-CN" sz="3200"/>
              <a:t>pthread_t</a:t>
            </a:r>
            <a:r>
              <a:rPr lang="zh-CN" altLang="en-US" sz="3200"/>
              <a:t>类型。</a:t>
            </a:r>
          </a:p>
          <a:p>
            <a:r>
              <a:rPr lang="zh-CN" altLang="en-US" sz="3200"/>
              <a:t>为了保证应用程序的可移植性，在比较两个线程</a:t>
            </a:r>
            <a:r>
              <a:rPr lang="en-US" altLang="zh-CN" sz="3200"/>
              <a:t>ID</a:t>
            </a:r>
            <a:r>
              <a:rPr lang="zh-CN" altLang="en-US" sz="3200"/>
              <a:t>是否相同时，建议使用</a:t>
            </a:r>
            <a:r>
              <a:rPr lang="en-US" altLang="zh-CN" sz="3200"/>
              <a:t>pthread_equal</a:t>
            </a:r>
            <a:r>
              <a:rPr lang="zh-CN" altLang="en-US" sz="3200"/>
              <a:t>函数</a:t>
            </a:r>
          </a:p>
        </p:txBody>
      </p:sp>
      <p:sp>
        <p:nvSpPr>
          <p:cNvPr id="678914" name="Rectangle 2">
            <a:extLst>
              <a:ext uri="{FF2B5EF4-FFF2-40B4-BE49-F238E27FC236}">
                <a16:creationId xmlns:a16="http://schemas.microsoft.com/office/drawing/2014/main" id="{E5CF32A4-D4F5-4201-B54D-158A3E01CC0E}"/>
              </a:ext>
            </a:extLst>
          </p:cNvPr>
          <p:cNvSpPr>
            <a:spLocks noGrp="1" noChangeArrowheads="1"/>
          </p:cNvSpPr>
          <p:nvPr>
            <p:ph type="title"/>
          </p:nvPr>
        </p:nvSpPr>
        <p:spPr/>
        <p:txBody>
          <a:bodyPr/>
          <a:lstStyle/>
          <a:p>
            <a:pPr>
              <a:defRPr/>
            </a:pPr>
            <a:r>
              <a:rPr lang="zh-CN" altLang="en-US"/>
              <a:t>比较线程</a:t>
            </a:r>
            <a:r>
              <a:rPr lang="en-US" altLang="zh-CN"/>
              <a:t>ID</a:t>
            </a:r>
            <a:endParaRPr lang="zh-CN" altLang="en-US"/>
          </a:p>
        </p:txBody>
      </p:sp>
      <p:sp>
        <p:nvSpPr>
          <p:cNvPr id="157698" name="灯片编号占位符 5">
            <a:extLst>
              <a:ext uri="{FF2B5EF4-FFF2-40B4-BE49-F238E27FC236}">
                <a16:creationId xmlns:a16="http://schemas.microsoft.com/office/drawing/2014/main" id="{AC329888-964D-4A2C-976B-07404D30EBE5}"/>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289</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9336813-D1D3-489F-8EC5-F89D777FE52D}"/>
              </a:ext>
            </a:extLst>
          </p:cNvPr>
          <p:cNvSpPr>
            <a:spLocks noGrp="1"/>
          </p:cNvSpPr>
          <p:nvPr>
            <p:ph idx="1"/>
          </p:nvPr>
        </p:nvSpPr>
        <p:spPr/>
        <p:txBody>
          <a:bodyPr/>
          <a:lstStyle/>
          <a:p>
            <a:pPr algn="just">
              <a:buNone/>
            </a:pPr>
            <a:r>
              <a:rPr lang="zh-CN" altLang="en-US" dirty="0"/>
              <a:t>典型的进程</a:t>
            </a:r>
            <a:r>
              <a:rPr lang="zh-CN" altLang="en-US" dirty="0">
                <a:solidFill>
                  <a:srgbClr val="FF0000"/>
                </a:solidFill>
              </a:rPr>
              <a:t>定义</a:t>
            </a:r>
            <a:r>
              <a:rPr lang="zh-CN" altLang="en-US" dirty="0"/>
              <a:t>有：</a:t>
            </a:r>
          </a:p>
          <a:p>
            <a:pPr algn="just">
              <a:buNone/>
            </a:pPr>
            <a:r>
              <a:rPr lang="zh-CN" altLang="en-US" dirty="0"/>
              <a:t>（</a:t>
            </a:r>
            <a:r>
              <a:rPr lang="en-US" altLang="zh-CN" dirty="0"/>
              <a:t>1</a:t>
            </a:r>
            <a:r>
              <a:rPr lang="zh-CN" altLang="en-US" dirty="0"/>
              <a:t>）进程是程序的一次执行。</a:t>
            </a:r>
          </a:p>
          <a:p>
            <a:pPr algn="just">
              <a:buNone/>
            </a:pPr>
            <a:r>
              <a:rPr lang="zh-CN" altLang="en-US" dirty="0"/>
              <a:t>（</a:t>
            </a:r>
            <a:r>
              <a:rPr lang="en-US" altLang="zh-CN" dirty="0"/>
              <a:t>2</a:t>
            </a:r>
            <a:r>
              <a:rPr lang="zh-CN" altLang="en-US" dirty="0"/>
              <a:t>）进程是一个程序及其数据在处理机上顺序执行时所发生的活动。</a:t>
            </a:r>
          </a:p>
          <a:p>
            <a:pPr algn="just">
              <a:buNone/>
            </a:pPr>
            <a:r>
              <a:rPr lang="zh-CN" altLang="en-US" dirty="0"/>
              <a:t>（</a:t>
            </a:r>
            <a:r>
              <a:rPr lang="en-US" altLang="zh-CN" dirty="0"/>
              <a:t>3</a:t>
            </a:r>
            <a:r>
              <a:rPr lang="zh-CN" altLang="en-US" dirty="0"/>
              <a:t>）进程是程序在一个数据集合上运行的过程，它是系统进行</a:t>
            </a:r>
            <a:r>
              <a:rPr lang="zh-CN" altLang="en-US" dirty="0">
                <a:solidFill>
                  <a:srgbClr val="FF0000"/>
                </a:solidFill>
              </a:rPr>
              <a:t>资源分配和调度的一个独立单位</a:t>
            </a:r>
            <a:r>
              <a:rPr lang="zh-CN" altLang="en-US" dirty="0"/>
              <a:t>。</a:t>
            </a:r>
          </a:p>
          <a:p>
            <a:endParaRPr lang="zh-CN" altLang="en-US" dirty="0"/>
          </a:p>
        </p:txBody>
      </p:sp>
      <p:sp>
        <p:nvSpPr>
          <p:cNvPr id="3" name="标题 2">
            <a:extLst>
              <a:ext uri="{FF2B5EF4-FFF2-40B4-BE49-F238E27FC236}">
                <a16:creationId xmlns:a16="http://schemas.microsoft.com/office/drawing/2014/main" id="{718B07DB-CBC2-4FAE-B6F9-FE6D46507987}"/>
              </a:ext>
            </a:extLst>
          </p:cNvPr>
          <p:cNvSpPr>
            <a:spLocks noGrp="1"/>
          </p:cNvSpPr>
          <p:nvPr>
            <p:ph type="title"/>
          </p:nvPr>
        </p:nvSpPr>
        <p:spPr/>
        <p:txBody>
          <a:bodyPr/>
          <a:lstStyle/>
          <a:p>
            <a:r>
              <a:rPr lang="zh-CN" altLang="en-US" dirty="0">
                <a:effectLst>
                  <a:outerShdw blurRad="38100" dist="38100" dir="2700000" algn="tl">
                    <a:srgbClr val="C0C0C0"/>
                  </a:outerShdw>
                </a:effectLst>
              </a:rPr>
              <a:t>进程的定义 </a:t>
            </a:r>
            <a:endParaRPr lang="zh-CN" altLang="en-US" dirty="0"/>
          </a:p>
        </p:txBody>
      </p:sp>
    </p:spTree>
    <p:extLst>
      <p:ext uri="{BB962C8B-B14F-4D97-AF65-F5344CB8AC3E}">
        <p14:creationId xmlns:p14="http://schemas.microsoft.com/office/powerpoint/2010/main" val="827060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4" name="Rectangle 3">
            <a:extLst>
              <a:ext uri="{FF2B5EF4-FFF2-40B4-BE49-F238E27FC236}">
                <a16:creationId xmlns:a16="http://schemas.microsoft.com/office/drawing/2014/main" id="{C6440E69-B029-4766-A1F6-F082FCDC6548}"/>
              </a:ext>
            </a:extLst>
          </p:cNvPr>
          <p:cNvSpPr>
            <a:spLocks noGrp="1" noChangeArrowheads="1"/>
          </p:cNvSpPr>
          <p:nvPr>
            <p:ph idx="1"/>
          </p:nvPr>
        </p:nvSpPr>
        <p:spPr/>
        <p:txBody>
          <a:bodyPr/>
          <a:lstStyle/>
          <a:p>
            <a:r>
              <a:rPr lang="zh-CN" altLang="en-US" sz="3200"/>
              <a:t>该函数用于比较两个线程</a:t>
            </a:r>
            <a:r>
              <a:rPr lang="en-US" altLang="zh-CN" sz="3200"/>
              <a:t>ID</a:t>
            </a:r>
            <a:r>
              <a:rPr lang="zh-CN" altLang="en-US" sz="3200"/>
              <a:t>是否相同</a:t>
            </a:r>
          </a:p>
          <a:p>
            <a:r>
              <a:rPr lang="zh-CN" altLang="en-US" sz="3200"/>
              <a:t>函数原型</a:t>
            </a:r>
            <a:endParaRPr lang="en-US" altLang="zh-CN" sz="3200"/>
          </a:p>
          <a:p>
            <a:pPr lvl="1"/>
            <a:r>
              <a:rPr lang="zh-CN" altLang="en-US" sz="2800"/>
              <a:t>头文件：</a:t>
            </a:r>
            <a:r>
              <a:rPr lang="en-US" altLang="zh-CN" sz="2800"/>
              <a:t>pthread.h</a:t>
            </a:r>
          </a:p>
          <a:p>
            <a:pPr lvl="1"/>
            <a:r>
              <a:rPr lang="en-US" altLang="zh-CN" sz="2800"/>
              <a:t>int pthread_equal(pthread_t tid1, pthread_t tid2);</a:t>
            </a:r>
            <a:r>
              <a:rPr lang="zh-CN" altLang="en-US" sz="2800"/>
              <a:t> </a:t>
            </a:r>
            <a:endParaRPr lang="en-US" altLang="zh-CN" sz="2800"/>
          </a:p>
          <a:p>
            <a:r>
              <a:rPr lang="zh-CN" altLang="en-US" sz="3200"/>
              <a:t>若相等则返回非</a:t>
            </a:r>
            <a:r>
              <a:rPr lang="en-US" altLang="zh-CN" sz="3200"/>
              <a:t>0</a:t>
            </a:r>
            <a:r>
              <a:rPr lang="zh-CN" altLang="en-US" sz="3200"/>
              <a:t>值，否则返回</a:t>
            </a:r>
            <a:r>
              <a:rPr lang="en-US" altLang="zh-CN" sz="3200"/>
              <a:t>0</a:t>
            </a:r>
          </a:p>
        </p:txBody>
      </p:sp>
      <p:sp>
        <p:nvSpPr>
          <p:cNvPr id="679938" name="Rectangle 2">
            <a:extLst>
              <a:ext uri="{FF2B5EF4-FFF2-40B4-BE49-F238E27FC236}">
                <a16:creationId xmlns:a16="http://schemas.microsoft.com/office/drawing/2014/main" id="{050149AE-6E14-429C-910D-B121C83E5818}"/>
              </a:ext>
            </a:extLst>
          </p:cNvPr>
          <p:cNvSpPr>
            <a:spLocks noGrp="1" noChangeArrowheads="1"/>
          </p:cNvSpPr>
          <p:nvPr>
            <p:ph type="title"/>
          </p:nvPr>
        </p:nvSpPr>
        <p:spPr/>
        <p:txBody>
          <a:bodyPr/>
          <a:lstStyle/>
          <a:p>
            <a:pPr>
              <a:defRPr/>
            </a:pPr>
            <a:r>
              <a:rPr lang="en-US" altLang="zh-CN"/>
              <a:t>pthread_equal</a:t>
            </a:r>
            <a:r>
              <a:rPr lang="zh-CN" altLang="en-US"/>
              <a:t>函数</a:t>
            </a:r>
          </a:p>
        </p:txBody>
      </p:sp>
      <p:sp>
        <p:nvSpPr>
          <p:cNvPr id="158722" name="灯片编号占位符 5">
            <a:extLst>
              <a:ext uri="{FF2B5EF4-FFF2-40B4-BE49-F238E27FC236}">
                <a16:creationId xmlns:a16="http://schemas.microsoft.com/office/drawing/2014/main" id="{C53AA5F5-27AA-46EB-9310-491876864A04}"/>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290</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28030" name="Group 158">
            <a:extLst>
              <a:ext uri="{FF2B5EF4-FFF2-40B4-BE49-F238E27FC236}">
                <a16:creationId xmlns:a16="http://schemas.microsoft.com/office/drawing/2014/main" id="{D8C09781-500E-4C1F-9F80-BA371154CE9E}"/>
              </a:ext>
            </a:extLst>
          </p:cNvPr>
          <p:cNvGraphicFramePr>
            <a:graphicFrameLocks noGrp="1"/>
          </p:cNvGraphicFramePr>
          <p:nvPr>
            <p:ph idx="1"/>
          </p:nvPr>
        </p:nvGraphicFramePr>
        <p:xfrm>
          <a:off x="712788" y="1311275"/>
          <a:ext cx="8077198" cy="4360861"/>
        </p:xfrm>
        <a:graphic>
          <a:graphicData uri="http://schemas.openxmlformats.org/drawingml/2006/table">
            <a:tbl>
              <a:tblPr/>
              <a:tblGrid>
                <a:gridCol w="1530193">
                  <a:extLst>
                    <a:ext uri="{9D8B030D-6E8A-4147-A177-3AD203B41FA5}">
                      <a16:colId xmlns:a16="http://schemas.microsoft.com/office/drawing/2014/main" val="20000"/>
                    </a:ext>
                  </a:extLst>
                </a:gridCol>
                <a:gridCol w="3232051">
                  <a:extLst>
                    <a:ext uri="{9D8B030D-6E8A-4147-A177-3AD203B41FA5}">
                      <a16:colId xmlns:a16="http://schemas.microsoft.com/office/drawing/2014/main" val="20001"/>
                    </a:ext>
                  </a:extLst>
                </a:gridCol>
                <a:gridCol w="3314954">
                  <a:extLst>
                    <a:ext uri="{9D8B030D-6E8A-4147-A177-3AD203B41FA5}">
                      <a16:colId xmlns:a16="http://schemas.microsoft.com/office/drawing/2014/main" val="20002"/>
                    </a:ext>
                  </a:extLst>
                </a:gridCol>
              </a:tblGrid>
              <a:tr h="683018">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应用功能</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线程</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进程</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5142">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创建</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pthread_create</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fork,vfork</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5142">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退出</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pthread_exit</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exit</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5142">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等待</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pthread_join</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wait</a:t>
                      </a: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waitpid</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9719">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取消</a:t>
                      </a: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终止</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pthread_cancel</a:t>
                      </a:r>
                      <a:endPar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abort</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3990">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读取</a:t>
                      </a: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ID</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pthread_self</a:t>
                      </a: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getpid</a:t>
                      </a: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188708">
                <a:tc>
                  <a:txBody>
                    <a:body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同步互斥</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r>
                        <a:rPr kumimoji="1" lang="zh-CN" altLang="en-US"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通信机制</a:t>
                      </a:r>
                    </a:p>
                  </a:txBody>
                  <a:tcPr marL="91441"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339725" algn="l" defTabSz="904875"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互斥锁、条件变量、读写锁</a:t>
                      </a:r>
                    </a:p>
                  </a:txBody>
                  <a:tcPr marL="0"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339725" algn="l" defTabSz="904875"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无名管道、有名管道、信号、消息队列、信号量、共享内存</a:t>
                      </a:r>
                    </a:p>
                  </a:txBody>
                  <a:tcPr marL="0" marR="91441" marT="45715" marB="45715"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127874" name="Rectangle 2">
            <a:extLst>
              <a:ext uri="{FF2B5EF4-FFF2-40B4-BE49-F238E27FC236}">
                <a16:creationId xmlns:a16="http://schemas.microsoft.com/office/drawing/2014/main" id="{4C2C683C-77D2-4246-A63C-96CB47572435}"/>
              </a:ext>
            </a:extLst>
          </p:cNvPr>
          <p:cNvSpPr>
            <a:spLocks noGrp="1" noChangeArrowheads="1"/>
          </p:cNvSpPr>
          <p:nvPr>
            <p:ph type="title"/>
          </p:nvPr>
        </p:nvSpPr>
        <p:spPr/>
        <p:txBody>
          <a:bodyPr/>
          <a:lstStyle/>
          <a:p>
            <a:pPr eaLnBrk="1" hangingPunct="1">
              <a:defRPr/>
            </a:pPr>
            <a:r>
              <a:rPr lang="zh-CN" altLang="en-US" dirty="0"/>
              <a:t>进程</a:t>
            </a:r>
            <a:r>
              <a:rPr lang="en-US" altLang="zh-CN" dirty="0"/>
              <a:t>/</a:t>
            </a:r>
            <a:r>
              <a:rPr lang="zh-CN" altLang="en-US" dirty="0"/>
              <a:t>线程控制操作对比 </a:t>
            </a:r>
          </a:p>
        </p:txBody>
      </p:sp>
      <p:sp>
        <p:nvSpPr>
          <p:cNvPr id="160770" name="灯片编号占位符 5">
            <a:extLst>
              <a:ext uri="{FF2B5EF4-FFF2-40B4-BE49-F238E27FC236}">
                <a16:creationId xmlns:a16="http://schemas.microsoft.com/office/drawing/2014/main" id="{BDD28C5F-A185-4CCD-97F9-4A1359FFF1BD}"/>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291</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A52AFA0-321A-4609-AE64-9E68D90FF3EB}"/>
              </a:ext>
            </a:extLst>
          </p:cNvPr>
          <p:cNvSpPr>
            <a:spLocks noGrp="1"/>
          </p:cNvSpPr>
          <p:nvPr>
            <p:ph idx="1"/>
          </p:nvPr>
        </p:nvSpPr>
        <p:spPr>
          <a:xfrm>
            <a:off x="445031" y="1172510"/>
            <a:ext cx="8401513" cy="5157643"/>
          </a:xfrm>
        </p:spPr>
        <p:txBody>
          <a:bodyPr/>
          <a:lstStyle/>
          <a:p>
            <a:pPr algn="just">
              <a:lnSpc>
                <a:spcPct val="130000"/>
              </a:lnSpc>
              <a:spcBef>
                <a:spcPct val="50000"/>
              </a:spcBef>
              <a:buClrTx/>
              <a:buSzTx/>
            </a:pPr>
            <a:r>
              <a:rPr kumimoji="1" lang="zh-CN" altLang="en-US" sz="2400" dirty="0">
                <a:latin typeface="Times New Roman" panose="02020603050405020304" pitchFamily="18" charset="0"/>
              </a:rPr>
              <a:t>线程的创建：</a:t>
            </a:r>
            <a:endParaRPr kumimoji="1" lang="en-US" altLang="zh-CN" sz="2400" dirty="0">
              <a:latin typeface="Times New Roman" panose="02020603050405020304" pitchFamily="18" charset="0"/>
            </a:endParaRPr>
          </a:p>
          <a:p>
            <a:pPr lvl="2" algn="just">
              <a:lnSpc>
                <a:spcPct val="130000"/>
              </a:lnSpc>
              <a:spcBef>
                <a:spcPts val="0"/>
              </a:spcBef>
              <a:buClrTx/>
              <a:buSzTx/>
              <a:buFont typeface="Wingdings" panose="05000000000000000000" pitchFamily="2" charset="2"/>
              <a:buChar char="ü"/>
            </a:pPr>
            <a:r>
              <a:rPr kumimoji="1" lang="zh-CN" altLang="en-US" dirty="0">
                <a:latin typeface="Times New Roman" panose="02020603050405020304" pitchFamily="18" charset="0"/>
              </a:rPr>
              <a:t>在多线程</a:t>
            </a:r>
            <a:r>
              <a:rPr kumimoji="1" lang="en-US" altLang="zh-CN" dirty="0">
                <a:latin typeface="Times New Roman" panose="02020603050405020304" pitchFamily="18" charset="0"/>
              </a:rPr>
              <a:t>OS</a:t>
            </a:r>
            <a:r>
              <a:rPr kumimoji="1" lang="zh-CN" altLang="en-US" dirty="0">
                <a:latin typeface="Times New Roman" panose="02020603050405020304" pitchFamily="18" charset="0"/>
              </a:rPr>
              <a:t>环境下，应用程序在启动时，通常仅有一个</a:t>
            </a:r>
            <a:r>
              <a:rPr kumimoji="1" lang="zh-CN" altLang="en-US" dirty="0">
                <a:latin typeface="Courier New" panose="02070309020205020404" pitchFamily="49" charset="0"/>
              </a:rPr>
              <a:t>“</a:t>
            </a:r>
            <a:r>
              <a:rPr kumimoji="1" lang="zh-CN" altLang="en-US" dirty="0">
                <a:solidFill>
                  <a:srgbClr val="FF0000"/>
                </a:solidFill>
                <a:latin typeface="Times New Roman" panose="02020603050405020304" pitchFamily="18" charset="0"/>
              </a:rPr>
              <a:t>初始化线程</a:t>
            </a:r>
            <a:r>
              <a:rPr kumimoji="1" lang="zh-CN" altLang="en-US" dirty="0">
                <a:latin typeface="Courier New" panose="02070309020205020404" pitchFamily="49" charset="0"/>
              </a:rPr>
              <a:t>”</a:t>
            </a:r>
            <a:r>
              <a:rPr kumimoji="1" lang="zh-CN" altLang="en-US" dirty="0">
                <a:latin typeface="Times New Roman" panose="02020603050405020304" pitchFamily="18" charset="0"/>
              </a:rPr>
              <a:t>线程在执行。</a:t>
            </a:r>
            <a:endParaRPr kumimoji="1" lang="en-US" altLang="zh-CN" dirty="0">
              <a:latin typeface="Times New Roman" panose="02020603050405020304" pitchFamily="18" charset="0"/>
            </a:endParaRPr>
          </a:p>
          <a:p>
            <a:pPr lvl="2" algn="just">
              <a:lnSpc>
                <a:spcPct val="130000"/>
              </a:lnSpc>
              <a:spcBef>
                <a:spcPts val="0"/>
              </a:spcBef>
              <a:buClrTx/>
              <a:buSzTx/>
              <a:buFont typeface="Wingdings" panose="05000000000000000000" pitchFamily="2" charset="2"/>
              <a:buChar char="ü"/>
            </a:pPr>
            <a:r>
              <a:rPr kumimoji="1" lang="zh-CN" altLang="en-US" dirty="0">
                <a:latin typeface="Times New Roman" panose="02020603050405020304" pitchFamily="18" charset="0"/>
              </a:rPr>
              <a:t>在创建新线程时，需要利用一个</a:t>
            </a:r>
            <a:r>
              <a:rPr kumimoji="1" lang="zh-CN" altLang="en-US" dirty="0">
                <a:solidFill>
                  <a:srgbClr val="FF0000"/>
                </a:solidFill>
                <a:latin typeface="Times New Roman" panose="02020603050405020304" pitchFamily="18" charset="0"/>
              </a:rPr>
              <a:t>线程创建函数</a:t>
            </a:r>
            <a:r>
              <a:rPr kumimoji="1" lang="en-US" altLang="zh-CN" dirty="0">
                <a:latin typeface="Times New Roman" panose="02020603050405020304" pitchFamily="18" charset="0"/>
              </a:rPr>
              <a:t>(</a:t>
            </a:r>
            <a:r>
              <a:rPr kumimoji="1" lang="zh-CN" altLang="en-US" dirty="0">
                <a:latin typeface="Times New Roman" panose="02020603050405020304" pitchFamily="18" charset="0"/>
              </a:rPr>
              <a:t>或系统调用</a:t>
            </a:r>
            <a:r>
              <a:rPr kumimoji="1" lang="en-US" altLang="zh-CN" dirty="0">
                <a:latin typeface="Times New Roman" panose="02020603050405020304" pitchFamily="18" charset="0"/>
              </a:rPr>
              <a:t>)</a:t>
            </a:r>
            <a:r>
              <a:rPr kumimoji="1" lang="zh-CN" altLang="en-US" dirty="0">
                <a:latin typeface="Times New Roman" panose="02020603050405020304" pitchFamily="18" charset="0"/>
              </a:rPr>
              <a:t>，并提供相应的参数。</a:t>
            </a:r>
            <a:endParaRPr kumimoji="1" lang="en-US" altLang="zh-CN" dirty="0">
              <a:latin typeface="Times New Roman" panose="02020603050405020304" pitchFamily="18" charset="0"/>
            </a:endParaRPr>
          </a:p>
          <a:p>
            <a:pPr lvl="3" algn="just">
              <a:lnSpc>
                <a:spcPct val="130000"/>
              </a:lnSpc>
              <a:spcBef>
                <a:spcPts val="0"/>
              </a:spcBef>
              <a:buClrTx/>
              <a:buSzTx/>
              <a:buFont typeface="Arial" panose="020B0604020202020204" pitchFamily="34" charset="0"/>
              <a:buChar char="•"/>
            </a:pPr>
            <a:r>
              <a:rPr kumimoji="1" lang="zh-CN" altLang="en-US" dirty="0">
                <a:latin typeface="Times New Roman" panose="02020603050405020304" pitchFamily="18" charset="0"/>
              </a:rPr>
              <a:t>如指向线程主程序的入口指针、堆栈的大小，以及用于调度的优先级等。</a:t>
            </a:r>
            <a:endParaRPr kumimoji="1" lang="en-US" altLang="zh-CN" dirty="0">
              <a:latin typeface="Times New Roman" panose="02020603050405020304" pitchFamily="18" charset="0"/>
            </a:endParaRPr>
          </a:p>
          <a:p>
            <a:pPr lvl="2" algn="just">
              <a:lnSpc>
                <a:spcPct val="130000"/>
              </a:lnSpc>
              <a:spcBef>
                <a:spcPts val="0"/>
              </a:spcBef>
              <a:buClrTx/>
              <a:buSzTx/>
              <a:buFont typeface="Wingdings" panose="05000000000000000000" pitchFamily="2" charset="2"/>
              <a:buChar char="ü"/>
            </a:pPr>
            <a:r>
              <a:rPr kumimoji="1" lang="zh-CN" altLang="en-US" dirty="0">
                <a:latin typeface="Times New Roman" panose="02020603050405020304" pitchFamily="18" charset="0"/>
              </a:rPr>
              <a:t>在线程创建函数执行完后，将返回一个线程标识符供以后使用。</a:t>
            </a:r>
            <a:endParaRPr kumimoji="1" lang="en-US" altLang="zh-CN" dirty="0">
              <a:latin typeface="Times New Roman" panose="02020603050405020304" pitchFamily="18" charset="0"/>
            </a:endParaRPr>
          </a:p>
          <a:p>
            <a:pPr lvl="1" algn="just">
              <a:lnSpc>
                <a:spcPct val="130000"/>
              </a:lnSpc>
              <a:spcBef>
                <a:spcPts val="0"/>
              </a:spcBef>
              <a:buClrTx/>
              <a:buSzTx/>
              <a:buFont typeface="Wingdings" panose="05000000000000000000" pitchFamily="2" charset="2"/>
              <a:buChar char="Ø"/>
            </a:pPr>
            <a:r>
              <a:rPr kumimoji="1" lang="zh-CN" altLang="en-US" dirty="0">
                <a:latin typeface="Times New Roman" panose="02020603050405020304" pitchFamily="18" charset="0"/>
              </a:rPr>
              <a:t>线程的终止：</a:t>
            </a:r>
            <a:endParaRPr kumimoji="1" lang="en-US" altLang="zh-CN" dirty="0">
              <a:latin typeface="Times New Roman" panose="02020603050405020304" pitchFamily="18" charset="0"/>
            </a:endParaRPr>
          </a:p>
          <a:p>
            <a:pPr lvl="2" algn="just">
              <a:lnSpc>
                <a:spcPct val="130000"/>
              </a:lnSpc>
              <a:spcBef>
                <a:spcPts val="0"/>
              </a:spcBef>
              <a:buClrTx/>
              <a:buSzTx/>
              <a:buFont typeface="Wingdings" panose="05000000000000000000" pitchFamily="2" charset="2"/>
              <a:buChar char="ü"/>
            </a:pPr>
            <a:r>
              <a:rPr kumimoji="1" lang="zh-CN" altLang="en-US" dirty="0">
                <a:latin typeface="Times New Roman" panose="02020603050405020304" pitchFamily="18" charset="0"/>
              </a:rPr>
              <a:t>线程完成了自己的工作后自愿退出；</a:t>
            </a:r>
            <a:endParaRPr kumimoji="1" lang="en-US" altLang="zh-CN" dirty="0">
              <a:latin typeface="Times New Roman" panose="02020603050405020304" pitchFamily="18" charset="0"/>
            </a:endParaRPr>
          </a:p>
          <a:p>
            <a:pPr lvl="2" algn="just">
              <a:lnSpc>
                <a:spcPct val="130000"/>
              </a:lnSpc>
              <a:spcBef>
                <a:spcPts val="0"/>
              </a:spcBef>
              <a:buClrTx/>
              <a:buSzTx/>
              <a:buFont typeface="Wingdings" panose="05000000000000000000" pitchFamily="2" charset="2"/>
              <a:buChar char="ü"/>
            </a:pPr>
            <a:r>
              <a:rPr kumimoji="1" lang="zh-CN" altLang="en-US" dirty="0">
                <a:solidFill>
                  <a:srgbClr val="00B0F0"/>
                </a:solidFill>
                <a:latin typeface="Times New Roman" panose="02020603050405020304" pitchFamily="18" charset="0"/>
              </a:rPr>
              <a:t>或</a:t>
            </a:r>
            <a:r>
              <a:rPr kumimoji="1" lang="zh-CN" altLang="en-US" dirty="0">
                <a:latin typeface="Times New Roman" panose="02020603050405020304" pitchFamily="18" charset="0"/>
              </a:rPr>
              <a:t>线程在运行中出现错误或由于某种原因而被其它线程强行终止。 </a:t>
            </a:r>
          </a:p>
          <a:p>
            <a:endParaRPr lang="zh-CN" altLang="en-US" dirty="0"/>
          </a:p>
        </p:txBody>
      </p:sp>
      <p:sp>
        <p:nvSpPr>
          <p:cNvPr id="3" name="标题 2">
            <a:extLst>
              <a:ext uri="{FF2B5EF4-FFF2-40B4-BE49-F238E27FC236}">
                <a16:creationId xmlns:a16="http://schemas.microsoft.com/office/drawing/2014/main" id="{46FC5BBC-B6F6-4E0C-B9E8-F472E40BF1E6}"/>
              </a:ext>
            </a:extLst>
          </p:cNvPr>
          <p:cNvSpPr>
            <a:spLocks noGrp="1"/>
          </p:cNvSpPr>
          <p:nvPr>
            <p:ph type="title"/>
          </p:nvPr>
        </p:nvSpPr>
        <p:spPr/>
        <p:txBody>
          <a:bodyPr/>
          <a:lstStyle/>
          <a:p>
            <a:r>
              <a:rPr kumimoji="1" lang="zh-CN" altLang="en-US" dirty="0">
                <a:solidFill>
                  <a:srgbClr val="FF0000"/>
                </a:solidFill>
                <a:latin typeface="Times New Roman" panose="02020603050405020304" pitchFamily="18" charset="0"/>
              </a:rPr>
              <a:t> </a:t>
            </a:r>
            <a:r>
              <a:rPr kumimoji="1" lang="en-US" altLang="zh-CN" dirty="0">
                <a:solidFill>
                  <a:srgbClr val="FF0000"/>
                </a:solidFill>
                <a:latin typeface="Times New Roman" panose="02020603050405020304" pitchFamily="18" charset="0"/>
              </a:rPr>
              <a:t>6. </a:t>
            </a:r>
            <a:r>
              <a:rPr kumimoji="1" lang="zh-CN" altLang="en-US" dirty="0">
                <a:solidFill>
                  <a:srgbClr val="FF0000"/>
                </a:solidFill>
                <a:latin typeface="Times New Roman" panose="02020603050405020304" pitchFamily="18" charset="0"/>
              </a:rPr>
              <a:t>线程的创建和终止</a:t>
            </a:r>
            <a:endParaRPr lang="zh-CN" altLang="en-US" dirty="0"/>
          </a:p>
        </p:txBody>
      </p:sp>
    </p:spTree>
    <p:extLst>
      <p:ext uri="{BB962C8B-B14F-4D97-AF65-F5344CB8AC3E}">
        <p14:creationId xmlns:p14="http://schemas.microsoft.com/office/powerpoint/2010/main" val="3991666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down)">
                                      <p:cBhvr>
                                        <p:cTn id="7" dur="1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1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wipe(down)">
                                      <p:cBhvr>
                                        <p:cTn id="17" dur="1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down)">
                                      <p:cBhvr>
                                        <p:cTn id="22" dur="1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wipe(down)">
                                      <p:cBhvr>
                                        <p:cTn id="27" dur="1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wipe(down)">
                                      <p:cBhvr>
                                        <p:cTn id="32" dur="1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wipe(down)">
                                      <p:cBhvr>
                                        <p:cTn id="37" dur="1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3">
            <a:extLst>
              <a:ext uri="{FF2B5EF4-FFF2-40B4-BE49-F238E27FC236}">
                <a16:creationId xmlns:a16="http://schemas.microsoft.com/office/drawing/2014/main" id="{7C9E2FB4-97F0-4C01-A0C1-097A6A763A9A}"/>
              </a:ext>
            </a:extLst>
          </p:cNvPr>
          <p:cNvSpPr>
            <a:spLocks noGrp="1" noRot="1" noChangeArrowheads="1"/>
          </p:cNvSpPr>
          <p:nvPr>
            <p:ph type="body" idx="1"/>
          </p:nvPr>
        </p:nvSpPr>
        <p:spPr>
          <a:xfrm>
            <a:off x="303212" y="1604791"/>
            <a:ext cx="8537575" cy="3881610"/>
          </a:xfrm>
        </p:spPr>
        <p:txBody>
          <a:bodyPr/>
          <a:lstStyle/>
          <a:p>
            <a:r>
              <a:rPr lang="en-US" altLang="zh-CN" sz="2400" b="1" dirty="0"/>
              <a:t>Linux</a:t>
            </a:r>
            <a:r>
              <a:rPr lang="zh-CN" altLang="en-US" sz="2400" b="1" dirty="0"/>
              <a:t>系统下的多线程遵循</a:t>
            </a:r>
            <a:r>
              <a:rPr lang="en-US" altLang="zh-CN" sz="2400" b="1" dirty="0"/>
              <a:t>POSIX</a:t>
            </a:r>
            <a:r>
              <a:rPr lang="zh-CN" altLang="en-US" sz="2400" b="1" dirty="0"/>
              <a:t>线程接口，称为</a:t>
            </a:r>
            <a:r>
              <a:rPr lang="en-US" altLang="zh-CN" sz="2400" b="1" dirty="0" err="1"/>
              <a:t>pthread</a:t>
            </a:r>
            <a:r>
              <a:rPr lang="zh-CN" altLang="en-US" sz="2400" b="1" dirty="0"/>
              <a:t>。</a:t>
            </a:r>
          </a:p>
          <a:p>
            <a:pPr>
              <a:lnSpc>
                <a:spcPts val="3200"/>
              </a:lnSpc>
            </a:pPr>
            <a:r>
              <a:rPr lang="zh-CN" altLang="en-US" sz="2400" dirty="0"/>
              <a:t>进程创建：</a:t>
            </a:r>
            <a:endParaRPr lang="en-US" altLang="zh-CN" sz="2400" dirty="0"/>
          </a:p>
          <a:p>
            <a:pPr marL="0" indent="0">
              <a:lnSpc>
                <a:spcPts val="3200"/>
              </a:lnSpc>
              <a:buNone/>
            </a:pPr>
            <a:r>
              <a:rPr lang="en-US" altLang="zh-CN" sz="2400" b="1" dirty="0"/>
              <a:t>#include &lt;</a:t>
            </a:r>
            <a:r>
              <a:rPr lang="en-US" altLang="zh-CN" sz="2400" b="1" dirty="0" err="1"/>
              <a:t>pthread.h</a:t>
            </a:r>
            <a:r>
              <a:rPr lang="en-US" altLang="zh-CN" sz="2400" b="1" dirty="0"/>
              <a:t>&gt;</a:t>
            </a:r>
          </a:p>
          <a:p>
            <a:pPr marL="0" indent="0">
              <a:lnSpc>
                <a:spcPts val="3200"/>
              </a:lnSpc>
              <a:buNone/>
            </a:pPr>
            <a:r>
              <a:rPr lang="en-US" altLang="zh-CN" sz="2400" b="1" dirty="0"/>
              <a:t>int </a:t>
            </a:r>
            <a:r>
              <a:rPr lang="en-US" altLang="zh-CN" sz="2400" b="1" dirty="0" err="1">
                <a:solidFill>
                  <a:srgbClr val="FF0000"/>
                </a:solidFill>
              </a:rPr>
              <a:t>pthread_create</a:t>
            </a:r>
            <a:r>
              <a:rPr lang="en-US" altLang="zh-CN" sz="2400" b="1" dirty="0"/>
              <a:t>(</a:t>
            </a:r>
          </a:p>
          <a:p>
            <a:pPr>
              <a:lnSpc>
                <a:spcPts val="3200"/>
              </a:lnSpc>
              <a:buFont typeface="Wingdings 2" panose="05020102010507070707" pitchFamily="18" charset="2"/>
              <a:buNone/>
            </a:pPr>
            <a:r>
              <a:rPr lang="en-US" altLang="zh-CN" sz="2400" b="1" dirty="0"/>
              <a:t>    </a:t>
            </a:r>
            <a:r>
              <a:rPr lang="en-US" altLang="zh-CN" sz="2400" b="1" dirty="0" err="1"/>
              <a:t>pthread_t</a:t>
            </a:r>
            <a:r>
              <a:rPr lang="en-US" altLang="zh-CN" sz="2400" b="1" dirty="0"/>
              <a:t>  *restrict  </a:t>
            </a:r>
            <a:r>
              <a:rPr lang="en-US" altLang="zh-CN" sz="2400" b="1" dirty="0" err="1"/>
              <a:t>tidp</a:t>
            </a:r>
            <a:r>
              <a:rPr lang="en-US" altLang="zh-CN" sz="2400" b="1" dirty="0"/>
              <a:t>,              </a:t>
            </a:r>
            <a:r>
              <a:rPr lang="en-US" altLang="zh-CN" sz="2000" b="1" dirty="0">
                <a:solidFill>
                  <a:srgbClr val="FF0000"/>
                </a:solidFill>
              </a:rPr>
              <a:t>//</a:t>
            </a:r>
            <a:r>
              <a:rPr lang="zh-CN" altLang="en-US" sz="2000" b="1" dirty="0">
                <a:solidFill>
                  <a:srgbClr val="FF0000"/>
                </a:solidFill>
              </a:rPr>
              <a:t>指向线程标识符的指针</a:t>
            </a:r>
            <a:br>
              <a:rPr lang="zh-CN" altLang="en-US" sz="2400" b="1" dirty="0"/>
            </a:br>
            <a:r>
              <a:rPr lang="zh-CN" altLang="en-US" sz="2400" b="1" dirty="0"/>
              <a:t>  </a:t>
            </a:r>
            <a:r>
              <a:rPr lang="en-US" altLang="zh-CN" sz="2400" b="1" dirty="0"/>
              <a:t>const  </a:t>
            </a:r>
            <a:r>
              <a:rPr lang="en-US" altLang="zh-CN" sz="2400" b="1" dirty="0" err="1"/>
              <a:t>pthread_attr_t</a:t>
            </a:r>
            <a:r>
              <a:rPr lang="en-US" altLang="zh-CN" sz="2400" b="1" dirty="0"/>
              <a:t>  *restrict  </a:t>
            </a:r>
            <a:r>
              <a:rPr lang="en-US" altLang="zh-CN" sz="2400" b="1" dirty="0" err="1"/>
              <a:t>attr</a:t>
            </a:r>
            <a:r>
              <a:rPr lang="en-US" altLang="zh-CN" sz="2400" b="1" dirty="0"/>
              <a:t>,  </a:t>
            </a:r>
            <a:r>
              <a:rPr lang="en-US" altLang="zh-CN" sz="2000" b="1" dirty="0">
                <a:solidFill>
                  <a:srgbClr val="FF0000"/>
                </a:solidFill>
              </a:rPr>
              <a:t>//</a:t>
            </a:r>
            <a:r>
              <a:rPr lang="zh-CN" altLang="en-US" sz="2000" b="1" dirty="0">
                <a:solidFill>
                  <a:srgbClr val="FF0000"/>
                </a:solidFill>
              </a:rPr>
              <a:t>设置线程属性</a:t>
            </a:r>
            <a:br>
              <a:rPr lang="zh-CN" altLang="en-US" sz="2400" b="1" dirty="0"/>
            </a:br>
            <a:r>
              <a:rPr lang="zh-CN" altLang="en-US" sz="2400" b="1" dirty="0"/>
              <a:t>  </a:t>
            </a:r>
            <a:r>
              <a:rPr lang="en-US" altLang="zh-CN" sz="2400" b="1" dirty="0"/>
              <a:t>void  *(*</a:t>
            </a:r>
            <a:r>
              <a:rPr lang="en-US" altLang="zh-CN" sz="2400" b="1" dirty="0" err="1"/>
              <a:t>start_rtn</a:t>
            </a:r>
            <a:r>
              <a:rPr lang="en-US" altLang="zh-CN" sz="2400" b="1" dirty="0"/>
              <a:t>)(void),              </a:t>
            </a:r>
            <a:r>
              <a:rPr lang="en-US" altLang="zh-CN" sz="2000" b="1" dirty="0">
                <a:solidFill>
                  <a:srgbClr val="FF0000"/>
                </a:solidFill>
              </a:rPr>
              <a:t>//</a:t>
            </a:r>
            <a:r>
              <a:rPr lang="zh-CN" altLang="en-US" sz="2000" b="1" dirty="0">
                <a:solidFill>
                  <a:srgbClr val="FF0000"/>
                </a:solidFill>
              </a:rPr>
              <a:t>线程运行函数的起始地址</a:t>
            </a:r>
            <a:br>
              <a:rPr lang="zh-CN" altLang="en-US" sz="2400" b="1" dirty="0"/>
            </a:br>
            <a:r>
              <a:rPr lang="zh-CN" altLang="en-US" sz="2400" b="1" dirty="0"/>
              <a:t>  </a:t>
            </a:r>
            <a:r>
              <a:rPr lang="en-US" altLang="zh-CN" sz="2400" b="1" dirty="0"/>
              <a:t>void  *restrict  </a:t>
            </a:r>
            <a:r>
              <a:rPr lang="en-US" altLang="zh-CN" sz="2400" b="1" dirty="0" err="1"/>
              <a:t>arg</a:t>
            </a:r>
            <a:r>
              <a:rPr lang="en-US" altLang="zh-CN" sz="2400" b="1" dirty="0"/>
              <a:t>;                       </a:t>
            </a:r>
            <a:r>
              <a:rPr lang="en-US" altLang="zh-CN" sz="2000" b="1" dirty="0">
                <a:solidFill>
                  <a:srgbClr val="FF0000"/>
                </a:solidFill>
              </a:rPr>
              <a:t>//</a:t>
            </a:r>
            <a:r>
              <a:rPr lang="zh-CN" altLang="en-US" sz="2000" b="1" dirty="0">
                <a:solidFill>
                  <a:srgbClr val="FF0000"/>
                </a:solidFill>
              </a:rPr>
              <a:t>运行函数的参数</a:t>
            </a:r>
          </a:p>
        </p:txBody>
      </p:sp>
      <p:sp>
        <p:nvSpPr>
          <p:cNvPr id="3" name="标题 2">
            <a:extLst>
              <a:ext uri="{FF2B5EF4-FFF2-40B4-BE49-F238E27FC236}">
                <a16:creationId xmlns:a16="http://schemas.microsoft.com/office/drawing/2014/main" id="{7F18FD6D-ED43-463C-8B2A-253DB8BAA41F}"/>
              </a:ext>
            </a:extLst>
          </p:cNvPr>
          <p:cNvSpPr>
            <a:spLocks noGrp="1"/>
          </p:cNvSpPr>
          <p:nvPr>
            <p:ph type="title"/>
          </p:nvPr>
        </p:nvSpPr>
        <p:spPr>
          <a:xfrm>
            <a:off x="620981" y="459473"/>
            <a:ext cx="7902037" cy="549275"/>
          </a:xfrm>
        </p:spPr>
        <p:txBody>
          <a:bodyPr/>
          <a:lstStyle/>
          <a:p>
            <a:r>
              <a:rPr lang="en-US" altLang="zh-CN" dirty="0"/>
              <a:t>Linux</a:t>
            </a:r>
            <a:r>
              <a:rPr lang="zh-CN" altLang="en-US" dirty="0"/>
              <a:t>下多线程编程（</a:t>
            </a:r>
            <a:r>
              <a:rPr lang="en-US" altLang="zh-CN" dirty="0"/>
              <a:t>C</a:t>
            </a:r>
            <a:r>
              <a:rPr lang="zh-CN" altLang="en-US" dirty="0"/>
              <a:t>语言）</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045CF963-0EEE-4B07-A24F-43DA3F01E106}"/>
              </a:ext>
            </a:extLst>
          </p:cNvPr>
          <p:cNvSpPr>
            <a:spLocks noGrp="1" noChangeArrowheads="1"/>
          </p:cNvSpPr>
          <p:nvPr>
            <p:ph type="title"/>
          </p:nvPr>
        </p:nvSpPr>
        <p:spPr>
          <a:xfrm>
            <a:off x="381000" y="304800"/>
            <a:ext cx="8763000" cy="676275"/>
          </a:xfrm>
        </p:spPr>
        <p:txBody>
          <a:bodyPr/>
          <a:lstStyle/>
          <a:p>
            <a:r>
              <a:rPr lang="zh-CN" altLang="en-US" dirty="0"/>
              <a:t>线程实现浏览器</a:t>
            </a:r>
            <a:endParaRPr lang="en-US" altLang="zh-CN" dirty="0"/>
          </a:p>
        </p:txBody>
      </p:sp>
      <p:sp>
        <p:nvSpPr>
          <p:cNvPr id="179223" name="Rectangle 23">
            <a:extLst>
              <a:ext uri="{FF2B5EF4-FFF2-40B4-BE49-F238E27FC236}">
                <a16:creationId xmlns:a16="http://schemas.microsoft.com/office/drawing/2014/main" id="{FF29B5BF-FBEA-4FDF-97DD-EACF7AEF8A91}"/>
              </a:ext>
            </a:extLst>
          </p:cNvPr>
          <p:cNvSpPr>
            <a:spLocks noChangeArrowheads="1"/>
          </p:cNvSpPr>
          <p:nvPr/>
        </p:nvSpPr>
        <p:spPr bwMode="auto">
          <a:xfrm>
            <a:off x="228600" y="1143000"/>
            <a:ext cx="8915400" cy="304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0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void </a:t>
            </a:r>
            <a:r>
              <a:rPr kumimoji="0" lang="en-US" altLang="zh-CN" sz="2400" b="1" i="0" u="none" strike="noStrike" kern="12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mn-cs"/>
              </a:rPr>
              <a:t>WebExplorer</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(char *URL)</a:t>
            </a:r>
          </a:p>
          <a:p>
            <a:pPr marL="342900" marR="0" lvl="0" indent="-342900" algn="l" defTabSz="457200" rtl="0" eaLnBrk="1" fontAlgn="auto" latinLnBrk="0" hangingPunct="1">
              <a:lnSpc>
                <a:spcPct val="100000"/>
              </a:lnSpc>
              <a:spcBef>
                <a:spcPct val="20000"/>
              </a:spcBef>
              <a:spcAft>
                <a:spcPts val="0"/>
              </a:spcAft>
              <a:buClr>
                <a:srgbClr val="993300"/>
              </a:buClr>
              <a:buSzPct val="9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a:t>
            </a:r>
          </a:p>
          <a:p>
            <a:pPr marL="342900" marR="0" lvl="0" indent="-342900" algn="l" defTabSz="457200" rtl="0" eaLnBrk="1" fontAlgn="auto" latinLnBrk="0" hangingPunct="1">
              <a:lnSpc>
                <a:spcPct val="100000"/>
              </a:lnSpc>
              <a:spcBef>
                <a:spcPct val="20000"/>
              </a:spcBef>
              <a:spcAft>
                <a:spcPts val="0"/>
              </a:spcAft>
              <a:buClr>
                <a:srgbClr val="993300"/>
              </a:buClr>
              <a:buSzPct val="9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   </a:t>
            </a:r>
            <a:r>
              <a:rPr kumimoji="0" lang="en-US" altLang="zh-CN" sz="2400" b="1" i="0" u="none" strike="noStrike" kern="12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mn-cs"/>
              </a:rPr>
              <a:t>pthread_t</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 tid1, tid2, tid3, tid4;</a:t>
            </a:r>
          </a:p>
          <a:p>
            <a:pPr marL="342900" marR="0" lvl="0" indent="-342900" algn="l" defTabSz="457200" rtl="0" eaLnBrk="1" fontAlgn="auto" latinLnBrk="0" hangingPunct="1">
              <a:lnSpc>
                <a:spcPct val="100000"/>
              </a:lnSpc>
              <a:spcBef>
                <a:spcPct val="20000"/>
              </a:spcBef>
              <a:spcAft>
                <a:spcPts val="0"/>
              </a:spcAft>
              <a:buClr>
                <a:srgbClr val="993300"/>
              </a:buClr>
              <a:buSzPct val="9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   </a:t>
            </a:r>
            <a:r>
              <a:rPr kumimoji="0" lang="en-US" altLang="zh-CN" sz="2400" b="1" i="0" u="none" strike="noStrike" kern="12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mn-cs"/>
              </a:rPr>
              <a:t>pthread_attr_t</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 attr1, attr2, attr3, attr4;</a:t>
            </a:r>
          </a:p>
          <a:p>
            <a:pPr marL="342900" marR="0" lvl="0" indent="-342900" algn="l" defTabSz="457200" rtl="0" eaLnBrk="1" fontAlgn="auto" latinLnBrk="0" hangingPunct="1">
              <a:lnSpc>
                <a:spcPct val="100000"/>
              </a:lnSpc>
              <a:spcBef>
                <a:spcPct val="20000"/>
              </a:spcBef>
              <a:spcAft>
                <a:spcPts val="0"/>
              </a:spcAft>
              <a:buClr>
                <a:srgbClr val="993300"/>
              </a:buClr>
              <a:buSzPct val="9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   </a:t>
            </a:r>
            <a:r>
              <a:rPr kumimoji="0" lang="en-US" altLang="zh-CN" sz="2400" b="1" i="0" u="none" strike="noStrike" kern="12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mn-cs"/>
              </a:rPr>
              <a:t>pthread_attr_init</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(&amp;attr1); ...</a:t>
            </a:r>
          </a:p>
          <a:p>
            <a:pPr marL="342900" marR="0" lvl="0" indent="-342900" algn="l" defTabSz="457200" rtl="0" eaLnBrk="1" fontAlgn="auto" latinLnBrk="0" hangingPunct="1">
              <a:lnSpc>
                <a:spcPct val="100000"/>
              </a:lnSpc>
              <a:spcBef>
                <a:spcPct val="20000"/>
              </a:spcBef>
              <a:spcAft>
                <a:spcPts val="0"/>
              </a:spcAft>
              <a:buClr>
                <a:srgbClr val="993300"/>
              </a:buClr>
              <a:buSzPct val="9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   </a:t>
            </a:r>
            <a:r>
              <a:rPr kumimoji="0" lang="en-US" altLang="zh-CN" sz="2400" b="1" i="0" u="none" strike="noStrike" kern="1200" cap="none" spc="0" normalizeH="0" baseline="0" noProof="0" dirty="0" err="1">
                <a:ln>
                  <a:noFill/>
                </a:ln>
                <a:solidFill>
                  <a:srgbClr val="FF0000"/>
                </a:solidFill>
                <a:effectLst/>
                <a:uLnTx/>
                <a:uFillTx/>
                <a:latin typeface="Courier New" panose="02070309020205020404" pitchFamily="49" charset="0"/>
                <a:ea typeface="宋体" panose="02010600030101010101" pitchFamily="2" charset="-122"/>
                <a:cs typeface="+mn-cs"/>
              </a:rPr>
              <a:t>pthread_create</a:t>
            </a:r>
            <a:r>
              <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宋体" panose="02010600030101010101" pitchFamily="2" charset="-122"/>
                <a:cs typeface="+mn-cs"/>
              </a:rPr>
              <a:t>(&amp;tid1,&amp;attr1,GetData,URL);</a:t>
            </a:r>
          </a:p>
          <a:p>
            <a:pPr marL="342900" marR="0" lvl="0" indent="-342900" algn="l" defTabSz="457200" rtl="0" eaLnBrk="1" fontAlgn="auto" latinLnBrk="0" hangingPunct="1">
              <a:lnSpc>
                <a:spcPct val="100000"/>
              </a:lnSpc>
              <a:spcBef>
                <a:spcPct val="20000"/>
              </a:spcBef>
              <a:spcAft>
                <a:spcPts val="0"/>
              </a:spcAft>
              <a:buClr>
                <a:srgbClr val="993300"/>
              </a:buClr>
              <a:buSzPct val="9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    ...</a:t>
            </a:r>
          </a:p>
          <a:p>
            <a:pPr marL="342900" marR="0" lvl="0" indent="-342900" algn="l" defTabSz="457200" rtl="0" eaLnBrk="1" fontAlgn="auto" latinLnBrk="0" hangingPunct="1">
              <a:lnSpc>
                <a:spcPct val="100000"/>
              </a:lnSpc>
              <a:spcBef>
                <a:spcPct val="20000"/>
              </a:spcBef>
              <a:spcAft>
                <a:spcPts val="0"/>
              </a:spcAft>
              <a:buClr>
                <a:srgbClr val="993300"/>
              </a:buClr>
              <a:buSzPct val="9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a:t>
            </a:r>
          </a:p>
        </p:txBody>
      </p:sp>
      <p:sp>
        <p:nvSpPr>
          <p:cNvPr id="179224" name="Rectangle 24">
            <a:extLst>
              <a:ext uri="{FF2B5EF4-FFF2-40B4-BE49-F238E27FC236}">
                <a16:creationId xmlns:a16="http://schemas.microsoft.com/office/drawing/2014/main" id="{5C7F714F-921A-4A91-AECB-1B16C27FFBFD}"/>
              </a:ext>
            </a:extLst>
          </p:cNvPr>
          <p:cNvSpPr>
            <a:spLocks noChangeArrowheads="1"/>
          </p:cNvSpPr>
          <p:nvPr/>
        </p:nvSpPr>
        <p:spPr bwMode="auto">
          <a:xfrm>
            <a:off x="228600" y="4572000"/>
            <a:ext cx="8915400" cy="1981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00000"/>
              </a:lnSpc>
              <a:spcBef>
                <a:spcPct val="20000"/>
              </a:spcBef>
              <a:spcAft>
                <a:spcPts val="0"/>
              </a:spcAft>
              <a:buClr>
                <a:srgbClr val="993300"/>
              </a:buClr>
              <a:buSzPct val="9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void </a:t>
            </a:r>
            <a:r>
              <a:rPr kumimoji="0" lang="en-US" altLang="zh-CN" sz="2400" b="1" i="0" u="none" strike="noStrike" kern="12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mn-cs"/>
              </a:rPr>
              <a:t>GetData</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(char *URL){...};</a:t>
            </a:r>
          </a:p>
          <a:p>
            <a:pPr marL="342900" marR="0" lvl="0" indent="-342900" algn="l" defTabSz="457200" rtl="0" eaLnBrk="1" fontAlgn="auto" latinLnBrk="0" hangingPunct="1">
              <a:lnSpc>
                <a:spcPct val="100000"/>
              </a:lnSpc>
              <a:spcBef>
                <a:spcPct val="20000"/>
              </a:spcBef>
              <a:spcAft>
                <a:spcPts val="0"/>
              </a:spcAft>
              <a:buClr>
                <a:srgbClr val="993300"/>
              </a:buClr>
              <a:buSzPct val="9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void </a:t>
            </a:r>
            <a:r>
              <a:rPr kumimoji="0" lang="en-US" altLang="zh-CN" sz="2400" b="1" i="0" u="none" strike="noStrike" kern="12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mn-cs"/>
              </a:rPr>
              <a:t>ShowText</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a:t>
            </a:r>
          </a:p>
          <a:p>
            <a:pPr marL="342900" marR="0" lvl="0" indent="-342900" algn="l" defTabSz="457200" rtl="0" eaLnBrk="1" fontAlgn="auto" latinLnBrk="0" hangingPunct="1">
              <a:lnSpc>
                <a:spcPct val="100000"/>
              </a:lnSpc>
              <a:spcBef>
                <a:spcPct val="20000"/>
              </a:spcBef>
              <a:spcAft>
                <a:spcPts val="0"/>
              </a:spcAft>
              <a:buClr>
                <a:srgbClr val="993300"/>
              </a:buClr>
              <a:buSzPct val="9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void </a:t>
            </a:r>
            <a:r>
              <a:rPr kumimoji="0" lang="en-US" altLang="zh-CN" sz="2400" b="1" i="0" u="none" strike="noStrike" kern="12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mn-cs"/>
              </a:rPr>
              <a:t>ProcessImage</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a:t>
            </a:r>
          </a:p>
          <a:p>
            <a:pPr marL="342900" marR="0" lvl="0" indent="-342900" algn="l" defTabSz="457200" rtl="0" eaLnBrk="1" fontAlgn="auto" latinLnBrk="0" hangingPunct="1">
              <a:lnSpc>
                <a:spcPct val="100000"/>
              </a:lnSpc>
              <a:spcBef>
                <a:spcPct val="20000"/>
              </a:spcBef>
              <a:spcAft>
                <a:spcPts val="0"/>
              </a:spcAft>
              <a:buClr>
                <a:srgbClr val="993300"/>
              </a:buClr>
              <a:buSzPct val="9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void </a:t>
            </a:r>
            <a:r>
              <a:rPr kumimoji="0" lang="en-US" altLang="zh-CN" sz="2400" b="1" i="0" u="none" strike="noStrike" kern="12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mn-cs"/>
              </a:rPr>
              <a:t>ShowImage</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mn-cs"/>
              </a:rPr>
              <a:t>(){...};</a:t>
            </a:r>
          </a:p>
        </p:txBody>
      </p:sp>
      <p:grpSp>
        <p:nvGrpSpPr>
          <p:cNvPr id="4" name="组合 3">
            <a:extLst>
              <a:ext uri="{FF2B5EF4-FFF2-40B4-BE49-F238E27FC236}">
                <a16:creationId xmlns:a16="http://schemas.microsoft.com/office/drawing/2014/main" id="{020BD498-E454-44C6-B201-1AD45DDC8432}"/>
              </a:ext>
            </a:extLst>
          </p:cNvPr>
          <p:cNvGrpSpPr/>
          <p:nvPr/>
        </p:nvGrpSpPr>
        <p:grpSpPr>
          <a:xfrm>
            <a:off x="381000" y="2057470"/>
            <a:ext cx="8196943" cy="2057330"/>
            <a:chOff x="789379" y="2133670"/>
            <a:chExt cx="7565242" cy="1948473"/>
          </a:xfrm>
        </p:grpSpPr>
        <p:pic>
          <p:nvPicPr>
            <p:cNvPr id="2" name="图片 1">
              <a:extLst>
                <a:ext uri="{FF2B5EF4-FFF2-40B4-BE49-F238E27FC236}">
                  <a16:creationId xmlns:a16="http://schemas.microsoft.com/office/drawing/2014/main" id="{6F4BC4A3-086F-4EBE-8325-EA93BEB4A0F9}"/>
                </a:ext>
              </a:extLst>
            </p:cNvPr>
            <p:cNvPicPr>
              <a:picLocks noChangeAspect="1"/>
            </p:cNvPicPr>
            <p:nvPr/>
          </p:nvPicPr>
          <p:blipFill>
            <a:blip r:embed="rId3"/>
            <a:stretch>
              <a:fillRect/>
            </a:stretch>
          </p:blipFill>
          <p:spPr>
            <a:xfrm>
              <a:off x="789379" y="2133670"/>
              <a:ext cx="7565242" cy="1948473"/>
            </a:xfrm>
            <a:prstGeom prst="rect">
              <a:avLst/>
            </a:prstGeom>
          </p:spPr>
        </p:pic>
        <p:sp>
          <p:nvSpPr>
            <p:cNvPr id="3" name="文本框 2">
              <a:extLst>
                <a:ext uri="{FF2B5EF4-FFF2-40B4-BE49-F238E27FC236}">
                  <a16:creationId xmlns:a16="http://schemas.microsoft.com/office/drawing/2014/main" id="{F5DB83B3-AF96-4E1C-915C-66E6B6110690}"/>
                </a:ext>
              </a:extLst>
            </p:cNvPr>
            <p:cNvSpPr txBox="1"/>
            <p:nvPr/>
          </p:nvSpPr>
          <p:spPr>
            <a:xfrm>
              <a:off x="3102429" y="2275115"/>
              <a:ext cx="653142" cy="36933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URL</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9223"/>
                                        </p:tgtEl>
                                        <p:attrNameLst>
                                          <p:attrName>style.visibility</p:attrName>
                                        </p:attrNameLst>
                                      </p:cBhvr>
                                      <p:to>
                                        <p:strVal val="visible"/>
                                      </p:to>
                                    </p:set>
                                    <p:animEffect transition="in" filter="dissolve">
                                      <p:cBhvr>
                                        <p:cTn id="7" dur="500"/>
                                        <p:tgtEl>
                                          <p:spTgt spid="1792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9224"/>
                                        </p:tgtEl>
                                        <p:attrNameLst>
                                          <p:attrName>style.visibility</p:attrName>
                                        </p:attrNameLst>
                                      </p:cBhvr>
                                      <p:to>
                                        <p:strVal val="visible"/>
                                      </p:to>
                                    </p:set>
                                    <p:animEffect transition="in" filter="dissolve">
                                      <p:cBhvr>
                                        <p:cTn id="12" dur="500"/>
                                        <p:tgtEl>
                                          <p:spTgt spid="1792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23" grpId="0"/>
      <p:bldP spid="179224"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Rectangle 3">
            <a:extLst>
              <a:ext uri="{FF2B5EF4-FFF2-40B4-BE49-F238E27FC236}">
                <a16:creationId xmlns:a16="http://schemas.microsoft.com/office/drawing/2014/main" id="{839C252E-E5C1-41D3-9130-A403BDC8BCE7}"/>
              </a:ext>
            </a:extLst>
          </p:cNvPr>
          <p:cNvSpPr>
            <a:spLocks noGrp="1" noChangeArrowheads="1"/>
          </p:cNvSpPr>
          <p:nvPr>
            <p:ph idx="1"/>
          </p:nvPr>
        </p:nvSpPr>
        <p:spPr>
          <a:xfrm>
            <a:off x="712178" y="1087582"/>
            <a:ext cx="8431822" cy="5157643"/>
          </a:xfrm>
        </p:spPr>
        <p:txBody>
          <a:bodyPr/>
          <a:lstStyle/>
          <a:p>
            <a:pPr>
              <a:lnSpc>
                <a:spcPts val="2500"/>
              </a:lnSpc>
              <a:buFont typeface="Wingdings" panose="05000000000000000000" pitchFamily="2" charset="2"/>
              <a:buNone/>
              <a:defRPr/>
            </a:pPr>
            <a:r>
              <a:rPr lang="en-US" altLang="zh-CN" dirty="0"/>
              <a:t>void *</a:t>
            </a:r>
            <a:r>
              <a:rPr lang="en-US" altLang="zh-CN" dirty="0" err="1"/>
              <a:t>childthread</a:t>
            </a:r>
            <a:r>
              <a:rPr lang="en-US" altLang="zh-CN" dirty="0"/>
              <a:t>(void){</a:t>
            </a:r>
          </a:p>
          <a:p>
            <a:pPr lvl="1">
              <a:lnSpc>
                <a:spcPts val="2500"/>
              </a:lnSpc>
              <a:buFont typeface="Wingdings" panose="05000000000000000000" pitchFamily="2" charset="2"/>
              <a:buNone/>
              <a:defRPr/>
            </a:pPr>
            <a:r>
              <a:rPr lang="en-US" altLang="zh-CN" b="0" dirty="0" err="1"/>
              <a:t>int</a:t>
            </a:r>
            <a:r>
              <a:rPr lang="en-US" altLang="zh-CN" b="0" dirty="0"/>
              <a:t> </a:t>
            </a:r>
            <a:r>
              <a:rPr lang="en-US" altLang="zh-CN" b="0" dirty="0" err="1"/>
              <a:t>i</a:t>
            </a:r>
            <a:r>
              <a:rPr lang="en-US" altLang="zh-CN" b="0" dirty="0"/>
              <a:t>;</a:t>
            </a:r>
          </a:p>
          <a:p>
            <a:pPr lvl="1">
              <a:lnSpc>
                <a:spcPts val="2500"/>
              </a:lnSpc>
              <a:buFont typeface="Wingdings" panose="05000000000000000000" pitchFamily="2" charset="2"/>
              <a:buNone/>
              <a:defRPr/>
            </a:pPr>
            <a:r>
              <a:rPr lang="en-US" altLang="zh-CN" b="0" dirty="0"/>
              <a:t>for(</a:t>
            </a:r>
            <a:r>
              <a:rPr lang="en-US" altLang="zh-CN" b="0" dirty="0" err="1"/>
              <a:t>i</a:t>
            </a:r>
            <a:r>
              <a:rPr lang="en-US" altLang="zh-CN" b="0" dirty="0"/>
              <a:t>=0;i&lt;10;i++){</a:t>
            </a:r>
          </a:p>
          <a:p>
            <a:pPr lvl="1">
              <a:lnSpc>
                <a:spcPts val="2500"/>
              </a:lnSpc>
              <a:buFont typeface="Wingdings" panose="05000000000000000000" pitchFamily="2" charset="2"/>
              <a:buNone/>
              <a:defRPr/>
            </a:pPr>
            <a:r>
              <a:rPr lang="en-US" altLang="zh-CN" b="0" dirty="0"/>
              <a:t>	</a:t>
            </a:r>
            <a:r>
              <a:rPr lang="en-US" altLang="zh-CN" b="0" dirty="0" err="1"/>
              <a:t>printf</a:t>
            </a:r>
            <a:r>
              <a:rPr lang="en-US" altLang="zh-CN" b="0" dirty="0"/>
              <a:t>(“</a:t>
            </a:r>
            <a:r>
              <a:rPr lang="en-US" altLang="zh-CN" b="0" dirty="0" err="1"/>
              <a:t>childthread</a:t>
            </a:r>
            <a:r>
              <a:rPr lang="en-US" altLang="zh-CN" b="0" dirty="0"/>
              <a:t> message\n”);</a:t>
            </a:r>
          </a:p>
          <a:p>
            <a:pPr lvl="1">
              <a:lnSpc>
                <a:spcPts val="2500"/>
              </a:lnSpc>
              <a:buFont typeface="Wingdings" panose="05000000000000000000" pitchFamily="2" charset="2"/>
              <a:buNone/>
              <a:defRPr/>
            </a:pPr>
            <a:r>
              <a:rPr lang="en-US" altLang="zh-CN" b="0" dirty="0"/>
              <a:t>	</a:t>
            </a:r>
            <a:r>
              <a:rPr lang="en-US" altLang="zh-CN" b="0" dirty="0">
                <a:ea typeface="+mn-ea"/>
                <a:cs typeface="+mn-cs"/>
              </a:rPr>
              <a:t>sleep(3);}</a:t>
            </a:r>
            <a:r>
              <a:rPr lang="en-US" altLang="zh-CN" sz="3200" dirty="0"/>
              <a:t>}</a:t>
            </a:r>
          </a:p>
          <a:p>
            <a:pPr>
              <a:lnSpc>
                <a:spcPts val="2500"/>
              </a:lnSpc>
              <a:buFont typeface="Wingdings" panose="05000000000000000000" pitchFamily="2" charset="2"/>
              <a:buNone/>
              <a:defRPr/>
            </a:pPr>
            <a:r>
              <a:rPr lang="en-US" altLang="zh-CN" dirty="0" err="1"/>
              <a:t>int</a:t>
            </a:r>
            <a:r>
              <a:rPr lang="en-US" altLang="zh-CN" dirty="0"/>
              <a:t> main(){</a:t>
            </a:r>
          </a:p>
          <a:p>
            <a:pPr>
              <a:lnSpc>
                <a:spcPts val="2500"/>
              </a:lnSpc>
              <a:buFont typeface="Wingdings" panose="05000000000000000000" pitchFamily="2" charset="2"/>
              <a:buNone/>
              <a:defRPr/>
            </a:pPr>
            <a:r>
              <a:rPr lang="en-US" altLang="zh-CN" dirty="0"/>
              <a:t>	</a:t>
            </a:r>
            <a:r>
              <a:rPr lang="en-US" altLang="zh-CN" sz="2400" b="0" dirty="0" err="1">
                <a:ea typeface="宋体" pitchFamily="2" charset="-122"/>
              </a:rPr>
              <a:t>pthread_t</a:t>
            </a:r>
            <a:r>
              <a:rPr lang="en-US" altLang="zh-CN" sz="2400" b="0" dirty="0">
                <a:ea typeface="宋体" pitchFamily="2" charset="-122"/>
              </a:rPr>
              <a:t> </a:t>
            </a:r>
            <a:r>
              <a:rPr lang="en-US" altLang="zh-CN" sz="2400" b="0" dirty="0" err="1">
                <a:ea typeface="宋体" pitchFamily="2" charset="-122"/>
              </a:rPr>
              <a:t>tid</a:t>
            </a:r>
            <a:r>
              <a:rPr lang="en-US" altLang="zh-CN" sz="2400" b="0" dirty="0">
                <a:ea typeface="宋体" pitchFamily="2" charset="-122"/>
              </a:rPr>
              <a:t>;</a:t>
            </a:r>
          </a:p>
          <a:p>
            <a:pPr>
              <a:lnSpc>
                <a:spcPts val="2500"/>
              </a:lnSpc>
              <a:buFont typeface="Wingdings" panose="05000000000000000000" pitchFamily="2" charset="2"/>
              <a:buNone/>
              <a:defRPr/>
            </a:pPr>
            <a:r>
              <a:rPr lang="en-US" altLang="zh-CN" sz="2400" b="0" dirty="0">
                <a:ea typeface="宋体" pitchFamily="2" charset="-122"/>
              </a:rPr>
              <a:t>	</a:t>
            </a:r>
            <a:r>
              <a:rPr lang="en-US" altLang="zh-CN" sz="2400" b="0" dirty="0" err="1"/>
              <a:t>printf</a:t>
            </a:r>
            <a:r>
              <a:rPr lang="en-US" altLang="zh-CN" sz="2400" b="0" dirty="0"/>
              <a:t>(“create </a:t>
            </a:r>
            <a:r>
              <a:rPr lang="en-US" altLang="zh-CN" sz="2400" b="0" dirty="0" err="1"/>
              <a:t>childthread</a:t>
            </a:r>
            <a:r>
              <a:rPr lang="en-US" altLang="zh-CN" sz="2400" b="0" dirty="0"/>
              <a:t>\n”); </a:t>
            </a:r>
          </a:p>
          <a:p>
            <a:pPr>
              <a:lnSpc>
                <a:spcPts val="2500"/>
              </a:lnSpc>
              <a:buFont typeface="Wingdings" panose="05000000000000000000" pitchFamily="2" charset="2"/>
              <a:buNone/>
              <a:defRPr/>
            </a:pPr>
            <a:r>
              <a:rPr lang="en-US" altLang="zh-CN" sz="2400" b="0" dirty="0">
                <a:ea typeface="宋体" pitchFamily="2" charset="-122"/>
              </a:rPr>
              <a:t>  </a:t>
            </a:r>
            <a:r>
              <a:rPr lang="en-US" altLang="zh-CN" sz="2400" b="0" dirty="0" err="1">
                <a:ea typeface="宋体" pitchFamily="2" charset="-122"/>
              </a:rPr>
              <a:t>pthread_create</a:t>
            </a:r>
            <a:r>
              <a:rPr lang="en-US" altLang="zh-CN" sz="2400" b="0" dirty="0">
                <a:ea typeface="宋体" pitchFamily="2" charset="-122"/>
              </a:rPr>
              <a:t>(&amp;</a:t>
            </a:r>
            <a:r>
              <a:rPr lang="en-US" altLang="zh-CN" sz="2400" b="0" dirty="0" err="1">
                <a:ea typeface="宋体" pitchFamily="2" charset="-122"/>
              </a:rPr>
              <a:t>tid,NULL</a:t>
            </a:r>
            <a:r>
              <a:rPr lang="en-US" altLang="zh-CN" sz="2400" b="0" dirty="0">
                <a:ea typeface="宋体" pitchFamily="2" charset="-122"/>
              </a:rPr>
              <a:t>,(void *) </a:t>
            </a:r>
            <a:r>
              <a:rPr lang="en-US" altLang="zh-CN" sz="2400" b="0" dirty="0" err="1">
                <a:ea typeface="宋体" pitchFamily="2" charset="-122"/>
              </a:rPr>
              <a:t>childthread,NULL</a:t>
            </a:r>
            <a:r>
              <a:rPr lang="en-US" altLang="zh-CN" sz="2400" b="0" dirty="0">
                <a:ea typeface="宋体" pitchFamily="2" charset="-122"/>
              </a:rPr>
              <a:t>);</a:t>
            </a:r>
          </a:p>
          <a:p>
            <a:pPr>
              <a:lnSpc>
                <a:spcPts val="2500"/>
              </a:lnSpc>
              <a:buFont typeface="Wingdings" panose="05000000000000000000" pitchFamily="2" charset="2"/>
              <a:buNone/>
              <a:defRPr/>
            </a:pPr>
            <a:r>
              <a:rPr lang="en-US" altLang="zh-CN" sz="2400" b="0" dirty="0">
                <a:ea typeface="宋体" pitchFamily="2" charset="-122"/>
              </a:rPr>
              <a:t>  sleep(3);</a:t>
            </a:r>
          </a:p>
          <a:p>
            <a:pPr>
              <a:lnSpc>
                <a:spcPts val="2500"/>
              </a:lnSpc>
              <a:buFont typeface="Wingdings" panose="05000000000000000000" pitchFamily="2" charset="2"/>
              <a:buNone/>
              <a:defRPr/>
            </a:pPr>
            <a:r>
              <a:rPr lang="en-US" altLang="zh-CN" sz="2400" b="0" dirty="0">
                <a:ea typeface="宋体" pitchFamily="2" charset="-122"/>
              </a:rPr>
              <a:t>	</a:t>
            </a:r>
            <a:r>
              <a:rPr lang="en-US" altLang="zh-CN" sz="2400" b="0" dirty="0" err="1"/>
              <a:t>printf</a:t>
            </a:r>
            <a:r>
              <a:rPr lang="en-US" altLang="zh-CN" sz="2400" b="0" dirty="0"/>
              <a:t>(“process exit\n”); </a:t>
            </a:r>
            <a:r>
              <a:rPr lang="en-US" altLang="zh-CN" dirty="0"/>
              <a:t>}</a:t>
            </a:r>
            <a:endParaRPr lang="zh-CN" altLang="en-US" dirty="0"/>
          </a:p>
        </p:txBody>
      </p:sp>
      <p:sp>
        <p:nvSpPr>
          <p:cNvPr id="704514" name="Rectangle 2">
            <a:extLst>
              <a:ext uri="{FF2B5EF4-FFF2-40B4-BE49-F238E27FC236}">
                <a16:creationId xmlns:a16="http://schemas.microsoft.com/office/drawing/2014/main" id="{9A0BF16A-D1BA-4333-8A55-8C4EF44FFE44}"/>
              </a:ext>
            </a:extLst>
          </p:cNvPr>
          <p:cNvSpPr>
            <a:spLocks noGrp="1" noChangeArrowheads="1"/>
          </p:cNvSpPr>
          <p:nvPr>
            <p:ph type="title"/>
          </p:nvPr>
        </p:nvSpPr>
        <p:spPr/>
        <p:txBody>
          <a:bodyPr/>
          <a:lstStyle/>
          <a:p>
            <a:pPr>
              <a:defRPr/>
            </a:pPr>
            <a:r>
              <a:rPr lang="zh-CN" altLang="en-US" dirty="0"/>
              <a:t>创建子线程代码示例</a:t>
            </a:r>
          </a:p>
        </p:txBody>
      </p:sp>
      <p:sp>
        <p:nvSpPr>
          <p:cNvPr id="164866" name="灯片编号占位符 5">
            <a:extLst>
              <a:ext uri="{FF2B5EF4-FFF2-40B4-BE49-F238E27FC236}">
                <a16:creationId xmlns:a16="http://schemas.microsoft.com/office/drawing/2014/main" id="{DB6114F3-2B44-4D43-BF00-DBD476B5A888}"/>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295</a:t>
            </a:fld>
            <a:endParaRPr lang="en-US" altLang="zh-CN" sz="1400" b="0">
              <a:ea typeface="宋体" panose="02010600030101010101" pitchFamily="2" charset="-122"/>
            </a:endParaRPr>
          </a:p>
        </p:txBody>
      </p:sp>
      <p:pic>
        <p:nvPicPr>
          <p:cNvPr id="2" name="图片 1">
            <a:extLst>
              <a:ext uri="{FF2B5EF4-FFF2-40B4-BE49-F238E27FC236}">
                <a16:creationId xmlns:a16="http://schemas.microsoft.com/office/drawing/2014/main" id="{298355D5-7A66-4D27-BD92-BC03EF638419}"/>
              </a:ext>
            </a:extLst>
          </p:cNvPr>
          <p:cNvPicPr>
            <a:picLocks noChangeAspect="1"/>
          </p:cNvPicPr>
          <p:nvPr/>
        </p:nvPicPr>
        <p:blipFill>
          <a:blip r:embed="rId3"/>
          <a:stretch>
            <a:fillRect/>
          </a:stretch>
        </p:blipFill>
        <p:spPr>
          <a:xfrm>
            <a:off x="4209085" y="2974808"/>
            <a:ext cx="4688230" cy="9083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3">
            <a:extLst>
              <a:ext uri="{FF2B5EF4-FFF2-40B4-BE49-F238E27FC236}">
                <a16:creationId xmlns:a16="http://schemas.microsoft.com/office/drawing/2014/main" id="{24F58759-C346-4B7F-9678-DFDEAF1EDCAC}"/>
              </a:ext>
            </a:extLst>
          </p:cNvPr>
          <p:cNvSpPr>
            <a:spLocks noGrp="1" noChangeArrowheads="1"/>
          </p:cNvSpPr>
          <p:nvPr>
            <p:ph idx="1"/>
          </p:nvPr>
        </p:nvSpPr>
        <p:spPr/>
        <p:txBody>
          <a:bodyPr/>
          <a:lstStyle/>
          <a:p>
            <a:r>
              <a:rPr lang="zh-CN" altLang="en-US" sz="3200" dirty="0"/>
              <a:t>线程的三种终止方式</a:t>
            </a:r>
          </a:p>
          <a:p>
            <a:pPr lvl="1"/>
            <a:r>
              <a:rPr lang="zh-CN" altLang="en-US" sz="2800" dirty="0"/>
              <a:t>线程从启动例程函数中返回，函数返回值作为线程的退出码</a:t>
            </a:r>
          </a:p>
          <a:p>
            <a:pPr lvl="1"/>
            <a:r>
              <a:rPr lang="zh-CN" altLang="en-US" sz="2800" dirty="0"/>
              <a:t>线程被同一进程中的其他线程取消</a:t>
            </a:r>
          </a:p>
          <a:p>
            <a:pPr lvl="1"/>
            <a:r>
              <a:rPr lang="zh-CN" altLang="en-US" sz="2800" dirty="0"/>
              <a:t>线程在任意函数中调用</a:t>
            </a:r>
            <a:r>
              <a:rPr lang="en-US" altLang="zh-CN" sz="2800" dirty="0" err="1"/>
              <a:t>pthread_exit</a:t>
            </a:r>
            <a:r>
              <a:rPr lang="zh-CN" altLang="en-US" sz="2800" dirty="0"/>
              <a:t>函数终止执行</a:t>
            </a:r>
          </a:p>
        </p:txBody>
      </p:sp>
      <p:sp>
        <p:nvSpPr>
          <p:cNvPr id="691202" name="Rectangle 2">
            <a:extLst>
              <a:ext uri="{FF2B5EF4-FFF2-40B4-BE49-F238E27FC236}">
                <a16:creationId xmlns:a16="http://schemas.microsoft.com/office/drawing/2014/main" id="{E57C7A47-667C-421F-967E-27F28DBD937A}"/>
              </a:ext>
            </a:extLst>
          </p:cNvPr>
          <p:cNvSpPr>
            <a:spLocks noGrp="1" noChangeArrowheads="1"/>
          </p:cNvSpPr>
          <p:nvPr>
            <p:ph type="title"/>
          </p:nvPr>
        </p:nvSpPr>
        <p:spPr/>
        <p:txBody>
          <a:bodyPr/>
          <a:lstStyle/>
          <a:p>
            <a:pPr>
              <a:defRPr/>
            </a:pPr>
            <a:r>
              <a:rPr lang="zh-CN" altLang="en-US"/>
              <a:t>线程的终止</a:t>
            </a:r>
          </a:p>
        </p:txBody>
      </p:sp>
      <p:sp>
        <p:nvSpPr>
          <p:cNvPr id="165890" name="灯片编号占位符 5">
            <a:extLst>
              <a:ext uri="{FF2B5EF4-FFF2-40B4-BE49-F238E27FC236}">
                <a16:creationId xmlns:a16="http://schemas.microsoft.com/office/drawing/2014/main" id="{535873A0-CD15-401B-A5F2-61490B9B49CD}"/>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296</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5892">
                                            <p:txEl>
                                              <p:pRg st="1" end="1"/>
                                            </p:txEl>
                                          </p:spTgt>
                                        </p:tgtEl>
                                        <p:attrNameLst>
                                          <p:attrName>style.visibility</p:attrName>
                                        </p:attrNameLst>
                                      </p:cBhvr>
                                      <p:to>
                                        <p:strVal val="visible"/>
                                      </p:to>
                                    </p:set>
                                    <p:anim calcmode="lin" valueType="num">
                                      <p:cBhvr additive="base">
                                        <p:cTn id="7" dur="500" fill="hold"/>
                                        <p:tgtEl>
                                          <p:spTgt spid="16589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589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5892">
                                            <p:txEl>
                                              <p:pRg st="2" end="2"/>
                                            </p:txEl>
                                          </p:spTgt>
                                        </p:tgtEl>
                                        <p:attrNameLst>
                                          <p:attrName>style.visibility</p:attrName>
                                        </p:attrNameLst>
                                      </p:cBhvr>
                                      <p:to>
                                        <p:strVal val="visible"/>
                                      </p:to>
                                    </p:set>
                                    <p:anim calcmode="lin" valueType="num">
                                      <p:cBhvr additive="base">
                                        <p:cTn id="13" dur="500" fill="hold"/>
                                        <p:tgtEl>
                                          <p:spTgt spid="16589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589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5892">
                                            <p:txEl>
                                              <p:pRg st="3" end="3"/>
                                            </p:txEl>
                                          </p:spTgt>
                                        </p:tgtEl>
                                        <p:attrNameLst>
                                          <p:attrName>style.visibility</p:attrName>
                                        </p:attrNameLst>
                                      </p:cBhvr>
                                      <p:to>
                                        <p:strVal val="visible"/>
                                      </p:to>
                                    </p:set>
                                    <p:anim calcmode="lin" valueType="num">
                                      <p:cBhvr additive="base">
                                        <p:cTn id="19" dur="500" fill="hold"/>
                                        <p:tgtEl>
                                          <p:spTgt spid="16589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589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3">
            <a:extLst>
              <a:ext uri="{FF2B5EF4-FFF2-40B4-BE49-F238E27FC236}">
                <a16:creationId xmlns:a16="http://schemas.microsoft.com/office/drawing/2014/main" id="{31916101-BE13-4DA6-B8E8-58D14FAE1DBF}"/>
              </a:ext>
            </a:extLst>
          </p:cNvPr>
          <p:cNvSpPr>
            <a:spLocks noGrp="1" noRot="1" noChangeArrowheads="1"/>
          </p:cNvSpPr>
          <p:nvPr>
            <p:ph type="body" idx="1"/>
          </p:nvPr>
        </p:nvSpPr>
        <p:spPr/>
        <p:txBody>
          <a:bodyPr/>
          <a:lstStyle/>
          <a:p>
            <a:r>
              <a:rPr lang="zh-CN" altLang="en-US" b="1" dirty="0"/>
              <a:t>线程的退出：</a:t>
            </a:r>
          </a:p>
          <a:p>
            <a:pPr marL="0" indent="0">
              <a:buNone/>
            </a:pPr>
            <a:r>
              <a:rPr lang="en-US" altLang="zh-CN" dirty="0"/>
              <a:t>  #include &lt;</a:t>
            </a:r>
            <a:r>
              <a:rPr lang="en-US" altLang="zh-CN" dirty="0" err="1"/>
              <a:t>pthread.h</a:t>
            </a:r>
            <a:r>
              <a:rPr lang="en-US" altLang="zh-CN" dirty="0"/>
              <a:t>&gt;</a:t>
            </a:r>
          </a:p>
          <a:p>
            <a:pPr marL="205740" lvl="1" indent="0">
              <a:buNone/>
            </a:pPr>
            <a:r>
              <a:rPr lang="en-US" altLang="zh-CN" dirty="0"/>
              <a:t>  </a:t>
            </a:r>
            <a:r>
              <a:rPr lang="en-US" altLang="zh-CN" sz="2800" dirty="0"/>
              <a:t>void </a:t>
            </a:r>
            <a:r>
              <a:rPr lang="en-US" altLang="zh-CN" sz="2800" dirty="0" err="1"/>
              <a:t>pthread_exit</a:t>
            </a:r>
            <a:r>
              <a:rPr lang="en-US" altLang="zh-CN" sz="2800" dirty="0"/>
              <a:t>(void *</a:t>
            </a:r>
            <a:r>
              <a:rPr lang="en-US" altLang="zh-CN" sz="2800" dirty="0" err="1"/>
              <a:t>rval_ptr</a:t>
            </a:r>
            <a:r>
              <a:rPr lang="en-US" altLang="zh-CN" sz="2800" dirty="0"/>
              <a:t>);</a:t>
            </a:r>
          </a:p>
          <a:p>
            <a:endParaRPr lang="zh-CN" altLang="en-US" b="1" dirty="0"/>
          </a:p>
          <a:p>
            <a:endParaRPr lang="zh-CN" altLang="en-US" b="1" dirty="0"/>
          </a:p>
        </p:txBody>
      </p:sp>
      <p:sp>
        <p:nvSpPr>
          <p:cNvPr id="3" name="矩形 2">
            <a:extLst>
              <a:ext uri="{FF2B5EF4-FFF2-40B4-BE49-F238E27FC236}">
                <a16:creationId xmlns:a16="http://schemas.microsoft.com/office/drawing/2014/main" id="{0EE20B43-BB00-48B5-862D-9751E38DB059}"/>
              </a:ext>
            </a:extLst>
          </p:cNvPr>
          <p:cNvSpPr/>
          <p:nvPr/>
        </p:nvSpPr>
        <p:spPr>
          <a:xfrm>
            <a:off x="712177" y="3238110"/>
            <a:ext cx="7803861" cy="2243050"/>
          </a:xfrm>
          <a:prstGeom prst="rect">
            <a:avLst/>
          </a:prstGeom>
        </p:spPr>
        <p:txBody>
          <a:bodyPr wrap="square">
            <a:spAutoFit/>
          </a:bodyPr>
          <a:lstStyle/>
          <a:p>
            <a:pPr marL="171450" marR="0" lvl="0" indent="-171450" algn="l" defTabSz="685800" rtl="0" eaLnBrk="1" fontAlgn="auto" latinLnBrk="0" hangingPunct="1">
              <a:lnSpc>
                <a:spcPct val="150000"/>
              </a:lnSpc>
              <a:spcBef>
                <a:spcPts val="0"/>
              </a:spcBef>
              <a:spcAft>
                <a:spcPts val="0"/>
              </a:spcAft>
              <a:buClr>
                <a:srgbClr val="4A66AC">
                  <a:lumMod val="75000"/>
                </a:srgbClr>
              </a:buClr>
              <a:buSzPct val="100000"/>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由于</a:t>
            </a:r>
            <a:r>
              <a:rPr kumimoji="0" lang="en-US" altLang="zh-CN" sz="24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pthread</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库不是</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Linux</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系统默认的库，连接时需要使用库</a:t>
            </a:r>
            <a:r>
              <a:rPr kumimoji="0" lang="en-US" altLang="zh-CN" sz="24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libpthread.a</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所以如果使用</a:t>
            </a:r>
            <a:r>
              <a:rPr kumimoji="0" lang="en-US" altLang="zh-CN" sz="24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pthread_create</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pthread_exit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等函数时，在编译中要加</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lpthread</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参数</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b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br>
            <a:r>
              <a:rPr kumimoji="0" lang="en-US" altLang="zh-CN" sz="2400" b="1" i="0" u="none" strike="noStrike" kern="1200" cap="none" spc="0" normalizeH="0" baseline="0" noProof="0" dirty="0">
                <a:ln>
                  <a:noFill/>
                </a:ln>
                <a:solidFill>
                  <a:prstClr val="black"/>
                </a:solidFill>
                <a:effectLst/>
                <a:highlight>
                  <a:srgbClr val="FFFF00"/>
                </a:highligh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err="1">
                <a:ln>
                  <a:noFill/>
                </a:ln>
                <a:solidFill>
                  <a:prstClr val="black"/>
                </a:solidFill>
                <a:effectLst/>
                <a:highlight>
                  <a:srgbClr val="FFFF00"/>
                </a:highlight>
                <a:uLnTx/>
                <a:uFillTx/>
                <a:latin typeface="微软雅黑" panose="020B0503020204020204" pitchFamily="34" charset="-122"/>
                <a:ea typeface="微软雅黑" panose="020B0503020204020204" pitchFamily="34" charset="-122"/>
                <a:cs typeface="+mn-cs"/>
              </a:rPr>
              <a:t>gcc</a:t>
            </a:r>
            <a:r>
              <a:rPr kumimoji="0" lang="en-US" altLang="zh-CN" sz="2400" b="1" i="0" u="none" strike="noStrike" kern="1200" cap="none" spc="0" normalizeH="0" baseline="0" noProof="0" dirty="0">
                <a:ln>
                  <a:noFill/>
                </a:ln>
                <a:solidFill>
                  <a:prstClr val="black"/>
                </a:solidFill>
                <a:effectLst/>
                <a:highlight>
                  <a:srgbClr val="FFFF00"/>
                </a:highlight>
                <a:uLnTx/>
                <a:uFillTx/>
                <a:latin typeface="微软雅黑" panose="020B0503020204020204" pitchFamily="34" charset="-122"/>
                <a:ea typeface="微软雅黑" panose="020B0503020204020204" pitchFamily="34" charset="-122"/>
                <a:cs typeface="+mn-cs"/>
              </a:rPr>
              <a:t> -o XXX -</a:t>
            </a:r>
            <a:r>
              <a:rPr kumimoji="0" lang="en-US" altLang="zh-CN" sz="2400" b="1" i="0" u="none" strike="noStrike" kern="1200" cap="none" spc="0" normalizeH="0" baseline="0" noProof="0" dirty="0" err="1">
                <a:ln>
                  <a:noFill/>
                </a:ln>
                <a:solidFill>
                  <a:prstClr val="black"/>
                </a:solidFill>
                <a:effectLst/>
                <a:highlight>
                  <a:srgbClr val="FFFF00"/>
                </a:highlight>
                <a:uLnTx/>
                <a:uFillTx/>
                <a:latin typeface="微软雅黑" panose="020B0503020204020204" pitchFamily="34" charset="-122"/>
                <a:ea typeface="微软雅黑" panose="020B0503020204020204" pitchFamily="34" charset="-122"/>
                <a:cs typeface="+mn-cs"/>
              </a:rPr>
              <a:t>lpthread</a:t>
            </a:r>
            <a:r>
              <a:rPr kumimoji="0" lang="en-US" altLang="zh-CN" sz="2400" b="1" i="0" u="none" strike="noStrike" kern="1200" cap="none" spc="0" normalizeH="0" baseline="0" noProof="0" dirty="0">
                <a:ln>
                  <a:noFill/>
                </a:ln>
                <a:solidFill>
                  <a:prstClr val="black"/>
                </a:solidFill>
                <a:effectLst/>
                <a:highlight>
                  <a:srgbClr val="FFFF00"/>
                </a:highligh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err="1">
                <a:ln>
                  <a:noFill/>
                </a:ln>
                <a:solidFill>
                  <a:prstClr val="black"/>
                </a:solidFill>
                <a:effectLst/>
                <a:highlight>
                  <a:srgbClr val="FFFF00"/>
                </a:highlight>
                <a:uLnTx/>
                <a:uFillTx/>
                <a:latin typeface="微软雅黑" panose="020B0503020204020204" pitchFamily="34" charset="-122"/>
                <a:ea typeface="微软雅黑" panose="020B0503020204020204" pitchFamily="34" charset="-122"/>
                <a:cs typeface="+mn-cs"/>
              </a:rPr>
              <a:t>XXX.c</a:t>
            </a:r>
            <a:r>
              <a:rPr kumimoji="0" lang="en-US" altLang="zh-CN" sz="2400" b="1" i="0" u="none" strike="noStrike" kern="1200" cap="none" spc="0" normalizeH="0" baseline="0" noProof="0" dirty="0">
                <a:ln>
                  <a:noFill/>
                </a:ln>
                <a:solidFill>
                  <a:prstClr val="black"/>
                </a:solidFill>
                <a:effectLst/>
                <a:highlight>
                  <a:srgbClr val="FFFF00"/>
                </a:highlight>
                <a:uLnTx/>
                <a:uFillTx/>
                <a:latin typeface="微软雅黑" panose="020B0503020204020204" pitchFamily="34" charset="-122"/>
                <a:ea typeface="微软雅黑" panose="020B0503020204020204" pitchFamily="34" charset="-122"/>
                <a:cs typeface="+mn-cs"/>
              </a:rPr>
              <a:t> </a:t>
            </a:r>
          </a:p>
        </p:txBody>
      </p:sp>
      <p:sp>
        <p:nvSpPr>
          <p:cNvPr id="5" name="文本框 4">
            <a:extLst>
              <a:ext uri="{FF2B5EF4-FFF2-40B4-BE49-F238E27FC236}">
                <a16:creationId xmlns:a16="http://schemas.microsoft.com/office/drawing/2014/main" id="{1CDD842D-1008-4092-AAB6-C5C9A0AC7E2C}"/>
              </a:ext>
            </a:extLst>
          </p:cNvPr>
          <p:cNvSpPr txBox="1"/>
          <p:nvPr/>
        </p:nvSpPr>
        <p:spPr>
          <a:xfrm>
            <a:off x="2115879" y="469236"/>
            <a:ext cx="4572000" cy="535531"/>
          </a:xfrm>
          <a:prstGeom prst="rect">
            <a:avLst/>
          </a:prstGeom>
          <a:noFill/>
        </p:spPr>
        <p:txBody>
          <a:bodyPr wrap="square">
            <a:spAutoFit/>
          </a:bodyPr>
          <a:lstStyle/>
          <a:p>
            <a:pPr algn="ctr" defTabSz="685800">
              <a:lnSpc>
                <a:spcPct val="90000"/>
              </a:lnSpc>
              <a:spcBef>
                <a:spcPct val="0"/>
              </a:spcBef>
            </a:pPr>
            <a:r>
              <a:rPr lang="zh-CN" altLang="en-US" sz="3200" b="1" dirty="0">
                <a:solidFill>
                  <a:schemeClr val="accent1">
                    <a:lumMod val="75000"/>
                  </a:schemeClr>
                </a:solidFill>
                <a:latin typeface="微软雅黑" panose="020B0503020204020204" pitchFamily="34" charset="-122"/>
                <a:ea typeface="微软雅黑" panose="020B0503020204020204" pitchFamily="34" charset="-122"/>
                <a:cs typeface="+mj-cs"/>
              </a:rPr>
              <a:t>线程的终止函数</a:t>
            </a:r>
          </a:p>
        </p:txBody>
      </p:sp>
    </p:spTree>
    <p:extLst>
      <p:ext uri="{BB962C8B-B14F-4D97-AF65-F5344CB8AC3E}">
        <p14:creationId xmlns:p14="http://schemas.microsoft.com/office/powerpoint/2010/main" val="976012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Rectangle 3">
            <a:extLst>
              <a:ext uri="{FF2B5EF4-FFF2-40B4-BE49-F238E27FC236}">
                <a16:creationId xmlns:a16="http://schemas.microsoft.com/office/drawing/2014/main" id="{26D4A4E6-D804-40E4-A4E8-106E4764ED99}"/>
              </a:ext>
            </a:extLst>
          </p:cNvPr>
          <p:cNvSpPr>
            <a:spLocks noGrp="1" noChangeArrowheads="1"/>
          </p:cNvSpPr>
          <p:nvPr>
            <p:ph idx="1"/>
          </p:nvPr>
        </p:nvSpPr>
        <p:spPr/>
        <p:txBody>
          <a:bodyPr/>
          <a:lstStyle/>
          <a:p>
            <a:r>
              <a:rPr lang="zh-CN" altLang="en-US" sz="3200" dirty="0"/>
              <a:t>函数原型</a:t>
            </a:r>
            <a:endParaRPr lang="en-US" altLang="zh-CN" sz="3200" dirty="0"/>
          </a:p>
          <a:p>
            <a:pPr lvl="1"/>
            <a:r>
              <a:rPr lang="zh-CN" altLang="en-US" sz="2800" dirty="0"/>
              <a:t>头文件：</a:t>
            </a:r>
            <a:r>
              <a:rPr lang="en-US" altLang="zh-CN" sz="2800" dirty="0" err="1"/>
              <a:t>pthread.h</a:t>
            </a:r>
            <a:endParaRPr lang="en-US" altLang="zh-CN" sz="2800" dirty="0"/>
          </a:p>
          <a:p>
            <a:pPr lvl="1"/>
            <a:r>
              <a:rPr lang="en-US" altLang="zh-CN" sz="2800" dirty="0"/>
              <a:t>int </a:t>
            </a:r>
            <a:r>
              <a:rPr lang="en-US" altLang="zh-CN" sz="2800" dirty="0" err="1"/>
              <a:t>pthread_join</a:t>
            </a:r>
            <a:r>
              <a:rPr lang="en-US" altLang="zh-CN" sz="2800" dirty="0"/>
              <a:t>(</a:t>
            </a:r>
            <a:r>
              <a:rPr lang="en-US" altLang="zh-CN" sz="2800" dirty="0" err="1"/>
              <a:t>pthread_t</a:t>
            </a:r>
            <a:r>
              <a:rPr lang="en-US" altLang="zh-CN" sz="2800" dirty="0"/>
              <a:t> </a:t>
            </a:r>
            <a:r>
              <a:rPr lang="en-US" altLang="zh-CN" sz="2800" dirty="0" err="1"/>
              <a:t>thread,void</a:t>
            </a:r>
            <a:r>
              <a:rPr lang="en-US" altLang="zh-CN" sz="2800" dirty="0"/>
              <a:t> **</a:t>
            </a:r>
            <a:r>
              <a:rPr lang="en-US" altLang="zh-CN" sz="2800" dirty="0" err="1"/>
              <a:t>rval_ptr</a:t>
            </a:r>
            <a:r>
              <a:rPr lang="en-US" altLang="zh-CN" sz="2800" dirty="0"/>
              <a:t>);</a:t>
            </a:r>
          </a:p>
          <a:p>
            <a:r>
              <a:rPr lang="zh-CN" altLang="en-US" sz="3200" dirty="0"/>
              <a:t>调用该函数的父线程将一直被</a:t>
            </a:r>
            <a:r>
              <a:rPr lang="zh-CN" altLang="en-US" sz="3200" dirty="0">
                <a:solidFill>
                  <a:srgbClr val="FF0000"/>
                </a:solidFill>
              </a:rPr>
              <a:t>阻塞</a:t>
            </a:r>
            <a:r>
              <a:rPr lang="zh-CN" altLang="en-US" sz="3200" dirty="0"/>
              <a:t>，直到指定的子线程终止</a:t>
            </a:r>
            <a:endParaRPr lang="en-US" altLang="zh-CN" sz="3200" dirty="0"/>
          </a:p>
          <a:p>
            <a:r>
              <a:rPr lang="zh-CN" altLang="en-US" sz="3200" dirty="0"/>
              <a:t>返回值</a:t>
            </a:r>
            <a:endParaRPr lang="en-US" altLang="zh-CN" sz="3200" dirty="0"/>
          </a:p>
          <a:p>
            <a:pPr lvl="1"/>
            <a:r>
              <a:rPr lang="zh-CN" altLang="en-US" sz="2800" dirty="0"/>
              <a:t>成功返回</a:t>
            </a:r>
            <a:r>
              <a:rPr lang="en-US" altLang="zh-CN" sz="2800" dirty="0"/>
              <a:t>0</a:t>
            </a:r>
            <a:r>
              <a:rPr lang="zh-CN" altLang="en-US" sz="2800" dirty="0"/>
              <a:t>，否则返回错误编号</a:t>
            </a:r>
          </a:p>
          <a:p>
            <a:endParaRPr lang="en-US" altLang="zh-CN" sz="3600" dirty="0"/>
          </a:p>
        </p:txBody>
      </p:sp>
      <p:sp>
        <p:nvSpPr>
          <p:cNvPr id="693250" name="Rectangle 2">
            <a:extLst>
              <a:ext uri="{FF2B5EF4-FFF2-40B4-BE49-F238E27FC236}">
                <a16:creationId xmlns:a16="http://schemas.microsoft.com/office/drawing/2014/main" id="{C2E9D987-14AF-4E99-8875-67F51573F7C0}"/>
              </a:ext>
            </a:extLst>
          </p:cNvPr>
          <p:cNvSpPr>
            <a:spLocks noGrp="1" noChangeArrowheads="1"/>
          </p:cNvSpPr>
          <p:nvPr>
            <p:ph type="title"/>
          </p:nvPr>
        </p:nvSpPr>
        <p:spPr/>
        <p:txBody>
          <a:bodyPr/>
          <a:lstStyle/>
          <a:p>
            <a:pPr>
              <a:defRPr/>
            </a:pPr>
            <a:r>
              <a:rPr lang="zh-CN" altLang="en-US"/>
              <a:t>父线程等待子线程终止</a:t>
            </a:r>
          </a:p>
        </p:txBody>
      </p:sp>
      <p:sp>
        <p:nvSpPr>
          <p:cNvPr id="167938" name="灯片编号占位符 5">
            <a:extLst>
              <a:ext uri="{FF2B5EF4-FFF2-40B4-BE49-F238E27FC236}">
                <a16:creationId xmlns:a16="http://schemas.microsoft.com/office/drawing/2014/main" id="{77E2EF21-92FB-47AE-B7BF-F4C24FDBC5D4}"/>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298</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4" name="Rectangle 3">
            <a:extLst>
              <a:ext uri="{FF2B5EF4-FFF2-40B4-BE49-F238E27FC236}">
                <a16:creationId xmlns:a16="http://schemas.microsoft.com/office/drawing/2014/main" id="{86307018-B8C2-46E4-90F8-043E021AFF0C}"/>
              </a:ext>
            </a:extLst>
          </p:cNvPr>
          <p:cNvSpPr>
            <a:spLocks noGrp="1" noChangeArrowheads="1"/>
          </p:cNvSpPr>
          <p:nvPr>
            <p:ph idx="1"/>
          </p:nvPr>
        </p:nvSpPr>
        <p:spPr/>
        <p:txBody>
          <a:bodyPr/>
          <a:lstStyle/>
          <a:p>
            <a:r>
              <a:rPr lang="zh-CN" altLang="en-US" sz="3600" dirty="0"/>
              <a:t>参数</a:t>
            </a:r>
          </a:p>
          <a:p>
            <a:pPr lvl="1"/>
            <a:r>
              <a:rPr lang="en-US" altLang="zh-CN" sz="2800" dirty="0"/>
              <a:t>thread</a:t>
            </a:r>
            <a:r>
              <a:rPr lang="zh-CN" altLang="en-US" sz="2800" dirty="0"/>
              <a:t>：需要等待的子线程</a:t>
            </a:r>
            <a:r>
              <a:rPr lang="en-US" altLang="zh-CN" sz="2800" dirty="0"/>
              <a:t>ID</a:t>
            </a:r>
          </a:p>
          <a:p>
            <a:pPr lvl="1"/>
            <a:r>
              <a:rPr lang="en-US" altLang="zh-CN" sz="2800" dirty="0" err="1"/>
              <a:t>rval_ptr</a:t>
            </a:r>
            <a:r>
              <a:rPr lang="zh-CN" altLang="en-US" sz="2800" dirty="0"/>
              <a:t>：（</a:t>
            </a:r>
            <a:r>
              <a:rPr lang="zh-CN" altLang="en-US" sz="2800" dirty="0">
                <a:solidFill>
                  <a:srgbClr val="FF0000"/>
                </a:solidFill>
              </a:rPr>
              <a:t>若不关心线程返回值，可直接将该参数设置为空指针</a:t>
            </a:r>
            <a:r>
              <a:rPr lang="en-US" altLang="zh-CN" sz="2800" dirty="0">
                <a:solidFill>
                  <a:srgbClr val="FF0000"/>
                </a:solidFill>
              </a:rPr>
              <a:t>NULL</a:t>
            </a:r>
            <a:r>
              <a:rPr lang="zh-CN" altLang="en-US" sz="2800" dirty="0"/>
              <a:t>）</a:t>
            </a:r>
          </a:p>
          <a:p>
            <a:pPr lvl="2"/>
            <a:r>
              <a:rPr lang="zh-CN" altLang="en-US" sz="2400" dirty="0"/>
              <a:t>若线程从启动例程返回，</a:t>
            </a:r>
            <a:r>
              <a:rPr lang="en-US" altLang="zh-CN" sz="2400" dirty="0" err="1"/>
              <a:t>rval_ptr</a:t>
            </a:r>
            <a:r>
              <a:rPr lang="zh-CN" altLang="en-US" sz="2400" dirty="0"/>
              <a:t>将包含返回码</a:t>
            </a:r>
          </a:p>
          <a:p>
            <a:pPr lvl="2"/>
            <a:r>
              <a:rPr lang="zh-CN" altLang="en-US" sz="2400" dirty="0"/>
              <a:t>若线程被取消，</a:t>
            </a:r>
            <a:r>
              <a:rPr lang="en-US" altLang="zh-CN" sz="2400" dirty="0" err="1"/>
              <a:t>rval_ptr</a:t>
            </a:r>
            <a:r>
              <a:rPr lang="zh-CN" altLang="en-US" sz="2400" dirty="0"/>
              <a:t>指向的内存单元值置为</a:t>
            </a:r>
            <a:r>
              <a:rPr lang="en-US" altLang="zh-CN" sz="2400" dirty="0"/>
              <a:t>PTHREAD_CANCELED</a:t>
            </a:r>
          </a:p>
          <a:p>
            <a:pPr lvl="2"/>
            <a:r>
              <a:rPr lang="zh-CN" altLang="en-US" sz="2400" dirty="0"/>
              <a:t>若线程通过调用</a:t>
            </a:r>
            <a:r>
              <a:rPr lang="en-US" altLang="zh-CN" sz="2400" dirty="0" err="1"/>
              <a:t>pthread_exit</a:t>
            </a:r>
            <a:r>
              <a:rPr lang="zh-CN" altLang="en-US" sz="2400" dirty="0"/>
              <a:t>函数终止，</a:t>
            </a:r>
            <a:r>
              <a:rPr lang="en-US" altLang="zh-CN" sz="2400" dirty="0" err="1"/>
              <a:t>rval_ptr</a:t>
            </a:r>
            <a:r>
              <a:rPr lang="zh-CN" altLang="en-US" sz="2400" dirty="0"/>
              <a:t>就是调用</a:t>
            </a:r>
            <a:r>
              <a:rPr lang="en-US" altLang="zh-CN" sz="2400" dirty="0" err="1"/>
              <a:t>pthread_exit</a:t>
            </a:r>
            <a:r>
              <a:rPr lang="zh-CN" altLang="en-US" sz="2400" dirty="0"/>
              <a:t>时传入的参数</a:t>
            </a:r>
            <a:endParaRPr lang="en-US" altLang="zh-CN" sz="2400" dirty="0"/>
          </a:p>
          <a:p>
            <a:pPr lvl="1"/>
            <a:endParaRPr lang="en-US" altLang="zh-CN" sz="2800" dirty="0"/>
          </a:p>
        </p:txBody>
      </p:sp>
      <p:sp>
        <p:nvSpPr>
          <p:cNvPr id="694274" name="Rectangle 2">
            <a:extLst>
              <a:ext uri="{FF2B5EF4-FFF2-40B4-BE49-F238E27FC236}">
                <a16:creationId xmlns:a16="http://schemas.microsoft.com/office/drawing/2014/main" id="{F511EEF4-3AA2-4D8D-8977-95DAC628B620}"/>
              </a:ext>
            </a:extLst>
          </p:cNvPr>
          <p:cNvSpPr>
            <a:spLocks noGrp="1" noChangeArrowheads="1"/>
          </p:cNvSpPr>
          <p:nvPr>
            <p:ph type="title"/>
          </p:nvPr>
        </p:nvSpPr>
        <p:spPr/>
        <p:txBody>
          <a:bodyPr/>
          <a:lstStyle/>
          <a:p>
            <a:pPr>
              <a:defRPr/>
            </a:pPr>
            <a:r>
              <a:rPr lang="en-US" altLang="zh-CN"/>
              <a:t>pthread_join</a:t>
            </a:r>
            <a:r>
              <a:rPr lang="zh-CN" altLang="en-US"/>
              <a:t>函数</a:t>
            </a:r>
          </a:p>
        </p:txBody>
      </p:sp>
      <p:sp>
        <p:nvSpPr>
          <p:cNvPr id="168962" name="灯片编号占位符 5">
            <a:extLst>
              <a:ext uri="{FF2B5EF4-FFF2-40B4-BE49-F238E27FC236}">
                <a16:creationId xmlns:a16="http://schemas.microsoft.com/office/drawing/2014/main" id="{67ECB347-E970-412E-A3A4-EE7E9837BCB3}"/>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299</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896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896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63E832A4-B564-4EFD-B245-17FDC7BBE341}"/>
              </a:ext>
            </a:extLst>
          </p:cNvPr>
          <p:cNvSpPr>
            <a:spLocks noGrp="1" noChangeArrowheads="1"/>
          </p:cNvSpPr>
          <p:nvPr>
            <p:ph type="title"/>
          </p:nvPr>
        </p:nvSpPr>
        <p:spPr/>
        <p:txBody>
          <a:bodyPr/>
          <a:lstStyle/>
          <a:p>
            <a:r>
              <a:rPr lang="zh-CN" altLang="en-US"/>
              <a:t>计算机用来干什么</a:t>
            </a:r>
            <a:r>
              <a:rPr lang="en-US" altLang="zh-CN"/>
              <a:t>?</a:t>
            </a:r>
          </a:p>
        </p:txBody>
      </p:sp>
      <p:sp>
        <p:nvSpPr>
          <p:cNvPr id="63491" name="Rectangle 3">
            <a:extLst>
              <a:ext uri="{FF2B5EF4-FFF2-40B4-BE49-F238E27FC236}">
                <a16:creationId xmlns:a16="http://schemas.microsoft.com/office/drawing/2014/main" id="{CDBCCA08-E390-4E86-9C85-8BA35E05578F}"/>
              </a:ext>
            </a:extLst>
          </p:cNvPr>
          <p:cNvSpPr>
            <a:spLocks noGrp="1" noChangeArrowheads="1"/>
          </p:cNvSpPr>
          <p:nvPr>
            <p:ph type="body" idx="1"/>
          </p:nvPr>
        </p:nvSpPr>
        <p:spPr>
          <a:xfrm>
            <a:off x="612775" y="1268413"/>
            <a:ext cx="7921625" cy="865187"/>
          </a:xfrm>
        </p:spPr>
        <p:txBody>
          <a:bodyPr/>
          <a:lstStyle/>
          <a:p>
            <a:pPr>
              <a:lnSpc>
                <a:spcPct val="130000"/>
              </a:lnSpc>
            </a:pPr>
            <a:r>
              <a:rPr lang="zh-CN" altLang="en-US">
                <a:solidFill>
                  <a:srgbClr val="FF0000"/>
                </a:solidFill>
              </a:rPr>
              <a:t>计算机是用来帮助我们解决问题的机器</a:t>
            </a:r>
            <a:r>
              <a:rPr lang="en-US" altLang="zh-CN">
                <a:solidFill>
                  <a:srgbClr val="FF0000"/>
                </a:solidFill>
              </a:rPr>
              <a:t>!</a:t>
            </a:r>
          </a:p>
        </p:txBody>
      </p:sp>
      <p:grpSp>
        <p:nvGrpSpPr>
          <p:cNvPr id="63497" name="Group 9">
            <a:extLst>
              <a:ext uri="{FF2B5EF4-FFF2-40B4-BE49-F238E27FC236}">
                <a16:creationId xmlns:a16="http://schemas.microsoft.com/office/drawing/2014/main" id="{D001D48F-8941-4DB0-905F-430BC7C9CB2B}"/>
              </a:ext>
            </a:extLst>
          </p:cNvPr>
          <p:cNvGrpSpPr>
            <a:grpSpLocks/>
          </p:cNvGrpSpPr>
          <p:nvPr/>
        </p:nvGrpSpPr>
        <p:grpSpPr bwMode="auto">
          <a:xfrm>
            <a:off x="1143000" y="2057400"/>
            <a:ext cx="3733800" cy="4343400"/>
            <a:chOff x="720" y="1440"/>
            <a:chExt cx="2352" cy="2736"/>
          </a:xfrm>
        </p:grpSpPr>
        <p:sp>
          <p:nvSpPr>
            <p:cNvPr id="63493" name="Rectangle 5">
              <a:extLst>
                <a:ext uri="{FF2B5EF4-FFF2-40B4-BE49-F238E27FC236}">
                  <a16:creationId xmlns:a16="http://schemas.microsoft.com/office/drawing/2014/main" id="{9FC8CF7A-3E44-4804-8855-F2D66D22ECA5}"/>
                </a:ext>
              </a:extLst>
            </p:cNvPr>
            <p:cNvSpPr>
              <a:spLocks noChangeArrowheads="1"/>
            </p:cNvSpPr>
            <p:nvPr/>
          </p:nvSpPr>
          <p:spPr bwMode="auto">
            <a:xfrm>
              <a:off x="720" y="1440"/>
              <a:ext cx="2208" cy="273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4" name="Text Box 6">
              <a:extLst>
                <a:ext uri="{FF2B5EF4-FFF2-40B4-BE49-F238E27FC236}">
                  <a16:creationId xmlns:a16="http://schemas.microsoft.com/office/drawing/2014/main" id="{6C69CA94-A39E-42BA-8316-23F7282BCDF1}"/>
                </a:ext>
              </a:extLst>
            </p:cNvPr>
            <p:cNvSpPr txBox="1">
              <a:spLocks noChangeArrowheads="1"/>
            </p:cNvSpPr>
            <p:nvPr/>
          </p:nvSpPr>
          <p:spPr bwMode="auto">
            <a:xfrm>
              <a:off x="768" y="1488"/>
              <a:ext cx="2304" cy="2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ahoma" panose="020B0604030504040204" pitchFamily="34" charset="0"/>
                </a:rPr>
                <a:t>int main(int argc, char* argv[])</a:t>
              </a:r>
            </a:p>
            <a:p>
              <a:pPr>
                <a:spcBef>
                  <a:spcPct val="50000"/>
                </a:spcBef>
              </a:pPr>
              <a:r>
                <a:rPr lang="en-US" altLang="zh-CN">
                  <a:latin typeface="Tahoma" panose="020B0604030504040204" pitchFamily="34" charset="0"/>
                </a:rPr>
                <a:t>{</a:t>
              </a:r>
            </a:p>
            <a:p>
              <a:pPr>
                <a:spcBef>
                  <a:spcPct val="50000"/>
                </a:spcBef>
              </a:pPr>
              <a:r>
                <a:rPr lang="en-US" altLang="zh-CN">
                  <a:latin typeface="Tahoma" panose="020B0604030504040204" pitchFamily="34" charset="0"/>
                </a:rPr>
                <a:t>     int  i , to, sum = 0;</a:t>
              </a:r>
            </a:p>
            <a:p>
              <a:pPr>
                <a:spcBef>
                  <a:spcPct val="50000"/>
                </a:spcBef>
              </a:pPr>
              <a:r>
                <a:rPr lang="en-US" altLang="zh-CN">
                  <a:latin typeface="Tahoma" panose="020B0604030504040204" pitchFamily="34" charset="0"/>
                </a:rPr>
                <a:t>     to = atoi(argv[1]);</a:t>
              </a:r>
            </a:p>
            <a:p>
              <a:pPr>
                <a:spcBef>
                  <a:spcPct val="50000"/>
                </a:spcBef>
              </a:pPr>
              <a:r>
                <a:rPr lang="en-US" altLang="zh-CN">
                  <a:latin typeface="Tahoma" panose="020B0604030504040204" pitchFamily="34" charset="0"/>
                </a:rPr>
                <a:t>     for(i=1; i&lt;=to; i++)</a:t>
              </a:r>
            </a:p>
            <a:p>
              <a:pPr>
                <a:spcBef>
                  <a:spcPct val="50000"/>
                </a:spcBef>
              </a:pPr>
              <a:r>
                <a:rPr lang="en-US" altLang="zh-CN">
                  <a:latin typeface="Tahoma" panose="020B0604030504040204" pitchFamily="34" charset="0"/>
                </a:rPr>
                <a:t>     {  </a:t>
              </a:r>
            </a:p>
            <a:p>
              <a:pPr>
                <a:spcBef>
                  <a:spcPct val="50000"/>
                </a:spcBef>
              </a:pPr>
              <a:r>
                <a:rPr lang="en-US" altLang="zh-CN">
                  <a:latin typeface="Tahoma" panose="020B0604030504040204" pitchFamily="34" charset="0"/>
                </a:rPr>
                <a:t>          sum = sum + i;</a:t>
              </a:r>
            </a:p>
            <a:p>
              <a:pPr>
                <a:spcBef>
                  <a:spcPct val="50000"/>
                </a:spcBef>
              </a:pPr>
              <a:r>
                <a:rPr lang="en-US" altLang="zh-CN">
                  <a:latin typeface="Tahoma" panose="020B0604030504040204" pitchFamily="34" charset="0"/>
                </a:rPr>
                <a:t>      }</a:t>
              </a:r>
            </a:p>
            <a:p>
              <a:pPr>
                <a:spcBef>
                  <a:spcPct val="50000"/>
                </a:spcBef>
              </a:pPr>
              <a:r>
                <a:rPr lang="en-US" altLang="zh-CN">
                  <a:latin typeface="Tahoma" panose="020B0604030504040204" pitchFamily="34" charset="0"/>
                </a:rPr>
                <a:t>      printf(“%d”, sum);</a:t>
              </a:r>
            </a:p>
            <a:p>
              <a:pPr>
                <a:spcBef>
                  <a:spcPct val="50000"/>
                </a:spcBef>
              </a:pPr>
              <a:r>
                <a:rPr lang="en-US" altLang="zh-CN">
                  <a:latin typeface="Tahoma" panose="020B0604030504040204" pitchFamily="34" charset="0"/>
                </a:rPr>
                <a:t>}</a:t>
              </a:r>
            </a:p>
          </p:txBody>
        </p:sp>
      </p:grpSp>
      <p:grpSp>
        <p:nvGrpSpPr>
          <p:cNvPr id="63500" name="Group 12">
            <a:extLst>
              <a:ext uri="{FF2B5EF4-FFF2-40B4-BE49-F238E27FC236}">
                <a16:creationId xmlns:a16="http://schemas.microsoft.com/office/drawing/2014/main" id="{B9C00C70-2433-44FF-AC66-40A2B3D9CED1}"/>
              </a:ext>
            </a:extLst>
          </p:cNvPr>
          <p:cNvGrpSpPr>
            <a:grpSpLocks/>
          </p:cNvGrpSpPr>
          <p:nvPr/>
        </p:nvGrpSpPr>
        <p:grpSpPr bwMode="auto">
          <a:xfrm>
            <a:off x="4876800" y="2895600"/>
            <a:ext cx="2819400" cy="2438400"/>
            <a:chOff x="3072" y="1824"/>
            <a:chExt cx="1776" cy="1536"/>
          </a:xfrm>
        </p:grpSpPr>
        <p:sp>
          <p:nvSpPr>
            <p:cNvPr id="63495" name="AutoShape 7">
              <a:extLst>
                <a:ext uri="{FF2B5EF4-FFF2-40B4-BE49-F238E27FC236}">
                  <a16:creationId xmlns:a16="http://schemas.microsoft.com/office/drawing/2014/main" id="{3F55CDB7-1FB9-4D16-8C60-362B0B5D5E21}"/>
                </a:ext>
              </a:extLst>
            </p:cNvPr>
            <p:cNvSpPr>
              <a:spLocks noChangeArrowheads="1"/>
            </p:cNvSpPr>
            <p:nvPr/>
          </p:nvSpPr>
          <p:spPr bwMode="auto">
            <a:xfrm>
              <a:off x="3072" y="2544"/>
              <a:ext cx="240" cy="48"/>
            </a:xfrm>
            <a:prstGeom prst="rightArrow">
              <a:avLst>
                <a:gd name="adj1" fmla="val 50000"/>
                <a:gd name="adj2" fmla="val 125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3499" name="Picture 11">
              <a:extLst>
                <a:ext uri="{FF2B5EF4-FFF2-40B4-BE49-F238E27FC236}">
                  <a16:creationId xmlns:a16="http://schemas.microsoft.com/office/drawing/2014/main" id="{F90A034A-CF1E-4A04-ADD8-5D7D61867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 y="1824"/>
              <a:ext cx="1248" cy="1536"/>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Effect transition="in" filter="dissolve">
                                      <p:cBhvr>
                                        <p:cTn id="7" dur="500"/>
                                        <p:tgtEl>
                                          <p:spTgt spid="634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3497"/>
                                        </p:tgtEl>
                                        <p:attrNameLst>
                                          <p:attrName>style.visibility</p:attrName>
                                        </p:attrNameLst>
                                      </p:cBhvr>
                                      <p:to>
                                        <p:strVal val="visible"/>
                                      </p:to>
                                    </p:set>
                                    <p:animEffect transition="in" filter="dissolve">
                                      <p:cBhvr>
                                        <p:cTn id="12" dur="500"/>
                                        <p:tgtEl>
                                          <p:spTgt spid="634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63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DA876BA-6F0A-41F7-B422-48ADAEF4903A}"/>
              </a:ext>
            </a:extLst>
          </p:cNvPr>
          <p:cNvSpPr>
            <a:spLocks noGrp="1"/>
          </p:cNvSpPr>
          <p:nvPr>
            <p:ph idx="1"/>
          </p:nvPr>
        </p:nvSpPr>
        <p:spPr>
          <a:xfrm>
            <a:off x="712178" y="1311566"/>
            <a:ext cx="8079282" cy="5157643"/>
          </a:xfrm>
        </p:spPr>
        <p:txBody>
          <a:bodyPr/>
          <a:lstStyle/>
          <a:p>
            <a:pPr marL="579438" lvl="0" indent="-579438" defTabSz="914400">
              <a:buClr>
                <a:srgbClr val="CC3300"/>
              </a:buClr>
              <a:buNone/>
            </a:pPr>
            <a:r>
              <a:rPr lang="en-US" altLang="zh-CN" kern="0" dirty="0">
                <a:solidFill>
                  <a:srgbClr val="0066FF"/>
                </a:solidFill>
              </a:rPr>
              <a:t>1</a:t>
            </a:r>
            <a:r>
              <a:rPr lang="zh-CN" altLang="en-US" kern="0" dirty="0">
                <a:solidFill>
                  <a:srgbClr val="0066FF"/>
                </a:solidFill>
              </a:rPr>
              <a:t>．进程的定义 </a:t>
            </a:r>
          </a:p>
          <a:p>
            <a:pPr marL="579438" lvl="0" indent="-579438" algn="just" defTabSz="914400">
              <a:buClr>
                <a:srgbClr val="CC3300"/>
              </a:buClr>
            </a:pPr>
            <a:r>
              <a:rPr lang="zh-CN" altLang="en-US" kern="0" dirty="0">
                <a:solidFill>
                  <a:srgbClr val="080808"/>
                </a:solidFill>
              </a:rPr>
              <a:t>为使程序（含数据）能独立运行，应为之配置一个专门的数据结构即进程控制块（</a:t>
            </a:r>
            <a:r>
              <a:rPr lang="en-US" altLang="zh-CN" kern="0" dirty="0">
                <a:solidFill>
                  <a:srgbClr val="080808"/>
                </a:solidFill>
              </a:rPr>
              <a:t>PCB</a:t>
            </a:r>
            <a:r>
              <a:rPr lang="zh-CN" altLang="en-US" kern="0" dirty="0">
                <a:solidFill>
                  <a:srgbClr val="080808"/>
                </a:solidFill>
              </a:rPr>
              <a:t>）；</a:t>
            </a:r>
          </a:p>
          <a:p>
            <a:pPr marL="579438" lvl="0" indent="-579438" algn="just" defTabSz="914400">
              <a:buClr>
                <a:srgbClr val="CC3300"/>
              </a:buClr>
            </a:pPr>
            <a:r>
              <a:rPr lang="zh-CN" altLang="en-US" kern="0" dirty="0">
                <a:solidFill>
                  <a:srgbClr val="080808"/>
                </a:solidFill>
              </a:rPr>
              <a:t>由</a:t>
            </a:r>
            <a:r>
              <a:rPr lang="zh-CN" altLang="en-US" kern="0" dirty="0">
                <a:solidFill>
                  <a:srgbClr val="FF0000"/>
                </a:solidFill>
              </a:rPr>
              <a:t>程序段、</a:t>
            </a:r>
            <a:r>
              <a:rPr lang="zh-CN" altLang="en-US" kern="0" dirty="0">
                <a:solidFill>
                  <a:srgbClr val="080808"/>
                </a:solidFill>
              </a:rPr>
              <a:t>相关的</a:t>
            </a:r>
            <a:r>
              <a:rPr lang="zh-CN" altLang="en-US" kern="0" dirty="0">
                <a:solidFill>
                  <a:srgbClr val="FF0000"/>
                </a:solidFill>
              </a:rPr>
              <a:t>数据段</a:t>
            </a:r>
            <a:r>
              <a:rPr lang="zh-CN" altLang="en-US" kern="0" dirty="0">
                <a:solidFill>
                  <a:schemeClr val="tx1">
                    <a:lumMod val="95000"/>
                    <a:lumOff val="5000"/>
                  </a:schemeClr>
                </a:solidFill>
              </a:rPr>
              <a:t>和</a:t>
            </a:r>
            <a:r>
              <a:rPr lang="en-US" altLang="zh-CN" kern="0" dirty="0">
                <a:solidFill>
                  <a:srgbClr val="FF0000"/>
                </a:solidFill>
              </a:rPr>
              <a:t>PCB</a:t>
            </a:r>
            <a:r>
              <a:rPr lang="zh-CN" altLang="en-US" kern="0" dirty="0">
                <a:solidFill>
                  <a:srgbClr val="080808"/>
                </a:solidFill>
              </a:rPr>
              <a:t>三部分构成了</a:t>
            </a:r>
            <a:r>
              <a:rPr lang="zh-CN" altLang="en-US" kern="0" dirty="0">
                <a:solidFill>
                  <a:srgbClr val="FF0000"/>
                </a:solidFill>
              </a:rPr>
              <a:t>进程实体</a:t>
            </a:r>
            <a:r>
              <a:rPr lang="zh-CN" altLang="en-US" kern="0" dirty="0">
                <a:solidFill>
                  <a:srgbClr val="080808"/>
                </a:solidFill>
              </a:rPr>
              <a:t>。</a:t>
            </a:r>
          </a:p>
          <a:p>
            <a:pPr marL="579438" lvl="0" indent="-579438" algn="just" defTabSz="914400">
              <a:buClr>
                <a:srgbClr val="CC3300"/>
              </a:buClr>
            </a:pPr>
            <a:r>
              <a:rPr lang="zh-CN" altLang="en-US" kern="0" dirty="0">
                <a:solidFill>
                  <a:srgbClr val="080808"/>
                </a:solidFill>
              </a:rPr>
              <a:t>创建进程，实质上是创建进程实体中的</a:t>
            </a:r>
            <a:r>
              <a:rPr lang="en-US" altLang="zh-CN" kern="0" dirty="0">
                <a:solidFill>
                  <a:srgbClr val="080808"/>
                </a:solidFill>
              </a:rPr>
              <a:t>PCB</a:t>
            </a:r>
            <a:r>
              <a:rPr lang="zh-CN" altLang="en-US" kern="0" dirty="0">
                <a:solidFill>
                  <a:srgbClr val="080808"/>
                </a:solidFill>
              </a:rPr>
              <a:t>；撤消进程，实质上是撤消进程的</a:t>
            </a:r>
            <a:r>
              <a:rPr lang="en-US" altLang="zh-CN" kern="0" dirty="0">
                <a:solidFill>
                  <a:srgbClr val="080808"/>
                </a:solidFill>
              </a:rPr>
              <a:t>PCB</a:t>
            </a:r>
            <a:r>
              <a:rPr lang="zh-CN" altLang="en-US" kern="0" dirty="0">
                <a:solidFill>
                  <a:srgbClr val="080808"/>
                </a:solidFill>
              </a:rPr>
              <a:t>。     </a:t>
            </a:r>
          </a:p>
          <a:p>
            <a:endParaRPr lang="zh-CN" altLang="en-US" dirty="0"/>
          </a:p>
        </p:txBody>
      </p:sp>
      <p:sp>
        <p:nvSpPr>
          <p:cNvPr id="3" name="标题 2">
            <a:extLst>
              <a:ext uri="{FF2B5EF4-FFF2-40B4-BE49-F238E27FC236}">
                <a16:creationId xmlns:a16="http://schemas.microsoft.com/office/drawing/2014/main" id="{BE0363F1-2789-4656-B2D9-4D08565F2637}"/>
              </a:ext>
            </a:extLst>
          </p:cNvPr>
          <p:cNvSpPr>
            <a:spLocks noGrp="1"/>
          </p:cNvSpPr>
          <p:nvPr>
            <p:ph type="title"/>
          </p:nvPr>
        </p:nvSpPr>
        <p:spPr/>
        <p:txBody>
          <a:bodyPr/>
          <a:lstStyle/>
          <a:p>
            <a:r>
              <a:rPr lang="en-US" altLang="zh-CN" dirty="0">
                <a:solidFill>
                  <a:srgbClr val="0066FF"/>
                </a:solidFill>
                <a:effectLst>
                  <a:outerShdw blurRad="38100" dist="38100" dir="2700000" algn="tl">
                    <a:srgbClr val="C0C0C0"/>
                  </a:outerShdw>
                </a:effectLst>
              </a:rPr>
              <a:t>2.2.1 </a:t>
            </a:r>
            <a:r>
              <a:rPr lang="zh-CN" altLang="en-US" dirty="0">
                <a:solidFill>
                  <a:srgbClr val="0066FF"/>
                </a:solidFill>
                <a:effectLst>
                  <a:outerShdw blurRad="38100" dist="38100" dir="2700000" algn="tl">
                    <a:srgbClr val="C0C0C0"/>
                  </a:outerShdw>
                </a:effectLst>
              </a:rPr>
              <a:t>进程的定义与特征</a:t>
            </a:r>
            <a:endParaRPr lang="zh-CN" altLang="en-US" dirty="0"/>
          </a:p>
        </p:txBody>
      </p:sp>
    </p:spTree>
    <p:extLst>
      <p:ext uri="{BB962C8B-B14F-4D97-AF65-F5344CB8AC3E}">
        <p14:creationId xmlns:p14="http://schemas.microsoft.com/office/powerpoint/2010/main" val="4070241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Rectangle 3">
            <a:extLst>
              <a:ext uri="{FF2B5EF4-FFF2-40B4-BE49-F238E27FC236}">
                <a16:creationId xmlns:a16="http://schemas.microsoft.com/office/drawing/2014/main" id="{66E744C9-9E6E-4AEC-BBFC-9F05FE7393D3}"/>
              </a:ext>
            </a:extLst>
          </p:cNvPr>
          <p:cNvSpPr>
            <a:spLocks noGrp="1" noChangeArrowheads="1"/>
          </p:cNvSpPr>
          <p:nvPr>
            <p:ph idx="1"/>
          </p:nvPr>
        </p:nvSpPr>
        <p:spPr>
          <a:xfrm>
            <a:off x="608814" y="1087582"/>
            <a:ext cx="8077986" cy="5157643"/>
          </a:xfrm>
        </p:spPr>
        <p:txBody>
          <a:bodyPr/>
          <a:lstStyle/>
          <a:p>
            <a:pPr>
              <a:lnSpc>
                <a:spcPts val="2500"/>
              </a:lnSpc>
              <a:buFont typeface="Wingdings" panose="05000000000000000000" pitchFamily="2" charset="2"/>
              <a:buNone/>
              <a:defRPr/>
            </a:pPr>
            <a:r>
              <a:rPr lang="en-US" altLang="zh-CN" dirty="0"/>
              <a:t>void *</a:t>
            </a:r>
            <a:r>
              <a:rPr lang="en-US" altLang="zh-CN" dirty="0" err="1"/>
              <a:t>childthread</a:t>
            </a:r>
            <a:r>
              <a:rPr lang="en-US" altLang="zh-CN" dirty="0"/>
              <a:t>(void){</a:t>
            </a:r>
          </a:p>
          <a:p>
            <a:pPr lvl="1">
              <a:lnSpc>
                <a:spcPts val="2500"/>
              </a:lnSpc>
              <a:buFont typeface="Wingdings" panose="05000000000000000000" pitchFamily="2" charset="2"/>
              <a:buNone/>
              <a:defRPr/>
            </a:pPr>
            <a:r>
              <a:rPr lang="en-US" altLang="zh-CN" b="0" dirty="0"/>
              <a:t> int </a:t>
            </a:r>
            <a:r>
              <a:rPr lang="en-US" altLang="zh-CN" b="0" dirty="0" err="1"/>
              <a:t>i</a:t>
            </a:r>
            <a:r>
              <a:rPr lang="en-US" altLang="zh-CN" b="0" dirty="0"/>
              <a:t>;</a:t>
            </a:r>
          </a:p>
          <a:p>
            <a:pPr lvl="1">
              <a:lnSpc>
                <a:spcPts val="2500"/>
              </a:lnSpc>
              <a:buFont typeface="Wingdings" panose="05000000000000000000" pitchFamily="2" charset="2"/>
              <a:buNone/>
              <a:defRPr/>
            </a:pPr>
            <a:r>
              <a:rPr lang="en-US" altLang="zh-CN" b="0" dirty="0"/>
              <a:t> for(</a:t>
            </a:r>
            <a:r>
              <a:rPr lang="en-US" altLang="zh-CN" b="0" dirty="0" err="1"/>
              <a:t>i</a:t>
            </a:r>
            <a:r>
              <a:rPr lang="en-US" altLang="zh-CN" b="0" dirty="0"/>
              <a:t>=0;i&lt;10;i++){</a:t>
            </a:r>
          </a:p>
          <a:p>
            <a:pPr lvl="1">
              <a:lnSpc>
                <a:spcPts val="2500"/>
              </a:lnSpc>
              <a:buFont typeface="Wingdings" panose="05000000000000000000" pitchFamily="2" charset="2"/>
              <a:buNone/>
              <a:defRPr/>
            </a:pPr>
            <a:r>
              <a:rPr lang="en-US" altLang="zh-CN" b="0" dirty="0"/>
              <a:t>	</a:t>
            </a:r>
            <a:r>
              <a:rPr lang="en-US" altLang="zh-CN" b="0" dirty="0" err="1"/>
              <a:t>printf</a:t>
            </a:r>
            <a:r>
              <a:rPr lang="en-US" altLang="zh-CN" b="0" dirty="0"/>
              <a:t>(“</a:t>
            </a:r>
            <a:r>
              <a:rPr lang="en-US" altLang="zh-CN" b="0" dirty="0" err="1"/>
              <a:t>childthread</a:t>
            </a:r>
            <a:r>
              <a:rPr lang="en-US" altLang="zh-CN" b="0" dirty="0"/>
              <a:t> message\n”);</a:t>
            </a:r>
          </a:p>
          <a:p>
            <a:pPr lvl="1">
              <a:lnSpc>
                <a:spcPts val="2500"/>
              </a:lnSpc>
              <a:buFont typeface="Wingdings" panose="05000000000000000000" pitchFamily="2" charset="2"/>
              <a:buNone/>
              <a:defRPr/>
            </a:pPr>
            <a:r>
              <a:rPr lang="en-US" altLang="zh-CN" b="0" dirty="0"/>
              <a:t>	</a:t>
            </a:r>
            <a:r>
              <a:rPr lang="en-US" altLang="zh-CN" b="0" dirty="0">
                <a:ea typeface="+mn-ea"/>
                <a:cs typeface="+mn-cs"/>
              </a:rPr>
              <a:t>sleep(3);}</a:t>
            </a:r>
            <a:r>
              <a:rPr lang="en-US" altLang="zh-CN" sz="3200" dirty="0"/>
              <a:t>}</a:t>
            </a:r>
          </a:p>
          <a:p>
            <a:pPr>
              <a:lnSpc>
                <a:spcPts val="2500"/>
              </a:lnSpc>
              <a:buFont typeface="Wingdings" panose="05000000000000000000" pitchFamily="2" charset="2"/>
              <a:buNone/>
              <a:defRPr/>
            </a:pPr>
            <a:r>
              <a:rPr lang="en-US" altLang="zh-CN" dirty="0" err="1"/>
              <a:t>int</a:t>
            </a:r>
            <a:r>
              <a:rPr lang="en-US" altLang="zh-CN" dirty="0"/>
              <a:t> main(){</a:t>
            </a:r>
          </a:p>
          <a:p>
            <a:pPr>
              <a:lnSpc>
                <a:spcPts val="2500"/>
              </a:lnSpc>
              <a:buFont typeface="Wingdings" panose="05000000000000000000" pitchFamily="2" charset="2"/>
              <a:buNone/>
              <a:defRPr/>
            </a:pPr>
            <a:r>
              <a:rPr lang="en-US" altLang="zh-CN" dirty="0"/>
              <a:t>	</a:t>
            </a:r>
            <a:r>
              <a:rPr lang="en-US" altLang="zh-CN" sz="2400" b="0" dirty="0" err="1">
                <a:ea typeface="宋体" pitchFamily="2" charset="-122"/>
              </a:rPr>
              <a:t>pthread_t</a:t>
            </a:r>
            <a:r>
              <a:rPr lang="en-US" altLang="zh-CN" sz="2400" b="0" dirty="0">
                <a:ea typeface="宋体" pitchFamily="2" charset="-122"/>
              </a:rPr>
              <a:t> </a:t>
            </a:r>
            <a:r>
              <a:rPr lang="en-US" altLang="zh-CN" sz="2400" b="0" dirty="0" err="1">
                <a:ea typeface="宋体" pitchFamily="2" charset="-122"/>
              </a:rPr>
              <a:t>tid</a:t>
            </a:r>
            <a:r>
              <a:rPr lang="en-US" altLang="zh-CN" sz="2400" b="0" dirty="0">
                <a:ea typeface="宋体" pitchFamily="2" charset="-122"/>
              </a:rPr>
              <a:t>;</a:t>
            </a:r>
          </a:p>
          <a:p>
            <a:pPr>
              <a:lnSpc>
                <a:spcPts val="2500"/>
              </a:lnSpc>
              <a:buFont typeface="Wingdings" panose="05000000000000000000" pitchFamily="2" charset="2"/>
              <a:buNone/>
              <a:defRPr/>
            </a:pPr>
            <a:r>
              <a:rPr lang="en-US" altLang="zh-CN" sz="2400" b="0" dirty="0">
                <a:ea typeface="宋体" pitchFamily="2" charset="-122"/>
              </a:rPr>
              <a:t>	</a:t>
            </a:r>
            <a:r>
              <a:rPr lang="en-US" altLang="zh-CN" sz="2400" b="0" dirty="0" err="1"/>
              <a:t>printf</a:t>
            </a:r>
            <a:r>
              <a:rPr lang="en-US" altLang="zh-CN" sz="2400" b="0" dirty="0"/>
              <a:t>(</a:t>
            </a:r>
            <a:r>
              <a:rPr lang="zh-CN" altLang="en-US" sz="2400" b="0" dirty="0"/>
              <a:t>“</a:t>
            </a:r>
            <a:r>
              <a:rPr lang="en-US" altLang="zh-CN" sz="2400" b="0" dirty="0"/>
              <a:t>create </a:t>
            </a:r>
            <a:r>
              <a:rPr lang="en-US" altLang="zh-CN" sz="2400" b="0" dirty="0" err="1"/>
              <a:t>childthread</a:t>
            </a:r>
            <a:r>
              <a:rPr lang="en-US" altLang="zh-CN" sz="2400" b="0" dirty="0"/>
              <a:t>\n”); </a:t>
            </a:r>
          </a:p>
          <a:p>
            <a:pPr>
              <a:lnSpc>
                <a:spcPts val="2500"/>
              </a:lnSpc>
              <a:buFont typeface="Wingdings" panose="05000000000000000000" pitchFamily="2" charset="2"/>
              <a:buNone/>
              <a:defRPr/>
            </a:pPr>
            <a:r>
              <a:rPr lang="en-US" altLang="zh-CN" sz="2400" b="0" dirty="0">
                <a:ea typeface="宋体" pitchFamily="2" charset="-122"/>
              </a:rPr>
              <a:t>  </a:t>
            </a:r>
            <a:r>
              <a:rPr lang="en-US" altLang="zh-CN" sz="2400" b="0" dirty="0" err="1">
                <a:ea typeface="宋体" pitchFamily="2" charset="-122"/>
              </a:rPr>
              <a:t>pthread_create</a:t>
            </a:r>
            <a:r>
              <a:rPr lang="en-US" altLang="zh-CN" sz="2400" b="0" dirty="0">
                <a:ea typeface="宋体" pitchFamily="2" charset="-122"/>
              </a:rPr>
              <a:t>(&amp;</a:t>
            </a:r>
            <a:r>
              <a:rPr lang="en-US" altLang="zh-CN" sz="2400" b="0" dirty="0" err="1">
                <a:ea typeface="宋体" pitchFamily="2" charset="-122"/>
              </a:rPr>
              <a:t>tid,NULL</a:t>
            </a:r>
            <a:r>
              <a:rPr lang="en-US" altLang="zh-CN" sz="2400" b="0" dirty="0">
                <a:ea typeface="宋体" pitchFamily="2" charset="-122"/>
              </a:rPr>
              <a:t>,(void *) </a:t>
            </a:r>
            <a:r>
              <a:rPr lang="en-US" altLang="zh-CN" sz="2400" b="0" dirty="0" err="1">
                <a:ea typeface="宋体" pitchFamily="2" charset="-122"/>
              </a:rPr>
              <a:t>childthread,NULL</a:t>
            </a:r>
            <a:r>
              <a:rPr lang="en-US" altLang="zh-CN" sz="2400" b="0" dirty="0">
                <a:ea typeface="宋体" pitchFamily="2" charset="-122"/>
              </a:rPr>
              <a:t>);</a:t>
            </a:r>
          </a:p>
          <a:p>
            <a:pPr>
              <a:lnSpc>
                <a:spcPts val="2500"/>
              </a:lnSpc>
              <a:buFont typeface="Wingdings" panose="05000000000000000000" pitchFamily="2" charset="2"/>
              <a:buNone/>
              <a:defRPr/>
            </a:pPr>
            <a:r>
              <a:rPr lang="en-US" altLang="zh-CN" sz="2400" b="0" dirty="0">
                <a:ea typeface="宋体" pitchFamily="2" charset="-122"/>
              </a:rPr>
              <a:t>	</a:t>
            </a:r>
            <a:r>
              <a:rPr lang="en-US" altLang="zh-CN" sz="2400" b="0" dirty="0" err="1">
                <a:ea typeface="宋体" pitchFamily="2" charset="-122"/>
              </a:rPr>
              <a:t>pthread_join</a:t>
            </a:r>
            <a:r>
              <a:rPr lang="en-US" altLang="zh-CN" sz="2400" b="0" dirty="0">
                <a:ea typeface="宋体" pitchFamily="2" charset="-122"/>
              </a:rPr>
              <a:t>(</a:t>
            </a:r>
            <a:r>
              <a:rPr lang="en-US" altLang="zh-CN" sz="2400" b="0" dirty="0" err="1">
                <a:ea typeface="宋体" pitchFamily="2" charset="-122"/>
              </a:rPr>
              <a:t>tid,NULL</a:t>
            </a:r>
            <a:r>
              <a:rPr lang="en-US" altLang="zh-CN" sz="2400" b="0" dirty="0">
                <a:ea typeface="宋体" pitchFamily="2" charset="-122"/>
              </a:rPr>
              <a:t>);</a:t>
            </a:r>
          </a:p>
          <a:p>
            <a:pPr>
              <a:lnSpc>
                <a:spcPts val="2500"/>
              </a:lnSpc>
              <a:buFont typeface="Wingdings" panose="05000000000000000000" pitchFamily="2" charset="2"/>
              <a:buNone/>
              <a:defRPr/>
            </a:pPr>
            <a:r>
              <a:rPr lang="en-US" altLang="zh-CN" sz="2400" b="0" dirty="0">
                <a:ea typeface="宋体" pitchFamily="2" charset="-122"/>
              </a:rPr>
              <a:t>	</a:t>
            </a:r>
            <a:r>
              <a:rPr lang="en-US" altLang="zh-CN" sz="2400" b="0" dirty="0" err="1"/>
              <a:t>printf</a:t>
            </a:r>
            <a:r>
              <a:rPr lang="en-US" altLang="zh-CN" sz="2400" b="0" dirty="0"/>
              <a:t>(“</a:t>
            </a:r>
            <a:r>
              <a:rPr lang="en-US" altLang="zh-CN" sz="2400" b="0" dirty="0" err="1"/>
              <a:t>childthread</a:t>
            </a:r>
            <a:r>
              <a:rPr lang="en-US" altLang="zh-CN" sz="2400" b="0" dirty="0"/>
              <a:t> exit process exit\n”); </a:t>
            </a:r>
          </a:p>
          <a:p>
            <a:pPr>
              <a:lnSpc>
                <a:spcPts val="2500"/>
              </a:lnSpc>
              <a:buFont typeface="Wingdings" panose="05000000000000000000" pitchFamily="2" charset="2"/>
              <a:buNone/>
              <a:defRPr/>
            </a:pPr>
            <a:r>
              <a:rPr lang="en-US" altLang="zh-CN" dirty="0"/>
              <a:t>}</a:t>
            </a:r>
            <a:endParaRPr lang="zh-CN" altLang="en-US" dirty="0"/>
          </a:p>
        </p:txBody>
      </p:sp>
      <p:sp>
        <p:nvSpPr>
          <p:cNvPr id="704514" name="Rectangle 2">
            <a:extLst>
              <a:ext uri="{FF2B5EF4-FFF2-40B4-BE49-F238E27FC236}">
                <a16:creationId xmlns:a16="http://schemas.microsoft.com/office/drawing/2014/main" id="{E35CD3E6-6902-40FC-A3B5-72B34522575F}"/>
              </a:ext>
            </a:extLst>
          </p:cNvPr>
          <p:cNvSpPr>
            <a:spLocks noGrp="1" noChangeArrowheads="1"/>
          </p:cNvSpPr>
          <p:nvPr>
            <p:ph type="title"/>
          </p:nvPr>
        </p:nvSpPr>
        <p:spPr/>
        <p:txBody>
          <a:bodyPr/>
          <a:lstStyle/>
          <a:p>
            <a:pPr>
              <a:defRPr/>
            </a:pPr>
            <a:r>
              <a:rPr lang="zh-CN" altLang="en-US"/>
              <a:t>创建并等待子线程代码示例</a:t>
            </a:r>
          </a:p>
        </p:txBody>
      </p:sp>
      <p:sp>
        <p:nvSpPr>
          <p:cNvPr id="169986" name="灯片编号占位符 5">
            <a:extLst>
              <a:ext uri="{FF2B5EF4-FFF2-40B4-BE49-F238E27FC236}">
                <a16:creationId xmlns:a16="http://schemas.microsoft.com/office/drawing/2014/main" id="{067A35A9-538C-478C-900D-530CCD7F697A}"/>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300</a:t>
            </a:fld>
            <a:endParaRPr lang="en-US" altLang="zh-CN" sz="1400" b="0">
              <a:ea typeface="宋体" panose="02010600030101010101" pitchFamily="2" charset="-122"/>
            </a:endParaRPr>
          </a:p>
        </p:txBody>
      </p:sp>
      <p:pic>
        <p:nvPicPr>
          <p:cNvPr id="2" name="图片 1">
            <a:extLst>
              <a:ext uri="{FF2B5EF4-FFF2-40B4-BE49-F238E27FC236}">
                <a16:creationId xmlns:a16="http://schemas.microsoft.com/office/drawing/2014/main" id="{2B5536A8-8130-413F-9EF7-1C9EE1FA3A06}"/>
              </a:ext>
            </a:extLst>
          </p:cNvPr>
          <p:cNvPicPr>
            <a:picLocks noChangeAspect="1"/>
          </p:cNvPicPr>
          <p:nvPr/>
        </p:nvPicPr>
        <p:blipFill>
          <a:blip r:embed="rId2"/>
          <a:stretch>
            <a:fillRect/>
          </a:stretch>
        </p:blipFill>
        <p:spPr>
          <a:xfrm>
            <a:off x="5328437" y="214851"/>
            <a:ext cx="3675484" cy="22445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Rectangle 3">
            <a:extLst>
              <a:ext uri="{FF2B5EF4-FFF2-40B4-BE49-F238E27FC236}">
                <a16:creationId xmlns:a16="http://schemas.microsoft.com/office/drawing/2014/main" id="{09B21A2D-3FCF-4B11-986E-DF947AA2DF70}"/>
              </a:ext>
            </a:extLst>
          </p:cNvPr>
          <p:cNvSpPr>
            <a:spLocks noGrp="1" noChangeArrowheads="1"/>
          </p:cNvSpPr>
          <p:nvPr>
            <p:ph idx="1"/>
          </p:nvPr>
        </p:nvSpPr>
        <p:spPr/>
        <p:txBody>
          <a:bodyPr/>
          <a:lstStyle/>
          <a:p>
            <a:r>
              <a:rPr lang="zh-CN" altLang="en-US" sz="3200" dirty="0"/>
              <a:t>线程调用该函数可以取消同一进程中的其他线程（即让该线程终止）</a:t>
            </a:r>
          </a:p>
          <a:p>
            <a:r>
              <a:rPr lang="zh-CN" altLang="en-US" sz="3200" dirty="0"/>
              <a:t>函数原型</a:t>
            </a:r>
            <a:endParaRPr lang="en-US" altLang="zh-CN" sz="3200" dirty="0"/>
          </a:p>
          <a:p>
            <a:pPr lvl="1"/>
            <a:r>
              <a:rPr lang="zh-CN" altLang="en-US" sz="2800" dirty="0"/>
              <a:t>头文件：</a:t>
            </a:r>
            <a:r>
              <a:rPr lang="en-US" altLang="zh-CN" sz="2800" dirty="0"/>
              <a:t> </a:t>
            </a:r>
            <a:r>
              <a:rPr lang="en-US" altLang="zh-CN" sz="2800" dirty="0" err="1"/>
              <a:t>pthread.h</a:t>
            </a:r>
            <a:endParaRPr lang="en-US" altLang="zh-CN" sz="2800" dirty="0"/>
          </a:p>
          <a:p>
            <a:pPr lvl="1"/>
            <a:r>
              <a:rPr lang="en-US" altLang="zh-CN" sz="2800" dirty="0"/>
              <a:t>int </a:t>
            </a:r>
            <a:r>
              <a:rPr lang="en-US" altLang="zh-CN" sz="2800" dirty="0" err="1"/>
              <a:t>pthread_cancel</a:t>
            </a:r>
            <a:r>
              <a:rPr lang="en-US" altLang="zh-CN" sz="2800" dirty="0"/>
              <a:t>(</a:t>
            </a:r>
            <a:r>
              <a:rPr lang="en-US" altLang="zh-CN" sz="2800" dirty="0" err="1"/>
              <a:t>pthread_t</a:t>
            </a:r>
            <a:r>
              <a:rPr lang="en-US" altLang="zh-CN" sz="2800" dirty="0"/>
              <a:t> </a:t>
            </a:r>
            <a:r>
              <a:rPr lang="en-US" altLang="zh-CN" sz="2800" dirty="0" err="1"/>
              <a:t>tid</a:t>
            </a:r>
            <a:r>
              <a:rPr lang="en-US" altLang="zh-CN" sz="2800" dirty="0"/>
              <a:t>);</a:t>
            </a:r>
            <a:r>
              <a:rPr lang="zh-CN" altLang="en-US" sz="2800" dirty="0"/>
              <a:t> </a:t>
            </a:r>
            <a:endParaRPr lang="en-US" altLang="zh-CN" sz="2800" dirty="0"/>
          </a:p>
          <a:p>
            <a:r>
              <a:rPr lang="zh-CN" altLang="en-US" sz="3200" dirty="0"/>
              <a:t>参数与返回值</a:t>
            </a:r>
          </a:p>
          <a:p>
            <a:pPr lvl="1"/>
            <a:r>
              <a:rPr lang="en-US" altLang="zh-CN" sz="2800" dirty="0" err="1"/>
              <a:t>tid</a:t>
            </a:r>
            <a:r>
              <a:rPr lang="zh-CN" altLang="en-US" sz="2800" dirty="0"/>
              <a:t>：需要取消的线程</a:t>
            </a:r>
            <a:r>
              <a:rPr lang="en-US" altLang="zh-CN" sz="2800" dirty="0"/>
              <a:t>ID</a:t>
            </a:r>
          </a:p>
          <a:p>
            <a:pPr lvl="1"/>
            <a:r>
              <a:rPr lang="zh-CN" altLang="en-US" sz="2800" dirty="0"/>
              <a:t>成功返回</a:t>
            </a:r>
            <a:r>
              <a:rPr lang="en-US" altLang="zh-CN" sz="2800" dirty="0"/>
              <a:t>0</a:t>
            </a:r>
            <a:r>
              <a:rPr lang="zh-CN" altLang="en-US" sz="2800" dirty="0"/>
              <a:t>， 出错返回错误编号</a:t>
            </a:r>
            <a:endParaRPr lang="zh-CN" altLang="en-US" sz="3200" dirty="0"/>
          </a:p>
        </p:txBody>
      </p:sp>
      <p:sp>
        <p:nvSpPr>
          <p:cNvPr id="697346" name="Rectangle 2">
            <a:extLst>
              <a:ext uri="{FF2B5EF4-FFF2-40B4-BE49-F238E27FC236}">
                <a16:creationId xmlns:a16="http://schemas.microsoft.com/office/drawing/2014/main" id="{7BFF8A81-9DA0-49D3-B7C3-4BD29A935CD3}"/>
              </a:ext>
            </a:extLst>
          </p:cNvPr>
          <p:cNvSpPr>
            <a:spLocks noGrp="1" noChangeArrowheads="1"/>
          </p:cNvSpPr>
          <p:nvPr>
            <p:ph type="title"/>
          </p:nvPr>
        </p:nvSpPr>
        <p:spPr/>
        <p:txBody>
          <a:bodyPr/>
          <a:lstStyle/>
          <a:p>
            <a:pPr>
              <a:defRPr/>
            </a:pPr>
            <a:r>
              <a:rPr lang="zh-CN" altLang="en-US" dirty="0"/>
              <a:t>取消线程</a:t>
            </a:r>
          </a:p>
        </p:txBody>
      </p:sp>
      <p:sp>
        <p:nvSpPr>
          <p:cNvPr id="171010" name="灯片编号占位符 5">
            <a:extLst>
              <a:ext uri="{FF2B5EF4-FFF2-40B4-BE49-F238E27FC236}">
                <a16:creationId xmlns:a16="http://schemas.microsoft.com/office/drawing/2014/main" id="{739EDFC5-9988-4E47-B9FE-3A0FB2272A75}"/>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301</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Rectangle 3">
            <a:extLst>
              <a:ext uri="{FF2B5EF4-FFF2-40B4-BE49-F238E27FC236}">
                <a16:creationId xmlns:a16="http://schemas.microsoft.com/office/drawing/2014/main" id="{D7997F38-254B-40A5-A773-631FBB0783DE}"/>
              </a:ext>
            </a:extLst>
          </p:cNvPr>
          <p:cNvSpPr>
            <a:spLocks noGrp="1" noChangeArrowheads="1"/>
          </p:cNvSpPr>
          <p:nvPr>
            <p:ph idx="1"/>
          </p:nvPr>
        </p:nvSpPr>
        <p:spPr/>
        <p:txBody>
          <a:bodyPr/>
          <a:lstStyle/>
          <a:p>
            <a:r>
              <a:rPr lang="zh-CN" altLang="en-US" sz="3200" dirty="0"/>
              <a:t>在默认情况下，</a:t>
            </a:r>
            <a:r>
              <a:rPr lang="en-US" altLang="zh-CN" sz="3200" dirty="0" err="1"/>
              <a:t>pthread_cancel</a:t>
            </a:r>
            <a:r>
              <a:rPr lang="zh-CN" altLang="en-US" sz="3200" dirty="0"/>
              <a:t>函数与线程</a:t>
            </a:r>
            <a:r>
              <a:rPr lang="en-US" altLang="zh-CN" sz="3200" dirty="0"/>
              <a:t>ID</a:t>
            </a:r>
            <a:r>
              <a:rPr lang="zh-CN" altLang="en-US" sz="3200" dirty="0"/>
              <a:t>等于</a:t>
            </a:r>
            <a:r>
              <a:rPr lang="en-US" altLang="zh-CN" sz="3200" dirty="0" err="1"/>
              <a:t>tid</a:t>
            </a:r>
            <a:r>
              <a:rPr lang="zh-CN" altLang="en-US" sz="3200" dirty="0"/>
              <a:t>的线程自身调用</a:t>
            </a:r>
            <a:r>
              <a:rPr lang="en-US" altLang="zh-CN" sz="3200" dirty="0" err="1"/>
              <a:t>pthread_exit</a:t>
            </a:r>
            <a:r>
              <a:rPr lang="zh-CN" altLang="en-US" sz="3200" dirty="0"/>
              <a:t>函数（参数为</a:t>
            </a:r>
            <a:r>
              <a:rPr lang="en-US" altLang="zh-CN" sz="3200" dirty="0"/>
              <a:t>PTHREAD_CANCELED</a:t>
            </a:r>
            <a:r>
              <a:rPr lang="zh-CN" altLang="en-US" sz="3200" dirty="0"/>
              <a:t>）效果等同；</a:t>
            </a:r>
            <a:endParaRPr lang="en-US" altLang="zh-CN" sz="3200" dirty="0"/>
          </a:p>
          <a:p>
            <a:r>
              <a:rPr lang="zh-CN" altLang="en-US" sz="3200" dirty="0"/>
              <a:t>线程可以选择忽略取消方式或者控制取消方式；</a:t>
            </a:r>
          </a:p>
          <a:p>
            <a:r>
              <a:rPr lang="en-US" altLang="zh-CN" sz="3200" dirty="0" err="1"/>
              <a:t>pthread_cancel</a:t>
            </a:r>
            <a:r>
              <a:rPr lang="zh-CN" altLang="en-US" sz="3200" dirty="0"/>
              <a:t>并不等待线程终止，它仅仅是提出请求</a:t>
            </a:r>
          </a:p>
        </p:txBody>
      </p:sp>
      <p:sp>
        <p:nvSpPr>
          <p:cNvPr id="698370" name="Rectangle 2">
            <a:extLst>
              <a:ext uri="{FF2B5EF4-FFF2-40B4-BE49-F238E27FC236}">
                <a16:creationId xmlns:a16="http://schemas.microsoft.com/office/drawing/2014/main" id="{261D9A06-8B8B-487B-8A75-2CDBD9042D2E}"/>
              </a:ext>
            </a:extLst>
          </p:cNvPr>
          <p:cNvSpPr>
            <a:spLocks noGrp="1" noChangeArrowheads="1"/>
          </p:cNvSpPr>
          <p:nvPr>
            <p:ph type="title"/>
          </p:nvPr>
        </p:nvSpPr>
        <p:spPr/>
        <p:txBody>
          <a:bodyPr/>
          <a:lstStyle/>
          <a:p>
            <a:pPr>
              <a:defRPr/>
            </a:pPr>
            <a:r>
              <a:rPr lang="zh-CN" altLang="en-US" dirty="0"/>
              <a:t>取消线程</a:t>
            </a:r>
          </a:p>
        </p:txBody>
      </p:sp>
      <p:sp>
        <p:nvSpPr>
          <p:cNvPr id="172034" name="灯片编号占位符 5">
            <a:extLst>
              <a:ext uri="{FF2B5EF4-FFF2-40B4-BE49-F238E27FC236}">
                <a16:creationId xmlns:a16="http://schemas.microsoft.com/office/drawing/2014/main" id="{44680D45-9639-482B-8E35-82E2F932FA9A}"/>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302</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0" name="Rectangle 3">
            <a:extLst>
              <a:ext uri="{FF2B5EF4-FFF2-40B4-BE49-F238E27FC236}">
                <a16:creationId xmlns:a16="http://schemas.microsoft.com/office/drawing/2014/main" id="{E6863AD9-A06B-41ED-9BCF-CCD428842198}"/>
              </a:ext>
            </a:extLst>
          </p:cNvPr>
          <p:cNvSpPr>
            <a:spLocks noGrp="1" noChangeArrowheads="1"/>
          </p:cNvSpPr>
          <p:nvPr>
            <p:ph idx="1"/>
          </p:nvPr>
        </p:nvSpPr>
        <p:spPr/>
        <p:txBody>
          <a:bodyPr/>
          <a:lstStyle/>
          <a:p>
            <a:r>
              <a:rPr lang="zh-CN" altLang="en-US" dirty="0"/>
              <a:t>当线程终止时，可以调用自定义的线程清理处理函数，进行资源释放等操作。类似于</a:t>
            </a:r>
            <a:r>
              <a:rPr lang="en-US" altLang="zh-CN" dirty="0" err="1"/>
              <a:t>atexit</a:t>
            </a:r>
            <a:r>
              <a:rPr lang="zh-CN" altLang="en-US" dirty="0"/>
              <a:t>函数。</a:t>
            </a:r>
            <a:endParaRPr lang="en-US" altLang="zh-CN" dirty="0"/>
          </a:p>
          <a:p>
            <a:r>
              <a:rPr lang="zh-CN" altLang="en-US" dirty="0"/>
              <a:t>线程可以注册多个清理处理函数，这些函数被记录在栈中，它们的执行顺序与它们的注册顺序相反</a:t>
            </a:r>
          </a:p>
          <a:p>
            <a:r>
              <a:rPr lang="zh-CN" altLang="en-US" dirty="0"/>
              <a:t>线程清理处理函数的注册</a:t>
            </a:r>
            <a:endParaRPr lang="en-US" altLang="zh-CN" dirty="0"/>
          </a:p>
          <a:p>
            <a:pPr lvl="1"/>
            <a:r>
              <a:rPr lang="zh-CN" altLang="en-US" dirty="0"/>
              <a:t>头文件：</a:t>
            </a:r>
            <a:r>
              <a:rPr lang="en-US" altLang="zh-CN" dirty="0" err="1"/>
              <a:t>pthread.h</a:t>
            </a:r>
            <a:endParaRPr lang="en-US" altLang="zh-CN" dirty="0"/>
          </a:p>
          <a:p>
            <a:pPr lvl="1"/>
            <a:r>
              <a:rPr lang="en-US" altLang="zh-CN" dirty="0"/>
              <a:t>void </a:t>
            </a:r>
            <a:r>
              <a:rPr lang="en-US" altLang="zh-CN" dirty="0" err="1"/>
              <a:t>pthread_cleanup_push</a:t>
            </a:r>
            <a:r>
              <a:rPr lang="en-US" altLang="zh-CN" dirty="0"/>
              <a:t>(void (*</a:t>
            </a:r>
            <a:r>
              <a:rPr lang="en-US" altLang="zh-CN" dirty="0" err="1"/>
              <a:t>rtn</a:t>
            </a:r>
            <a:r>
              <a:rPr lang="en-US" altLang="zh-CN" dirty="0"/>
              <a:t>)(void *),</a:t>
            </a:r>
          </a:p>
          <a:p>
            <a:pPr lvl="1">
              <a:buFont typeface="Wingdings" panose="05000000000000000000" pitchFamily="2" charset="2"/>
              <a:buNone/>
            </a:pPr>
            <a:r>
              <a:rPr lang="en-US" altLang="zh-CN" dirty="0"/>
              <a:t>						    void *</a:t>
            </a:r>
            <a:r>
              <a:rPr lang="en-US" altLang="zh-CN" dirty="0" err="1"/>
              <a:t>arg</a:t>
            </a:r>
            <a:r>
              <a:rPr lang="en-US" altLang="zh-CN" dirty="0"/>
              <a:t>);</a:t>
            </a:r>
          </a:p>
          <a:p>
            <a:pPr lvl="1">
              <a:buFont typeface="Wingdings" panose="05000000000000000000" pitchFamily="2" charset="2"/>
              <a:buNone/>
            </a:pPr>
            <a:endParaRPr lang="en-US" altLang="zh-CN" sz="2800" dirty="0"/>
          </a:p>
          <a:p>
            <a:endParaRPr lang="zh-CN" altLang="en-US" dirty="0"/>
          </a:p>
        </p:txBody>
      </p:sp>
      <p:sp>
        <p:nvSpPr>
          <p:cNvPr id="699394" name="Rectangle 2">
            <a:extLst>
              <a:ext uri="{FF2B5EF4-FFF2-40B4-BE49-F238E27FC236}">
                <a16:creationId xmlns:a16="http://schemas.microsoft.com/office/drawing/2014/main" id="{AC6F146F-6C03-43CA-AE90-7EC4AC950B1B}"/>
              </a:ext>
            </a:extLst>
          </p:cNvPr>
          <p:cNvSpPr>
            <a:spLocks noGrp="1" noChangeArrowheads="1"/>
          </p:cNvSpPr>
          <p:nvPr>
            <p:ph type="title"/>
          </p:nvPr>
        </p:nvSpPr>
        <p:spPr/>
        <p:txBody>
          <a:bodyPr/>
          <a:lstStyle/>
          <a:p>
            <a:pPr>
              <a:defRPr/>
            </a:pPr>
            <a:r>
              <a:rPr lang="zh-CN" altLang="en-US" dirty="0"/>
              <a:t>线程清理处理函数</a:t>
            </a:r>
          </a:p>
        </p:txBody>
      </p:sp>
      <p:sp>
        <p:nvSpPr>
          <p:cNvPr id="173058" name="灯片编号占位符 5">
            <a:extLst>
              <a:ext uri="{FF2B5EF4-FFF2-40B4-BE49-F238E27FC236}">
                <a16:creationId xmlns:a16="http://schemas.microsoft.com/office/drawing/2014/main" id="{D7216795-9EF9-40DC-BC3D-94568581E244}"/>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303</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4" name="Rectangle 3">
            <a:extLst>
              <a:ext uri="{FF2B5EF4-FFF2-40B4-BE49-F238E27FC236}">
                <a16:creationId xmlns:a16="http://schemas.microsoft.com/office/drawing/2014/main" id="{79207D10-2F52-4618-A3A7-AECE8B8F7343}"/>
              </a:ext>
            </a:extLst>
          </p:cNvPr>
          <p:cNvSpPr>
            <a:spLocks noGrp="1" noChangeArrowheads="1"/>
          </p:cNvSpPr>
          <p:nvPr>
            <p:ph idx="1"/>
          </p:nvPr>
        </p:nvSpPr>
        <p:spPr/>
        <p:txBody>
          <a:bodyPr/>
          <a:lstStyle/>
          <a:p>
            <a:pPr>
              <a:lnSpc>
                <a:spcPct val="90000"/>
              </a:lnSpc>
            </a:pPr>
            <a:r>
              <a:rPr lang="zh-CN" altLang="en-US" sz="3200" dirty="0"/>
              <a:t>参数</a:t>
            </a:r>
          </a:p>
          <a:p>
            <a:pPr lvl="1">
              <a:lnSpc>
                <a:spcPct val="90000"/>
              </a:lnSpc>
            </a:pPr>
            <a:r>
              <a:rPr lang="en-US" altLang="zh-CN" sz="2800" dirty="0" err="1"/>
              <a:t>rtn</a:t>
            </a:r>
            <a:r>
              <a:rPr lang="zh-CN" altLang="en-US" sz="2800" dirty="0"/>
              <a:t>：清理函数，无返回值，包含一个类型为指针的参数</a:t>
            </a:r>
          </a:p>
          <a:p>
            <a:pPr lvl="1">
              <a:lnSpc>
                <a:spcPct val="90000"/>
              </a:lnSpc>
            </a:pPr>
            <a:r>
              <a:rPr lang="en-US" altLang="zh-CN" sz="2800" dirty="0" err="1"/>
              <a:t>arg</a:t>
            </a:r>
            <a:r>
              <a:rPr lang="zh-CN" altLang="en-US" sz="2800" dirty="0"/>
              <a:t>：当清理函数被调用时，</a:t>
            </a:r>
            <a:r>
              <a:rPr lang="en-US" altLang="zh-CN" sz="2800" dirty="0" err="1"/>
              <a:t>arg</a:t>
            </a:r>
            <a:r>
              <a:rPr lang="zh-CN" altLang="en-US" sz="2800" dirty="0"/>
              <a:t>将被传递给清理函数</a:t>
            </a:r>
            <a:endParaRPr lang="en-US" altLang="zh-CN" sz="2800" dirty="0"/>
          </a:p>
          <a:p>
            <a:pPr lvl="1">
              <a:lnSpc>
                <a:spcPct val="90000"/>
              </a:lnSpc>
            </a:pPr>
            <a:endParaRPr lang="zh-CN" altLang="en-US" sz="2800" dirty="0"/>
          </a:p>
          <a:p>
            <a:pPr>
              <a:lnSpc>
                <a:spcPct val="90000"/>
              </a:lnSpc>
            </a:pPr>
            <a:r>
              <a:rPr lang="zh-CN" altLang="en-US" sz="3200" dirty="0"/>
              <a:t>清理函数被调用的时机</a:t>
            </a:r>
          </a:p>
          <a:p>
            <a:pPr lvl="1">
              <a:lnSpc>
                <a:spcPct val="90000"/>
              </a:lnSpc>
            </a:pPr>
            <a:r>
              <a:rPr lang="zh-CN" altLang="en-US" sz="2800" dirty="0"/>
              <a:t>线程自身调用</a:t>
            </a:r>
            <a:r>
              <a:rPr lang="en-US" altLang="zh-CN" sz="2800" dirty="0" err="1"/>
              <a:t>pthread_exit</a:t>
            </a:r>
            <a:r>
              <a:rPr lang="zh-CN" altLang="en-US" sz="2800" dirty="0"/>
              <a:t>时</a:t>
            </a:r>
          </a:p>
          <a:p>
            <a:pPr lvl="1">
              <a:lnSpc>
                <a:spcPct val="90000"/>
              </a:lnSpc>
            </a:pPr>
            <a:r>
              <a:rPr lang="zh-CN" altLang="en-US" sz="2800" dirty="0"/>
              <a:t>线程响应取消线程请求时</a:t>
            </a:r>
          </a:p>
          <a:p>
            <a:pPr lvl="1">
              <a:lnSpc>
                <a:spcPct val="90000"/>
              </a:lnSpc>
            </a:pPr>
            <a:r>
              <a:rPr lang="zh-CN" altLang="en-US" sz="2800" dirty="0"/>
              <a:t>以非</a:t>
            </a:r>
            <a:r>
              <a:rPr lang="en-US" altLang="zh-CN" sz="2800" dirty="0"/>
              <a:t>0</a:t>
            </a:r>
            <a:r>
              <a:rPr lang="zh-CN" altLang="en-US" sz="2800" dirty="0"/>
              <a:t>参数调用</a:t>
            </a:r>
            <a:r>
              <a:rPr lang="en-US" altLang="zh-CN" sz="2800" dirty="0" err="1"/>
              <a:t>pthread_cleanup_pop</a:t>
            </a:r>
            <a:r>
              <a:rPr lang="zh-CN" altLang="en-US" sz="2800" dirty="0"/>
              <a:t>时</a:t>
            </a:r>
          </a:p>
        </p:txBody>
      </p:sp>
      <p:sp>
        <p:nvSpPr>
          <p:cNvPr id="701442" name="Rectangle 2">
            <a:extLst>
              <a:ext uri="{FF2B5EF4-FFF2-40B4-BE49-F238E27FC236}">
                <a16:creationId xmlns:a16="http://schemas.microsoft.com/office/drawing/2014/main" id="{9CB3F1B5-B7D2-4713-9704-7A58287B107D}"/>
              </a:ext>
            </a:extLst>
          </p:cNvPr>
          <p:cNvSpPr>
            <a:spLocks noGrp="1" noChangeArrowheads="1"/>
          </p:cNvSpPr>
          <p:nvPr>
            <p:ph type="title"/>
          </p:nvPr>
        </p:nvSpPr>
        <p:spPr/>
        <p:txBody>
          <a:bodyPr/>
          <a:lstStyle/>
          <a:p>
            <a:pPr>
              <a:defRPr/>
            </a:pPr>
            <a:r>
              <a:rPr lang="zh-CN" altLang="en-US" dirty="0"/>
              <a:t>线程清理处理函数</a:t>
            </a:r>
          </a:p>
        </p:txBody>
      </p:sp>
      <p:sp>
        <p:nvSpPr>
          <p:cNvPr id="174082" name="灯片编号占位符 5">
            <a:extLst>
              <a:ext uri="{FF2B5EF4-FFF2-40B4-BE49-F238E27FC236}">
                <a16:creationId xmlns:a16="http://schemas.microsoft.com/office/drawing/2014/main" id="{0A0D8DCD-F3BD-4028-B8CE-FE327941FD77}"/>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304</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4084">
                                            <p:txEl>
                                              <p:pRg st="0" end="0"/>
                                            </p:txEl>
                                          </p:spTgt>
                                        </p:tgtEl>
                                        <p:attrNameLst>
                                          <p:attrName>style.visibility</p:attrName>
                                        </p:attrNameLst>
                                      </p:cBhvr>
                                      <p:to>
                                        <p:strVal val="visible"/>
                                      </p:to>
                                    </p:set>
                                    <p:animEffect transition="in" filter="wipe(down)">
                                      <p:cBhvr>
                                        <p:cTn id="7" dur="500"/>
                                        <p:tgtEl>
                                          <p:spTgt spid="17408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74084">
                                            <p:txEl>
                                              <p:pRg st="1" end="1"/>
                                            </p:txEl>
                                          </p:spTgt>
                                        </p:tgtEl>
                                        <p:attrNameLst>
                                          <p:attrName>style.visibility</p:attrName>
                                        </p:attrNameLst>
                                      </p:cBhvr>
                                      <p:to>
                                        <p:strVal val="visible"/>
                                      </p:to>
                                    </p:set>
                                    <p:animEffect transition="in" filter="wipe(down)">
                                      <p:cBhvr>
                                        <p:cTn id="10" dur="500"/>
                                        <p:tgtEl>
                                          <p:spTgt spid="174084">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74084">
                                            <p:txEl>
                                              <p:pRg st="2" end="2"/>
                                            </p:txEl>
                                          </p:spTgt>
                                        </p:tgtEl>
                                        <p:attrNameLst>
                                          <p:attrName>style.visibility</p:attrName>
                                        </p:attrNameLst>
                                      </p:cBhvr>
                                      <p:to>
                                        <p:strVal val="visible"/>
                                      </p:to>
                                    </p:set>
                                    <p:animEffect transition="in" filter="wipe(down)">
                                      <p:cBhvr>
                                        <p:cTn id="13" dur="500"/>
                                        <p:tgtEl>
                                          <p:spTgt spid="17408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74084">
                                            <p:txEl>
                                              <p:pRg st="4" end="4"/>
                                            </p:txEl>
                                          </p:spTgt>
                                        </p:tgtEl>
                                        <p:attrNameLst>
                                          <p:attrName>style.visibility</p:attrName>
                                        </p:attrNameLst>
                                      </p:cBhvr>
                                      <p:to>
                                        <p:strVal val="visible"/>
                                      </p:to>
                                    </p:set>
                                    <p:animEffect transition="in" filter="wipe(down)">
                                      <p:cBhvr>
                                        <p:cTn id="18" dur="500"/>
                                        <p:tgtEl>
                                          <p:spTgt spid="174084">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74084">
                                            <p:txEl>
                                              <p:pRg st="5" end="5"/>
                                            </p:txEl>
                                          </p:spTgt>
                                        </p:tgtEl>
                                        <p:attrNameLst>
                                          <p:attrName>style.visibility</p:attrName>
                                        </p:attrNameLst>
                                      </p:cBhvr>
                                      <p:to>
                                        <p:strVal val="visible"/>
                                      </p:to>
                                    </p:set>
                                    <p:animEffect transition="in" filter="wipe(down)">
                                      <p:cBhvr>
                                        <p:cTn id="21" dur="500"/>
                                        <p:tgtEl>
                                          <p:spTgt spid="174084">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74084">
                                            <p:txEl>
                                              <p:pRg st="6" end="6"/>
                                            </p:txEl>
                                          </p:spTgt>
                                        </p:tgtEl>
                                        <p:attrNameLst>
                                          <p:attrName>style.visibility</p:attrName>
                                        </p:attrNameLst>
                                      </p:cBhvr>
                                      <p:to>
                                        <p:strVal val="visible"/>
                                      </p:to>
                                    </p:set>
                                    <p:animEffect transition="in" filter="wipe(down)">
                                      <p:cBhvr>
                                        <p:cTn id="24" dur="500"/>
                                        <p:tgtEl>
                                          <p:spTgt spid="174084">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74084">
                                            <p:txEl>
                                              <p:pRg st="7" end="7"/>
                                            </p:txEl>
                                          </p:spTgt>
                                        </p:tgtEl>
                                        <p:attrNameLst>
                                          <p:attrName>style.visibility</p:attrName>
                                        </p:attrNameLst>
                                      </p:cBhvr>
                                      <p:to>
                                        <p:strVal val="visible"/>
                                      </p:to>
                                    </p:set>
                                    <p:animEffect transition="in" filter="wipe(down)">
                                      <p:cBhvr>
                                        <p:cTn id="27" dur="500"/>
                                        <p:tgtEl>
                                          <p:spTgt spid="17408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2" name="Rectangle 3">
            <a:extLst>
              <a:ext uri="{FF2B5EF4-FFF2-40B4-BE49-F238E27FC236}">
                <a16:creationId xmlns:a16="http://schemas.microsoft.com/office/drawing/2014/main" id="{9AEA2406-9111-49B0-907C-58C12723C215}"/>
              </a:ext>
            </a:extLst>
          </p:cNvPr>
          <p:cNvSpPr>
            <a:spLocks noGrp="1" noChangeArrowheads="1"/>
          </p:cNvSpPr>
          <p:nvPr>
            <p:ph idx="1"/>
          </p:nvPr>
        </p:nvSpPr>
        <p:spPr>
          <a:xfrm>
            <a:off x="712177" y="1311566"/>
            <a:ext cx="8261701" cy="5157643"/>
          </a:xfrm>
        </p:spPr>
        <p:txBody>
          <a:bodyPr/>
          <a:lstStyle/>
          <a:p>
            <a:pPr>
              <a:defRPr/>
            </a:pPr>
            <a:r>
              <a:rPr lang="en-US" altLang="zh-CN" dirty="0" err="1"/>
              <a:t>pthread_cleanup_push</a:t>
            </a:r>
            <a:r>
              <a:rPr lang="zh-CN" altLang="en-US" dirty="0"/>
              <a:t>必须和</a:t>
            </a:r>
            <a:r>
              <a:rPr lang="en-US" altLang="zh-CN" dirty="0" err="1"/>
              <a:t>pthread_cleanup_pop</a:t>
            </a:r>
            <a:r>
              <a:rPr lang="zh-CN" altLang="en-US" dirty="0"/>
              <a:t>成对出现，而且出现的地方必须在同一个作用域内</a:t>
            </a:r>
            <a:endParaRPr lang="en-US" altLang="zh-CN" dirty="0"/>
          </a:p>
          <a:p>
            <a:pPr>
              <a:defRPr/>
            </a:pPr>
            <a:endParaRPr lang="zh-CN" altLang="en-US" dirty="0"/>
          </a:p>
          <a:p>
            <a:pPr>
              <a:defRPr/>
            </a:pPr>
            <a:r>
              <a:rPr lang="zh-CN" altLang="en-US" sz="3200" dirty="0"/>
              <a:t>函数原型</a:t>
            </a:r>
          </a:p>
          <a:p>
            <a:pPr lvl="1">
              <a:defRPr/>
            </a:pPr>
            <a:r>
              <a:rPr lang="en-US" altLang="zh-CN" sz="2800" dirty="0"/>
              <a:t>void </a:t>
            </a:r>
            <a:r>
              <a:rPr lang="en-US" altLang="zh-CN" sz="2800" dirty="0" err="1"/>
              <a:t>pthread_cleanup_pop</a:t>
            </a:r>
            <a:r>
              <a:rPr lang="en-US" altLang="zh-CN" sz="2800" dirty="0"/>
              <a:t>(</a:t>
            </a:r>
            <a:r>
              <a:rPr lang="en-US" altLang="zh-CN" sz="2800" dirty="0" err="1"/>
              <a:t>int</a:t>
            </a:r>
            <a:r>
              <a:rPr lang="en-US" altLang="zh-CN" sz="2800" dirty="0"/>
              <a:t> execute);</a:t>
            </a:r>
          </a:p>
          <a:p>
            <a:pPr marL="457200" lvl="1" indent="0">
              <a:buFont typeface="Wingdings" panose="05000000000000000000" pitchFamily="2" charset="2"/>
              <a:buNone/>
              <a:defRPr/>
            </a:pPr>
            <a:r>
              <a:rPr lang="zh-CN" altLang="en-US" sz="2800" dirty="0"/>
              <a:t>（</a:t>
            </a:r>
            <a:r>
              <a:rPr lang="en-US" altLang="zh-CN" sz="2800" dirty="0" err="1"/>
              <a:t>pthread.h</a:t>
            </a:r>
            <a:r>
              <a:rPr lang="zh-CN" altLang="en-US" sz="2800" dirty="0"/>
              <a:t>）</a:t>
            </a:r>
            <a:endParaRPr lang="en-US" altLang="zh-CN" sz="2800" dirty="0"/>
          </a:p>
          <a:p>
            <a:pPr lvl="1">
              <a:defRPr/>
            </a:pPr>
            <a:endParaRPr lang="en-US" altLang="zh-CN" sz="2800" dirty="0"/>
          </a:p>
        </p:txBody>
      </p:sp>
      <p:sp>
        <p:nvSpPr>
          <p:cNvPr id="703490" name="Rectangle 2">
            <a:extLst>
              <a:ext uri="{FF2B5EF4-FFF2-40B4-BE49-F238E27FC236}">
                <a16:creationId xmlns:a16="http://schemas.microsoft.com/office/drawing/2014/main" id="{4D0C64F7-D46D-45D5-8590-4033CF9F450C}"/>
              </a:ext>
            </a:extLst>
          </p:cNvPr>
          <p:cNvSpPr>
            <a:spLocks noGrp="1" noChangeArrowheads="1"/>
          </p:cNvSpPr>
          <p:nvPr>
            <p:ph type="title"/>
          </p:nvPr>
        </p:nvSpPr>
        <p:spPr/>
        <p:txBody>
          <a:bodyPr/>
          <a:lstStyle/>
          <a:p>
            <a:pPr>
              <a:defRPr/>
            </a:pPr>
            <a:r>
              <a:rPr lang="zh-CN" altLang="en-US" dirty="0"/>
              <a:t>线程清理处理函数</a:t>
            </a:r>
          </a:p>
        </p:txBody>
      </p:sp>
      <p:sp>
        <p:nvSpPr>
          <p:cNvPr id="175106" name="灯片编号占位符 5">
            <a:extLst>
              <a:ext uri="{FF2B5EF4-FFF2-40B4-BE49-F238E27FC236}">
                <a16:creationId xmlns:a16="http://schemas.microsoft.com/office/drawing/2014/main" id="{844413C2-0D2F-4037-B342-FA324F2C3B62}"/>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305</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a:extLst>
              <a:ext uri="{FF2B5EF4-FFF2-40B4-BE49-F238E27FC236}">
                <a16:creationId xmlns:a16="http://schemas.microsoft.com/office/drawing/2014/main" id="{37A1CE1F-EE8F-469C-84D7-DC174A2A6C31}"/>
              </a:ext>
            </a:extLst>
          </p:cNvPr>
          <p:cNvSpPr>
            <a:spLocks noGrp="1" noChangeArrowheads="1"/>
          </p:cNvSpPr>
          <p:nvPr>
            <p:ph type="title"/>
          </p:nvPr>
        </p:nvSpPr>
        <p:spPr/>
        <p:txBody>
          <a:bodyPr/>
          <a:lstStyle/>
          <a:p>
            <a:pPr>
              <a:defRPr/>
            </a:pPr>
            <a:r>
              <a:rPr lang="zh-CN" altLang="en-US"/>
              <a:t>线程退出与清理示例</a:t>
            </a:r>
          </a:p>
        </p:txBody>
      </p:sp>
      <p:sp>
        <p:nvSpPr>
          <p:cNvPr id="3" name="内容占位符 2">
            <a:extLst>
              <a:ext uri="{FF2B5EF4-FFF2-40B4-BE49-F238E27FC236}">
                <a16:creationId xmlns:a16="http://schemas.microsoft.com/office/drawing/2014/main" id="{4C88CF9F-0FA2-4A97-BF3B-C9C8E50A99CD}"/>
              </a:ext>
            </a:extLst>
          </p:cNvPr>
          <p:cNvSpPr>
            <a:spLocks noGrp="1"/>
          </p:cNvSpPr>
          <p:nvPr>
            <p:ph idx="1"/>
          </p:nvPr>
        </p:nvSpPr>
        <p:spPr>
          <a:xfrm>
            <a:off x="539552" y="1495284"/>
            <a:ext cx="7992888" cy="3868232"/>
          </a:xfrm>
        </p:spPr>
        <p:txBody>
          <a:bodyPr/>
          <a:lstStyle/>
          <a:p>
            <a:pPr marL="0" indent="0">
              <a:spcBef>
                <a:spcPts val="0"/>
              </a:spcBef>
              <a:buNone/>
            </a:pPr>
            <a:r>
              <a:rPr lang="en-US" altLang="zh-CN" sz="2000" dirty="0"/>
              <a:t>void cleanup(void *</a:t>
            </a:r>
            <a:r>
              <a:rPr lang="en-US" altLang="zh-CN" sz="2000" dirty="0" err="1"/>
              <a:t>arg</a:t>
            </a:r>
            <a:r>
              <a:rPr lang="en-US" altLang="zh-CN" sz="2000" dirty="0"/>
              <a:t>){</a:t>
            </a:r>
          </a:p>
          <a:p>
            <a:pPr marL="0" indent="0">
              <a:spcBef>
                <a:spcPts val="0"/>
              </a:spcBef>
              <a:buNone/>
            </a:pPr>
            <a:r>
              <a:rPr lang="en-US" altLang="zh-CN" sz="2000" dirty="0"/>
              <a:t>   </a:t>
            </a:r>
            <a:r>
              <a:rPr lang="en-US" altLang="zh-CN" sz="2000" dirty="0" err="1"/>
              <a:t>printf</a:t>
            </a:r>
            <a:r>
              <a:rPr lang="en-US" altLang="zh-CN" sz="2000" dirty="0"/>
              <a:t>("cleanup:%s\n",(char*)</a:t>
            </a:r>
            <a:r>
              <a:rPr lang="en-US" altLang="zh-CN" sz="2000" dirty="0" err="1"/>
              <a:t>arg</a:t>
            </a:r>
            <a:r>
              <a:rPr lang="en-US" altLang="zh-CN" sz="2000" dirty="0"/>
              <a:t>); </a:t>
            </a:r>
          </a:p>
          <a:p>
            <a:pPr marL="0" indent="0">
              <a:spcBef>
                <a:spcPts val="0"/>
              </a:spcBef>
              <a:buNone/>
            </a:pPr>
            <a:r>
              <a:rPr lang="en-US" altLang="zh-CN" sz="2000" dirty="0"/>
              <a:t>}</a:t>
            </a:r>
          </a:p>
          <a:p>
            <a:pPr marL="0" indent="0">
              <a:spcBef>
                <a:spcPts val="0"/>
              </a:spcBef>
              <a:buNone/>
            </a:pPr>
            <a:r>
              <a:rPr lang="en-US" altLang="zh-CN" sz="2000" dirty="0"/>
              <a:t>void *</a:t>
            </a:r>
            <a:r>
              <a:rPr lang="en-US" altLang="zh-CN" sz="2000" dirty="0" err="1"/>
              <a:t>test_cancel</a:t>
            </a:r>
            <a:r>
              <a:rPr lang="en-US" altLang="zh-CN" sz="2000" dirty="0"/>
              <a:t>(void *</a:t>
            </a:r>
            <a:r>
              <a:rPr lang="en-US" altLang="zh-CN" sz="2000" dirty="0" err="1"/>
              <a:t>arg</a:t>
            </a:r>
            <a:r>
              <a:rPr lang="en-US" altLang="zh-CN" sz="2000" dirty="0"/>
              <a:t>)</a:t>
            </a:r>
          </a:p>
          <a:p>
            <a:pPr marL="0" indent="0">
              <a:spcBef>
                <a:spcPts val="0"/>
              </a:spcBef>
              <a:buNone/>
            </a:pPr>
            <a:r>
              <a:rPr lang="en-US" altLang="zh-CN" sz="2000" dirty="0"/>
              <a:t>{</a:t>
            </a:r>
          </a:p>
          <a:p>
            <a:pPr marL="0" indent="0">
              <a:spcBef>
                <a:spcPts val="0"/>
              </a:spcBef>
              <a:buNone/>
            </a:pPr>
            <a:r>
              <a:rPr lang="en-US" altLang="zh-CN" sz="2000" dirty="0"/>
              <a:t>   </a:t>
            </a:r>
            <a:r>
              <a:rPr lang="en-US" altLang="zh-CN" sz="2000" dirty="0" err="1"/>
              <a:t>pthread_cleanup_push</a:t>
            </a:r>
            <a:r>
              <a:rPr lang="en-US" altLang="zh-CN" sz="2000" dirty="0"/>
              <a:t>(</a:t>
            </a:r>
            <a:r>
              <a:rPr lang="en-US" altLang="zh-CN" sz="2000" dirty="0" err="1"/>
              <a:t>cleanup,"thread</a:t>
            </a:r>
            <a:r>
              <a:rPr lang="en-US" altLang="zh-CN" sz="2000" dirty="0"/>
              <a:t> handler");</a:t>
            </a:r>
          </a:p>
          <a:p>
            <a:pPr marL="0" indent="0">
              <a:spcBef>
                <a:spcPts val="0"/>
              </a:spcBef>
              <a:buNone/>
            </a:pPr>
            <a:r>
              <a:rPr lang="en-US" altLang="zh-CN" sz="2000" dirty="0"/>
              <a:t>   </a:t>
            </a:r>
            <a:r>
              <a:rPr lang="en-US" altLang="zh-CN" sz="2000" dirty="0" err="1"/>
              <a:t>printf</a:t>
            </a:r>
            <a:r>
              <a:rPr lang="en-US" altLang="zh-CN" sz="2000" dirty="0"/>
              <a:t>("</a:t>
            </a:r>
            <a:r>
              <a:rPr lang="en-US" altLang="zh-CN" sz="2000" dirty="0" err="1"/>
              <a:t>test_cancel</a:t>
            </a:r>
            <a:r>
              <a:rPr lang="en-US" altLang="zh-CN" sz="2000" dirty="0"/>
              <a:t>\n");</a:t>
            </a:r>
          </a:p>
          <a:p>
            <a:pPr marL="0" indent="0">
              <a:spcBef>
                <a:spcPts val="0"/>
              </a:spcBef>
              <a:buNone/>
            </a:pPr>
            <a:r>
              <a:rPr lang="en-US" altLang="zh-CN" sz="2000" dirty="0"/>
              <a:t>   </a:t>
            </a:r>
            <a:r>
              <a:rPr lang="en-US" altLang="zh-CN" sz="2000" dirty="0" err="1"/>
              <a:t>pthread_cleanup_pop</a:t>
            </a:r>
            <a:r>
              <a:rPr lang="en-US" altLang="zh-CN" sz="2000" dirty="0"/>
              <a:t>(1); ); </a:t>
            </a:r>
            <a:r>
              <a:rPr lang="en-US" altLang="zh-CN" sz="2000" dirty="0">
                <a:solidFill>
                  <a:srgbClr val="00B0F0"/>
                </a:solidFill>
              </a:rPr>
              <a:t>//</a:t>
            </a:r>
            <a:r>
              <a:rPr lang="zh-CN" altLang="en-US" sz="2000" dirty="0">
                <a:solidFill>
                  <a:srgbClr val="00B0F0"/>
                </a:solidFill>
              </a:rPr>
              <a:t>非</a:t>
            </a:r>
            <a:r>
              <a:rPr lang="en-US" altLang="zh-CN" sz="2000" dirty="0">
                <a:solidFill>
                  <a:srgbClr val="00B0F0"/>
                </a:solidFill>
              </a:rPr>
              <a:t>0</a:t>
            </a:r>
            <a:r>
              <a:rPr lang="zh-CN" altLang="en-US" sz="2000" dirty="0">
                <a:solidFill>
                  <a:srgbClr val="00B0F0"/>
                </a:solidFill>
              </a:rPr>
              <a:t>参数</a:t>
            </a:r>
            <a:endParaRPr lang="en-US" altLang="zh-CN" sz="2000" dirty="0">
              <a:solidFill>
                <a:srgbClr val="00B0F0"/>
              </a:solidFill>
            </a:endParaRPr>
          </a:p>
          <a:p>
            <a:pPr marL="0" indent="0">
              <a:spcBef>
                <a:spcPts val="0"/>
              </a:spcBef>
              <a:buNone/>
            </a:pPr>
            <a:r>
              <a:rPr lang="en-US" altLang="zh-CN" sz="2000" dirty="0"/>
              <a:t>}</a:t>
            </a:r>
          </a:p>
          <a:p>
            <a:pPr marL="0" indent="0">
              <a:spcBef>
                <a:spcPts val="0"/>
              </a:spcBef>
              <a:buNone/>
            </a:pPr>
            <a:r>
              <a:rPr lang="en-US" altLang="zh-CN" sz="2000" dirty="0"/>
              <a:t>int main(){</a:t>
            </a:r>
          </a:p>
          <a:p>
            <a:pPr marL="0" indent="0">
              <a:spcBef>
                <a:spcPts val="0"/>
              </a:spcBef>
              <a:buNone/>
            </a:pPr>
            <a:r>
              <a:rPr lang="en-US" altLang="zh-CN" sz="2000" dirty="0"/>
              <a:t>   </a:t>
            </a:r>
            <a:r>
              <a:rPr lang="en-US" altLang="zh-CN" sz="2000" dirty="0" err="1"/>
              <a:t>pthread_t</a:t>
            </a:r>
            <a:r>
              <a:rPr lang="en-US" altLang="zh-CN" sz="2000" dirty="0"/>
              <a:t> </a:t>
            </a:r>
            <a:r>
              <a:rPr lang="en-US" altLang="zh-CN" sz="2000" dirty="0" err="1"/>
              <a:t>tid</a:t>
            </a:r>
            <a:r>
              <a:rPr lang="en-US" altLang="zh-CN" sz="2000" dirty="0"/>
              <a:t>;</a:t>
            </a:r>
          </a:p>
          <a:p>
            <a:pPr marL="0" indent="0">
              <a:spcBef>
                <a:spcPts val="0"/>
              </a:spcBef>
              <a:buNone/>
            </a:pPr>
            <a:r>
              <a:rPr lang="en-US" altLang="zh-CN" sz="2000" dirty="0"/>
              <a:t>   </a:t>
            </a:r>
            <a:r>
              <a:rPr lang="en-US" altLang="zh-CN" sz="2000" dirty="0" err="1"/>
              <a:t>pthread_create</a:t>
            </a:r>
            <a:r>
              <a:rPr lang="en-US" altLang="zh-CN" sz="2000" dirty="0"/>
              <a:t>(&amp;</a:t>
            </a:r>
            <a:r>
              <a:rPr lang="en-US" altLang="zh-CN" sz="2000" dirty="0" err="1"/>
              <a:t>tid,NULL,test_cancel,NULL</a:t>
            </a:r>
            <a:r>
              <a:rPr lang="en-US" altLang="zh-CN" sz="2000" dirty="0"/>
              <a:t>);</a:t>
            </a:r>
          </a:p>
          <a:p>
            <a:pPr marL="0" indent="0">
              <a:spcBef>
                <a:spcPts val="0"/>
              </a:spcBef>
              <a:buNone/>
            </a:pPr>
            <a:r>
              <a:rPr lang="en-US" altLang="zh-CN" sz="2000" dirty="0"/>
              <a:t>   </a:t>
            </a:r>
            <a:r>
              <a:rPr lang="en-US" altLang="zh-CN" sz="2000" dirty="0" err="1"/>
              <a:t>pthread_join</a:t>
            </a:r>
            <a:r>
              <a:rPr lang="en-US" altLang="zh-CN" sz="2000" dirty="0"/>
              <a:t>(</a:t>
            </a:r>
            <a:r>
              <a:rPr lang="en-US" altLang="zh-CN" sz="2000" dirty="0" err="1"/>
              <a:t>tid,NULL</a:t>
            </a:r>
            <a:r>
              <a:rPr lang="en-US" altLang="zh-CN" sz="2000" dirty="0"/>
              <a:t>);</a:t>
            </a:r>
          </a:p>
          <a:p>
            <a:pPr marL="0" indent="0">
              <a:spcBef>
                <a:spcPts val="0"/>
              </a:spcBef>
              <a:buNone/>
            </a:pPr>
            <a:r>
              <a:rPr lang="en-US" altLang="zh-CN" sz="2000" dirty="0"/>
              <a:t>   return 0;</a:t>
            </a:r>
          </a:p>
          <a:p>
            <a:pPr marL="0" indent="0">
              <a:spcBef>
                <a:spcPts val="0"/>
              </a:spcBef>
              <a:buNone/>
            </a:pPr>
            <a:r>
              <a:rPr lang="en-US" altLang="zh-CN" sz="2000" dirty="0"/>
              <a:t>}</a:t>
            </a:r>
            <a:endParaRPr lang="zh-CN" altLang="en-US" sz="2000" dirty="0"/>
          </a:p>
        </p:txBody>
      </p:sp>
      <p:pic>
        <p:nvPicPr>
          <p:cNvPr id="4" name="图片 3">
            <a:extLst>
              <a:ext uri="{FF2B5EF4-FFF2-40B4-BE49-F238E27FC236}">
                <a16:creationId xmlns:a16="http://schemas.microsoft.com/office/drawing/2014/main" id="{C1E6FCCF-265B-4287-8BDE-339292615D22}"/>
              </a:ext>
            </a:extLst>
          </p:cNvPr>
          <p:cNvPicPr>
            <a:picLocks noChangeAspect="1"/>
          </p:cNvPicPr>
          <p:nvPr/>
        </p:nvPicPr>
        <p:blipFill>
          <a:blip r:embed="rId3"/>
          <a:stretch>
            <a:fillRect/>
          </a:stretch>
        </p:blipFill>
        <p:spPr>
          <a:xfrm>
            <a:off x="3568452" y="5850052"/>
            <a:ext cx="5118348" cy="779049"/>
          </a:xfrm>
          <a:prstGeom prst="rect">
            <a:avLst/>
          </a:prstGeom>
        </p:spPr>
      </p:pic>
    </p:spTree>
    <p:extLst>
      <p:ext uri="{BB962C8B-B14F-4D97-AF65-F5344CB8AC3E}">
        <p14:creationId xmlns:p14="http://schemas.microsoft.com/office/powerpoint/2010/main" val="42113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a:extLst>
              <a:ext uri="{FF2B5EF4-FFF2-40B4-BE49-F238E27FC236}">
                <a16:creationId xmlns:a16="http://schemas.microsoft.com/office/drawing/2014/main" id="{37A1CE1F-EE8F-469C-84D7-DC174A2A6C31}"/>
              </a:ext>
            </a:extLst>
          </p:cNvPr>
          <p:cNvSpPr>
            <a:spLocks noGrp="1" noChangeArrowheads="1"/>
          </p:cNvSpPr>
          <p:nvPr>
            <p:ph type="title"/>
          </p:nvPr>
        </p:nvSpPr>
        <p:spPr/>
        <p:txBody>
          <a:bodyPr/>
          <a:lstStyle/>
          <a:p>
            <a:pPr>
              <a:defRPr/>
            </a:pPr>
            <a:r>
              <a:rPr lang="zh-CN" altLang="en-US"/>
              <a:t>线程退出与清理示例</a:t>
            </a:r>
          </a:p>
        </p:txBody>
      </p:sp>
      <p:sp>
        <p:nvSpPr>
          <p:cNvPr id="3" name="内容占位符 2">
            <a:extLst>
              <a:ext uri="{FF2B5EF4-FFF2-40B4-BE49-F238E27FC236}">
                <a16:creationId xmlns:a16="http://schemas.microsoft.com/office/drawing/2014/main" id="{4C88CF9F-0FA2-4A97-BF3B-C9C8E50A99CD}"/>
              </a:ext>
            </a:extLst>
          </p:cNvPr>
          <p:cNvSpPr>
            <a:spLocks noGrp="1"/>
          </p:cNvSpPr>
          <p:nvPr>
            <p:ph idx="1"/>
          </p:nvPr>
        </p:nvSpPr>
        <p:spPr>
          <a:xfrm>
            <a:off x="539552" y="1495284"/>
            <a:ext cx="7992888" cy="3868232"/>
          </a:xfrm>
        </p:spPr>
        <p:txBody>
          <a:bodyPr/>
          <a:lstStyle/>
          <a:p>
            <a:pPr marL="0" indent="0">
              <a:spcBef>
                <a:spcPts val="0"/>
              </a:spcBef>
              <a:buNone/>
            </a:pPr>
            <a:r>
              <a:rPr lang="en-US" altLang="zh-CN" sz="2000" dirty="0"/>
              <a:t>void cleanup(void *</a:t>
            </a:r>
            <a:r>
              <a:rPr lang="en-US" altLang="zh-CN" sz="2000" dirty="0" err="1"/>
              <a:t>arg</a:t>
            </a:r>
            <a:r>
              <a:rPr lang="en-US" altLang="zh-CN" sz="2000" dirty="0"/>
              <a:t>){</a:t>
            </a:r>
          </a:p>
          <a:p>
            <a:pPr marL="0" indent="0">
              <a:spcBef>
                <a:spcPts val="0"/>
              </a:spcBef>
              <a:buNone/>
            </a:pPr>
            <a:r>
              <a:rPr lang="en-US" altLang="zh-CN" sz="2000" dirty="0"/>
              <a:t>   </a:t>
            </a:r>
            <a:r>
              <a:rPr lang="en-US" altLang="zh-CN" sz="2000" dirty="0" err="1"/>
              <a:t>printf</a:t>
            </a:r>
            <a:r>
              <a:rPr lang="en-US" altLang="zh-CN" sz="2000" dirty="0"/>
              <a:t>("cleanup:%s\n",(char*)</a:t>
            </a:r>
            <a:r>
              <a:rPr lang="en-US" altLang="zh-CN" sz="2000" dirty="0" err="1"/>
              <a:t>arg</a:t>
            </a:r>
            <a:r>
              <a:rPr lang="en-US" altLang="zh-CN" sz="2000" dirty="0"/>
              <a:t>); </a:t>
            </a:r>
          </a:p>
          <a:p>
            <a:pPr marL="0" indent="0">
              <a:spcBef>
                <a:spcPts val="0"/>
              </a:spcBef>
              <a:buNone/>
            </a:pPr>
            <a:r>
              <a:rPr lang="en-US" altLang="zh-CN" sz="2000" dirty="0"/>
              <a:t>}</a:t>
            </a:r>
          </a:p>
          <a:p>
            <a:pPr marL="0" indent="0">
              <a:spcBef>
                <a:spcPts val="0"/>
              </a:spcBef>
              <a:buNone/>
            </a:pPr>
            <a:r>
              <a:rPr lang="en-US" altLang="zh-CN" sz="2000" dirty="0"/>
              <a:t>void *</a:t>
            </a:r>
            <a:r>
              <a:rPr lang="en-US" altLang="zh-CN" sz="2000" dirty="0" err="1"/>
              <a:t>test_cancel</a:t>
            </a:r>
            <a:r>
              <a:rPr lang="en-US" altLang="zh-CN" sz="2000" dirty="0"/>
              <a:t>(void *</a:t>
            </a:r>
            <a:r>
              <a:rPr lang="en-US" altLang="zh-CN" sz="2000" dirty="0" err="1"/>
              <a:t>arg</a:t>
            </a:r>
            <a:r>
              <a:rPr lang="en-US" altLang="zh-CN" sz="2000" dirty="0"/>
              <a:t>)</a:t>
            </a:r>
          </a:p>
          <a:p>
            <a:pPr marL="0" indent="0">
              <a:spcBef>
                <a:spcPts val="0"/>
              </a:spcBef>
              <a:buNone/>
            </a:pPr>
            <a:r>
              <a:rPr lang="en-US" altLang="zh-CN" sz="2000" dirty="0"/>
              <a:t>{</a:t>
            </a:r>
          </a:p>
          <a:p>
            <a:pPr marL="0" indent="0">
              <a:spcBef>
                <a:spcPts val="0"/>
              </a:spcBef>
              <a:buNone/>
            </a:pPr>
            <a:r>
              <a:rPr lang="en-US" altLang="zh-CN" sz="2000" dirty="0"/>
              <a:t>   </a:t>
            </a:r>
            <a:r>
              <a:rPr lang="en-US" altLang="zh-CN" sz="2000" dirty="0" err="1"/>
              <a:t>pthread_cleanup_push</a:t>
            </a:r>
            <a:r>
              <a:rPr lang="en-US" altLang="zh-CN" sz="2000" dirty="0"/>
              <a:t>(</a:t>
            </a:r>
            <a:r>
              <a:rPr lang="en-US" altLang="zh-CN" sz="2000" dirty="0" err="1"/>
              <a:t>cleanup,"thread</a:t>
            </a:r>
            <a:r>
              <a:rPr lang="en-US" altLang="zh-CN" sz="2000" dirty="0"/>
              <a:t> handler");</a:t>
            </a:r>
          </a:p>
          <a:p>
            <a:pPr marL="0" indent="0">
              <a:spcBef>
                <a:spcPts val="0"/>
              </a:spcBef>
              <a:buNone/>
            </a:pPr>
            <a:r>
              <a:rPr lang="en-US" altLang="zh-CN" sz="2000" dirty="0"/>
              <a:t>   </a:t>
            </a:r>
            <a:r>
              <a:rPr lang="en-US" altLang="zh-CN" sz="2000" dirty="0" err="1"/>
              <a:t>printf</a:t>
            </a:r>
            <a:r>
              <a:rPr lang="en-US" altLang="zh-CN" sz="2000" dirty="0"/>
              <a:t>("</a:t>
            </a:r>
            <a:r>
              <a:rPr lang="en-US" altLang="zh-CN" sz="2000" dirty="0" err="1"/>
              <a:t>test_cancel</a:t>
            </a:r>
            <a:r>
              <a:rPr lang="en-US" altLang="zh-CN" sz="2000" dirty="0"/>
              <a:t>\n");</a:t>
            </a:r>
          </a:p>
          <a:p>
            <a:pPr marL="0" indent="0">
              <a:spcBef>
                <a:spcPts val="0"/>
              </a:spcBef>
              <a:buNone/>
            </a:pPr>
            <a:r>
              <a:rPr lang="en-US" altLang="zh-CN" sz="2000" dirty="0"/>
              <a:t>   </a:t>
            </a:r>
            <a:r>
              <a:rPr lang="en-US" altLang="zh-CN" sz="2000" dirty="0" err="1"/>
              <a:t>pthread_cleanup_pop</a:t>
            </a:r>
            <a:r>
              <a:rPr lang="en-US" altLang="zh-CN" sz="2000" dirty="0"/>
              <a:t>(0); ); </a:t>
            </a:r>
            <a:r>
              <a:rPr lang="en-US" altLang="zh-CN" sz="2000" dirty="0">
                <a:solidFill>
                  <a:srgbClr val="00B0F0"/>
                </a:solidFill>
              </a:rPr>
              <a:t>//</a:t>
            </a:r>
            <a:r>
              <a:rPr lang="zh-CN" altLang="en-US" sz="2000" dirty="0">
                <a:solidFill>
                  <a:srgbClr val="00B0F0"/>
                </a:solidFill>
              </a:rPr>
              <a:t>当参数为</a:t>
            </a:r>
            <a:r>
              <a:rPr lang="en-US" altLang="zh-CN" sz="2000" dirty="0">
                <a:solidFill>
                  <a:srgbClr val="00B0F0"/>
                </a:solidFill>
              </a:rPr>
              <a:t>0</a:t>
            </a:r>
            <a:r>
              <a:rPr lang="zh-CN" altLang="en-US" sz="2000" dirty="0">
                <a:solidFill>
                  <a:srgbClr val="00B0F0"/>
                </a:solidFill>
              </a:rPr>
              <a:t>时，</a:t>
            </a:r>
            <a:r>
              <a:rPr lang="en-US" altLang="zh-CN" sz="2000" dirty="0">
                <a:solidFill>
                  <a:srgbClr val="00B0F0"/>
                </a:solidFill>
              </a:rPr>
              <a:t>cleanup</a:t>
            </a:r>
            <a:r>
              <a:rPr lang="zh-CN" altLang="en-US" sz="2000" dirty="0">
                <a:solidFill>
                  <a:srgbClr val="00B0F0"/>
                </a:solidFill>
              </a:rPr>
              <a:t>函数没有执行</a:t>
            </a:r>
            <a:endParaRPr lang="en-US" altLang="zh-CN" sz="2000" dirty="0">
              <a:solidFill>
                <a:srgbClr val="00B0F0"/>
              </a:solidFill>
            </a:endParaRPr>
          </a:p>
          <a:p>
            <a:pPr marL="0" indent="0">
              <a:spcBef>
                <a:spcPts val="0"/>
              </a:spcBef>
              <a:buNone/>
            </a:pPr>
            <a:r>
              <a:rPr lang="en-US" altLang="zh-CN" sz="2000" dirty="0"/>
              <a:t>}</a:t>
            </a:r>
          </a:p>
          <a:p>
            <a:pPr marL="0" indent="0">
              <a:spcBef>
                <a:spcPts val="0"/>
              </a:spcBef>
              <a:buNone/>
            </a:pPr>
            <a:r>
              <a:rPr lang="en-US" altLang="zh-CN" sz="2000" dirty="0"/>
              <a:t>int main(){</a:t>
            </a:r>
          </a:p>
          <a:p>
            <a:pPr marL="0" indent="0">
              <a:spcBef>
                <a:spcPts val="0"/>
              </a:spcBef>
              <a:buNone/>
            </a:pPr>
            <a:r>
              <a:rPr lang="en-US" altLang="zh-CN" sz="2000" dirty="0"/>
              <a:t>   </a:t>
            </a:r>
            <a:r>
              <a:rPr lang="en-US" altLang="zh-CN" sz="2000" dirty="0" err="1"/>
              <a:t>pthread_t</a:t>
            </a:r>
            <a:r>
              <a:rPr lang="en-US" altLang="zh-CN" sz="2000" dirty="0"/>
              <a:t> </a:t>
            </a:r>
            <a:r>
              <a:rPr lang="en-US" altLang="zh-CN" sz="2000" dirty="0" err="1"/>
              <a:t>tid</a:t>
            </a:r>
            <a:r>
              <a:rPr lang="en-US" altLang="zh-CN" sz="2000" dirty="0"/>
              <a:t>;</a:t>
            </a:r>
          </a:p>
          <a:p>
            <a:pPr marL="0" indent="0">
              <a:spcBef>
                <a:spcPts val="0"/>
              </a:spcBef>
              <a:buNone/>
            </a:pPr>
            <a:r>
              <a:rPr lang="en-US" altLang="zh-CN" sz="2000" dirty="0"/>
              <a:t>   </a:t>
            </a:r>
            <a:r>
              <a:rPr lang="en-US" altLang="zh-CN" sz="2000" dirty="0" err="1"/>
              <a:t>pthread_create</a:t>
            </a:r>
            <a:r>
              <a:rPr lang="en-US" altLang="zh-CN" sz="2000" dirty="0"/>
              <a:t>(&amp;</a:t>
            </a:r>
            <a:r>
              <a:rPr lang="en-US" altLang="zh-CN" sz="2000" dirty="0" err="1"/>
              <a:t>tid,NULL,test_cancel,NULL</a:t>
            </a:r>
            <a:r>
              <a:rPr lang="en-US" altLang="zh-CN" sz="2000" dirty="0"/>
              <a:t>);</a:t>
            </a:r>
          </a:p>
          <a:p>
            <a:pPr marL="0" indent="0">
              <a:spcBef>
                <a:spcPts val="0"/>
              </a:spcBef>
              <a:buNone/>
            </a:pPr>
            <a:r>
              <a:rPr lang="en-US" altLang="zh-CN" sz="2000" dirty="0"/>
              <a:t>   </a:t>
            </a:r>
            <a:r>
              <a:rPr lang="en-US" altLang="zh-CN" sz="2000" dirty="0" err="1"/>
              <a:t>pthread_join</a:t>
            </a:r>
            <a:r>
              <a:rPr lang="en-US" altLang="zh-CN" sz="2000" dirty="0"/>
              <a:t>(</a:t>
            </a:r>
            <a:r>
              <a:rPr lang="en-US" altLang="zh-CN" sz="2000" dirty="0" err="1"/>
              <a:t>tid,NULL</a:t>
            </a:r>
            <a:r>
              <a:rPr lang="en-US" altLang="zh-CN" sz="2000" dirty="0"/>
              <a:t>);</a:t>
            </a:r>
          </a:p>
          <a:p>
            <a:pPr marL="0" indent="0">
              <a:spcBef>
                <a:spcPts val="0"/>
              </a:spcBef>
              <a:buNone/>
            </a:pPr>
            <a:r>
              <a:rPr lang="en-US" altLang="zh-CN" sz="2000" dirty="0"/>
              <a:t>   return 0;</a:t>
            </a:r>
          </a:p>
          <a:p>
            <a:pPr marL="0" indent="0">
              <a:spcBef>
                <a:spcPts val="0"/>
              </a:spcBef>
              <a:buNone/>
            </a:pPr>
            <a:r>
              <a:rPr lang="en-US" altLang="zh-CN" sz="2000" dirty="0"/>
              <a:t>}</a:t>
            </a:r>
            <a:endParaRPr lang="zh-CN" altLang="en-US" sz="2000" dirty="0"/>
          </a:p>
        </p:txBody>
      </p:sp>
      <p:pic>
        <p:nvPicPr>
          <p:cNvPr id="5" name="图片 4">
            <a:extLst>
              <a:ext uri="{FF2B5EF4-FFF2-40B4-BE49-F238E27FC236}">
                <a16:creationId xmlns:a16="http://schemas.microsoft.com/office/drawing/2014/main" id="{EF2FFCB5-2048-4D22-B6D4-C60F19104930}"/>
              </a:ext>
            </a:extLst>
          </p:cNvPr>
          <p:cNvPicPr>
            <a:picLocks noChangeAspect="1"/>
          </p:cNvPicPr>
          <p:nvPr/>
        </p:nvPicPr>
        <p:blipFill rotWithShape="1">
          <a:blip r:embed="rId3"/>
          <a:srcRect t="14353" r="8509" b="-474"/>
          <a:stretch/>
        </p:blipFill>
        <p:spPr>
          <a:xfrm>
            <a:off x="3765149" y="6146114"/>
            <a:ext cx="4969290" cy="504825"/>
          </a:xfrm>
          <a:prstGeom prst="rect">
            <a:avLst/>
          </a:prstGeom>
        </p:spPr>
      </p:pic>
    </p:spTree>
    <p:extLst>
      <p:ext uri="{BB962C8B-B14F-4D97-AF65-F5344CB8AC3E}">
        <p14:creationId xmlns:p14="http://schemas.microsoft.com/office/powerpoint/2010/main" val="144409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3">
            <a:extLst>
              <a:ext uri="{FF2B5EF4-FFF2-40B4-BE49-F238E27FC236}">
                <a16:creationId xmlns:a16="http://schemas.microsoft.com/office/drawing/2014/main" id="{3AD3237F-6AA1-4E4B-92A2-B6E218CAC57F}"/>
              </a:ext>
            </a:extLst>
          </p:cNvPr>
          <p:cNvSpPr>
            <a:spLocks noGrp="1" noChangeArrowheads="1"/>
          </p:cNvSpPr>
          <p:nvPr>
            <p:ph idx="1"/>
          </p:nvPr>
        </p:nvSpPr>
        <p:spPr>
          <a:xfrm>
            <a:off x="533006" y="1325707"/>
            <a:ext cx="8077986" cy="5157643"/>
          </a:xfrm>
        </p:spPr>
        <p:txBody>
          <a:bodyPr>
            <a:normAutofit fontScale="92500" lnSpcReduction="10000"/>
          </a:bodyPr>
          <a:lstStyle/>
          <a:p>
            <a:pPr>
              <a:lnSpc>
                <a:spcPct val="110000"/>
              </a:lnSpc>
              <a:defRPr/>
            </a:pPr>
            <a:r>
              <a:rPr lang="zh-CN" altLang="en-US" dirty="0"/>
              <a:t>在任何一个时间点上，线程是可结合的（</a:t>
            </a:r>
            <a:r>
              <a:rPr lang="en-US" altLang="zh-CN" dirty="0"/>
              <a:t>joinable</a:t>
            </a:r>
            <a:r>
              <a:rPr lang="zh-CN" altLang="en-US" dirty="0"/>
              <a:t>）或者是分离的（</a:t>
            </a:r>
            <a:r>
              <a:rPr lang="en-US" altLang="zh-CN" dirty="0"/>
              <a:t>detached</a:t>
            </a:r>
            <a:r>
              <a:rPr lang="zh-CN" altLang="en-US" dirty="0"/>
              <a:t>）</a:t>
            </a:r>
            <a:endParaRPr lang="en-US" altLang="zh-CN" dirty="0"/>
          </a:p>
          <a:p>
            <a:pPr lvl="1">
              <a:lnSpc>
                <a:spcPct val="110000"/>
              </a:lnSpc>
              <a:defRPr/>
            </a:pPr>
            <a:r>
              <a:rPr lang="zh-CN" altLang="en-US" dirty="0"/>
              <a:t>可结合的线程能够被父线程回收其资源和杀死。在被父线程回收之前，它的存储器资源（例如栈）是不释放的</a:t>
            </a:r>
            <a:endParaRPr lang="en-US" altLang="zh-CN" dirty="0"/>
          </a:p>
          <a:p>
            <a:pPr lvl="1">
              <a:lnSpc>
                <a:spcPct val="110000"/>
              </a:lnSpc>
              <a:defRPr/>
            </a:pPr>
            <a:r>
              <a:rPr lang="zh-CN" altLang="en-US" dirty="0"/>
              <a:t>分离的线程是不能被父线程回收或杀死的，它的存储器资源在它终止时由系统自动释放</a:t>
            </a:r>
            <a:endParaRPr lang="en-US" altLang="zh-CN" dirty="0"/>
          </a:p>
          <a:p>
            <a:pPr>
              <a:lnSpc>
                <a:spcPct val="110000"/>
              </a:lnSpc>
              <a:defRPr/>
            </a:pPr>
            <a:r>
              <a:rPr lang="zh-CN" altLang="en-US" dirty="0"/>
              <a:t>若线程已经处于分离状态，线程的底层存储资源可以在线程终止时立即被收回</a:t>
            </a:r>
          </a:p>
          <a:p>
            <a:pPr>
              <a:lnSpc>
                <a:spcPct val="110000"/>
              </a:lnSpc>
              <a:defRPr/>
            </a:pPr>
            <a:r>
              <a:rPr lang="zh-CN" altLang="en-US" dirty="0"/>
              <a:t>当线程被分离时，并不能用</a:t>
            </a:r>
            <a:r>
              <a:rPr lang="en-US" altLang="zh-CN" dirty="0" err="1"/>
              <a:t>pthread_join</a:t>
            </a:r>
            <a:r>
              <a:rPr lang="zh-CN" altLang="en-US" dirty="0"/>
              <a:t>函数等待它的终止状态，此时</a:t>
            </a:r>
            <a:r>
              <a:rPr lang="en-US" altLang="zh-CN" dirty="0" err="1"/>
              <a:t>pthread_join</a:t>
            </a:r>
            <a:r>
              <a:rPr lang="zh-CN" altLang="en-US" dirty="0"/>
              <a:t>返回</a:t>
            </a:r>
            <a:r>
              <a:rPr lang="en-US" altLang="zh-CN" dirty="0"/>
              <a:t>EINVAL</a:t>
            </a:r>
          </a:p>
          <a:p>
            <a:pPr>
              <a:lnSpc>
                <a:spcPct val="110000"/>
              </a:lnSpc>
              <a:defRPr/>
            </a:pPr>
            <a:r>
              <a:rPr lang="en-US" altLang="zh-CN" dirty="0" err="1"/>
              <a:t>pthread_detach</a:t>
            </a:r>
            <a:r>
              <a:rPr lang="zh-CN" altLang="en-US" dirty="0"/>
              <a:t>函数可以使线程进入分离状态</a:t>
            </a:r>
          </a:p>
        </p:txBody>
      </p:sp>
      <p:sp>
        <p:nvSpPr>
          <p:cNvPr id="705538" name="Rectangle 2">
            <a:extLst>
              <a:ext uri="{FF2B5EF4-FFF2-40B4-BE49-F238E27FC236}">
                <a16:creationId xmlns:a16="http://schemas.microsoft.com/office/drawing/2014/main" id="{00691F97-7255-4066-957D-C19C0BE30D54}"/>
              </a:ext>
            </a:extLst>
          </p:cNvPr>
          <p:cNvSpPr>
            <a:spLocks noGrp="1" noChangeArrowheads="1"/>
          </p:cNvSpPr>
          <p:nvPr>
            <p:ph type="title"/>
          </p:nvPr>
        </p:nvSpPr>
        <p:spPr/>
        <p:txBody>
          <a:bodyPr/>
          <a:lstStyle/>
          <a:p>
            <a:pPr>
              <a:defRPr/>
            </a:pPr>
            <a:r>
              <a:rPr lang="en-US" altLang="zh-CN"/>
              <a:t>pthread_detach</a:t>
            </a:r>
            <a:r>
              <a:rPr lang="zh-CN" altLang="en-US"/>
              <a:t>函数</a:t>
            </a:r>
          </a:p>
        </p:txBody>
      </p:sp>
      <p:sp>
        <p:nvSpPr>
          <p:cNvPr id="177154" name="灯片编号占位符 5">
            <a:extLst>
              <a:ext uri="{FF2B5EF4-FFF2-40B4-BE49-F238E27FC236}">
                <a16:creationId xmlns:a16="http://schemas.microsoft.com/office/drawing/2014/main" id="{ED83CCC2-0F42-4AFE-A692-87D3F1428093}"/>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308</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Rectangle 3">
            <a:extLst>
              <a:ext uri="{FF2B5EF4-FFF2-40B4-BE49-F238E27FC236}">
                <a16:creationId xmlns:a16="http://schemas.microsoft.com/office/drawing/2014/main" id="{5710D4AC-F10C-45B1-B159-8E4D13B06F50}"/>
              </a:ext>
            </a:extLst>
          </p:cNvPr>
          <p:cNvSpPr>
            <a:spLocks noGrp="1" noChangeArrowheads="1"/>
          </p:cNvSpPr>
          <p:nvPr>
            <p:ph idx="1"/>
          </p:nvPr>
        </p:nvSpPr>
        <p:spPr/>
        <p:txBody>
          <a:bodyPr/>
          <a:lstStyle/>
          <a:p>
            <a:r>
              <a:rPr lang="zh-CN" altLang="en-US" sz="3200" dirty="0"/>
              <a:t>函数原型</a:t>
            </a:r>
            <a:endParaRPr lang="en-US" altLang="zh-CN" sz="3200" dirty="0"/>
          </a:p>
          <a:p>
            <a:pPr lvl="1"/>
            <a:r>
              <a:rPr lang="zh-CN" altLang="en-US" sz="2800" dirty="0"/>
              <a:t>头文件：</a:t>
            </a:r>
            <a:r>
              <a:rPr lang="en-US" altLang="zh-CN" sz="2800" dirty="0" err="1"/>
              <a:t>pthread.h</a:t>
            </a:r>
            <a:endParaRPr lang="en-US" altLang="zh-CN" sz="2800" dirty="0"/>
          </a:p>
          <a:p>
            <a:pPr lvl="1"/>
            <a:r>
              <a:rPr lang="en-US" altLang="zh-CN" sz="2800" dirty="0"/>
              <a:t>int </a:t>
            </a:r>
            <a:r>
              <a:rPr lang="en-US" altLang="zh-CN" sz="2800" dirty="0" err="1"/>
              <a:t>pthread_detach</a:t>
            </a:r>
            <a:r>
              <a:rPr lang="en-US" altLang="zh-CN" sz="2800" dirty="0"/>
              <a:t>(</a:t>
            </a:r>
            <a:r>
              <a:rPr lang="en-US" altLang="zh-CN" sz="2800" dirty="0" err="1"/>
              <a:t>pthread_t</a:t>
            </a:r>
            <a:r>
              <a:rPr lang="en-US" altLang="zh-CN" sz="2800" dirty="0"/>
              <a:t> </a:t>
            </a:r>
            <a:r>
              <a:rPr lang="en-US" altLang="zh-CN" sz="2800" dirty="0" err="1"/>
              <a:t>tid</a:t>
            </a:r>
            <a:r>
              <a:rPr lang="en-US" altLang="zh-CN" sz="2800" dirty="0"/>
              <a:t>);</a:t>
            </a:r>
          </a:p>
          <a:p>
            <a:r>
              <a:rPr lang="zh-CN" altLang="en-US" sz="3200" dirty="0"/>
              <a:t>参数与返回值</a:t>
            </a:r>
          </a:p>
          <a:p>
            <a:pPr lvl="1"/>
            <a:r>
              <a:rPr lang="en-US" altLang="zh-CN" sz="2800" dirty="0" err="1"/>
              <a:t>tid</a:t>
            </a:r>
            <a:r>
              <a:rPr lang="zh-CN" altLang="en-US" sz="2800" dirty="0"/>
              <a:t>：进入分离状态的线程的</a:t>
            </a:r>
            <a:r>
              <a:rPr lang="en-US" altLang="zh-CN" sz="2800" dirty="0"/>
              <a:t>ID</a:t>
            </a:r>
          </a:p>
          <a:p>
            <a:pPr lvl="1"/>
            <a:r>
              <a:rPr lang="zh-CN" altLang="en-US" sz="2800" dirty="0"/>
              <a:t>成功返回</a:t>
            </a:r>
            <a:r>
              <a:rPr lang="en-US" altLang="zh-CN" sz="2800" dirty="0"/>
              <a:t>0</a:t>
            </a:r>
            <a:r>
              <a:rPr lang="zh-CN" altLang="en-US" sz="2800" dirty="0"/>
              <a:t>，出错返回错误编号</a:t>
            </a:r>
          </a:p>
        </p:txBody>
      </p:sp>
      <p:sp>
        <p:nvSpPr>
          <p:cNvPr id="706562" name="Rectangle 2">
            <a:extLst>
              <a:ext uri="{FF2B5EF4-FFF2-40B4-BE49-F238E27FC236}">
                <a16:creationId xmlns:a16="http://schemas.microsoft.com/office/drawing/2014/main" id="{53FBF7CD-58B7-4AB8-BDE5-85FCAB3540B8}"/>
              </a:ext>
            </a:extLst>
          </p:cNvPr>
          <p:cNvSpPr>
            <a:spLocks noGrp="1" noChangeArrowheads="1"/>
          </p:cNvSpPr>
          <p:nvPr>
            <p:ph type="title"/>
          </p:nvPr>
        </p:nvSpPr>
        <p:spPr/>
        <p:txBody>
          <a:bodyPr/>
          <a:lstStyle/>
          <a:p>
            <a:pPr>
              <a:defRPr/>
            </a:pPr>
            <a:r>
              <a:rPr lang="en-US" altLang="zh-CN"/>
              <a:t>pthread_detach</a:t>
            </a:r>
            <a:r>
              <a:rPr lang="zh-CN" altLang="en-US"/>
              <a:t>函数</a:t>
            </a:r>
          </a:p>
        </p:txBody>
      </p:sp>
      <p:sp>
        <p:nvSpPr>
          <p:cNvPr id="178178" name="灯片编号占位符 5">
            <a:extLst>
              <a:ext uri="{FF2B5EF4-FFF2-40B4-BE49-F238E27FC236}">
                <a16:creationId xmlns:a16="http://schemas.microsoft.com/office/drawing/2014/main" id="{377F9BB4-D971-46E4-8F80-47CEAA62D3D8}"/>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309</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5376A93-01A1-4E15-AE83-B0F82699DFF1}"/>
              </a:ext>
            </a:extLst>
          </p:cNvPr>
          <p:cNvSpPr>
            <a:spLocks noGrp="1"/>
          </p:cNvSpPr>
          <p:nvPr>
            <p:ph idx="1"/>
          </p:nvPr>
        </p:nvSpPr>
        <p:spPr>
          <a:xfrm>
            <a:off x="685554" y="1818342"/>
            <a:ext cx="3353046" cy="5157643"/>
          </a:xfrm>
        </p:spPr>
        <p:txBody>
          <a:bodyPr/>
          <a:lstStyle/>
          <a:p>
            <a:pPr>
              <a:lnSpc>
                <a:spcPct val="150000"/>
              </a:lnSpc>
            </a:pPr>
            <a:r>
              <a:rPr lang="zh-CN" altLang="en-US" dirty="0"/>
              <a:t>总结：</a:t>
            </a:r>
            <a:endParaRPr lang="en-US" altLang="zh-CN" dirty="0"/>
          </a:p>
          <a:p>
            <a:pPr>
              <a:lnSpc>
                <a:spcPct val="150000"/>
              </a:lnSpc>
              <a:buNone/>
            </a:pPr>
            <a:r>
              <a:rPr lang="zh-CN" altLang="en-US" dirty="0"/>
              <a:t>   进程是进程实体的运行过程，是系统进行资源分配和调度的一个独立单位。</a:t>
            </a:r>
            <a:endParaRPr lang="zh-CN" altLang="zh-CN" dirty="0"/>
          </a:p>
          <a:p>
            <a:pPr>
              <a:lnSpc>
                <a:spcPct val="150000"/>
              </a:lnSpc>
            </a:pPr>
            <a:endParaRPr lang="zh-CN" altLang="en-US" dirty="0"/>
          </a:p>
        </p:txBody>
      </p:sp>
      <p:pic>
        <p:nvPicPr>
          <p:cNvPr id="4" name="Picture 4">
            <a:extLst>
              <a:ext uri="{FF2B5EF4-FFF2-40B4-BE49-F238E27FC236}">
                <a16:creationId xmlns:a16="http://schemas.microsoft.com/office/drawing/2014/main" id="{D667B295-003F-4A8A-965C-AA5278630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752600"/>
            <a:ext cx="48244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a:extLst>
              <a:ext uri="{FF2B5EF4-FFF2-40B4-BE49-F238E27FC236}">
                <a16:creationId xmlns:a16="http://schemas.microsoft.com/office/drawing/2014/main" id="{6BACFACA-F220-4F4E-8BAE-7907C015CD82}"/>
              </a:ext>
            </a:extLst>
          </p:cNvPr>
          <p:cNvSpPr txBox="1">
            <a:spLocks noChangeArrowheads="1"/>
          </p:cNvSpPr>
          <p:nvPr/>
        </p:nvSpPr>
        <p:spPr bwMode="auto">
          <a:xfrm>
            <a:off x="4800600" y="1177415"/>
            <a:ext cx="3657600"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80808"/>
                </a:solidFill>
                <a:effectLst/>
                <a:uLnTx/>
                <a:uFillTx/>
                <a:latin typeface="Arial" panose="020B0604020202020204" pitchFamily="34" charset="0"/>
                <a:ea typeface="宋体" panose="02010600030101010101" pitchFamily="2" charset="-122"/>
                <a:cs typeface="+mn-cs"/>
              </a:rPr>
              <a:t>三个进程同时驻留内存</a:t>
            </a:r>
          </a:p>
        </p:txBody>
      </p:sp>
    </p:spTree>
    <p:extLst>
      <p:ext uri="{BB962C8B-B14F-4D97-AF65-F5344CB8AC3E}">
        <p14:creationId xmlns:p14="http://schemas.microsoft.com/office/powerpoint/2010/main" val="1644300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8" name="Rectangle 3">
            <a:extLst>
              <a:ext uri="{FF2B5EF4-FFF2-40B4-BE49-F238E27FC236}">
                <a16:creationId xmlns:a16="http://schemas.microsoft.com/office/drawing/2014/main" id="{0C39FC45-100E-4EDA-9D65-F57F113D9C72}"/>
              </a:ext>
            </a:extLst>
          </p:cNvPr>
          <p:cNvSpPr>
            <a:spLocks noGrp="1" noChangeArrowheads="1"/>
          </p:cNvSpPr>
          <p:nvPr>
            <p:ph idx="1"/>
          </p:nvPr>
        </p:nvSpPr>
        <p:spPr/>
        <p:txBody>
          <a:bodyPr/>
          <a:lstStyle/>
          <a:p>
            <a:r>
              <a:rPr lang="zh-CN" altLang="en-US" sz="3200"/>
              <a:t>前面讨论</a:t>
            </a:r>
            <a:r>
              <a:rPr lang="en-US" altLang="zh-CN" sz="3200"/>
              <a:t>pthread_create</a:t>
            </a:r>
            <a:r>
              <a:rPr lang="zh-CN" altLang="en-US" sz="3200"/>
              <a:t>时，针对线程属性，传入的参数都是</a:t>
            </a:r>
            <a:r>
              <a:rPr lang="en-US" altLang="zh-CN" sz="3200"/>
              <a:t>NULL</a:t>
            </a:r>
            <a:r>
              <a:rPr lang="zh-CN" altLang="en-US" sz="3200"/>
              <a:t>。</a:t>
            </a:r>
          </a:p>
          <a:p>
            <a:r>
              <a:rPr lang="zh-CN" altLang="en-US" sz="3200"/>
              <a:t>实际上，可以通过构建</a:t>
            </a:r>
            <a:r>
              <a:rPr lang="en-US" altLang="zh-CN" sz="3200"/>
              <a:t>pthread_attr_t</a:t>
            </a:r>
            <a:r>
              <a:rPr lang="zh-CN" altLang="en-US" sz="3200"/>
              <a:t>结构体，设置若干线程属性</a:t>
            </a:r>
          </a:p>
          <a:p>
            <a:r>
              <a:rPr lang="zh-CN" altLang="en-US" sz="3200"/>
              <a:t>要使用该结构体，必须首先对其进行初始化；使用完毕后，需要销毁它</a:t>
            </a:r>
          </a:p>
        </p:txBody>
      </p:sp>
      <p:sp>
        <p:nvSpPr>
          <p:cNvPr id="761858" name="Rectangle 2">
            <a:extLst>
              <a:ext uri="{FF2B5EF4-FFF2-40B4-BE49-F238E27FC236}">
                <a16:creationId xmlns:a16="http://schemas.microsoft.com/office/drawing/2014/main" id="{9131D3BE-5A0B-4643-A6F0-ACB0707E22A0}"/>
              </a:ext>
            </a:extLst>
          </p:cNvPr>
          <p:cNvSpPr>
            <a:spLocks noGrp="1" noChangeArrowheads="1"/>
          </p:cNvSpPr>
          <p:nvPr>
            <p:ph type="title"/>
          </p:nvPr>
        </p:nvSpPr>
        <p:spPr/>
        <p:txBody>
          <a:bodyPr/>
          <a:lstStyle/>
          <a:p>
            <a:pPr>
              <a:defRPr/>
            </a:pPr>
            <a:r>
              <a:rPr lang="en-US" altLang="zh-CN" dirty="0"/>
              <a:t>7. </a:t>
            </a:r>
            <a:r>
              <a:rPr lang="zh-CN" altLang="en-US" dirty="0"/>
              <a:t>线程属性</a:t>
            </a:r>
          </a:p>
        </p:txBody>
      </p:sp>
      <p:sp>
        <p:nvSpPr>
          <p:cNvPr id="180226" name="灯片编号占位符 5">
            <a:extLst>
              <a:ext uri="{FF2B5EF4-FFF2-40B4-BE49-F238E27FC236}">
                <a16:creationId xmlns:a16="http://schemas.microsoft.com/office/drawing/2014/main" id="{52818B5D-F25B-48E9-B0B1-B19E256B992A}"/>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310</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F560E-96EF-47F7-A295-C65FC1A71E78}"/>
              </a:ext>
            </a:extLst>
          </p:cNvPr>
          <p:cNvSpPr>
            <a:spLocks noGrp="1"/>
          </p:cNvSpPr>
          <p:nvPr>
            <p:ph type="title"/>
          </p:nvPr>
        </p:nvSpPr>
        <p:spPr/>
        <p:txBody>
          <a:bodyPr/>
          <a:lstStyle/>
          <a:p>
            <a:r>
              <a:rPr lang="zh-CN" altLang="en-US" dirty="0"/>
              <a:t>线程属性</a:t>
            </a:r>
          </a:p>
        </p:txBody>
      </p:sp>
      <p:sp>
        <p:nvSpPr>
          <p:cNvPr id="3" name="内容占位符 2">
            <a:extLst>
              <a:ext uri="{FF2B5EF4-FFF2-40B4-BE49-F238E27FC236}">
                <a16:creationId xmlns:a16="http://schemas.microsoft.com/office/drawing/2014/main" id="{B324D931-B5EF-43D5-87F6-366AAEC8D85E}"/>
              </a:ext>
            </a:extLst>
          </p:cNvPr>
          <p:cNvSpPr>
            <a:spLocks noGrp="1"/>
          </p:cNvSpPr>
          <p:nvPr>
            <p:ph idx="1"/>
          </p:nvPr>
        </p:nvSpPr>
        <p:spPr/>
        <p:txBody>
          <a:bodyPr/>
          <a:lstStyle/>
          <a:p>
            <a:r>
              <a:rPr lang="zh-CN" altLang="en-US" dirty="0"/>
              <a:t>每个对象与它自己类型的属性对象进行关联（线程与线程属性关联，互斥量与互斥量属性关联，等等）。需要提供相应的函数来管理这些属性对象。 </a:t>
            </a:r>
            <a:endParaRPr lang="en-US" altLang="zh-CN" dirty="0"/>
          </a:p>
          <a:p>
            <a:pPr marL="914400" lvl="1" indent="-457200">
              <a:buFont typeface="+mj-lt"/>
              <a:buAutoNum type="arabicPeriod"/>
            </a:pPr>
            <a:r>
              <a:rPr lang="zh-CN" altLang="en-US" dirty="0"/>
              <a:t>有一个初始化函数，把属性设置为默认值。</a:t>
            </a:r>
          </a:p>
          <a:p>
            <a:pPr marL="914400" lvl="1" indent="-457200">
              <a:buFont typeface="+mj-lt"/>
              <a:buAutoNum type="arabicPeriod"/>
            </a:pPr>
            <a:r>
              <a:rPr lang="zh-CN" altLang="en-US" dirty="0"/>
              <a:t>有一个销毁属性对象的函数。如果初始化函数分配了与属性对象关联的资源，销毁函数负责释放这些资源。 </a:t>
            </a:r>
          </a:p>
          <a:p>
            <a:pPr marL="914400" lvl="1" indent="-457200">
              <a:buFont typeface="+mj-lt"/>
              <a:buAutoNum type="arabicPeriod"/>
            </a:pPr>
            <a:r>
              <a:rPr lang="zh-CN" altLang="en-US" dirty="0"/>
              <a:t>每个属性都有一个从属性对象中获取属性值的函数。</a:t>
            </a:r>
            <a:endParaRPr lang="en-US" altLang="zh-CN" dirty="0"/>
          </a:p>
          <a:p>
            <a:pPr marL="914400" lvl="1" indent="-457200">
              <a:buFont typeface="+mj-lt"/>
              <a:buAutoNum type="arabicPeriod"/>
            </a:pPr>
            <a:r>
              <a:rPr lang="zh-CN" altLang="en-US" dirty="0"/>
              <a:t>每个属性都有一个设置属性值的函数。在这种情况下，属性值作为参数按值传递。</a:t>
            </a:r>
          </a:p>
        </p:txBody>
      </p:sp>
    </p:spTree>
    <p:extLst>
      <p:ext uri="{BB962C8B-B14F-4D97-AF65-F5344CB8AC3E}">
        <p14:creationId xmlns:p14="http://schemas.microsoft.com/office/powerpoint/2010/main" val="353450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138" name="Rectangle 2">
            <a:extLst>
              <a:ext uri="{FF2B5EF4-FFF2-40B4-BE49-F238E27FC236}">
                <a16:creationId xmlns:a16="http://schemas.microsoft.com/office/drawing/2014/main" id="{C0778AE6-E4C6-435B-8D0A-963D7AC11560}"/>
              </a:ext>
            </a:extLst>
          </p:cNvPr>
          <p:cNvSpPr>
            <a:spLocks noGrp="1" noChangeArrowheads="1"/>
          </p:cNvSpPr>
          <p:nvPr>
            <p:ph type="title"/>
          </p:nvPr>
        </p:nvSpPr>
        <p:spPr/>
        <p:txBody>
          <a:bodyPr/>
          <a:lstStyle/>
          <a:p>
            <a:pPr>
              <a:defRPr/>
            </a:pPr>
            <a:r>
              <a:rPr lang="zh-CN" altLang="en-US" dirty="0"/>
              <a:t>线程属性</a:t>
            </a:r>
          </a:p>
        </p:txBody>
      </p:sp>
      <p:sp>
        <p:nvSpPr>
          <p:cNvPr id="181251" name="灯片编号占位符 5">
            <a:extLst>
              <a:ext uri="{FF2B5EF4-FFF2-40B4-BE49-F238E27FC236}">
                <a16:creationId xmlns:a16="http://schemas.microsoft.com/office/drawing/2014/main" id="{CAC3D24F-8F49-4E89-B36B-87A684C1E78A}"/>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312</a:t>
            </a:fld>
            <a:endParaRPr lang="en-US" altLang="zh-CN" sz="1400" b="0">
              <a:ea typeface="宋体" panose="02010600030101010101" pitchFamily="2" charset="-122"/>
            </a:endParaRPr>
          </a:p>
        </p:txBody>
      </p:sp>
      <p:pic>
        <p:nvPicPr>
          <p:cNvPr id="181253" name="Picture 4">
            <a:extLst>
              <a:ext uri="{FF2B5EF4-FFF2-40B4-BE49-F238E27FC236}">
                <a16:creationId xmlns:a16="http://schemas.microsoft.com/office/drawing/2014/main" id="{19EE12CA-45A1-4AA6-B98F-B4D426B8FE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887"/>
          <a:stretch/>
        </p:blipFill>
        <p:spPr bwMode="auto">
          <a:xfrm>
            <a:off x="620981" y="1924549"/>
            <a:ext cx="8065819" cy="479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7" name="Rectangle 3">
            <a:extLst>
              <a:ext uri="{FF2B5EF4-FFF2-40B4-BE49-F238E27FC236}">
                <a16:creationId xmlns:a16="http://schemas.microsoft.com/office/drawing/2014/main" id="{5FF59F08-55A8-41F6-A05B-1CD4478533EE}"/>
              </a:ext>
            </a:extLst>
          </p:cNvPr>
          <p:cNvSpPr txBox="1">
            <a:spLocks noChangeArrowheads="1"/>
          </p:cNvSpPr>
          <p:nvPr/>
        </p:nvSpPr>
        <p:spPr bwMode="auto">
          <a:xfrm>
            <a:off x="457200" y="1341438"/>
            <a:ext cx="8229600" cy="657225"/>
          </a:xfrm>
          <a:prstGeom prst="rect">
            <a:avLst/>
          </a:prstGeom>
          <a:noFill/>
          <a:ln w="9525">
            <a:noFill/>
            <a:miter lim="800000"/>
            <a:headEnd/>
            <a:tailEnd/>
          </a:ln>
        </p:spPr>
        <p:txBody>
          <a:bodyPr/>
          <a:lstStyle/>
          <a:p>
            <a:pPr marL="342900" indent="-342900">
              <a:spcBef>
                <a:spcPct val="20000"/>
              </a:spcBef>
              <a:buFont typeface="Wingdings" pitchFamily="2" charset="2"/>
              <a:buChar char="n"/>
              <a:defRPr/>
            </a:pPr>
            <a:r>
              <a:rPr lang="en-US" altLang="zh-CN" sz="3200" b="1" kern="0" dirty="0">
                <a:latin typeface="+mn-lt"/>
                <a:ea typeface="+mn-ea"/>
              </a:rPr>
              <a:t>POSIX</a:t>
            </a:r>
            <a:r>
              <a:rPr lang="zh-CN" altLang="en-US" sz="3200" b="1" kern="0" dirty="0">
                <a:latin typeface="+mn-lt"/>
                <a:ea typeface="+mn-ea"/>
              </a:rPr>
              <a:t>规定的一些线程属性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Rectangle 3">
            <a:extLst>
              <a:ext uri="{FF2B5EF4-FFF2-40B4-BE49-F238E27FC236}">
                <a16:creationId xmlns:a16="http://schemas.microsoft.com/office/drawing/2014/main" id="{3C7299A2-F1FB-4FC2-B798-2D08D675C50A}"/>
              </a:ext>
            </a:extLst>
          </p:cNvPr>
          <p:cNvSpPr>
            <a:spLocks noGrp="1" noChangeArrowheads="1"/>
          </p:cNvSpPr>
          <p:nvPr>
            <p:ph idx="1"/>
          </p:nvPr>
        </p:nvSpPr>
        <p:spPr/>
        <p:txBody>
          <a:bodyPr/>
          <a:lstStyle/>
          <a:p>
            <a:pPr>
              <a:lnSpc>
                <a:spcPct val="90000"/>
              </a:lnSpc>
            </a:pPr>
            <a:r>
              <a:rPr lang="zh-CN" altLang="en-US" dirty="0"/>
              <a:t>函数原型</a:t>
            </a:r>
          </a:p>
          <a:p>
            <a:pPr lvl="1">
              <a:lnSpc>
                <a:spcPct val="90000"/>
              </a:lnSpc>
              <a:buFont typeface="Wingdings" panose="05000000000000000000" pitchFamily="2" charset="2"/>
              <a:buNone/>
            </a:pPr>
            <a:r>
              <a:rPr lang="en-US" altLang="zh-CN" dirty="0"/>
              <a:t>#include&lt;pthread.h&gt;</a:t>
            </a:r>
          </a:p>
          <a:p>
            <a:pPr lvl="1">
              <a:lnSpc>
                <a:spcPct val="90000"/>
              </a:lnSpc>
              <a:buFont typeface="Wingdings" panose="05000000000000000000" pitchFamily="2" charset="2"/>
              <a:buNone/>
            </a:pPr>
            <a:r>
              <a:rPr lang="en-US" altLang="zh-CN" dirty="0"/>
              <a:t>int </a:t>
            </a:r>
            <a:r>
              <a:rPr lang="en-US" altLang="zh-CN" dirty="0" err="1"/>
              <a:t>pthread_attr_init</a:t>
            </a:r>
            <a:r>
              <a:rPr lang="en-US" altLang="zh-CN" dirty="0"/>
              <a:t>(</a:t>
            </a:r>
            <a:r>
              <a:rPr lang="en-US" altLang="zh-CN" dirty="0" err="1"/>
              <a:t>pthread_attr_t</a:t>
            </a:r>
            <a:r>
              <a:rPr lang="en-US" altLang="zh-CN" dirty="0"/>
              <a:t> *</a:t>
            </a:r>
            <a:r>
              <a:rPr lang="en-US" altLang="zh-CN" dirty="0" err="1"/>
              <a:t>attr</a:t>
            </a:r>
            <a:r>
              <a:rPr lang="en-US" altLang="zh-CN" dirty="0"/>
              <a:t>);</a:t>
            </a:r>
          </a:p>
          <a:p>
            <a:pPr lvl="1">
              <a:lnSpc>
                <a:spcPct val="90000"/>
              </a:lnSpc>
              <a:buFont typeface="Wingdings" panose="05000000000000000000" pitchFamily="2" charset="2"/>
              <a:buNone/>
            </a:pPr>
            <a:r>
              <a:rPr lang="en-US" altLang="zh-CN" dirty="0"/>
              <a:t>int </a:t>
            </a:r>
            <a:r>
              <a:rPr lang="en-US" altLang="zh-CN" dirty="0" err="1"/>
              <a:t>pthread_attr_destroy</a:t>
            </a:r>
            <a:r>
              <a:rPr lang="en-US" altLang="zh-CN" dirty="0"/>
              <a:t>(</a:t>
            </a:r>
            <a:r>
              <a:rPr lang="en-US" altLang="zh-CN" dirty="0" err="1"/>
              <a:t>pthread_attr_t</a:t>
            </a:r>
            <a:r>
              <a:rPr lang="en-US" altLang="zh-CN" dirty="0"/>
              <a:t> *</a:t>
            </a:r>
            <a:r>
              <a:rPr lang="en-US" altLang="zh-CN" dirty="0" err="1"/>
              <a:t>attr</a:t>
            </a:r>
            <a:r>
              <a:rPr lang="en-US" altLang="zh-CN" dirty="0"/>
              <a:t>);</a:t>
            </a:r>
          </a:p>
          <a:p>
            <a:pPr>
              <a:lnSpc>
                <a:spcPct val="90000"/>
              </a:lnSpc>
            </a:pPr>
            <a:r>
              <a:rPr lang="zh-CN" altLang="en-US" dirty="0"/>
              <a:t>参数与返回值</a:t>
            </a:r>
          </a:p>
          <a:p>
            <a:pPr lvl="1">
              <a:lnSpc>
                <a:spcPct val="90000"/>
              </a:lnSpc>
            </a:pPr>
            <a:r>
              <a:rPr lang="zh-CN" altLang="en-US" dirty="0"/>
              <a:t>成功返回</a:t>
            </a:r>
            <a:r>
              <a:rPr lang="en-US" altLang="zh-CN" dirty="0"/>
              <a:t>0</a:t>
            </a:r>
            <a:r>
              <a:rPr lang="zh-CN" altLang="en-US" dirty="0"/>
              <a:t>，否则返回错误编号</a:t>
            </a:r>
          </a:p>
          <a:p>
            <a:pPr lvl="1">
              <a:lnSpc>
                <a:spcPct val="90000"/>
              </a:lnSpc>
            </a:pPr>
            <a:r>
              <a:rPr lang="en-US" altLang="zh-CN" dirty="0" err="1"/>
              <a:t>attr</a:t>
            </a:r>
            <a:r>
              <a:rPr lang="zh-CN" altLang="en-US" dirty="0"/>
              <a:t>：线程属性，确保</a:t>
            </a:r>
            <a:r>
              <a:rPr lang="en-US" altLang="zh-CN" dirty="0" err="1"/>
              <a:t>attr</a:t>
            </a:r>
            <a:r>
              <a:rPr lang="zh-CN" altLang="en-US" dirty="0"/>
              <a:t>指向的存储区域有效</a:t>
            </a:r>
          </a:p>
          <a:p>
            <a:pPr lvl="1">
              <a:lnSpc>
                <a:spcPct val="90000"/>
              </a:lnSpc>
            </a:pPr>
            <a:r>
              <a:rPr lang="zh-CN" altLang="en-US" dirty="0"/>
              <a:t>为了移植性，</a:t>
            </a:r>
            <a:r>
              <a:rPr lang="en-US" altLang="zh-CN" dirty="0" err="1"/>
              <a:t>pthread_attr_t</a:t>
            </a:r>
            <a:r>
              <a:rPr lang="zh-CN" altLang="en-US" dirty="0"/>
              <a:t>结构对应用程序是不可见的，应使用设置和查询等函数访问属性</a:t>
            </a:r>
          </a:p>
        </p:txBody>
      </p:sp>
      <p:sp>
        <p:nvSpPr>
          <p:cNvPr id="762882" name="Rectangle 2">
            <a:extLst>
              <a:ext uri="{FF2B5EF4-FFF2-40B4-BE49-F238E27FC236}">
                <a16:creationId xmlns:a16="http://schemas.microsoft.com/office/drawing/2014/main" id="{F11CECFA-CDEA-4A8C-B761-EA134F0BB3B8}"/>
              </a:ext>
            </a:extLst>
          </p:cNvPr>
          <p:cNvSpPr>
            <a:spLocks noGrp="1" noChangeArrowheads="1"/>
          </p:cNvSpPr>
          <p:nvPr>
            <p:ph type="title"/>
          </p:nvPr>
        </p:nvSpPr>
        <p:spPr/>
        <p:txBody>
          <a:bodyPr/>
          <a:lstStyle/>
          <a:p>
            <a:pPr>
              <a:defRPr/>
            </a:pPr>
            <a:r>
              <a:rPr lang="zh-CN" altLang="en-US" dirty="0"/>
              <a:t>初始化和销毁</a:t>
            </a:r>
          </a:p>
        </p:txBody>
      </p:sp>
      <p:sp>
        <p:nvSpPr>
          <p:cNvPr id="182274" name="灯片编号占位符 5">
            <a:extLst>
              <a:ext uri="{FF2B5EF4-FFF2-40B4-BE49-F238E27FC236}">
                <a16:creationId xmlns:a16="http://schemas.microsoft.com/office/drawing/2014/main" id="{B4E4209F-F6A1-4715-AF5F-8954B5222162}"/>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313</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0" name="Rectangle 3">
            <a:extLst>
              <a:ext uri="{FF2B5EF4-FFF2-40B4-BE49-F238E27FC236}">
                <a16:creationId xmlns:a16="http://schemas.microsoft.com/office/drawing/2014/main" id="{7CC233DF-2EFF-4F25-B5B3-A04F22BACC26}"/>
              </a:ext>
            </a:extLst>
          </p:cNvPr>
          <p:cNvSpPr>
            <a:spLocks noGrp="1" noChangeArrowheads="1"/>
          </p:cNvSpPr>
          <p:nvPr>
            <p:ph idx="1"/>
          </p:nvPr>
        </p:nvSpPr>
        <p:spPr>
          <a:xfrm>
            <a:off x="620981" y="1325707"/>
            <a:ext cx="8077986" cy="5157643"/>
          </a:xfrm>
          <a:solidFill>
            <a:schemeClr val="bg1"/>
          </a:solidFill>
        </p:spPr>
        <p:txBody>
          <a:bodyPr/>
          <a:lstStyle/>
          <a:p>
            <a:pPr>
              <a:buNone/>
            </a:pPr>
            <a:r>
              <a:rPr lang="en-US" altLang="zh-CN" sz="1800" dirty="0"/>
              <a:t>int main(void) {</a:t>
            </a:r>
          </a:p>
          <a:p>
            <a:pPr lvl="1">
              <a:buFont typeface="Wingdings" panose="05000000000000000000" pitchFamily="2" charset="2"/>
              <a:buNone/>
            </a:pPr>
            <a:r>
              <a:rPr lang="en-US" altLang="zh-CN" sz="1800" dirty="0"/>
              <a:t>int ret;</a:t>
            </a:r>
          </a:p>
          <a:p>
            <a:pPr lvl="1">
              <a:buFont typeface="Wingdings" panose="05000000000000000000" pitchFamily="2" charset="2"/>
              <a:buNone/>
            </a:pPr>
            <a:r>
              <a:rPr lang="en-US" altLang="zh-CN" sz="1800" dirty="0" err="1"/>
              <a:t>pthread_t</a:t>
            </a:r>
            <a:r>
              <a:rPr lang="en-US" altLang="zh-CN" sz="1800" dirty="0"/>
              <a:t> </a:t>
            </a:r>
            <a:r>
              <a:rPr lang="en-US" altLang="zh-CN" sz="1800" dirty="0" err="1"/>
              <a:t>pid</a:t>
            </a:r>
            <a:r>
              <a:rPr lang="en-US" altLang="zh-CN" sz="1800" dirty="0"/>
              <a:t>;   /* </a:t>
            </a:r>
            <a:r>
              <a:rPr lang="zh-CN" altLang="en-US" sz="1800" dirty="0"/>
              <a:t>线程</a:t>
            </a:r>
            <a:r>
              <a:rPr lang="en-US" altLang="zh-CN" sz="1800" dirty="0"/>
              <a:t>ID */</a:t>
            </a:r>
          </a:p>
          <a:p>
            <a:pPr lvl="1">
              <a:buFont typeface="Wingdings" panose="05000000000000000000" pitchFamily="2" charset="2"/>
              <a:buNone/>
            </a:pPr>
            <a:r>
              <a:rPr lang="en-US" altLang="zh-CN" sz="1800" dirty="0" err="1"/>
              <a:t>pthread_attr_t</a:t>
            </a:r>
            <a:r>
              <a:rPr lang="en-US" altLang="zh-CN" sz="1800" dirty="0"/>
              <a:t> </a:t>
            </a:r>
            <a:r>
              <a:rPr lang="en-US" altLang="zh-CN" sz="1800" dirty="0" err="1"/>
              <a:t>pattr</a:t>
            </a:r>
            <a:r>
              <a:rPr lang="en-US" altLang="zh-CN" sz="1800" dirty="0"/>
              <a:t>;  /* </a:t>
            </a:r>
            <a:r>
              <a:rPr lang="zh-CN" altLang="en-US" sz="1800" dirty="0"/>
              <a:t>线程属性结构体 *</a:t>
            </a:r>
            <a:r>
              <a:rPr lang="en-US" altLang="zh-CN" sz="1800" dirty="0"/>
              <a:t>/</a:t>
            </a:r>
          </a:p>
          <a:p>
            <a:pPr lvl="1">
              <a:buFont typeface="Wingdings" panose="05000000000000000000" pitchFamily="2" charset="2"/>
              <a:buNone/>
            </a:pPr>
            <a:r>
              <a:rPr lang="en-US" altLang="zh-CN" sz="1800" dirty="0"/>
              <a:t>struct </a:t>
            </a:r>
            <a:r>
              <a:rPr lang="en-US" altLang="zh-CN" sz="1800" dirty="0" err="1"/>
              <a:t>sched_param</a:t>
            </a:r>
            <a:r>
              <a:rPr lang="en-US" altLang="zh-CN" sz="1800" dirty="0"/>
              <a:t> param; /* </a:t>
            </a:r>
            <a:r>
              <a:rPr lang="zh-CN" altLang="en-US" sz="1800" dirty="0"/>
              <a:t>线程优先级结构体 *</a:t>
            </a:r>
            <a:r>
              <a:rPr lang="en-US" altLang="zh-CN" sz="1800" dirty="0"/>
              <a:t>/ </a:t>
            </a:r>
          </a:p>
          <a:p>
            <a:pPr lvl="1">
              <a:lnSpc>
                <a:spcPts val="1800"/>
              </a:lnSpc>
              <a:spcBef>
                <a:spcPts val="0"/>
              </a:spcBef>
              <a:buFont typeface="Wingdings" panose="05000000000000000000" pitchFamily="2" charset="2"/>
              <a:buNone/>
            </a:pPr>
            <a:endParaRPr lang="en-US" altLang="zh-CN" sz="1800" dirty="0"/>
          </a:p>
          <a:p>
            <a:pPr lvl="1">
              <a:lnSpc>
                <a:spcPts val="1800"/>
              </a:lnSpc>
              <a:spcBef>
                <a:spcPts val="0"/>
              </a:spcBef>
              <a:buFont typeface="Wingdings" panose="05000000000000000000" pitchFamily="2" charset="2"/>
              <a:buNone/>
            </a:pPr>
            <a:r>
              <a:rPr lang="en-US" altLang="zh-CN" sz="1800" dirty="0" err="1"/>
              <a:t>pthread_attr_init</a:t>
            </a:r>
            <a:r>
              <a:rPr lang="en-US" altLang="zh-CN" sz="1800" dirty="0"/>
              <a:t>(&amp;</a:t>
            </a:r>
            <a:r>
              <a:rPr lang="en-US" altLang="zh-CN" sz="1800" dirty="0" err="1"/>
              <a:t>pattr</a:t>
            </a:r>
            <a:r>
              <a:rPr lang="en-US" altLang="zh-CN" sz="1800" dirty="0"/>
              <a:t>);  /* </a:t>
            </a:r>
            <a:r>
              <a:rPr lang="zh-CN" altLang="en-US" sz="1800" dirty="0"/>
              <a:t>初始化线程属性对象，这时是默认值 *</a:t>
            </a:r>
            <a:r>
              <a:rPr lang="en-US" altLang="zh-CN" sz="1800" dirty="0"/>
              <a:t>/ </a:t>
            </a:r>
          </a:p>
          <a:p>
            <a:pPr lvl="1">
              <a:buFont typeface="Wingdings" panose="05000000000000000000" pitchFamily="2" charset="2"/>
              <a:buNone/>
            </a:pPr>
            <a:r>
              <a:rPr lang="en-US" altLang="zh-CN" sz="1800" dirty="0" err="1"/>
              <a:t>pthread_attr_setscope</a:t>
            </a:r>
            <a:r>
              <a:rPr lang="en-US" altLang="zh-CN" sz="1800" dirty="0"/>
              <a:t>(&amp;</a:t>
            </a:r>
            <a:r>
              <a:rPr lang="en-US" altLang="zh-CN" sz="1800" dirty="0" err="1"/>
              <a:t>pattr</a:t>
            </a:r>
            <a:r>
              <a:rPr lang="en-US" altLang="zh-CN" sz="1800" dirty="0"/>
              <a:t>, PTHREAD_SCOPE_SYSTEM); /* </a:t>
            </a:r>
            <a:r>
              <a:rPr lang="zh-CN" altLang="en-US" sz="1800" dirty="0"/>
              <a:t>设置线程绑定 *</a:t>
            </a:r>
            <a:r>
              <a:rPr lang="en-US" altLang="zh-CN" sz="1800" dirty="0"/>
              <a:t>/</a:t>
            </a:r>
          </a:p>
          <a:p>
            <a:pPr lvl="1">
              <a:buFont typeface="Wingdings" panose="05000000000000000000" pitchFamily="2" charset="2"/>
              <a:buNone/>
            </a:pPr>
            <a:r>
              <a:rPr lang="en-US" altLang="zh-CN" sz="1800" dirty="0" err="1"/>
              <a:t>pthread_attr_getschedparam</a:t>
            </a:r>
            <a:r>
              <a:rPr lang="en-US" altLang="zh-CN" sz="1800" dirty="0"/>
              <a:t>(&amp;</a:t>
            </a:r>
            <a:r>
              <a:rPr lang="en-US" altLang="zh-CN" sz="1800" dirty="0" err="1"/>
              <a:t>pattr</a:t>
            </a:r>
            <a:r>
              <a:rPr lang="en-US" altLang="zh-CN" sz="1800" dirty="0"/>
              <a:t>, &amp;param); /* </a:t>
            </a:r>
            <a:r>
              <a:rPr lang="zh-CN" altLang="en-US" sz="1800" dirty="0"/>
              <a:t>修改线程优先级 *</a:t>
            </a:r>
            <a:r>
              <a:rPr lang="en-US" altLang="zh-CN" sz="1800" dirty="0"/>
              <a:t>/</a:t>
            </a:r>
          </a:p>
          <a:p>
            <a:pPr lvl="1">
              <a:buFont typeface="Wingdings" panose="05000000000000000000" pitchFamily="2" charset="2"/>
              <a:buNone/>
            </a:pPr>
            <a:r>
              <a:rPr lang="en-US" altLang="zh-CN" sz="1800" dirty="0" err="1"/>
              <a:t>param.sched_priority</a:t>
            </a:r>
            <a:r>
              <a:rPr lang="en-US" altLang="zh-CN" sz="1800" dirty="0"/>
              <a:t> = 20;</a:t>
            </a:r>
          </a:p>
          <a:p>
            <a:pPr lvl="1">
              <a:buFont typeface="Wingdings" panose="05000000000000000000" pitchFamily="2" charset="2"/>
              <a:buNone/>
            </a:pPr>
            <a:r>
              <a:rPr lang="en-US" altLang="zh-CN" sz="1800" dirty="0" err="1"/>
              <a:t>pthread_attr_setschedparam</a:t>
            </a:r>
            <a:r>
              <a:rPr lang="en-US" altLang="zh-CN" sz="1800" dirty="0"/>
              <a:t>(&amp;</a:t>
            </a:r>
            <a:r>
              <a:rPr lang="en-US" altLang="zh-CN" sz="1800" dirty="0" err="1"/>
              <a:t>pattr</a:t>
            </a:r>
            <a:r>
              <a:rPr lang="en-US" altLang="zh-CN" sz="1800" dirty="0"/>
              <a:t>, &amp;param);</a:t>
            </a:r>
          </a:p>
          <a:p>
            <a:pPr lvl="1">
              <a:buFont typeface="Wingdings" panose="05000000000000000000" pitchFamily="2" charset="2"/>
              <a:buNone/>
            </a:pPr>
            <a:r>
              <a:rPr lang="en-US" altLang="zh-CN" sz="1800" dirty="0"/>
              <a:t>/* </a:t>
            </a:r>
            <a:r>
              <a:rPr lang="zh-CN" altLang="en-US" sz="1800" dirty="0"/>
              <a:t>使用设置好的线程属性来创建一个新的线程 *</a:t>
            </a:r>
            <a:r>
              <a:rPr lang="en-US" altLang="zh-CN" sz="1800" dirty="0"/>
              <a:t>/</a:t>
            </a:r>
          </a:p>
          <a:p>
            <a:pPr lvl="1">
              <a:buFont typeface="Wingdings" panose="05000000000000000000" pitchFamily="2" charset="2"/>
              <a:buNone/>
            </a:pPr>
            <a:r>
              <a:rPr lang="en-US" altLang="zh-CN" sz="1800" dirty="0"/>
              <a:t>ret = </a:t>
            </a:r>
            <a:r>
              <a:rPr lang="en-US" altLang="zh-CN" sz="1800" dirty="0" err="1"/>
              <a:t>pthread_create</a:t>
            </a:r>
            <a:r>
              <a:rPr lang="en-US" altLang="zh-CN" sz="1800" dirty="0"/>
              <a:t>(&amp;</a:t>
            </a:r>
            <a:r>
              <a:rPr lang="en-US" altLang="zh-CN" sz="1800" dirty="0" err="1"/>
              <a:t>pid</a:t>
            </a:r>
            <a:r>
              <a:rPr lang="en-US" altLang="zh-CN" sz="1800" dirty="0"/>
              <a:t>, &amp;</a:t>
            </a:r>
            <a:r>
              <a:rPr lang="en-US" altLang="zh-CN" sz="1800" dirty="0" err="1"/>
              <a:t>pattr</a:t>
            </a:r>
            <a:r>
              <a:rPr lang="en-US" altLang="zh-CN" sz="1800" dirty="0"/>
              <a:t>, (void *)thread, NULL);</a:t>
            </a:r>
          </a:p>
          <a:p>
            <a:pPr lvl="1">
              <a:buFont typeface="Wingdings" panose="05000000000000000000" pitchFamily="2" charset="2"/>
              <a:buNone/>
            </a:pPr>
            <a:r>
              <a:rPr lang="en-US" altLang="zh-CN" sz="1800" dirty="0"/>
              <a:t>……</a:t>
            </a:r>
          </a:p>
        </p:txBody>
      </p:sp>
      <p:sp>
        <p:nvSpPr>
          <p:cNvPr id="768002" name="Rectangle 2">
            <a:extLst>
              <a:ext uri="{FF2B5EF4-FFF2-40B4-BE49-F238E27FC236}">
                <a16:creationId xmlns:a16="http://schemas.microsoft.com/office/drawing/2014/main" id="{32243D8F-7913-4B9D-A679-B6CB3DAD84F3}"/>
              </a:ext>
            </a:extLst>
          </p:cNvPr>
          <p:cNvSpPr>
            <a:spLocks noGrp="1" noChangeArrowheads="1"/>
          </p:cNvSpPr>
          <p:nvPr>
            <p:ph type="title"/>
          </p:nvPr>
        </p:nvSpPr>
        <p:spPr/>
        <p:txBody>
          <a:bodyPr/>
          <a:lstStyle/>
          <a:p>
            <a:pPr>
              <a:defRPr/>
            </a:pPr>
            <a:r>
              <a:rPr lang="zh-CN" altLang="en-US"/>
              <a:t>线程属性操作示例代码</a:t>
            </a:r>
          </a:p>
        </p:txBody>
      </p:sp>
      <p:sp>
        <p:nvSpPr>
          <p:cNvPr id="183298" name="灯片编号占位符 5">
            <a:extLst>
              <a:ext uri="{FF2B5EF4-FFF2-40B4-BE49-F238E27FC236}">
                <a16:creationId xmlns:a16="http://schemas.microsoft.com/office/drawing/2014/main" id="{1BDB3D97-FF56-4600-ACA5-39268C40EE40}"/>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314</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41353" name="Group 169">
            <a:extLst>
              <a:ext uri="{FF2B5EF4-FFF2-40B4-BE49-F238E27FC236}">
                <a16:creationId xmlns:a16="http://schemas.microsoft.com/office/drawing/2014/main" id="{E6D2DDF0-9911-4445-937F-F8B1A9E14D55}"/>
              </a:ext>
            </a:extLst>
          </p:cNvPr>
          <p:cNvGraphicFramePr>
            <a:graphicFrameLocks noGrp="1"/>
          </p:cNvGraphicFramePr>
          <p:nvPr>
            <p:ph idx="1"/>
          </p:nvPr>
        </p:nvGraphicFramePr>
        <p:xfrm>
          <a:off x="620982" y="1311275"/>
          <a:ext cx="8169005" cy="4524377"/>
        </p:xfrm>
        <a:graphic>
          <a:graphicData uri="http://schemas.openxmlformats.org/drawingml/2006/table">
            <a:tbl>
              <a:tblPr/>
              <a:tblGrid>
                <a:gridCol w="1378340">
                  <a:extLst>
                    <a:ext uri="{9D8B030D-6E8A-4147-A177-3AD203B41FA5}">
                      <a16:colId xmlns:a16="http://schemas.microsoft.com/office/drawing/2014/main" val="20000"/>
                    </a:ext>
                  </a:extLst>
                </a:gridCol>
                <a:gridCol w="3178930">
                  <a:extLst>
                    <a:ext uri="{9D8B030D-6E8A-4147-A177-3AD203B41FA5}">
                      <a16:colId xmlns:a16="http://schemas.microsoft.com/office/drawing/2014/main" val="20001"/>
                    </a:ext>
                  </a:extLst>
                </a:gridCol>
                <a:gridCol w="3611735">
                  <a:extLst>
                    <a:ext uri="{9D8B030D-6E8A-4147-A177-3AD203B41FA5}">
                      <a16:colId xmlns:a16="http://schemas.microsoft.com/office/drawing/2014/main" val="20002"/>
                    </a:ext>
                  </a:extLst>
                </a:gridCol>
              </a:tblGrid>
              <a:tr h="373063">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mj-ea"/>
                          <a:ea typeface="+mj-ea"/>
                          <a:cs typeface="Times New Roman" pitchFamily="18" charset="0"/>
                        </a:rPr>
                        <a:t>属性</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mj-ea"/>
                          <a:ea typeface="+mj-ea"/>
                          <a:cs typeface="Times New Roman" pitchFamily="18" charset="0"/>
                        </a:rPr>
                        <a:t>缺省值</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mj-ea"/>
                          <a:ea typeface="+mj-ea"/>
                          <a:cs typeface="Times New Roman" pitchFamily="18" charset="0"/>
                        </a:rPr>
                        <a:t>描述</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93725">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mj-ea"/>
                          <a:ea typeface="+mj-ea"/>
                          <a:cs typeface="Times New Roman" pitchFamily="18" charset="0"/>
                        </a:rPr>
                        <a:t>scope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a:ln>
                            <a:noFill/>
                          </a:ln>
                          <a:solidFill>
                            <a:schemeClr val="tx1"/>
                          </a:solidFill>
                          <a:effectLst/>
                          <a:latin typeface="+mj-ea"/>
                          <a:ea typeface="+mj-ea"/>
                          <a:cs typeface="Times New Roman" pitchFamily="18" charset="0"/>
                        </a:rPr>
                        <a:t>PTHREAD_SCOPE_PROCESS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mj-ea"/>
                          <a:ea typeface="+mj-ea"/>
                          <a:cs typeface="Times New Roman" pitchFamily="18" charset="0"/>
                        </a:rPr>
                        <a:t>新线程与进程中的其他线程发生竞争</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2138">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mj-ea"/>
                          <a:ea typeface="+mj-ea"/>
                          <a:cs typeface="Times New Roman" pitchFamily="18" charset="0"/>
                        </a:rPr>
                        <a:t>detachstate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mj-ea"/>
                          <a:ea typeface="+mj-ea"/>
                          <a:cs typeface="Times New Roman" pitchFamily="18" charset="0"/>
                        </a:rPr>
                        <a:t>PTHREAD_CREATE_JOINABLE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mj-ea"/>
                          <a:ea typeface="+mj-ea"/>
                          <a:cs typeface="Times New Roman" pitchFamily="18" charset="0"/>
                        </a:rPr>
                        <a:t>线程可以被其它线程等待</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93725">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err="1">
                          <a:ln>
                            <a:noFill/>
                          </a:ln>
                          <a:solidFill>
                            <a:schemeClr val="tx1"/>
                          </a:solidFill>
                          <a:effectLst/>
                          <a:latin typeface="+mj-ea"/>
                          <a:ea typeface="+mj-ea"/>
                          <a:cs typeface="Times New Roman" pitchFamily="18" charset="0"/>
                        </a:rPr>
                        <a:t>stackaddr</a:t>
                      </a:r>
                      <a:endParaRPr kumimoji="1" lang="en-US" altLang="zh-CN" sz="1600" b="0" i="0" u="none" strike="noStrike" cap="none" normalizeH="0" baseline="0" dirty="0">
                        <a:ln>
                          <a:noFill/>
                        </a:ln>
                        <a:solidFill>
                          <a:schemeClr val="tx1"/>
                        </a:solidFill>
                        <a:effectLst/>
                        <a:latin typeface="+mj-ea"/>
                        <a:ea typeface="+mj-e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mj-ea"/>
                          <a:ea typeface="+mj-ea"/>
                          <a:cs typeface="Times New Roman" pitchFamily="18" charset="0"/>
                        </a:rPr>
                        <a:t>NULL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mj-ea"/>
                          <a:ea typeface="+mj-ea"/>
                          <a:cs typeface="Times New Roman" pitchFamily="18" charset="0"/>
                        </a:rPr>
                        <a:t>新线程具有系统分配的栈地址</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92138">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mj-ea"/>
                          <a:ea typeface="+mj-ea"/>
                          <a:cs typeface="Times New Roman" pitchFamily="18" charset="0"/>
                        </a:rPr>
                        <a:t>stacksize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a:ln>
                            <a:noFill/>
                          </a:ln>
                          <a:solidFill>
                            <a:schemeClr val="tx1"/>
                          </a:solidFill>
                          <a:effectLst/>
                          <a:latin typeface="+mj-ea"/>
                          <a:ea typeface="+mj-ea"/>
                          <a:cs typeface="Times New Roman"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mj-ea"/>
                          <a:ea typeface="+mj-ea"/>
                          <a:cs typeface="Times New Roman" pitchFamily="18" charset="0"/>
                        </a:rPr>
                        <a:t>新线程具有系统定义的栈大小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93725">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mj-ea"/>
                          <a:ea typeface="+mj-ea"/>
                          <a:cs typeface="Times New Roman" pitchFamily="18" charset="0"/>
                        </a:rPr>
                        <a:t>priority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mj-ea"/>
                          <a:ea typeface="+mj-ea"/>
                          <a:cs typeface="Times New Roman"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mj-ea"/>
                          <a:ea typeface="+mj-ea"/>
                          <a:cs typeface="Times New Roman" pitchFamily="18" charset="0"/>
                        </a:rPr>
                        <a:t>新线程的优先级为</a:t>
                      </a:r>
                      <a:r>
                        <a:rPr kumimoji="1" lang="en-US" altLang="zh-CN" sz="1600" b="0" i="0" u="none" strike="noStrike" cap="none" normalizeH="0" baseline="0">
                          <a:ln>
                            <a:noFill/>
                          </a:ln>
                          <a:solidFill>
                            <a:schemeClr val="tx1"/>
                          </a:solidFill>
                          <a:effectLst/>
                          <a:latin typeface="+mj-ea"/>
                          <a:ea typeface="+mj-ea"/>
                          <a:cs typeface="Times New Roman"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92138">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mj-ea"/>
                          <a:ea typeface="+mj-ea"/>
                          <a:cs typeface="Times New Roman" pitchFamily="18" charset="0"/>
                        </a:rPr>
                        <a:t>inheritsched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mj-ea"/>
                          <a:ea typeface="+mj-ea"/>
                          <a:cs typeface="Times New Roman" pitchFamily="18" charset="0"/>
                        </a:rPr>
                        <a:t>PTHREAD_EXPLICIT_SCHED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mj-ea"/>
                          <a:ea typeface="+mj-ea"/>
                          <a:cs typeface="Times New Roman" pitchFamily="18" charset="0"/>
                        </a:rPr>
                        <a:t>新线程不继承父线程调度优先级</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93725">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mj-ea"/>
                          <a:ea typeface="+mj-ea"/>
                          <a:cs typeface="Times New Roman" pitchFamily="18" charset="0"/>
                        </a:rPr>
                        <a:t>schedpolicy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mj-ea"/>
                          <a:ea typeface="+mj-ea"/>
                          <a:cs typeface="Times New Roman" pitchFamily="18" charset="0"/>
                        </a:rPr>
                        <a:t>SCHED_OTHER</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39725" indent="-339725" defTabSz="904875" eaLnBrk="0" hangingPunct="0">
                        <a:spcBef>
                          <a:spcPct val="20000"/>
                        </a:spcBef>
                        <a:buFont typeface="Wingdings" pitchFamily="2" charset="2"/>
                        <a:defRPr sz="2400" b="1">
                          <a:solidFill>
                            <a:schemeClr val="tx1"/>
                          </a:solidFill>
                          <a:latin typeface="Arial" pitchFamily="34" charset="0"/>
                          <a:ea typeface="黑体" pitchFamily="49" charset="-122"/>
                        </a:defRPr>
                      </a:lvl1pPr>
                      <a:lvl2pPr marL="742950" indent="-285750" defTabSz="904875" eaLnBrk="0" hangingPunct="0">
                        <a:spcBef>
                          <a:spcPct val="30000"/>
                        </a:spcBef>
                        <a:buFont typeface="Wingdings" pitchFamily="2" charset="2"/>
                        <a:defRPr sz="2000">
                          <a:solidFill>
                            <a:schemeClr val="tx1"/>
                          </a:solidFill>
                          <a:latin typeface="Arial" pitchFamily="34" charset="0"/>
                          <a:ea typeface="宋体" pitchFamily="2" charset="-122"/>
                        </a:defRPr>
                      </a:lvl2pPr>
                      <a:lvl3pPr marL="1143000" indent="-228600" defTabSz="904875" eaLnBrk="0" hangingPunct="0">
                        <a:spcBef>
                          <a:spcPct val="20000"/>
                        </a:spcBef>
                        <a:buFont typeface="Wingdings" pitchFamily="2" charset="2"/>
                        <a:defRPr>
                          <a:solidFill>
                            <a:schemeClr val="tx1"/>
                          </a:solidFill>
                          <a:latin typeface="Arial" pitchFamily="34" charset="0"/>
                          <a:ea typeface="宋体" pitchFamily="2" charset="-122"/>
                        </a:defRPr>
                      </a:lvl3pPr>
                      <a:lvl4pPr marL="16002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4pPr>
                      <a:lvl5pPr marL="2057400" indent="-228600" defTabSz="904875" eaLnBrk="0" hangingPunct="0">
                        <a:spcBef>
                          <a:spcPct val="20000"/>
                        </a:spcBef>
                        <a:buFont typeface="Wingdings" pitchFamily="2" charset="2"/>
                        <a:defRPr b="1">
                          <a:solidFill>
                            <a:schemeClr val="tx1"/>
                          </a:solidFill>
                          <a:latin typeface="Arial" pitchFamily="34" charset="0"/>
                          <a:ea typeface="宋体" pitchFamily="2" charset="-122"/>
                        </a:defRPr>
                      </a:lvl5pPr>
                      <a:lvl6pPr marL="25146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6pPr>
                      <a:lvl7pPr marL="29718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7pPr>
                      <a:lvl8pPr marL="34290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8pPr>
                      <a:lvl9pPr marL="3886200" indent="-228600" defTabSz="904875" eaLnBrk="0" fontAlgn="base" hangingPunct="0">
                        <a:spcBef>
                          <a:spcPct val="20000"/>
                        </a:spcBef>
                        <a:spcAft>
                          <a:spcPct val="0"/>
                        </a:spcAft>
                        <a:buFont typeface="Wingdings" pitchFamily="2" charset="2"/>
                        <a:defRPr b="1">
                          <a:solidFill>
                            <a:schemeClr val="tx1"/>
                          </a:solidFill>
                          <a:latin typeface="Arial" pitchFamily="34" charset="0"/>
                          <a:ea typeface="宋体" pitchFamily="2" charset="-122"/>
                        </a:defRPr>
                      </a:lvl9pPr>
                    </a:lstStyle>
                    <a:p>
                      <a:pPr marL="339725" marR="0" lvl="0" indent="-339725" algn="l" defTabSz="904875"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mj-ea"/>
                          <a:ea typeface="+mj-ea"/>
                          <a:cs typeface="Times New Roman" pitchFamily="18" charset="0"/>
                        </a:rPr>
                        <a:t>新线程使用优先级调用策略</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141186" name="Rectangle 2">
            <a:extLst>
              <a:ext uri="{FF2B5EF4-FFF2-40B4-BE49-F238E27FC236}">
                <a16:creationId xmlns:a16="http://schemas.microsoft.com/office/drawing/2014/main" id="{4024B3E9-D511-4F6F-B63A-EED143CAC5CB}"/>
              </a:ext>
            </a:extLst>
          </p:cNvPr>
          <p:cNvSpPr>
            <a:spLocks noGrp="1" noChangeArrowheads="1"/>
          </p:cNvSpPr>
          <p:nvPr>
            <p:ph type="title"/>
          </p:nvPr>
        </p:nvSpPr>
        <p:spPr/>
        <p:txBody>
          <a:bodyPr/>
          <a:lstStyle/>
          <a:p>
            <a:pPr>
              <a:defRPr/>
            </a:pPr>
            <a:r>
              <a:rPr lang="zh-CN" altLang="en-US" dirty="0"/>
              <a:t>初始化线程属性对象 </a:t>
            </a:r>
          </a:p>
        </p:txBody>
      </p:sp>
      <p:sp>
        <p:nvSpPr>
          <p:cNvPr id="184323" name="灯片编号占位符 6">
            <a:extLst>
              <a:ext uri="{FF2B5EF4-FFF2-40B4-BE49-F238E27FC236}">
                <a16:creationId xmlns:a16="http://schemas.microsoft.com/office/drawing/2014/main" id="{CCAA94B3-B9ED-4D0F-8CAA-FC0B00318010}"/>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315</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20" name="Rectangle 3">
            <a:extLst>
              <a:ext uri="{FF2B5EF4-FFF2-40B4-BE49-F238E27FC236}">
                <a16:creationId xmlns:a16="http://schemas.microsoft.com/office/drawing/2014/main" id="{5074995A-D576-4D16-BC41-EA28DE82AF94}"/>
              </a:ext>
            </a:extLst>
          </p:cNvPr>
          <p:cNvSpPr>
            <a:spLocks noGrp="1" noChangeArrowheads="1"/>
          </p:cNvSpPr>
          <p:nvPr>
            <p:ph idx="1"/>
          </p:nvPr>
        </p:nvSpPr>
        <p:spPr/>
        <p:txBody>
          <a:bodyPr/>
          <a:lstStyle/>
          <a:p>
            <a:r>
              <a:rPr lang="zh-CN" altLang="en-US" dirty="0"/>
              <a:t>函数原型</a:t>
            </a:r>
          </a:p>
          <a:p>
            <a:pPr lvl="1">
              <a:buFont typeface="Wingdings" panose="05000000000000000000" pitchFamily="2" charset="2"/>
              <a:buNone/>
            </a:pPr>
            <a:r>
              <a:rPr lang="en-US" altLang="zh-CN" dirty="0"/>
              <a:t>#include&lt;pthread.h&gt;</a:t>
            </a:r>
          </a:p>
          <a:p>
            <a:pPr lvl="1">
              <a:buFont typeface="Wingdings" panose="05000000000000000000" pitchFamily="2" charset="2"/>
              <a:buNone/>
            </a:pPr>
            <a:r>
              <a:rPr lang="en-US" altLang="zh-CN" dirty="0"/>
              <a:t>int </a:t>
            </a:r>
            <a:r>
              <a:rPr lang="en-US" altLang="zh-CN" dirty="0" err="1"/>
              <a:t>pthread_attr_getstack</a:t>
            </a:r>
            <a:r>
              <a:rPr lang="en-US" altLang="zh-CN" dirty="0"/>
              <a:t>(</a:t>
            </a:r>
          </a:p>
          <a:p>
            <a:pPr lvl="1">
              <a:buFont typeface="Wingdings" panose="05000000000000000000" pitchFamily="2" charset="2"/>
              <a:buNone/>
            </a:pPr>
            <a:r>
              <a:rPr lang="en-US" altLang="zh-CN" dirty="0"/>
              <a:t>         const </a:t>
            </a:r>
            <a:r>
              <a:rPr lang="en-US" altLang="zh-CN" dirty="0" err="1"/>
              <a:t>pthread_attr_t</a:t>
            </a:r>
            <a:r>
              <a:rPr lang="en-US" altLang="zh-CN" dirty="0"/>
              <a:t> *</a:t>
            </a:r>
            <a:r>
              <a:rPr lang="en-US" altLang="zh-CN" dirty="0" err="1"/>
              <a:t>attr</a:t>
            </a:r>
            <a:r>
              <a:rPr lang="en-US" altLang="zh-CN" dirty="0"/>
              <a:t>,</a:t>
            </a:r>
          </a:p>
          <a:p>
            <a:pPr lvl="1">
              <a:buFont typeface="Wingdings" panose="05000000000000000000" pitchFamily="2" charset="2"/>
              <a:buNone/>
            </a:pPr>
            <a:r>
              <a:rPr lang="en-US" altLang="zh-CN" dirty="0"/>
              <a:t>          void **</a:t>
            </a:r>
            <a:r>
              <a:rPr lang="en-US" altLang="zh-CN" dirty="0" err="1"/>
              <a:t>stackaddr</a:t>
            </a:r>
            <a:r>
              <a:rPr lang="en-US" altLang="zh-CN" dirty="0"/>
              <a:t>, </a:t>
            </a:r>
            <a:r>
              <a:rPr lang="en-US" altLang="zh-CN" dirty="0" err="1"/>
              <a:t>size_t</a:t>
            </a:r>
            <a:r>
              <a:rPr lang="en-US" altLang="zh-CN" dirty="0"/>
              <a:t> *</a:t>
            </a:r>
            <a:r>
              <a:rPr lang="en-US" altLang="zh-CN" dirty="0" err="1"/>
              <a:t>stacksize</a:t>
            </a:r>
            <a:r>
              <a:rPr lang="en-US" altLang="zh-CN" dirty="0"/>
              <a:t>);</a:t>
            </a:r>
          </a:p>
          <a:p>
            <a:r>
              <a:rPr lang="zh-CN" altLang="en-US" dirty="0"/>
              <a:t>参数与返回值</a:t>
            </a:r>
          </a:p>
          <a:p>
            <a:pPr lvl="1"/>
            <a:r>
              <a:rPr lang="en-US" altLang="zh-CN" dirty="0" err="1"/>
              <a:t>attr</a:t>
            </a:r>
            <a:r>
              <a:rPr lang="zh-CN" altLang="en-US" dirty="0"/>
              <a:t>：线程属性</a:t>
            </a:r>
          </a:p>
          <a:p>
            <a:pPr lvl="1"/>
            <a:r>
              <a:rPr lang="en-US" altLang="zh-CN" dirty="0" err="1"/>
              <a:t>stackaddr</a:t>
            </a:r>
            <a:r>
              <a:rPr lang="zh-CN" altLang="en-US" dirty="0"/>
              <a:t>：该函数返回的线程栈的最低地址</a:t>
            </a:r>
          </a:p>
          <a:p>
            <a:pPr lvl="1"/>
            <a:r>
              <a:rPr lang="en-US" altLang="zh-CN" dirty="0" err="1"/>
              <a:t>stacksize</a:t>
            </a:r>
            <a:r>
              <a:rPr lang="zh-CN" altLang="en-US" dirty="0"/>
              <a:t>：该函数返回的线程栈的大小</a:t>
            </a:r>
          </a:p>
          <a:p>
            <a:pPr lvl="1"/>
            <a:r>
              <a:rPr lang="zh-CN" altLang="en-US" dirty="0"/>
              <a:t>成功返回</a:t>
            </a:r>
            <a:r>
              <a:rPr lang="en-US" altLang="zh-CN" dirty="0"/>
              <a:t>0</a:t>
            </a:r>
            <a:r>
              <a:rPr lang="zh-CN" altLang="en-US" dirty="0"/>
              <a:t>，否则返回错误编号</a:t>
            </a:r>
          </a:p>
        </p:txBody>
      </p:sp>
      <p:sp>
        <p:nvSpPr>
          <p:cNvPr id="770050" name="Rectangle 2">
            <a:extLst>
              <a:ext uri="{FF2B5EF4-FFF2-40B4-BE49-F238E27FC236}">
                <a16:creationId xmlns:a16="http://schemas.microsoft.com/office/drawing/2014/main" id="{9A967094-1429-4194-BC3E-DDF8FED504D0}"/>
              </a:ext>
            </a:extLst>
          </p:cNvPr>
          <p:cNvSpPr>
            <a:spLocks noGrp="1" noChangeArrowheads="1"/>
          </p:cNvSpPr>
          <p:nvPr>
            <p:ph type="title"/>
          </p:nvPr>
        </p:nvSpPr>
        <p:spPr/>
        <p:txBody>
          <a:bodyPr/>
          <a:lstStyle/>
          <a:p>
            <a:pPr>
              <a:defRPr/>
            </a:pPr>
            <a:r>
              <a:rPr lang="zh-CN" altLang="en-US"/>
              <a:t>获取线程栈属性</a:t>
            </a:r>
          </a:p>
        </p:txBody>
      </p:sp>
      <p:sp>
        <p:nvSpPr>
          <p:cNvPr id="188418" name="灯片编号占位符 5">
            <a:extLst>
              <a:ext uri="{FF2B5EF4-FFF2-40B4-BE49-F238E27FC236}">
                <a16:creationId xmlns:a16="http://schemas.microsoft.com/office/drawing/2014/main" id="{3E5AD0D3-AD67-457B-9252-BE9F803DEE05}"/>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316</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4" name="Rectangle 3">
            <a:extLst>
              <a:ext uri="{FF2B5EF4-FFF2-40B4-BE49-F238E27FC236}">
                <a16:creationId xmlns:a16="http://schemas.microsoft.com/office/drawing/2014/main" id="{CA65847D-F310-4686-81C4-7D1BFB2B4A1E}"/>
              </a:ext>
            </a:extLst>
          </p:cNvPr>
          <p:cNvSpPr>
            <a:spLocks noGrp="1" noChangeArrowheads="1"/>
          </p:cNvSpPr>
          <p:nvPr>
            <p:ph idx="1"/>
          </p:nvPr>
        </p:nvSpPr>
        <p:spPr/>
        <p:txBody>
          <a:bodyPr/>
          <a:lstStyle/>
          <a:p>
            <a:r>
              <a:rPr lang="zh-CN" altLang="en-US" dirty="0"/>
              <a:t>函数原型</a:t>
            </a:r>
          </a:p>
          <a:p>
            <a:pPr lvl="1">
              <a:buFont typeface="Wingdings" panose="05000000000000000000" pitchFamily="2" charset="2"/>
              <a:buNone/>
            </a:pPr>
            <a:r>
              <a:rPr lang="en-US" altLang="zh-CN" dirty="0"/>
              <a:t>#include&lt;pthread.h&gt;</a:t>
            </a:r>
          </a:p>
          <a:p>
            <a:pPr lvl="1">
              <a:buFont typeface="Wingdings" panose="05000000000000000000" pitchFamily="2" charset="2"/>
              <a:buNone/>
            </a:pPr>
            <a:r>
              <a:rPr lang="en-US" altLang="zh-CN" dirty="0"/>
              <a:t>int </a:t>
            </a:r>
            <a:r>
              <a:rPr lang="en-US" altLang="zh-CN" dirty="0" err="1"/>
              <a:t>pthread_attr_setstack</a:t>
            </a:r>
            <a:r>
              <a:rPr lang="en-US" altLang="zh-CN" dirty="0"/>
              <a:t>(</a:t>
            </a:r>
          </a:p>
          <a:p>
            <a:pPr lvl="1">
              <a:buFont typeface="Wingdings" panose="05000000000000000000" pitchFamily="2" charset="2"/>
              <a:buNone/>
            </a:pPr>
            <a:r>
              <a:rPr lang="en-US" altLang="zh-CN" dirty="0"/>
              <a:t>         const </a:t>
            </a:r>
            <a:r>
              <a:rPr lang="en-US" altLang="zh-CN" dirty="0" err="1"/>
              <a:t>pthread_attr_t</a:t>
            </a:r>
            <a:r>
              <a:rPr lang="en-US" altLang="zh-CN" dirty="0"/>
              <a:t> *</a:t>
            </a:r>
            <a:r>
              <a:rPr lang="en-US" altLang="zh-CN" dirty="0" err="1"/>
              <a:t>attr</a:t>
            </a:r>
            <a:r>
              <a:rPr lang="en-US" altLang="zh-CN" dirty="0"/>
              <a:t>,</a:t>
            </a:r>
          </a:p>
          <a:p>
            <a:pPr lvl="1">
              <a:buFont typeface="Wingdings" panose="05000000000000000000" pitchFamily="2" charset="2"/>
              <a:buNone/>
            </a:pPr>
            <a:r>
              <a:rPr lang="en-US" altLang="zh-CN" dirty="0"/>
              <a:t>          void *</a:t>
            </a:r>
            <a:r>
              <a:rPr lang="en-US" altLang="zh-CN" dirty="0" err="1"/>
              <a:t>stackaddr</a:t>
            </a:r>
            <a:r>
              <a:rPr lang="en-US" altLang="zh-CN" dirty="0"/>
              <a:t>, </a:t>
            </a:r>
            <a:r>
              <a:rPr lang="en-US" altLang="zh-CN" dirty="0" err="1"/>
              <a:t>size_t</a:t>
            </a:r>
            <a:r>
              <a:rPr lang="en-US" altLang="zh-CN" dirty="0"/>
              <a:t> *</a:t>
            </a:r>
            <a:r>
              <a:rPr lang="en-US" altLang="zh-CN" dirty="0" err="1"/>
              <a:t>stacksize</a:t>
            </a:r>
            <a:r>
              <a:rPr lang="en-US" altLang="zh-CN" dirty="0"/>
              <a:t>);</a:t>
            </a:r>
          </a:p>
          <a:p>
            <a:r>
              <a:rPr lang="zh-CN" altLang="en-US" dirty="0"/>
              <a:t>当用完线程栈时，可以再分配内存，并调用本函数设置新建栈的位置</a:t>
            </a:r>
          </a:p>
        </p:txBody>
      </p:sp>
      <p:sp>
        <p:nvSpPr>
          <p:cNvPr id="771074" name="Rectangle 2">
            <a:extLst>
              <a:ext uri="{FF2B5EF4-FFF2-40B4-BE49-F238E27FC236}">
                <a16:creationId xmlns:a16="http://schemas.microsoft.com/office/drawing/2014/main" id="{8378AE90-64A8-47D1-AD00-CEB07F2E6095}"/>
              </a:ext>
            </a:extLst>
          </p:cNvPr>
          <p:cNvSpPr>
            <a:spLocks noGrp="1" noChangeArrowheads="1"/>
          </p:cNvSpPr>
          <p:nvPr>
            <p:ph type="title"/>
          </p:nvPr>
        </p:nvSpPr>
        <p:spPr/>
        <p:txBody>
          <a:bodyPr/>
          <a:lstStyle/>
          <a:p>
            <a:pPr>
              <a:defRPr/>
            </a:pPr>
            <a:r>
              <a:rPr lang="zh-CN" altLang="en-US"/>
              <a:t>设置线程栈属性</a:t>
            </a:r>
          </a:p>
        </p:txBody>
      </p:sp>
      <p:sp>
        <p:nvSpPr>
          <p:cNvPr id="189442" name="灯片编号占位符 5">
            <a:extLst>
              <a:ext uri="{FF2B5EF4-FFF2-40B4-BE49-F238E27FC236}">
                <a16:creationId xmlns:a16="http://schemas.microsoft.com/office/drawing/2014/main" id="{96F2EFA8-FCD3-4A7B-9DEE-4D13B3D84945}"/>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317</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8" name="Rectangle 3">
            <a:extLst>
              <a:ext uri="{FF2B5EF4-FFF2-40B4-BE49-F238E27FC236}">
                <a16:creationId xmlns:a16="http://schemas.microsoft.com/office/drawing/2014/main" id="{773DF92C-7E8C-4257-A2B3-CC9D320DAD21}"/>
              </a:ext>
            </a:extLst>
          </p:cNvPr>
          <p:cNvSpPr>
            <a:spLocks noGrp="1" noChangeArrowheads="1"/>
          </p:cNvSpPr>
          <p:nvPr>
            <p:ph idx="1"/>
          </p:nvPr>
        </p:nvSpPr>
        <p:spPr/>
        <p:txBody>
          <a:bodyPr/>
          <a:lstStyle/>
          <a:p>
            <a:r>
              <a:rPr lang="zh-CN" altLang="en-US" sz="3200" dirty="0"/>
              <a:t>参数与返回值</a:t>
            </a:r>
          </a:p>
          <a:p>
            <a:pPr lvl="1"/>
            <a:r>
              <a:rPr lang="en-US" altLang="zh-CN" sz="2800" dirty="0" err="1"/>
              <a:t>attr</a:t>
            </a:r>
            <a:r>
              <a:rPr lang="zh-CN" altLang="en-US" sz="2800" dirty="0"/>
              <a:t>：线程属性</a:t>
            </a:r>
          </a:p>
          <a:p>
            <a:pPr lvl="1"/>
            <a:r>
              <a:rPr lang="en-US" altLang="zh-CN" sz="2800" dirty="0" err="1"/>
              <a:t>stackaddr</a:t>
            </a:r>
            <a:r>
              <a:rPr lang="zh-CN" altLang="en-US" sz="2800" dirty="0"/>
              <a:t>：新栈的内存单元的最低地址，通常是栈的开始位置；对于某些处理器，栈是从高地址向低地址方向伸展的，</a:t>
            </a:r>
            <a:r>
              <a:rPr lang="en-US" altLang="zh-CN" sz="2800" dirty="0" err="1"/>
              <a:t>stackaddr</a:t>
            </a:r>
            <a:r>
              <a:rPr lang="zh-CN" altLang="en-US" sz="2800" dirty="0"/>
              <a:t>就是栈的结尾</a:t>
            </a:r>
          </a:p>
          <a:p>
            <a:pPr lvl="1"/>
            <a:r>
              <a:rPr lang="en-US" altLang="zh-CN" sz="2800" dirty="0" err="1"/>
              <a:t>stacksize</a:t>
            </a:r>
            <a:r>
              <a:rPr lang="zh-CN" altLang="en-US" sz="2800" dirty="0"/>
              <a:t>：新栈的大小</a:t>
            </a:r>
          </a:p>
          <a:p>
            <a:pPr lvl="1"/>
            <a:r>
              <a:rPr lang="zh-CN" altLang="en-US" sz="2800" dirty="0"/>
              <a:t>成功返回</a:t>
            </a:r>
            <a:r>
              <a:rPr lang="en-US" altLang="zh-CN" sz="2800" dirty="0"/>
              <a:t>0</a:t>
            </a:r>
            <a:r>
              <a:rPr lang="zh-CN" altLang="en-US" sz="2800" dirty="0"/>
              <a:t>，否则返回错误编号</a:t>
            </a:r>
          </a:p>
        </p:txBody>
      </p:sp>
      <p:sp>
        <p:nvSpPr>
          <p:cNvPr id="772098" name="Rectangle 2">
            <a:extLst>
              <a:ext uri="{FF2B5EF4-FFF2-40B4-BE49-F238E27FC236}">
                <a16:creationId xmlns:a16="http://schemas.microsoft.com/office/drawing/2014/main" id="{9C40AFC3-A829-48B0-A003-E193EF12E024}"/>
              </a:ext>
            </a:extLst>
          </p:cNvPr>
          <p:cNvSpPr>
            <a:spLocks noGrp="1" noChangeArrowheads="1"/>
          </p:cNvSpPr>
          <p:nvPr>
            <p:ph type="title"/>
          </p:nvPr>
        </p:nvSpPr>
        <p:spPr/>
        <p:txBody>
          <a:bodyPr/>
          <a:lstStyle/>
          <a:p>
            <a:pPr>
              <a:defRPr/>
            </a:pPr>
            <a:r>
              <a:rPr lang="zh-CN" altLang="en-US"/>
              <a:t>设置线程栈属性</a:t>
            </a:r>
          </a:p>
        </p:txBody>
      </p:sp>
      <p:sp>
        <p:nvSpPr>
          <p:cNvPr id="190466" name="灯片编号占位符 5">
            <a:extLst>
              <a:ext uri="{FF2B5EF4-FFF2-40B4-BE49-F238E27FC236}">
                <a16:creationId xmlns:a16="http://schemas.microsoft.com/office/drawing/2014/main" id="{A8A9368E-4C95-49F7-A092-2A009217EC52}"/>
              </a:ext>
            </a:extLst>
          </p:cNvPr>
          <p:cNvSpPr>
            <a:spLocks noGrp="1"/>
          </p:cNvSpPr>
          <p:nvPr>
            <p:ph type="sldNum" sz="quarter" idx="4294967295"/>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 typeface="Arial" panose="020B0604020202020204" pitchFamily="34" charset="0"/>
              <a:buNone/>
            </a:pPr>
            <a:fld id="{E57BB640-1495-455B-9850-41D54DB247B4}" type="slidenum">
              <a:rPr lang="zh-CN" altLang="en-US" smtClean="0"/>
              <a:pPr>
                <a:spcBef>
                  <a:spcPct val="0"/>
                </a:spcBef>
                <a:buFont typeface="Arial" panose="020B0604020202020204" pitchFamily="34" charset="0"/>
                <a:buNone/>
              </a:pPr>
              <a:t>318</a:t>
            </a:fld>
            <a:endParaRPr lang="en-US" altLang="zh-CN" sz="14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B86C031C-A682-42EB-A032-281ABB1C724A}"/>
              </a:ext>
            </a:extLst>
          </p:cNvPr>
          <p:cNvSpPr>
            <a:spLocks noGrp="1" noRot="1" noChangeArrowheads="1"/>
          </p:cNvSpPr>
          <p:nvPr>
            <p:ph type="title"/>
          </p:nvPr>
        </p:nvSpPr>
        <p:spPr>
          <a:xfrm>
            <a:off x="239712" y="456282"/>
            <a:ext cx="8540750" cy="1143000"/>
          </a:xfrm>
        </p:spPr>
        <p:txBody>
          <a:bodyPr/>
          <a:lstStyle/>
          <a:p>
            <a:pPr>
              <a:defRPr/>
            </a:pPr>
            <a:r>
              <a:rPr lang="zh-CN" altLang="en-US" b="1" dirty="0">
                <a:latin typeface="+mj-ea"/>
                <a:ea typeface="+mj-ea"/>
              </a:rPr>
              <a:t> </a:t>
            </a:r>
            <a:r>
              <a:rPr lang="en-US" altLang="zh-CN" b="1" dirty="0">
                <a:latin typeface="+mj-ea"/>
                <a:ea typeface="+mj-ea"/>
              </a:rPr>
              <a:t>8.</a:t>
            </a:r>
            <a:r>
              <a:rPr lang="zh-CN" altLang="en-US" b="1" dirty="0">
                <a:latin typeface="+mj-ea"/>
                <a:ea typeface="+mj-ea"/>
              </a:rPr>
              <a:t>线程间的同步和通信</a:t>
            </a:r>
          </a:p>
        </p:txBody>
      </p:sp>
      <p:sp>
        <p:nvSpPr>
          <p:cNvPr id="321539" name="Rectangle 3">
            <a:extLst>
              <a:ext uri="{FF2B5EF4-FFF2-40B4-BE49-F238E27FC236}">
                <a16:creationId xmlns:a16="http://schemas.microsoft.com/office/drawing/2014/main" id="{4A30E46E-D448-4D54-A379-AEC96E78B043}"/>
              </a:ext>
            </a:extLst>
          </p:cNvPr>
          <p:cNvSpPr>
            <a:spLocks noGrp="1" noRot="1" noChangeArrowheads="1"/>
          </p:cNvSpPr>
          <p:nvPr>
            <p:ph type="body" idx="1"/>
          </p:nvPr>
        </p:nvSpPr>
        <p:spPr>
          <a:xfrm>
            <a:off x="482600" y="2157413"/>
            <a:ext cx="8054975" cy="3443287"/>
          </a:xfrm>
          <a:ln>
            <a:solidFill>
              <a:srgbClr val="FF0000"/>
            </a:solidFill>
            <a:miter lim="800000"/>
            <a:headEnd/>
            <a:tailEnd/>
          </a:ln>
        </p:spPr>
        <p:txBody>
          <a:bodyPr/>
          <a:lstStyle/>
          <a:p>
            <a:r>
              <a:rPr lang="zh-CN" altLang="en-US" sz="2800" b="1" dirty="0">
                <a:solidFill>
                  <a:srgbClr val="000000"/>
                </a:solidFill>
                <a:latin typeface="楷体_GB2312" pitchFamily="49" charset="-122"/>
                <a:ea typeface="楷体_GB2312" pitchFamily="49" charset="-122"/>
              </a:rPr>
              <a:t>为使系统中的多线程能有条不紊的运行，系统必须提供用于实现线程间同步和通信的机制。在多线程</a:t>
            </a:r>
            <a:r>
              <a:rPr lang="en-US" altLang="zh-CN" sz="2800" b="1" dirty="0">
                <a:solidFill>
                  <a:srgbClr val="000000"/>
                </a:solidFill>
                <a:latin typeface="楷体_GB2312" pitchFamily="49" charset="-122"/>
                <a:ea typeface="楷体_GB2312" pitchFamily="49" charset="-122"/>
              </a:rPr>
              <a:t>OS</a:t>
            </a:r>
            <a:r>
              <a:rPr lang="zh-CN" altLang="en-US" sz="2800" b="1" dirty="0">
                <a:solidFill>
                  <a:srgbClr val="000000"/>
                </a:solidFill>
                <a:latin typeface="楷体_GB2312" pitchFamily="49" charset="-122"/>
                <a:ea typeface="楷体_GB2312" pitchFamily="49" charset="-122"/>
              </a:rPr>
              <a:t>中，通常提供多种同步机制:</a:t>
            </a:r>
          </a:p>
          <a:p>
            <a:pPr>
              <a:buFont typeface="Wingdings" panose="05000000000000000000" pitchFamily="2" charset="2"/>
              <a:buNone/>
            </a:pPr>
            <a:r>
              <a:rPr lang="zh-CN" altLang="en-US" sz="2800" b="1" dirty="0">
                <a:solidFill>
                  <a:srgbClr val="5E49F7"/>
                </a:solidFill>
                <a:latin typeface="楷体_GB2312" pitchFamily="49" charset="-122"/>
                <a:ea typeface="楷体_GB2312" pitchFamily="49" charset="-122"/>
              </a:rPr>
              <a:t>      </a:t>
            </a:r>
            <a:r>
              <a:rPr lang="zh-CN" altLang="en-US" sz="2800" b="1" u="sng" dirty="0">
                <a:solidFill>
                  <a:srgbClr val="5E49F7"/>
                </a:solidFill>
                <a:latin typeface="楷体_GB2312" pitchFamily="49" charset="-122"/>
                <a:ea typeface="楷体_GB2312" pitchFamily="49" charset="-122"/>
              </a:rPr>
              <a:t>1、互斥锁(</a:t>
            </a:r>
            <a:r>
              <a:rPr lang="en-US" altLang="zh-CN" sz="2800" b="1" u="sng" dirty="0">
                <a:solidFill>
                  <a:srgbClr val="5E49F7"/>
                </a:solidFill>
                <a:latin typeface="楷体_GB2312" pitchFamily="49" charset="-122"/>
                <a:ea typeface="楷体_GB2312" pitchFamily="49" charset="-122"/>
              </a:rPr>
              <a:t>mutex)</a:t>
            </a:r>
          </a:p>
          <a:p>
            <a:pPr>
              <a:buFont typeface="Wingdings" panose="05000000000000000000" pitchFamily="2" charset="2"/>
              <a:buNone/>
            </a:pPr>
            <a:r>
              <a:rPr lang="zh-CN" altLang="en-US" sz="2800" b="1" dirty="0">
                <a:solidFill>
                  <a:srgbClr val="5E49F7"/>
                </a:solidFill>
                <a:latin typeface="楷体_GB2312" pitchFamily="49" charset="-122"/>
                <a:ea typeface="楷体_GB2312" pitchFamily="49" charset="-122"/>
              </a:rPr>
              <a:t>      </a:t>
            </a:r>
            <a:r>
              <a:rPr lang="zh-CN" altLang="en-US" sz="2800" b="1" u="sng" dirty="0">
                <a:solidFill>
                  <a:srgbClr val="5E49F7"/>
                </a:solidFill>
                <a:latin typeface="楷体_GB2312" pitchFamily="49" charset="-122"/>
                <a:ea typeface="楷体_GB2312" pitchFamily="49" charset="-122"/>
              </a:rPr>
              <a:t>2、条件变量</a:t>
            </a:r>
          </a:p>
          <a:p>
            <a:pPr>
              <a:buFont typeface="Wingdings" panose="05000000000000000000" pitchFamily="2" charset="2"/>
              <a:buNone/>
            </a:pPr>
            <a:r>
              <a:rPr lang="zh-CN" altLang="en-US" sz="2800" b="1" dirty="0">
                <a:solidFill>
                  <a:srgbClr val="5E49F7"/>
                </a:solidFill>
                <a:latin typeface="楷体_GB2312" pitchFamily="49" charset="-122"/>
                <a:ea typeface="楷体_GB2312" pitchFamily="49" charset="-122"/>
              </a:rPr>
              <a:t>      </a:t>
            </a:r>
            <a:r>
              <a:rPr lang="zh-CN" altLang="en-US" sz="2800" b="1" u="sng" dirty="0">
                <a:solidFill>
                  <a:srgbClr val="5E49F7"/>
                </a:solidFill>
                <a:latin typeface="楷体_GB2312" pitchFamily="49" charset="-122"/>
                <a:ea typeface="楷体_GB2312" pitchFamily="49" charset="-122"/>
              </a:rPr>
              <a:t>3、信号量机制</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C88E0401-9D4F-494C-9CD5-6A5EC14DFF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106" y="755576"/>
            <a:ext cx="4219575"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6">
            <a:extLst>
              <a:ext uri="{FF2B5EF4-FFF2-40B4-BE49-F238E27FC236}">
                <a16:creationId xmlns:a16="http://schemas.microsoft.com/office/drawing/2014/main" id="{8B965311-64B6-4291-95C8-0E0F526CED51}"/>
              </a:ext>
            </a:extLst>
          </p:cNvPr>
          <p:cNvSpPr>
            <a:spLocks/>
          </p:cNvSpPr>
          <p:nvPr/>
        </p:nvSpPr>
        <p:spPr bwMode="auto">
          <a:xfrm>
            <a:off x="2083106" y="831776"/>
            <a:ext cx="152400" cy="838200"/>
          </a:xfrm>
          <a:prstGeom prst="rightBrace">
            <a:avLst>
              <a:gd name="adj1" fmla="val 458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t>             </a:t>
            </a:r>
            <a:r>
              <a:rPr lang="zh-CN" altLang="en-US" sz="1800"/>
              <a:t>进程</a:t>
            </a:r>
            <a:r>
              <a:rPr lang="en-US" altLang="zh-CN" sz="1800"/>
              <a:t>A</a:t>
            </a:r>
          </a:p>
        </p:txBody>
      </p:sp>
      <p:sp>
        <p:nvSpPr>
          <p:cNvPr id="6" name="AutoShape 7">
            <a:extLst>
              <a:ext uri="{FF2B5EF4-FFF2-40B4-BE49-F238E27FC236}">
                <a16:creationId xmlns:a16="http://schemas.microsoft.com/office/drawing/2014/main" id="{779948BD-B63D-49AB-9711-D450350B22C9}"/>
              </a:ext>
            </a:extLst>
          </p:cNvPr>
          <p:cNvSpPr>
            <a:spLocks/>
          </p:cNvSpPr>
          <p:nvPr/>
        </p:nvSpPr>
        <p:spPr bwMode="auto">
          <a:xfrm>
            <a:off x="2083106" y="1974776"/>
            <a:ext cx="152400" cy="838200"/>
          </a:xfrm>
          <a:prstGeom prst="rightBrace">
            <a:avLst>
              <a:gd name="adj1" fmla="val 458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t>                  </a:t>
            </a:r>
            <a:r>
              <a:rPr lang="zh-CN" altLang="en-US" sz="1800"/>
              <a:t>调度程序</a:t>
            </a:r>
          </a:p>
        </p:txBody>
      </p:sp>
      <p:sp>
        <p:nvSpPr>
          <p:cNvPr id="7" name="AutoShape 8">
            <a:extLst>
              <a:ext uri="{FF2B5EF4-FFF2-40B4-BE49-F238E27FC236}">
                <a16:creationId xmlns:a16="http://schemas.microsoft.com/office/drawing/2014/main" id="{012BB8F2-04A1-4FA6-B02F-50D050156268}"/>
              </a:ext>
            </a:extLst>
          </p:cNvPr>
          <p:cNvSpPr>
            <a:spLocks/>
          </p:cNvSpPr>
          <p:nvPr/>
        </p:nvSpPr>
        <p:spPr bwMode="auto">
          <a:xfrm>
            <a:off x="2083106" y="2965376"/>
            <a:ext cx="152400" cy="457200"/>
          </a:xfrm>
          <a:prstGeom prst="rightBrace">
            <a:avLst>
              <a:gd name="adj1" fmla="val 2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t>             </a:t>
            </a:r>
            <a:r>
              <a:rPr lang="zh-CN" altLang="en-US" sz="1800"/>
              <a:t>进程</a:t>
            </a:r>
            <a:r>
              <a:rPr lang="en-US" altLang="zh-CN" sz="1800"/>
              <a:t>B</a:t>
            </a:r>
          </a:p>
        </p:txBody>
      </p:sp>
      <p:sp>
        <p:nvSpPr>
          <p:cNvPr id="8" name="AutoShape 9">
            <a:extLst>
              <a:ext uri="{FF2B5EF4-FFF2-40B4-BE49-F238E27FC236}">
                <a16:creationId xmlns:a16="http://schemas.microsoft.com/office/drawing/2014/main" id="{A97306A8-7A53-44D0-ACF2-540A3D8F92D6}"/>
              </a:ext>
            </a:extLst>
          </p:cNvPr>
          <p:cNvSpPr>
            <a:spLocks/>
          </p:cNvSpPr>
          <p:nvPr/>
        </p:nvSpPr>
        <p:spPr bwMode="auto">
          <a:xfrm>
            <a:off x="2235506" y="3727376"/>
            <a:ext cx="152400" cy="838200"/>
          </a:xfrm>
          <a:prstGeom prst="rightBrace">
            <a:avLst>
              <a:gd name="adj1" fmla="val 458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t>                  </a:t>
            </a:r>
            <a:r>
              <a:rPr lang="zh-CN" altLang="en-US" sz="1800"/>
              <a:t>调度程序</a:t>
            </a:r>
          </a:p>
        </p:txBody>
      </p:sp>
      <p:sp>
        <p:nvSpPr>
          <p:cNvPr id="9" name="AutoShape 10">
            <a:extLst>
              <a:ext uri="{FF2B5EF4-FFF2-40B4-BE49-F238E27FC236}">
                <a16:creationId xmlns:a16="http://schemas.microsoft.com/office/drawing/2014/main" id="{A4EC810D-497B-4BCC-BA21-53D10D17A396}"/>
              </a:ext>
            </a:extLst>
          </p:cNvPr>
          <p:cNvSpPr>
            <a:spLocks/>
          </p:cNvSpPr>
          <p:nvPr/>
        </p:nvSpPr>
        <p:spPr bwMode="auto">
          <a:xfrm>
            <a:off x="2311706" y="4717976"/>
            <a:ext cx="76200" cy="381000"/>
          </a:xfrm>
          <a:prstGeom prst="rightBrace">
            <a:avLst>
              <a:gd name="adj1" fmla="val 41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dirty="0"/>
              <a:t>             </a:t>
            </a:r>
            <a:r>
              <a:rPr lang="zh-CN" altLang="en-US" sz="1800" dirty="0"/>
              <a:t>进程</a:t>
            </a:r>
            <a:r>
              <a:rPr lang="en-US" altLang="zh-CN" sz="1800" dirty="0"/>
              <a:t>C</a:t>
            </a:r>
          </a:p>
        </p:txBody>
      </p:sp>
      <p:sp>
        <p:nvSpPr>
          <p:cNvPr id="10" name="Text Box 5">
            <a:extLst>
              <a:ext uri="{FF2B5EF4-FFF2-40B4-BE49-F238E27FC236}">
                <a16:creationId xmlns:a16="http://schemas.microsoft.com/office/drawing/2014/main" id="{CBD6C141-B7DE-45BB-AD6B-E341A4E19F87}"/>
              </a:ext>
            </a:extLst>
          </p:cNvPr>
          <p:cNvSpPr txBox="1">
            <a:spLocks noChangeArrowheads="1"/>
          </p:cNvSpPr>
          <p:nvPr/>
        </p:nvSpPr>
        <p:spPr bwMode="auto">
          <a:xfrm>
            <a:off x="5311047" y="2508176"/>
            <a:ext cx="3657600"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dirty="0"/>
              <a:t>三个进程交替执行</a:t>
            </a:r>
          </a:p>
        </p:txBody>
      </p:sp>
    </p:spTree>
    <p:extLst>
      <p:ext uri="{BB962C8B-B14F-4D97-AF65-F5344CB8AC3E}">
        <p14:creationId xmlns:p14="http://schemas.microsoft.com/office/powerpoint/2010/main" val="2343919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i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ox(i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D530E76-C4D5-42C2-B224-105AB5C6F0BE}"/>
              </a:ext>
            </a:extLst>
          </p:cNvPr>
          <p:cNvSpPr>
            <a:spLocks noGrp="1"/>
          </p:cNvSpPr>
          <p:nvPr>
            <p:ph idx="1"/>
          </p:nvPr>
        </p:nvSpPr>
        <p:spPr/>
        <p:txBody>
          <a:bodyPr/>
          <a:lstStyle/>
          <a:p>
            <a:pPr algn="just">
              <a:lnSpc>
                <a:spcPct val="135000"/>
              </a:lnSpc>
              <a:spcBef>
                <a:spcPct val="50000"/>
              </a:spcBef>
              <a:buClrTx/>
              <a:buSzTx/>
              <a:buNone/>
            </a:pPr>
            <a:r>
              <a:rPr kumimoji="1" lang="zh-CN" altLang="en-US" dirty="0">
                <a:solidFill>
                  <a:srgbClr val="FF0000"/>
                </a:solidFill>
                <a:latin typeface="Times New Roman" panose="02020603050405020304" pitchFamily="18" charset="0"/>
              </a:rPr>
              <a:t> </a:t>
            </a:r>
            <a:r>
              <a:rPr kumimoji="1" lang="en-US" altLang="zh-CN" dirty="0">
                <a:solidFill>
                  <a:srgbClr val="FF0000"/>
                </a:solidFill>
                <a:latin typeface="Times New Roman" panose="02020603050405020304" pitchFamily="18" charset="0"/>
              </a:rPr>
              <a:t>1. </a:t>
            </a:r>
            <a:r>
              <a:rPr kumimoji="1" lang="zh-CN" altLang="en-US" dirty="0">
                <a:solidFill>
                  <a:srgbClr val="FF0000"/>
                </a:solidFill>
                <a:latin typeface="Times New Roman" panose="02020603050405020304" pitchFamily="18" charset="0"/>
              </a:rPr>
              <a:t>互斥锁</a:t>
            </a:r>
            <a:r>
              <a:rPr kumimoji="1" lang="en-US" altLang="zh-CN" dirty="0">
                <a:solidFill>
                  <a:srgbClr val="FF0000"/>
                </a:solidFill>
                <a:latin typeface="Times New Roman" panose="02020603050405020304" pitchFamily="18" charset="0"/>
              </a:rPr>
              <a:t>(mutex)</a:t>
            </a:r>
          </a:p>
          <a:p>
            <a:pPr algn="just">
              <a:lnSpc>
                <a:spcPct val="135000"/>
              </a:lnSpc>
              <a:spcBef>
                <a:spcPct val="50000"/>
              </a:spcBef>
              <a:buClrTx/>
              <a:buSzTx/>
            </a:pPr>
            <a:r>
              <a:rPr kumimoji="1" lang="en-US" altLang="zh-CN" dirty="0">
                <a:latin typeface="Times New Roman" panose="02020603050405020304" pitchFamily="18" charset="0"/>
              </a:rPr>
              <a:t> </a:t>
            </a:r>
            <a:r>
              <a:rPr kumimoji="1" lang="zh-CN" altLang="en-US" dirty="0">
                <a:latin typeface="Times New Roman" panose="02020603050405020304" pitchFamily="18" charset="0"/>
              </a:rPr>
              <a:t>互斥锁是一种比较简单的、用于实现进程间对资源互斥访问的机制。</a:t>
            </a:r>
            <a:endParaRPr kumimoji="1" lang="en-US" altLang="zh-CN" dirty="0">
              <a:latin typeface="Times New Roman" panose="02020603050405020304" pitchFamily="18" charset="0"/>
            </a:endParaRPr>
          </a:p>
          <a:p>
            <a:pPr algn="just">
              <a:lnSpc>
                <a:spcPct val="135000"/>
              </a:lnSpc>
              <a:spcBef>
                <a:spcPct val="50000"/>
              </a:spcBef>
              <a:buClrTx/>
              <a:buSzTx/>
            </a:pPr>
            <a:r>
              <a:rPr kumimoji="1" lang="zh-CN" altLang="en-US" dirty="0">
                <a:latin typeface="Times New Roman" panose="02020603050405020304" pitchFamily="18" charset="0"/>
              </a:rPr>
              <a:t>由于操作互斥锁的时间和空间开销都较低，因而较适合于高频度使用的关键共享数据和程序段。</a:t>
            </a:r>
            <a:endParaRPr kumimoji="1" lang="en-US" altLang="zh-CN" dirty="0">
              <a:latin typeface="Times New Roman" panose="02020603050405020304" pitchFamily="18" charset="0"/>
            </a:endParaRPr>
          </a:p>
          <a:p>
            <a:pPr algn="just">
              <a:lnSpc>
                <a:spcPct val="135000"/>
              </a:lnSpc>
              <a:spcBef>
                <a:spcPct val="50000"/>
              </a:spcBef>
              <a:buClrTx/>
              <a:buSzTx/>
            </a:pPr>
            <a:r>
              <a:rPr kumimoji="1" lang="zh-CN" altLang="en-US" dirty="0">
                <a:latin typeface="Times New Roman" panose="02020603050405020304" pitchFamily="18" charset="0"/>
              </a:rPr>
              <a:t>互斥锁可以</a:t>
            </a:r>
            <a:r>
              <a:rPr kumimoji="1" lang="zh-CN" altLang="en-US" dirty="0">
                <a:solidFill>
                  <a:srgbClr val="FF0000"/>
                </a:solidFill>
                <a:latin typeface="Times New Roman" panose="02020603050405020304" pitchFamily="18" charset="0"/>
              </a:rPr>
              <a:t>有两种状态， 即开锁</a:t>
            </a:r>
            <a:r>
              <a:rPr kumimoji="1" lang="en-US" altLang="zh-CN" dirty="0">
                <a:solidFill>
                  <a:srgbClr val="FF0000"/>
                </a:solidFill>
                <a:latin typeface="Times New Roman" panose="02020603050405020304" pitchFamily="18" charset="0"/>
              </a:rPr>
              <a:t>(unlock)</a:t>
            </a:r>
            <a:r>
              <a:rPr kumimoji="1" lang="zh-CN" altLang="en-US" dirty="0">
                <a:solidFill>
                  <a:srgbClr val="FF0000"/>
                </a:solidFill>
                <a:latin typeface="Times New Roman" panose="02020603050405020304" pitchFamily="18" charset="0"/>
              </a:rPr>
              <a:t>和关锁</a:t>
            </a:r>
            <a:r>
              <a:rPr kumimoji="1" lang="en-US" altLang="zh-CN" dirty="0">
                <a:solidFill>
                  <a:srgbClr val="FF0000"/>
                </a:solidFill>
                <a:latin typeface="Times New Roman" panose="02020603050405020304" pitchFamily="18" charset="0"/>
              </a:rPr>
              <a:t>(lock)</a:t>
            </a:r>
            <a:r>
              <a:rPr kumimoji="1" lang="zh-CN" altLang="en-US" dirty="0">
                <a:solidFill>
                  <a:srgbClr val="FF0000"/>
                </a:solidFill>
                <a:latin typeface="Times New Roman" panose="02020603050405020304" pitchFamily="18" charset="0"/>
              </a:rPr>
              <a:t>状态。 </a:t>
            </a:r>
            <a:endParaRPr lang="zh-CN" altLang="en-US" dirty="0"/>
          </a:p>
        </p:txBody>
      </p:sp>
      <p:sp>
        <p:nvSpPr>
          <p:cNvPr id="3" name="标题 2">
            <a:extLst>
              <a:ext uri="{FF2B5EF4-FFF2-40B4-BE49-F238E27FC236}">
                <a16:creationId xmlns:a16="http://schemas.microsoft.com/office/drawing/2014/main" id="{3EC41048-221C-40B4-AF8F-380F09CFB7F8}"/>
              </a:ext>
            </a:extLst>
          </p:cNvPr>
          <p:cNvSpPr>
            <a:spLocks noGrp="1"/>
          </p:cNvSpPr>
          <p:nvPr>
            <p:ph type="title"/>
          </p:nvPr>
        </p:nvSpPr>
        <p:spPr/>
        <p:txBody>
          <a:bodyPr/>
          <a:lstStyle/>
          <a:p>
            <a:r>
              <a:rPr lang="zh-CN" altLang="en-US" dirty="0">
                <a:latin typeface="+mj-ea"/>
                <a:ea typeface="+mj-ea"/>
              </a:rPr>
              <a:t>线程间的同步和通信 </a:t>
            </a:r>
            <a:br>
              <a:rPr kumimoji="1" lang="zh-CN" altLang="en-US" dirty="0">
                <a:solidFill>
                  <a:srgbClr val="FF0000"/>
                </a:solidFill>
                <a:latin typeface="Times New Roman" panose="02020603050405020304" pitchFamily="18" charset="0"/>
              </a:rPr>
            </a:br>
            <a:endParaRPr lang="zh-CN" altLang="en-US" dirty="0"/>
          </a:p>
        </p:txBody>
      </p:sp>
    </p:spTree>
    <p:extLst>
      <p:ext uri="{BB962C8B-B14F-4D97-AF65-F5344CB8AC3E}">
        <p14:creationId xmlns:p14="http://schemas.microsoft.com/office/powerpoint/2010/main" val="1350629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083F7BA-957B-45F2-BEEA-670BBBDFE1DD}"/>
              </a:ext>
            </a:extLst>
          </p:cNvPr>
          <p:cNvSpPr>
            <a:spLocks noGrp="1"/>
          </p:cNvSpPr>
          <p:nvPr>
            <p:ph type="title"/>
          </p:nvPr>
        </p:nvSpPr>
        <p:spPr/>
        <p:txBody>
          <a:bodyPr/>
          <a:lstStyle/>
          <a:p>
            <a:r>
              <a:rPr lang="zh-CN" altLang="en-US" dirty="0"/>
              <a:t>关锁的两种方式</a:t>
            </a:r>
          </a:p>
        </p:txBody>
      </p:sp>
      <p:sp>
        <p:nvSpPr>
          <p:cNvPr id="4" name="内容占位符 3">
            <a:extLst>
              <a:ext uri="{FF2B5EF4-FFF2-40B4-BE49-F238E27FC236}">
                <a16:creationId xmlns:a16="http://schemas.microsoft.com/office/drawing/2014/main" id="{79117380-6316-47EA-A6DC-3C67A7A859E0}"/>
              </a:ext>
            </a:extLst>
          </p:cNvPr>
          <p:cNvSpPr>
            <a:spLocks noGrp="1"/>
          </p:cNvSpPr>
          <p:nvPr>
            <p:ph idx="1"/>
          </p:nvPr>
        </p:nvSpPr>
        <p:spPr>
          <a:xfrm>
            <a:off x="712788" y="1311275"/>
            <a:ext cx="8077200" cy="5209118"/>
          </a:xfrm>
          <a:prstGeom prst="rect">
            <a:avLst/>
          </a:prstGeom>
        </p:spPr>
        <p:txBody>
          <a:bodyPr>
            <a:spAutoFit/>
          </a:bodyPr>
          <a:lstStyle/>
          <a:p>
            <a:pPr lvl="1" eaLnBrk="1" hangingPunct="1">
              <a:buFont typeface="Wingdings" panose="05000000000000000000" pitchFamily="2" charset="2"/>
              <a:buChar char="Ø"/>
              <a:defRPr/>
            </a:pPr>
            <a:r>
              <a:rPr kumimoji="1" lang="zh-CN" altLang="en-US" sz="2800" b="1" dirty="0">
                <a:latin typeface="Times New Roman" pitchFamily="18" charset="0"/>
              </a:rPr>
              <a:t>阻塞方式</a:t>
            </a:r>
          </a:p>
          <a:p>
            <a:pPr marL="379809" lvl="2" indent="0" eaLnBrk="1" hangingPunct="1">
              <a:buNone/>
              <a:defRPr/>
            </a:pPr>
            <a:r>
              <a:rPr lang="en-US" altLang="zh-CN" sz="2400" b="1" dirty="0">
                <a:effectLst>
                  <a:outerShdw blurRad="38100" dist="38100" dir="2700000" algn="tl">
                    <a:srgbClr val="C0C0C0"/>
                  </a:outerShdw>
                </a:effectLst>
                <a:latin typeface="楷体_GB2312" pitchFamily="49" charset="-122"/>
                <a:ea typeface="楷体_GB2312" pitchFamily="49" charset="-122"/>
              </a:rPr>
              <a:t>lock(</a:t>
            </a:r>
            <a:r>
              <a:rPr lang="en-US" altLang="zh-CN" sz="2400" b="1" dirty="0" err="1">
                <a:effectLst>
                  <a:outerShdw blurRad="38100" dist="38100" dir="2700000" algn="tl">
                    <a:srgbClr val="C0C0C0"/>
                  </a:outerShdw>
                </a:effectLst>
                <a:latin typeface="楷体_GB2312" pitchFamily="49" charset="-122"/>
                <a:ea typeface="楷体_GB2312" pitchFamily="49" charset="-122"/>
              </a:rPr>
              <a:t>mutex</a:t>
            </a:r>
            <a:r>
              <a:rPr lang="en-US" altLang="zh-CN" sz="2400" b="1" dirty="0">
                <a:effectLst>
                  <a:outerShdw blurRad="38100" dist="38100" dir="2700000" algn="tl">
                    <a:srgbClr val="C0C0C0"/>
                  </a:outerShdw>
                </a:effectLst>
                <a:latin typeface="楷体_GB2312" pitchFamily="49" charset="-122"/>
                <a:ea typeface="楷体_GB2312" pitchFamily="49" charset="-122"/>
              </a:rPr>
              <a:t>)</a:t>
            </a:r>
          </a:p>
          <a:p>
            <a:pPr marL="379809" lvl="2" indent="0" eaLnBrk="1" hangingPunct="1">
              <a:buNone/>
              <a:defRPr/>
            </a:pPr>
            <a:r>
              <a:rPr lang="zh-CN" altLang="en-US" sz="2400" b="1" dirty="0">
                <a:effectLst>
                  <a:outerShdw blurRad="38100" dist="38100" dir="2700000" algn="tl">
                    <a:srgbClr val="C0C0C0"/>
                  </a:outerShdw>
                </a:effectLst>
                <a:latin typeface="楷体_GB2312" pitchFamily="49" charset="-122"/>
                <a:ea typeface="楷体_GB2312" pitchFamily="49" charset="-122"/>
              </a:rPr>
              <a:t>访问</a:t>
            </a:r>
          </a:p>
          <a:p>
            <a:pPr marL="379809" lvl="2" indent="0" eaLnBrk="1" hangingPunct="1">
              <a:buNone/>
              <a:defRPr/>
            </a:pPr>
            <a:r>
              <a:rPr lang="en-US" altLang="zh-CN" sz="2400" b="1" dirty="0">
                <a:effectLst>
                  <a:outerShdw blurRad="38100" dist="38100" dir="2700000" algn="tl">
                    <a:srgbClr val="C0C0C0"/>
                  </a:outerShdw>
                </a:effectLst>
                <a:latin typeface="楷体_GB2312" pitchFamily="49" charset="-122"/>
                <a:ea typeface="楷体_GB2312" pitchFamily="49" charset="-122"/>
              </a:rPr>
              <a:t>unlock(mutex)</a:t>
            </a:r>
          </a:p>
          <a:p>
            <a:pPr marL="379809" lvl="2" indent="0">
              <a:buNone/>
              <a:defRPr/>
            </a:pPr>
            <a:r>
              <a:rPr lang="en-US" altLang="zh-CN" sz="2400" dirty="0">
                <a:effectLst>
                  <a:outerShdw blurRad="38100" dist="38100" dir="2700000" algn="tl">
                    <a:srgbClr val="C0C0C0"/>
                  </a:outerShdw>
                </a:effectLst>
                <a:latin typeface="楷体_GB2312" pitchFamily="49" charset="-122"/>
                <a:ea typeface="楷体_GB2312" pitchFamily="49" charset="-122"/>
              </a:rPr>
              <a:t>//</a:t>
            </a:r>
            <a:r>
              <a:rPr lang="zh-CN" altLang="en-US" b="0" dirty="0"/>
              <a:t>用来锁住互斥体变量。如果参数</a:t>
            </a:r>
            <a:r>
              <a:rPr lang="en-US" altLang="zh-CN" b="0" dirty="0"/>
              <a:t>mutex </a:t>
            </a:r>
            <a:r>
              <a:rPr lang="zh-CN" altLang="en-US" b="0" dirty="0"/>
              <a:t>所指的互斥体已经被锁住了，那么发出调用的线程将被阻塞直到其他线程对</a:t>
            </a:r>
            <a:r>
              <a:rPr lang="en-US" altLang="zh-CN" b="0" dirty="0"/>
              <a:t>mutex </a:t>
            </a:r>
            <a:r>
              <a:rPr lang="zh-CN" altLang="en-US" b="0" dirty="0"/>
              <a:t>解锁。</a:t>
            </a:r>
            <a:endParaRPr lang="en-US" altLang="zh-CN" sz="2400" b="1" dirty="0">
              <a:effectLst>
                <a:outerShdw blurRad="38100" dist="38100" dir="2700000" algn="tl">
                  <a:srgbClr val="C0C0C0"/>
                </a:outerShdw>
              </a:effectLst>
              <a:latin typeface="楷体_GB2312" pitchFamily="49" charset="-122"/>
              <a:ea typeface="楷体_GB2312" pitchFamily="49" charset="-122"/>
            </a:endParaRPr>
          </a:p>
          <a:p>
            <a:pPr lvl="1" eaLnBrk="1" hangingPunct="1">
              <a:buFont typeface="Wingdings" panose="05000000000000000000" pitchFamily="2" charset="2"/>
              <a:buChar char="Ø"/>
              <a:defRPr/>
            </a:pPr>
            <a:r>
              <a:rPr kumimoji="1" lang="zh-CN" altLang="en-US" sz="2800" b="1" dirty="0">
                <a:latin typeface="Times New Roman" pitchFamily="18" charset="0"/>
              </a:rPr>
              <a:t>非阻塞方式</a:t>
            </a:r>
          </a:p>
          <a:p>
            <a:pPr marL="379809" lvl="2" indent="0" eaLnBrk="1" hangingPunct="1">
              <a:buNone/>
              <a:defRPr/>
            </a:pPr>
            <a:r>
              <a:rPr lang="en-US" altLang="zh-CN" sz="2400" b="1" dirty="0">
                <a:effectLst>
                  <a:outerShdw blurRad="38100" dist="38100" dir="2700000" algn="tl">
                    <a:srgbClr val="C0C0C0"/>
                  </a:outerShdw>
                </a:effectLst>
                <a:latin typeface="楷体_GB2312" pitchFamily="49" charset="-122"/>
                <a:ea typeface="楷体_GB2312" pitchFamily="49" charset="-122"/>
              </a:rPr>
              <a:t>if</a:t>
            </a:r>
            <a:r>
              <a:rPr lang="zh-CN" altLang="en-US" sz="2400" b="1" dirty="0">
                <a:effectLst>
                  <a:outerShdw blurRad="38100" dist="38100" dir="2700000" algn="tl">
                    <a:srgbClr val="C0C0C0"/>
                  </a:outerShdw>
                </a:effectLst>
                <a:latin typeface="楷体_GB2312" pitchFamily="49" charset="-122"/>
                <a:ea typeface="楷体_GB2312" pitchFamily="49" charset="-122"/>
              </a:rPr>
              <a:t>（</a:t>
            </a:r>
            <a:r>
              <a:rPr lang="en-US" altLang="zh-CN" sz="2400" b="1" dirty="0" err="1">
                <a:effectLst>
                  <a:outerShdw blurRad="38100" dist="38100" dir="2700000" algn="tl">
                    <a:srgbClr val="C0C0C0"/>
                  </a:outerShdw>
                </a:effectLst>
                <a:latin typeface="楷体_GB2312" pitchFamily="49" charset="-122"/>
                <a:ea typeface="楷体_GB2312" pitchFamily="49" charset="-122"/>
              </a:rPr>
              <a:t>trylock</a:t>
            </a:r>
            <a:r>
              <a:rPr lang="zh-CN" altLang="en-US" sz="2400" b="1" dirty="0">
                <a:effectLst>
                  <a:outerShdw blurRad="38100" dist="38100" dir="2700000" algn="tl">
                    <a:srgbClr val="C0C0C0"/>
                  </a:outerShdw>
                </a:effectLst>
                <a:latin typeface="楷体_GB2312" pitchFamily="49" charset="-122"/>
                <a:ea typeface="楷体_GB2312" pitchFamily="49" charset="-122"/>
              </a:rPr>
              <a:t>） </a:t>
            </a:r>
            <a:r>
              <a:rPr lang="en-US" altLang="zh-CN" sz="2400" b="1" dirty="0">
                <a:effectLst>
                  <a:outerShdw blurRad="38100" dist="38100" dir="2700000" algn="tl">
                    <a:srgbClr val="C0C0C0"/>
                  </a:outerShdw>
                </a:effectLst>
                <a:latin typeface="楷体_GB2312" pitchFamily="49" charset="-122"/>
                <a:ea typeface="楷体_GB2312" pitchFamily="49" charset="-122"/>
              </a:rPr>
              <a:t>then</a:t>
            </a:r>
          </a:p>
          <a:p>
            <a:pPr marL="379809" lvl="2" indent="0" eaLnBrk="1" hangingPunct="1">
              <a:buNone/>
              <a:defRPr/>
            </a:pPr>
            <a:r>
              <a:rPr lang="en-US" altLang="zh-CN" sz="2400" dirty="0">
                <a:effectLst>
                  <a:outerShdw blurRad="38100" dist="38100" dir="2700000" algn="tl">
                    <a:srgbClr val="C0C0C0"/>
                  </a:outerShdw>
                </a:effectLst>
                <a:latin typeface="楷体_GB2312" pitchFamily="49" charset="-122"/>
                <a:ea typeface="楷体_GB2312" pitchFamily="49" charset="-122"/>
              </a:rPr>
              <a:t>e</a:t>
            </a:r>
            <a:r>
              <a:rPr lang="en-US" altLang="zh-CN" sz="2400" b="1" dirty="0">
                <a:effectLst>
                  <a:outerShdw blurRad="38100" dist="38100" dir="2700000" algn="tl">
                    <a:srgbClr val="C0C0C0"/>
                  </a:outerShdw>
                </a:effectLst>
                <a:latin typeface="楷体_GB2312" pitchFamily="49" charset="-122"/>
                <a:ea typeface="楷体_GB2312" pitchFamily="49" charset="-122"/>
              </a:rPr>
              <a:t>lse</a:t>
            </a:r>
          </a:p>
          <a:p>
            <a:pPr marL="379809" lvl="2" indent="0">
              <a:buNone/>
              <a:defRPr/>
            </a:pPr>
            <a:r>
              <a:rPr lang="en-US" altLang="zh-CN" sz="2400" dirty="0">
                <a:effectLst>
                  <a:outerShdw blurRad="38100" dist="38100" dir="2700000" algn="tl">
                    <a:srgbClr val="C0C0C0"/>
                  </a:outerShdw>
                </a:effectLst>
                <a:latin typeface="楷体_GB2312" pitchFamily="49" charset="-122"/>
                <a:ea typeface="楷体_GB2312" pitchFamily="49" charset="-122"/>
              </a:rPr>
              <a:t>//</a:t>
            </a:r>
            <a:r>
              <a:rPr lang="zh-CN" altLang="en-US" b="0" dirty="0"/>
              <a:t>如果互斥体已经被上锁，该调用不会阻塞等待，而会返回一个错误代码。</a:t>
            </a:r>
            <a:endParaRPr lang="en-US" altLang="zh-CN" sz="2400" b="1" dirty="0">
              <a:effectLst>
                <a:outerShdw blurRad="38100" dist="38100" dir="2700000" algn="tl">
                  <a:srgbClr val="C0C0C0"/>
                </a:outerShdw>
              </a:effectLst>
              <a:latin typeface="楷体_GB2312" pitchFamily="49" charset="-122"/>
              <a:ea typeface="楷体_GB2312" pitchFamily="49" charset="-122"/>
            </a:endParaRPr>
          </a:p>
        </p:txBody>
      </p:sp>
    </p:spTree>
    <p:extLst>
      <p:ext uri="{BB962C8B-B14F-4D97-AF65-F5344CB8AC3E}">
        <p14:creationId xmlns:p14="http://schemas.microsoft.com/office/powerpoint/2010/main" val="412423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a:extLst>
              <a:ext uri="{FF2B5EF4-FFF2-40B4-BE49-F238E27FC236}">
                <a16:creationId xmlns:a16="http://schemas.microsoft.com/office/drawing/2014/main" id="{AEDDC74E-C57C-473A-AD37-4BC9365A3041}"/>
              </a:ext>
            </a:extLst>
          </p:cNvPr>
          <p:cNvSpPr>
            <a:spLocks noGrp="1" noRot="1" noChangeArrowheads="1"/>
          </p:cNvSpPr>
          <p:nvPr>
            <p:ph type="title"/>
          </p:nvPr>
        </p:nvSpPr>
        <p:spPr/>
        <p:txBody>
          <a:bodyPr/>
          <a:lstStyle/>
          <a:p>
            <a:r>
              <a:rPr lang="en-US" altLang="zh-CN" b="1">
                <a:solidFill>
                  <a:srgbClr val="FF0000"/>
                </a:solidFill>
              </a:rPr>
              <a:t>Linux </a:t>
            </a:r>
            <a:r>
              <a:rPr lang="zh-CN" altLang="en-US" b="1">
                <a:solidFill>
                  <a:srgbClr val="FF0000"/>
                </a:solidFill>
              </a:rPr>
              <a:t>中的线程互斥锁</a:t>
            </a:r>
          </a:p>
        </p:txBody>
      </p:sp>
      <p:sp>
        <p:nvSpPr>
          <p:cNvPr id="324611" name="Rectangle 3">
            <a:extLst>
              <a:ext uri="{FF2B5EF4-FFF2-40B4-BE49-F238E27FC236}">
                <a16:creationId xmlns:a16="http://schemas.microsoft.com/office/drawing/2014/main" id="{DC31197F-53AE-48B9-98AA-D752E3E02D67}"/>
              </a:ext>
            </a:extLst>
          </p:cNvPr>
          <p:cNvSpPr>
            <a:spLocks noGrp="1" noRot="1" noChangeArrowheads="1"/>
          </p:cNvSpPr>
          <p:nvPr>
            <p:ph type="body" idx="1"/>
          </p:nvPr>
        </p:nvSpPr>
        <p:spPr>
          <a:xfrm>
            <a:off x="301625" y="1622233"/>
            <a:ext cx="8842375" cy="4498975"/>
          </a:xfrm>
        </p:spPr>
        <p:txBody>
          <a:bodyPr/>
          <a:lstStyle/>
          <a:p>
            <a:pPr>
              <a:buFont typeface="Wingdings 2" panose="05020102010507070707" pitchFamily="18" charset="2"/>
              <a:buNone/>
            </a:pPr>
            <a:r>
              <a:rPr kumimoji="1" lang="en-US" altLang="zh-CN" sz="2400" b="1" dirty="0">
                <a:solidFill>
                  <a:srgbClr val="00B050"/>
                </a:solidFill>
              </a:rPr>
              <a:t>int </a:t>
            </a:r>
            <a:r>
              <a:rPr kumimoji="1" lang="en-US" altLang="zh-CN" sz="2400" b="1" dirty="0" err="1">
                <a:solidFill>
                  <a:srgbClr val="00B050"/>
                </a:solidFill>
              </a:rPr>
              <a:t>pthread_mutex_lock</a:t>
            </a:r>
            <a:r>
              <a:rPr kumimoji="1" lang="en-US" altLang="zh-CN" sz="2400" b="1" dirty="0">
                <a:solidFill>
                  <a:srgbClr val="00B050"/>
                </a:solidFill>
              </a:rPr>
              <a:t>(</a:t>
            </a:r>
            <a:r>
              <a:rPr kumimoji="1" lang="en-US" altLang="zh-CN" sz="2400" b="1" dirty="0" err="1">
                <a:solidFill>
                  <a:srgbClr val="00B050"/>
                </a:solidFill>
              </a:rPr>
              <a:t>pthread_mutex_t</a:t>
            </a:r>
            <a:r>
              <a:rPr kumimoji="1" lang="en-US" altLang="zh-CN" sz="2400" b="1" dirty="0">
                <a:solidFill>
                  <a:srgbClr val="00B050"/>
                </a:solidFill>
              </a:rPr>
              <a:t> *mutex);</a:t>
            </a:r>
            <a:r>
              <a:rPr kumimoji="1" lang="zh-CN" altLang="en-US" sz="2400" dirty="0">
                <a:solidFill>
                  <a:srgbClr val="00B050"/>
                </a:solidFill>
              </a:rPr>
              <a:t> </a:t>
            </a:r>
            <a:r>
              <a:rPr kumimoji="1" lang="en-US" altLang="zh-CN" sz="2400" dirty="0">
                <a:solidFill>
                  <a:srgbClr val="00B050"/>
                </a:solidFill>
              </a:rPr>
              <a:t> </a:t>
            </a:r>
          </a:p>
          <a:p>
            <a:pPr>
              <a:buFont typeface="Wingdings 2" panose="05020102010507070707" pitchFamily="18" charset="2"/>
              <a:buNone/>
            </a:pPr>
            <a:r>
              <a:rPr kumimoji="1" lang="zh-CN" altLang="en-US" sz="2800" b="1" dirty="0"/>
              <a:t>    </a:t>
            </a:r>
            <a:r>
              <a:rPr kumimoji="1" lang="en-US" altLang="zh-CN" sz="2800" b="1" dirty="0"/>
              <a:t>//</a:t>
            </a:r>
            <a:r>
              <a:rPr kumimoji="1" lang="zh-CN" altLang="en-US" sz="2800" b="1" dirty="0"/>
              <a:t>返回时，</a:t>
            </a:r>
            <a:r>
              <a:rPr kumimoji="1" lang="zh-CN" altLang="en-US" sz="2800" b="1" dirty="0">
                <a:hlinkClick r:id="rId2"/>
              </a:rPr>
              <a:t>互斥锁</a:t>
            </a:r>
            <a:r>
              <a:rPr kumimoji="1" lang="zh-CN" altLang="en-US" sz="2800" b="1" dirty="0"/>
              <a:t>已被锁定。该</a:t>
            </a:r>
            <a:r>
              <a:rPr kumimoji="1" lang="zh-CN" altLang="en-US" sz="2800" b="1" dirty="0">
                <a:hlinkClick r:id="rId3"/>
              </a:rPr>
              <a:t>线程</a:t>
            </a:r>
            <a:r>
              <a:rPr kumimoji="1" lang="zh-CN" altLang="en-US" sz="2800" b="1" dirty="0"/>
              <a:t>使互斥锁锁住。如果互斥锁已被另一个线程锁定和拥有，则该线程将阻塞，直到互斥锁变为可用为止。 </a:t>
            </a:r>
            <a:endParaRPr kumimoji="1" lang="en-US" altLang="zh-CN" sz="2800" b="1" dirty="0"/>
          </a:p>
          <a:p>
            <a:pPr>
              <a:buFont typeface="Wingdings 2" panose="05020102010507070707" pitchFamily="18" charset="2"/>
              <a:buNone/>
            </a:pPr>
            <a:endParaRPr kumimoji="1" lang="zh-CN" altLang="en-US" sz="2800" b="1" dirty="0"/>
          </a:p>
          <a:p>
            <a:pPr>
              <a:buFont typeface="Wingdings 2" panose="05020102010507070707" pitchFamily="18" charset="2"/>
              <a:buNone/>
            </a:pPr>
            <a:r>
              <a:rPr kumimoji="1" lang="en-US" altLang="zh-CN" sz="2400" b="1" dirty="0">
                <a:solidFill>
                  <a:srgbClr val="00B050"/>
                </a:solidFill>
              </a:rPr>
              <a:t>int </a:t>
            </a:r>
            <a:r>
              <a:rPr kumimoji="1" lang="en-US" altLang="zh-CN" sz="2400" b="1" dirty="0" err="1">
                <a:solidFill>
                  <a:srgbClr val="00B050"/>
                </a:solidFill>
              </a:rPr>
              <a:t>pthread_mutex_unlock</a:t>
            </a:r>
            <a:r>
              <a:rPr kumimoji="1" lang="en-US" altLang="zh-CN" sz="2400" b="1" dirty="0">
                <a:solidFill>
                  <a:srgbClr val="00B050"/>
                </a:solidFill>
              </a:rPr>
              <a:t>(</a:t>
            </a:r>
            <a:r>
              <a:rPr kumimoji="1" lang="en-US" altLang="zh-CN" sz="2400" b="1" dirty="0" err="1">
                <a:solidFill>
                  <a:srgbClr val="00B050"/>
                </a:solidFill>
              </a:rPr>
              <a:t>pthread_mutex_t</a:t>
            </a:r>
            <a:r>
              <a:rPr kumimoji="1" lang="en-US" altLang="zh-CN" sz="2400" b="1" dirty="0">
                <a:solidFill>
                  <a:srgbClr val="00B050"/>
                </a:solidFill>
              </a:rPr>
              <a:t> </a:t>
            </a:r>
            <a:r>
              <a:rPr kumimoji="1" lang="en-US" altLang="zh-CN" sz="2400" dirty="0">
                <a:solidFill>
                  <a:srgbClr val="00B050"/>
                </a:solidFill>
              </a:rPr>
              <a:t>*mutex</a:t>
            </a:r>
            <a:r>
              <a:rPr kumimoji="1" lang="en-US" altLang="zh-CN" sz="2400" b="1" dirty="0">
                <a:solidFill>
                  <a:srgbClr val="00B050"/>
                </a:solidFill>
              </a:rPr>
              <a:t>);</a:t>
            </a:r>
          </a:p>
          <a:p>
            <a:pPr>
              <a:buFont typeface="Wingdings 2" panose="05020102010507070707" pitchFamily="18" charset="2"/>
              <a:buNone/>
            </a:pPr>
            <a:r>
              <a:rPr kumimoji="1" lang="en-US" altLang="zh-CN" sz="2400" b="1" dirty="0"/>
              <a:t>    </a:t>
            </a:r>
            <a:r>
              <a:rPr kumimoji="1" lang="en-US" altLang="zh-CN" sz="2800" b="1" dirty="0"/>
              <a:t>//</a:t>
            </a:r>
            <a:r>
              <a:rPr kumimoji="1" lang="zh-CN" altLang="en-US" sz="2800" b="1" dirty="0"/>
              <a:t>释放互斥锁，与</a:t>
            </a:r>
            <a:r>
              <a:rPr kumimoji="1" lang="en-US" altLang="zh-CN" sz="2800" b="1" dirty="0" err="1"/>
              <a:t>pthread_mutex_lock</a:t>
            </a:r>
            <a:r>
              <a:rPr kumimoji="1" lang="zh-CN" altLang="en-US" sz="2800" b="1" dirty="0"/>
              <a:t>成对存在。</a:t>
            </a:r>
            <a:r>
              <a:rPr kumimoji="1" lang="zh-CN" altLang="en-US" sz="2800" dirty="0"/>
              <a:t> </a:t>
            </a:r>
            <a:endParaRPr kumimoji="1" lang="zh-CN" altLang="en-US" sz="2400" dirty="0"/>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4435A8-F4C8-4DD2-8A35-6623A3F93E95}"/>
              </a:ext>
            </a:extLst>
          </p:cNvPr>
          <p:cNvSpPr>
            <a:spLocks noGrp="1"/>
          </p:cNvSpPr>
          <p:nvPr>
            <p:ph idx="1"/>
          </p:nvPr>
        </p:nvSpPr>
        <p:spPr/>
        <p:txBody>
          <a:bodyPr/>
          <a:lstStyle/>
          <a:p>
            <a:pPr marL="0" indent="0">
              <a:buNone/>
            </a:pPr>
            <a:r>
              <a:rPr kumimoji="1" lang="en-US" altLang="zh-CN" dirty="0">
                <a:solidFill>
                  <a:srgbClr val="FF0000"/>
                </a:solidFill>
                <a:latin typeface="Times New Roman" panose="02020603050405020304" pitchFamily="18" charset="0"/>
              </a:rPr>
              <a:t>2. </a:t>
            </a:r>
            <a:r>
              <a:rPr kumimoji="1" lang="zh-CN" altLang="en-US" dirty="0">
                <a:solidFill>
                  <a:srgbClr val="FF0000"/>
                </a:solidFill>
                <a:latin typeface="Times New Roman" panose="02020603050405020304" pitchFamily="18" charset="0"/>
              </a:rPr>
              <a:t>条件变量</a:t>
            </a:r>
            <a:endParaRPr kumimoji="1" lang="en-US" altLang="zh-CN" dirty="0">
              <a:solidFill>
                <a:srgbClr val="FF0000"/>
              </a:solidFill>
              <a:latin typeface="Times New Roman" panose="02020603050405020304" pitchFamily="18" charset="0"/>
            </a:endParaRPr>
          </a:p>
          <a:p>
            <a:pPr>
              <a:spcBef>
                <a:spcPct val="0"/>
              </a:spcBef>
              <a:buClrTx/>
              <a:buSzTx/>
            </a:pPr>
            <a:r>
              <a:rPr kumimoji="1" lang="zh-CN" altLang="en-US" sz="2400" dirty="0"/>
              <a:t>  每一个条件变量通常都与一个互斥锁一起使用。</a:t>
            </a:r>
            <a:endParaRPr kumimoji="1" lang="en-US" altLang="zh-CN" sz="2400" dirty="0"/>
          </a:p>
          <a:p>
            <a:pPr>
              <a:spcBef>
                <a:spcPct val="0"/>
              </a:spcBef>
              <a:buClrTx/>
              <a:buSzTx/>
            </a:pPr>
            <a:r>
              <a:rPr kumimoji="1" lang="en-US" altLang="zh-CN" sz="2400" dirty="0">
                <a:latin typeface="Times New Roman" panose="02020603050405020304" pitchFamily="18" charset="0"/>
              </a:rPr>
              <a:t>  </a:t>
            </a:r>
            <a:r>
              <a:rPr kumimoji="1" lang="zh-CN" altLang="en-US" sz="2400" dirty="0">
                <a:latin typeface="Times New Roman" panose="02020603050405020304" pitchFamily="18" charset="0"/>
              </a:rPr>
              <a:t>单纯的</a:t>
            </a:r>
            <a:r>
              <a:rPr kumimoji="1" lang="zh-CN" altLang="en-US" sz="2400" dirty="0">
                <a:solidFill>
                  <a:srgbClr val="FF0000"/>
                </a:solidFill>
                <a:latin typeface="Times New Roman" panose="02020603050405020304" pitchFamily="18" charset="0"/>
              </a:rPr>
              <a:t>互斥锁</a:t>
            </a:r>
            <a:r>
              <a:rPr kumimoji="1" lang="zh-CN" altLang="en-US" sz="2400" dirty="0">
                <a:latin typeface="Times New Roman" panose="02020603050405020304" pitchFamily="18" charset="0"/>
              </a:rPr>
              <a:t>用于短期锁定，主要是用来保证对临界区的互斥进入。而</a:t>
            </a:r>
            <a:r>
              <a:rPr kumimoji="1" lang="zh-CN" altLang="en-US" sz="2400" dirty="0">
                <a:solidFill>
                  <a:srgbClr val="FF0000"/>
                </a:solidFill>
                <a:latin typeface="Times New Roman" panose="02020603050405020304" pitchFamily="18" charset="0"/>
              </a:rPr>
              <a:t>条件变量</a:t>
            </a:r>
            <a:r>
              <a:rPr kumimoji="1" lang="zh-CN" altLang="en-US" sz="2400" dirty="0">
                <a:latin typeface="Times New Roman" panose="02020603050405020304" pitchFamily="18" charset="0"/>
              </a:rPr>
              <a:t>则用于线程的长期等待， 直至所等待的资源成为可用的。</a:t>
            </a:r>
            <a:endParaRPr kumimoji="1" lang="en-US" altLang="zh-CN" sz="2400" dirty="0">
              <a:latin typeface="Times New Roman" panose="02020603050405020304" pitchFamily="18" charset="0"/>
            </a:endParaRPr>
          </a:p>
          <a:p>
            <a:pPr>
              <a:spcBef>
                <a:spcPct val="0"/>
              </a:spcBef>
              <a:buClrTx/>
              <a:buSzTx/>
              <a:buNone/>
            </a:pPr>
            <a:endParaRPr kumimoji="1" lang="en-US" altLang="zh-CN" sz="2400" dirty="0">
              <a:latin typeface="Times New Roman" panose="02020603050405020304" pitchFamily="18" charset="0"/>
            </a:endParaRPr>
          </a:p>
          <a:p>
            <a:pPr>
              <a:spcBef>
                <a:spcPct val="0"/>
              </a:spcBef>
              <a:buClrTx/>
              <a:buSzTx/>
            </a:pPr>
            <a:r>
              <a:rPr kumimoji="1" lang="zh-CN" altLang="en-US" sz="2400" dirty="0">
                <a:latin typeface="Times New Roman" panose="02020603050405020304" pitchFamily="18" charset="0"/>
              </a:rPr>
              <a:t>使用步骤：</a:t>
            </a:r>
          </a:p>
          <a:p>
            <a:pPr lvl="1" algn="just">
              <a:lnSpc>
                <a:spcPct val="110000"/>
              </a:lnSpc>
              <a:spcBef>
                <a:spcPct val="0"/>
              </a:spcBef>
              <a:buClrTx/>
              <a:buSzTx/>
              <a:buFont typeface="Wingdings" panose="05000000000000000000" pitchFamily="2" charset="2"/>
              <a:buChar char="l"/>
            </a:pPr>
            <a:r>
              <a:rPr kumimoji="1" lang="zh-CN" altLang="en-US" sz="2200" dirty="0">
                <a:latin typeface="Times New Roman" panose="02020603050405020304" pitchFamily="18" charset="0"/>
              </a:rPr>
              <a:t>线程首先对</a:t>
            </a:r>
            <a:r>
              <a:rPr kumimoji="1" lang="en-US" altLang="zh-CN" sz="2200" dirty="0">
                <a:latin typeface="Times New Roman" panose="02020603050405020304" pitchFamily="18" charset="0"/>
              </a:rPr>
              <a:t>mutex</a:t>
            </a:r>
            <a:r>
              <a:rPr kumimoji="1" lang="zh-CN" altLang="en-US" sz="2200" dirty="0">
                <a:latin typeface="Times New Roman" panose="02020603050405020304" pitchFamily="18" charset="0"/>
              </a:rPr>
              <a:t>执行关锁操作，若成功便进入临界区，然后查找用于描述资源状态的数据结构，以了解资源的情况。 </a:t>
            </a:r>
            <a:endParaRPr kumimoji="1" lang="en-US" altLang="zh-CN" sz="2200" dirty="0">
              <a:latin typeface="Times New Roman" panose="02020603050405020304" pitchFamily="18" charset="0"/>
            </a:endParaRPr>
          </a:p>
          <a:p>
            <a:pPr lvl="1" algn="just">
              <a:lnSpc>
                <a:spcPct val="110000"/>
              </a:lnSpc>
              <a:spcBef>
                <a:spcPct val="0"/>
              </a:spcBef>
              <a:buClrTx/>
              <a:buSzTx/>
              <a:buFont typeface="Wingdings" panose="05000000000000000000" pitchFamily="2" charset="2"/>
              <a:buChar char="l"/>
            </a:pPr>
            <a:r>
              <a:rPr kumimoji="1" lang="zh-CN" altLang="en-US" sz="2200" dirty="0">
                <a:latin typeface="Times New Roman" panose="02020603050405020304" pitchFamily="18" charset="0"/>
              </a:rPr>
              <a:t>只要发现所需资源</a:t>
            </a:r>
            <a:r>
              <a:rPr kumimoji="1" lang="en-US" altLang="zh-CN" sz="2200" dirty="0">
                <a:latin typeface="Times New Roman" panose="02020603050405020304" pitchFamily="18" charset="0"/>
              </a:rPr>
              <a:t>R</a:t>
            </a:r>
            <a:r>
              <a:rPr kumimoji="1" lang="zh-CN" altLang="en-US" sz="2200" dirty="0">
                <a:latin typeface="Times New Roman" panose="02020603050405020304" pitchFamily="18" charset="0"/>
              </a:rPr>
              <a:t>正处于忙碌状态，线程便转为等待状态，并对</a:t>
            </a:r>
            <a:r>
              <a:rPr kumimoji="1" lang="en-US" altLang="zh-CN" sz="2200" dirty="0">
                <a:latin typeface="Times New Roman" panose="02020603050405020304" pitchFamily="18" charset="0"/>
              </a:rPr>
              <a:t>mutex</a:t>
            </a:r>
            <a:r>
              <a:rPr kumimoji="1" lang="zh-CN" altLang="en-US" sz="2200" dirty="0">
                <a:latin typeface="Times New Roman" panose="02020603050405020304" pitchFamily="18" charset="0"/>
              </a:rPr>
              <a:t>执行开锁操作后，等待该资源被释放；</a:t>
            </a:r>
            <a:endParaRPr kumimoji="1" lang="en-US" altLang="zh-CN" sz="2200" dirty="0">
              <a:latin typeface="Times New Roman" panose="02020603050405020304" pitchFamily="18" charset="0"/>
            </a:endParaRPr>
          </a:p>
          <a:p>
            <a:pPr lvl="1" algn="just">
              <a:lnSpc>
                <a:spcPct val="110000"/>
              </a:lnSpc>
              <a:spcBef>
                <a:spcPct val="0"/>
              </a:spcBef>
              <a:buClrTx/>
              <a:buSzTx/>
              <a:buFont typeface="Wingdings" panose="05000000000000000000" pitchFamily="2" charset="2"/>
              <a:buChar char="l"/>
            </a:pPr>
            <a:r>
              <a:rPr kumimoji="1" lang="zh-CN" altLang="en-US" sz="2200" dirty="0">
                <a:latin typeface="Times New Roman" panose="02020603050405020304" pitchFamily="18" charset="0"/>
              </a:rPr>
              <a:t> 若资源处于空闲状态，表明线程可以使用该资源，于是将该资源设置为忙碌状态，再对</a:t>
            </a:r>
            <a:r>
              <a:rPr kumimoji="1" lang="en-US" altLang="zh-CN" sz="2200" dirty="0">
                <a:latin typeface="Times New Roman" panose="02020603050405020304" pitchFamily="18" charset="0"/>
              </a:rPr>
              <a:t>mutex</a:t>
            </a:r>
            <a:r>
              <a:rPr kumimoji="1" lang="zh-CN" altLang="en-US" sz="2200" dirty="0">
                <a:latin typeface="Times New Roman" panose="02020603050405020304" pitchFamily="18" charset="0"/>
              </a:rPr>
              <a:t>执行开锁操作。</a:t>
            </a:r>
          </a:p>
          <a:p>
            <a:pPr marL="0" indent="0">
              <a:buNone/>
            </a:pPr>
            <a:r>
              <a:rPr kumimoji="1" lang="zh-CN" altLang="en-US" dirty="0">
                <a:solidFill>
                  <a:srgbClr val="FF0000"/>
                </a:solidFill>
                <a:latin typeface="Times New Roman" panose="02020603050405020304" pitchFamily="18" charset="0"/>
              </a:rPr>
              <a:t> </a:t>
            </a:r>
          </a:p>
          <a:p>
            <a:endParaRPr lang="zh-CN" altLang="en-US" dirty="0"/>
          </a:p>
        </p:txBody>
      </p:sp>
      <p:sp>
        <p:nvSpPr>
          <p:cNvPr id="3" name="标题 2">
            <a:extLst>
              <a:ext uri="{FF2B5EF4-FFF2-40B4-BE49-F238E27FC236}">
                <a16:creationId xmlns:a16="http://schemas.microsoft.com/office/drawing/2014/main" id="{24582340-B0EC-4462-B163-5E7AE5C57309}"/>
              </a:ext>
            </a:extLst>
          </p:cNvPr>
          <p:cNvSpPr>
            <a:spLocks noGrp="1"/>
          </p:cNvSpPr>
          <p:nvPr>
            <p:ph type="title"/>
          </p:nvPr>
        </p:nvSpPr>
        <p:spPr/>
        <p:txBody>
          <a:bodyPr/>
          <a:lstStyle/>
          <a:p>
            <a:r>
              <a:rPr kumimoji="1" lang="zh-CN" altLang="en-US" dirty="0">
                <a:solidFill>
                  <a:srgbClr val="FF0000"/>
                </a:solidFill>
                <a:latin typeface="Times New Roman" panose="02020603050405020304" pitchFamily="18" charset="0"/>
              </a:rPr>
              <a:t>线程间的同步和通信</a:t>
            </a:r>
            <a:endParaRPr lang="zh-CN" altLang="en-US" dirty="0"/>
          </a:p>
        </p:txBody>
      </p:sp>
    </p:spTree>
    <p:extLst>
      <p:ext uri="{BB962C8B-B14F-4D97-AF65-F5344CB8AC3E}">
        <p14:creationId xmlns:p14="http://schemas.microsoft.com/office/powerpoint/2010/main" val="4078775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wipe(down)">
                                      <p:cBhvr>
                                        <p:cTn id="7" dur="250"/>
                                        <p:tgtEl>
                                          <p:spTgt spid="2">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wipe(down)">
                                      <p:cBhvr>
                                        <p:cTn id="10" dur="250"/>
                                        <p:tgtEl>
                                          <p:spTgt spid="2">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wipe(down)">
                                      <p:cBhvr>
                                        <p:cTn id="13" dur="250"/>
                                        <p:tgtEl>
                                          <p:spTgt spid="2">
                                            <p:txEl>
                                              <p:pRg st="6" end="6"/>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2">
                                            <p:txEl>
                                              <p:pRg st="7" end="7"/>
                                            </p:txEl>
                                          </p:spTgt>
                                        </p:tgtEl>
                                        <p:attrNameLst>
                                          <p:attrName>style.visibility</p:attrName>
                                        </p:attrNameLst>
                                      </p:cBhvr>
                                      <p:to>
                                        <p:strVal val="visible"/>
                                      </p:to>
                                    </p:set>
                                    <p:animEffect transition="in" filter="wipe(down)">
                                      <p:cBhvr>
                                        <p:cTn id="16" dur="25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C91D57-F96F-423C-8546-EF0376F7553C}"/>
              </a:ext>
            </a:extLst>
          </p:cNvPr>
          <p:cNvSpPr>
            <a:spLocks noGrp="1"/>
          </p:cNvSpPr>
          <p:nvPr>
            <p:ph type="title"/>
          </p:nvPr>
        </p:nvSpPr>
        <p:spPr/>
        <p:txBody>
          <a:bodyPr/>
          <a:lstStyle/>
          <a:p>
            <a:r>
              <a:rPr kumimoji="1" lang="zh-CN" altLang="en-US" dirty="0">
                <a:latin typeface="Times New Roman" pitchFamily="18" charset="0"/>
              </a:rPr>
              <a:t>对资源申请操作的描述</a:t>
            </a:r>
            <a:endParaRPr lang="zh-CN" altLang="en-US" dirty="0"/>
          </a:p>
        </p:txBody>
      </p:sp>
      <p:sp>
        <p:nvSpPr>
          <p:cNvPr id="4" name="Text Box 3">
            <a:extLst>
              <a:ext uri="{FF2B5EF4-FFF2-40B4-BE49-F238E27FC236}">
                <a16:creationId xmlns:a16="http://schemas.microsoft.com/office/drawing/2014/main" id="{A21FE4CB-0AF2-419D-A3E7-C930675919DE}"/>
              </a:ext>
            </a:extLst>
          </p:cNvPr>
          <p:cNvSpPr txBox="1">
            <a:spLocks noChangeArrowheads="1"/>
          </p:cNvSpPr>
          <p:nvPr/>
        </p:nvSpPr>
        <p:spPr bwMode="auto">
          <a:xfrm>
            <a:off x="415887" y="1557969"/>
            <a:ext cx="8610600" cy="4301306"/>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auto" latinLnBrk="0" hangingPunct="1">
              <a:lnSpc>
                <a:spcPts val="3000"/>
              </a:lnSpc>
              <a:spcBef>
                <a:spcPct val="0"/>
              </a:spcBef>
              <a:spcAft>
                <a:spcPts val="0"/>
              </a:spcAft>
              <a:buClrTx/>
              <a:buSzTx/>
              <a:buFontTx/>
              <a:buNone/>
              <a:tabLst/>
              <a:defRPr/>
            </a:pPr>
            <a:r>
              <a:rPr kumimoji="1"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Lock mutex      </a:t>
            </a:r>
            <a:r>
              <a:rPr kumimoji="1"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执行关锁操作，若成功便进入临界区</a:t>
            </a:r>
            <a:endParaRPr kumimoji="1"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ts val="3000"/>
              </a:lnSpc>
              <a:spcBef>
                <a:spcPct val="0"/>
              </a:spcBef>
              <a:spcAft>
                <a:spcPts val="0"/>
              </a:spcAft>
              <a:buClrTx/>
              <a:buSzTx/>
              <a:buFontTx/>
              <a:buNone/>
              <a:tabLst/>
              <a:defRPr/>
            </a:pPr>
            <a:r>
              <a:rPr kumimoji="1"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      check data structures;</a:t>
            </a:r>
            <a:r>
              <a:rPr kumimoji="1"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p>
          <a:p>
            <a:pPr marL="0" marR="0" lvl="0" indent="0" algn="just" defTabSz="914400" rtl="0" eaLnBrk="1" fontAlgn="auto" latinLnBrk="0" hangingPunct="1">
              <a:lnSpc>
                <a:spcPts val="3000"/>
              </a:lnSpc>
              <a:spcBef>
                <a:spcPct val="0"/>
              </a:spcBef>
              <a:spcAft>
                <a:spcPts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查找用于描述资源状态的数据结构，了解资源的情况。</a:t>
            </a:r>
            <a:endParaRPr kumimoji="1"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ts val="3000"/>
              </a:lnSpc>
              <a:spcBef>
                <a:spcPct val="0"/>
              </a:spcBef>
              <a:spcAft>
                <a:spcPts val="0"/>
              </a:spcAft>
              <a:buClrTx/>
              <a:buSzTx/>
              <a:buFont typeface="Wingdings 2" panose="05020102010507070707" pitchFamily="18" charset="2"/>
              <a:buNone/>
              <a:tabLst/>
              <a:defRPr/>
            </a:pPr>
            <a:r>
              <a:rPr kumimoji="1"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      while(resource busy); </a:t>
            </a:r>
          </a:p>
          <a:p>
            <a:pPr marL="0" marR="0" lvl="0" indent="0" algn="just" defTabSz="914400" rtl="0" eaLnBrk="1" fontAlgn="auto" latinLnBrk="0" hangingPunct="1">
              <a:lnSpc>
                <a:spcPts val="3000"/>
              </a:lnSpc>
              <a:spcBef>
                <a:spcPct val="0"/>
              </a:spcBef>
              <a:spcAft>
                <a:spcPts val="0"/>
              </a:spcAft>
              <a:buClrTx/>
              <a:buSzTx/>
              <a:buFont typeface="Wingdings 2" panose="05020102010507070707" pitchFamily="18" charset="2"/>
              <a:buNone/>
              <a:tabLst/>
              <a:defRPr/>
            </a:pPr>
            <a:r>
              <a:rPr kumimoji="1"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            wait(condition variable); </a:t>
            </a:r>
          </a:p>
          <a:p>
            <a:pPr marL="0" marR="0" lvl="0" indent="0" algn="just" defTabSz="914400" rtl="0" eaLnBrk="1" fontAlgn="auto" latinLnBrk="0" hangingPunct="1">
              <a:lnSpc>
                <a:spcPts val="3000"/>
              </a:lnSpc>
              <a:spcBef>
                <a:spcPct val="0"/>
              </a:spcBef>
              <a:spcAft>
                <a:spcPts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所需资源</a:t>
            </a:r>
            <a:r>
              <a:rPr kumimoji="1"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a:t>
            </a: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正处于忙碌状态，线程便转为等待状态，并对</a:t>
            </a:r>
            <a:r>
              <a:rPr kumimoji="1"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mutex</a:t>
            </a: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执行开锁操作后，等待该资源被释放； </a:t>
            </a:r>
            <a:r>
              <a:rPr kumimoji="1"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p>
          <a:p>
            <a:pPr marL="0" marR="0" lvl="0" indent="0" algn="just" defTabSz="914400" rtl="0" eaLnBrk="1" fontAlgn="auto" latinLnBrk="0" hangingPunct="1">
              <a:lnSpc>
                <a:spcPts val="3000"/>
              </a:lnSpc>
              <a:spcBef>
                <a:spcPct val="0"/>
              </a:spcBef>
              <a:spcAft>
                <a:spcPts val="0"/>
              </a:spcAft>
              <a:buClrTx/>
              <a:buSzTx/>
              <a:buFontTx/>
              <a:buNone/>
              <a:tabLst/>
              <a:defRPr/>
            </a:pPr>
            <a:r>
              <a:rPr kumimoji="1"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       mark resource as busy;</a:t>
            </a:r>
            <a:endParaRPr kumimoji="1"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ts val="3000"/>
              </a:lnSpc>
              <a:spcBef>
                <a:spcPct val="0"/>
              </a:spcBef>
              <a:spcAft>
                <a:spcPts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若资源处于空闲状态，表明线程可以使用该资源，于是将该资源设置为忙碌状态，再对</a:t>
            </a:r>
            <a:r>
              <a:rPr kumimoji="1"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mutex</a:t>
            </a: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执行开锁操作。</a:t>
            </a:r>
          </a:p>
          <a:p>
            <a:pPr marL="0" marR="0" lvl="0" indent="0" algn="just" defTabSz="914400" rtl="0" eaLnBrk="1" fontAlgn="auto" latinLnBrk="0" hangingPunct="1">
              <a:lnSpc>
                <a:spcPts val="3000"/>
              </a:lnSpc>
              <a:spcBef>
                <a:spcPct val="0"/>
              </a:spcBef>
              <a:spcAft>
                <a:spcPts val="0"/>
              </a:spcAft>
              <a:buClrTx/>
              <a:buSzTx/>
              <a:buFontTx/>
              <a:buNone/>
              <a:tabLst/>
              <a:defRPr/>
            </a:pPr>
            <a:r>
              <a:rPr kumimoji="1"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1"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unlock mutex; </a:t>
            </a:r>
          </a:p>
        </p:txBody>
      </p:sp>
    </p:spTree>
    <p:extLst>
      <p:ext uri="{BB962C8B-B14F-4D97-AF65-F5344CB8AC3E}">
        <p14:creationId xmlns:p14="http://schemas.microsoft.com/office/powerpoint/2010/main" val="883563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a:extLst>
              <a:ext uri="{FF2B5EF4-FFF2-40B4-BE49-F238E27FC236}">
                <a16:creationId xmlns:a16="http://schemas.microsoft.com/office/drawing/2014/main" id="{A22CD05B-0C43-41BD-A7FF-D38B09045A74}"/>
              </a:ext>
            </a:extLst>
          </p:cNvPr>
          <p:cNvSpPr>
            <a:spLocks noGrp="1" noRot="1" noChangeArrowheads="1"/>
          </p:cNvSpPr>
          <p:nvPr>
            <p:ph type="title"/>
          </p:nvPr>
        </p:nvSpPr>
        <p:spPr/>
        <p:txBody>
          <a:bodyPr/>
          <a:lstStyle/>
          <a:p>
            <a:r>
              <a:rPr kumimoji="1" lang="zh-CN" altLang="en-US" dirty="0">
                <a:latin typeface="Times New Roman" panose="02020603050405020304" pitchFamily="18" charset="0"/>
              </a:rPr>
              <a:t>对资源释放操作的描述：</a:t>
            </a:r>
            <a:endParaRPr lang="zh-CN" altLang="en-US" dirty="0"/>
          </a:p>
        </p:txBody>
      </p:sp>
      <p:sp>
        <p:nvSpPr>
          <p:cNvPr id="327683" name="Rectangle 3">
            <a:extLst>
              <a:ext uri="{FF2B5EF4-FFF2-40B4-BE49-F238E27FC236}">
                <a16:creationId xmlns:a16="http://schemas.microsoft.com/office/drawing/2014/main" id="{BABB3BCB-F487-4406-B8E5-0B28F746D795}"/>
              </a:ext>
            </a:extLst>
          </p:cNvPr>
          <p:cNvSpPr>
            <a:spLocks noGrp="1" noRot="1" noChangeArrowheads="1"/>
          </p:cNvSpPr>
          <p:nvPr>
            <p:ph type="body" idx="1"/>
          </p:nvPr>
        </p:nvSpPr>
        <p:spPr/>
        <p:txBody>
          <a:bodyPr/>
          <a:lstStyle/>
          <a:p>
            <a:endParaRPr lang="en-US" altLang="zh-CN" dirty="0">
              <a:solidFill>
                <a:srgbClr val="FF0000"/>
              </a:solidFill>
            </a:endParaRPr>
          </a:p>
          <a:p>
            <a:pPr marL="1314450" lvl="2" indent="-514350">
              <a:buFont typeface="Wingdings 2" panose="05020102010507070707" pitchFamily="18" charset="2"/>
              <a:buNone/>
            </a:pPr>
            <a:r>
              <a:rPr lang="en-US" altLang="zh-CN" sz="2800" dirty="0">
                <a:solidFill>
                  <a:srgbClr val="FF0000"/>
                </a:solidFill>
              </a:rPr>
              <a:t>Lock mutex</a:t>
            </a:r>
          </a:p>
          <a:p>
            <a:pPr marL="1314450" lvl="2" indent="-514350">
              <a:buFont typeface="Wingdings 2" panose="05020102010507070707" pitchFamily="18" charset="2"/>
              <a:buNone/>
            </a:pPr>
            <a:r>
              <a:rPr lang="en-US" altLang="zh-CN" sz="2800" dirty="0">
                <a:solidFill>
                  <a:srgbClr val="FF0000"/>
                </a:solidFill>
              </a:rPr>
              <a:t>mark resource as free</a:t>
            </a:r>
            <a:r>
              <a:rPr lang="zh-CN" altLang="en-US" sz="2800" dirty="0">
                <a:solidFill>
                  <a:srgbClr val="FF0000"/>
                </a:solidFill>
              </a:rPr>
              <a:t>；</a:t>
            </a:r>
          </a:p>
          <a:p>
            <a:pPr marL="1314450" lvl="2" indent="-514350">
              <a:buFont typeface="Wingdings 2" panose="05020102010507070707" pitchFamily="18" charset="2"/>
              <a:buNone/>
            </a:pPr>
            <a:r>
              <a:rPr lang="en-US" altLang="zh-CN" sz="2800" dirty="0">
                <a:solidFill>
                  <a:srgbClr val="FF0000"/>
                </a:solidFill>
              </a:rPr>
              <a:t>unlock mutex</a:t>
            </a:r>
            <a:r>
              <a:rPr lang="zh-CN" altLang="en-US" sz="2800" dirty="0">
                <a:solidFill>
                  <a:srgbClr val="FF0000"/>
                </a:solidFill>
              </a:rPr>
              <a:t>；</a:t>
            </a:r>
          </a:p>
          <a:p>
            <a:pPr marL="1314450" lvl="2" indent="-514350">
              <a:buFont typeface="Wingdings 2" panose="05020102010507070707" pitchFamily="18" charset="2"/>
              <a:buNone/>
            </a:pPr>
            <a:r>
              <a:rPr lang="en-US" altLang="zh-CN" sz="2800" dirty="0">
                <a:solidFill>
                  <a:srgbClr val="FF0000"/>
                </a:solidFill>
              </a:rPr>
              <a:t>wakeup(condition variable)</a:t>
            </a:r>
            <a:r>
              <a:rPr lang="zh-CN" altLang="en-US" sz="2800" dirty="0">
                <a:solidFill>
                  <a:srgbClr val="FF0000"/>
                </a:solidFill>
              </a:rPr>
              <a:t>；</a:t>
            </a:r>
            <a:endParaRPr lang="en-US" altLang="zh-CN" sz="2800" dirty="0">
              <a:solidFill>
                <a:srgbClr val="FF0000"/>
              </a:solidFill>
            </a:endParaRPr>
          </a:p>
          <a:p>
            <a:pPr marL="1314450" lvl="2" indent="-514350">
              <a:buFont typeface="Wingdings 2" panose="05020102010507070707" pitchFamily="18" charset="2"/>
              <a:buNone/>
            </a:pPr>
            <a:endParaRPr lang="en-US" altLang="zh-CN" sz="2800" b="1" dirty="0"/>
          </a:p>
          <a:p>
            <a:pPr>
              <a:buFont typeface="Wingdings 2" panose="05020102010507070707" pitchFamily="18" charset="2"/>
              <a:buNone/>
            </a:pPr>
            <a:r>
              <a:rPr lang="en-US" altLang="zh-CN" sz="2400" b="1" dirty="0"/>
              <a:t>    //</a:t>
            </a:r>
            <a:r>
              <a:rPr lang="zh-CN" altLang="en-US" sz="2400" b="1" dirty="0"/>
              <a:t>原来占有资源</a:t>
            </a:r>
            <a:r>
              <a:rPr lang="en-US" altLang="zh-CN" sz="2400" b="1" dirty="0"/>
              <a:t>R </a:t>
            </a:r>
            <a:r>
              <a:rPr lang="zh-CN" altLang="en-US" sz="2400" b="1" dirty="0"/>
              <a:t>的线程在使用完该资源后，便按照上述描述释放该资源，其中的</a:t>
            </a:r>
            <a:r>
              <a:rPr lang="en-US" altLang="zh-CN" sz="2400" b="1" dirty="0">
                <a:solidFill>
                  <a:schemeClr val="folHlink"/>
                </a:solidFill>
              </a:rPr>
              <a:t>wakeup()</a:t>
            </a:r>
            <a:r>
              <a:rPr lang="zh-CN" altLang="en-US" sz="2400" b="1" dirty="0">
                <a:solidFill>
                  <a:schemeClr val="folHlink"/>
                </a:solidFill>
              </a:rPr>
              <a:t>表示去唤醒在指定条件变量上等待的一个或多个线程</a:t>
            </a:r>
            <a:r>
              <a:rPr lang="zh-CN" altLang="en-US" sz="2400" b="1" dirty="0"/>
              <a:t>。</a:t>
            </a:r>
          </a:p>
          <a:p>
            <a:endParaRPr lang="zh-CN" altLang="en-US" sz="28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7D784DF-9BDE-4FAA-AC28-B38437D09F3E}"/>
              </a:ext>
            </a:extLst>
          </p:cNvPr>
          <p:cNvSpPr>
            <a:spLocks noGrp="1"/>
          </p:cNvSpPr>
          <p:nvPr>
            <p:ph idx="1"/>
          </p:nvPr>
        </p:nvSpPr>
        <p:spPr/>
        <p:txBody>
          <a:bodyPr/>
          <a:lstStyle/>
          <a:p>
            <a:pPr marL="0" indent="0">
              <a:buNone/>
            </a:pPr>
            <a:r>
              <a:rPr kumimoji="1" lang="en-US" altLang="zh-CN" dirty="0">
                <a:solidFill>
                  <a:srgbClr val="FF0000"/>
                </a:solidFill>
                <a:latin typeface="Times New Roman" panose="02020603050405020304" pitchFamily="18" charset="0"/>
              </a:rPr>
              <a:t>3. </a:t>
            </a:r>
            <a:r>
              <a:rPr kumimoji="1" lang="zh-CN" altLang="en-US" dirty="0">
                <a:solidFill>
                  <a:srgbClr val="FF0000"/>
                </a:solidFill>
                <a:latin typeface="Times New Roman" panose="02020603050405020304" pitchFamily="18" charset="0"/>
              </a:rPr>
              <a:t>信号量机制</a:t>
            </a:r>
            <a:endParaRPr kumimoji="1" lang="en-US" altLang="zh-CN" dirty="0">
              <a:solidFill>
                <a:srgbClr val="FF0000"/>
              </a:solidFill>
              <a:latin typeface="Times New Roman" panose="02020603050405020304" pitchFamily="18" charset="0"/>
            </a:endParaRPr>
          </a:p>
          <a:p>
            <a:pPr algn="just">
              <a:lnSpc>
                <a:spcPct val="120000"/>
              </a:lnSpc>
              <a:spcBef>
                <a:spcPct val="50000"/>
              </a:spcBef>
              <a:buClrTx/>
              <a:buSzTx/>
              <a:buNone/>
            </a:pPr>
            <a:r>
              <a:rPr kumimoji="1" lang="zh-CN" altLang="en-US" dirty="0">
                <a:latin typeface="Times New Roman" panose="02020603050405020304" pitchFamily="18" charset="0"/>
              </a:rPr>
              <a:t> </a:t>
            </a:r>
            <a:r>
              <a:rPr kumimoji="1" lang="en-US" altLang="zh-CN" sz="2400" dirty="0">
                <a:latin typeface="Times New Roman" panose="02020603050405020304" pitchFamily="18" charset="0"/>
              </a:rPr>
              <a:t>(1) </a:t>
            </a:r>
            <a:r>
              <a:rPr kumimoji="1" lang="zh-CN" altLang="en-US" sz="2400" dirty="0">
                <a:latin typeface="Times New Roman" panose="02020603050405020304" pitchFamily="18" charset="0"/>
              </a:rPr>
              <a:t>私用信号量</a:t>
            </a:r>
            <a:r>
              <a:rPr kumimoji="1" lang="en-US" altLang="zh-CN" sz="2400" dirty="0">
                <a:latin typeface="Times New Roman" panose="02020603050405020304" pitchFamily="18" charset="0"/>
              </a:rPr>
              <a:t>(private </a:t>
            </a:r>
            <a:r>
              <a:rPr kumimoji="1" lang="en-US" altLang="zh-CN" sz="2400" dirty="0" err="1">
                <a:latin typeface="Times New Roman" panose="02020603050405020304" pitchFamily="18" charset="0"/>
              </a:rPr>
              <a:t>samephore</a:t>
            </a: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 </a:t>
            </a:r>
          </a:p>
          <a:p>
            <a:pPr algn="just">
              <a:lnSpc>
                <a:spcPct val="120000"/>
              </a:lnSpc>
              <a:spcBef>
                <a:spcPct val="50000"/>
              </a:spcBef>
              <a:buClrTx/>
              <a:buSzTx/>
              <a:buNone/>
            </a:pPr>
            <a:r>
              <a:rPr kumimoji="1" lang="zh-CN" altLang="en-US" sz="2400" dirty="0">
                <a:latin typeface="Times New Roman" panose="02020603050405020304" pitchFamily="18" charset="0"/>
              </a:rPr>
              <a:t>        当某线程需利用信号量来实现</a:t>
            </a:r>
            <a:r>
              <a:rPr kumimoji="1" lang="zh-CN" altLang="en-US" sz="2400" dirty="0">
                <a:solidFill>
                  <a:srgbClr val="FF0000"/>
                </a:solidFill>
                <a:latin typeface="Times New Roman" panose="02020603050405020304" pitchFamily="18" charset="0"/>
              </a:rPr>
              <a:t>同一进程中各线程之间的同步</a:t>
            </a:r>
            <a:r>
              <a:rPr kumimoji="1" lang="zh-CN" altLang="en-US" sz="2400" dirty="0">
                <a:latin typeface="Times New Roman" panose="02020603050405020304" pitchFamily="18" charset="0"/>
              </a:rPr>
              <a:t>时，可调用创建信号量的命令来创建一私用信号量，其数据结构存放在应用程序的地址空间中。</a:t>
            </a:r>
          </a:p>
          <a:p>
            <a:pPr algn="just">
              <a:lnSpc>
                <a:spcPct val="120000"/>
              </a:lnSpc>
              <a:spcBef>
                <a:spcPct val="50000"/>
              </a:spcBef>
              <a:buClrTx/>
              <a:buSzTx/>
              <a:buNone/>
            </a:pPr>
            <a:r>
              <a:rPr kumimoji="1" lang="zh-CN" altLang="en-US" sz="2400" dirty="0">
                <a:latin typeface="Times New Roman" panose="02020603050405020304" pitchFamily="18" charset="0"/>
              </a:rPr>
              <a:t>        </a:t>
            </a:r>
            <a:r>
              <a:rPr kumimoji="1" lang="zh-CN" altLang="en-US" sz="2400" dirty="0">
                <a:solidFill>
                  <a:srgbClr val="FF0000"/>
                </a:solidFill>
                <a:latin typeface="Times New Roman" panose="02020603050405020304" pitchFamily="18" charset="0"/>
              </a:rPr>
              <a:t>私用信号量属于特定的进程所有</a:t>
            </a:r>
            <a:r>
              <a:rPr kumimoji="1" lang="zh-CN" altLang="en-US" sz="2400" dirty="0">
                <a:latin typeface="Times New Roman" panose="02020603050405020304" pitchFamily="18" charset="0"/>
              </a:rPr>
              <a:t>，</a:t>
            </a:r>
            <a:r>
              <a:rPr kumimoji="1" lang="en-US" altLang="zh-CN" sz="2400" dirty="0">
                <a:latin typeface="Times New Roman" panose="02020603050405020304" pitchFamily="18" charset="0"/>
              </a:rPr>
              <a:t>OS</a:t>
            </a:r>
            <a:r>
              <a:rPr kumimoji="1" lang="zh-CN" altLang="en-US" sz="2400" dirty="0">
                <a:latin typeface="Times New Roman" panose="02020603050405020304" pitchFamily="18" charset="0"/>
              </a:rPr>
              <a:t>并不知道私用信号量的存在，因此，一旦发生私用信号量的占用者异常结束或正常结束，但并未释放该信号量所占有空间的情况时，系统将无法使它恢复为</a:t>
            </a:r>
            <a:r>
              <a:rPr kumimoji="1" lang="en-US" altLang="zh-CN" sz="2400" dirty="0">
                <a:latin typeface="Times New Roman" panose="02020603050405020304" pitchFamily="18" charset="0"/>
              </a:rPr>
              <a:t>0(</a:t>
            </a:r>
            <a:r>
              <a:rPr kumimoji="1" lang="zh-CN" altLang="en-US" sz="2400" dirty="0">
                <a:latin typeface="Times New Roman" panose="02020603050405020304" pitchFamily="18" charset="0"/>
              </a:rPr>
              <a:t>空</a:t>
            </a: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，也不能将它传送给下一个请求它的线程。</a:t>
            </a:r>
            <a:r>
              <a:rPr kumimoji="1" lang="zh-CN" altLang="en-US" sz="2400" dirty="0">
                <a:solidFill>
                  <a:srgbClr val="FF0000"/>
                </a:solidFill>
                <a:latin typeface="Times New Roman" panose="02020603050405020304" pitchFamily="18" charset="0"/>
              </a:rPr>
              <a:t> </a:t>
            </a:r>
          </a:p>
          <a:p>
            <a:pPr marL="0" indent="0">
              <a:buNone/>
            </a:pPr>
            <a:endParaRPr lang="zh-CN" altLang="en-US" dirty="0"/>
          </a:p>
        </p:txBody>
      </p:sp>
      <p:sp>
        <p:nvSpPr>
          <p:cNvPr id="3" name="标题 2">
            <a:extLst>
              <a:ext uri="{FF2B5EF4-FFF2-40B4-BE49-F238E27FC236}">
                <a16:creationId xmlns:a16="http://schemas.microsoft.com/office/drawing/2014/main" id="{DE2A45C9-514A-409C-8002-34828DC305F6}"/>
              </a:ext>
            </a:extLst>
          </p:cNvPr>
          <p:cNvSpPr>
            <a:spLocks noGrp="1"/>
          </p:cNvSpPr>
          <p:nvPr>
            <p:ph type="title"/>
          </p:nvPr>
        </p:nvSpPr>
        <p:spPr>
          <a:xfrm>
            <a:off x="620981" y="459473"/>
            <a:ext cx="7902037" cy="549275"/>
          </a:xfrm>
        </p:spPr>
        <p:txBody>
          <a:bodyPr/>
          <a:lstStyle/>
          <a:p>
            <a:r>
              <a:rPr kumimoji="1" lang="zh-CN" altLang="en-US" dirty="0">
                <a:solidFill>
                  <a:srgbClr val="FF0000"/>
                </a:solidFill>
                <a:latin typeface="Times New Roman" panose="02020603050405020304" pitchFamily="18" charset="0"/>
              </a:rPr>
              <a:t>线程间的同步和通信</a:t>
            </a:r>
            <a:endParaRPr lang="zh-CN" altLang="en-US" dirty="0"/>
          </a:p>
        </p:txBody>
      </p:sp>
    </p:spTree>
    <p:extLst>
      <p:ext uri="{BB962C8B-B14F-4D97-AF65-F5344CB8AC3E}">
        <p14:creationId xmlns:p14="http://schemas.microsoft.com/office/powerpoint/2010/main" val="88664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wipe(down)">
                                      <p:cBhvr>
                                        <p:cTn id="7" dur="25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F015DEB-853D-4D05-962B-624144CF043D}"/>
              </a:ext>
            </a:extLst>
          </p:cNvPr>
          <p:cNvSpPr>
            <a:spLocks noGrp="1"/>
          </p:cNvSpPr>
          <p:nvPr>
            <p:ph idx="1"/>
          </p:nvPr>
        </p:nvSpPr>
        <p:spPr/>
        <p:txBody>
          <a:bodyPr/>
          <a:lstStyle/>
          <a:p>
            <a:pPr algn="just">
              <a:lnSpc>
                <a:spcPct val="140000"/>
              </a:lnSpc>
              <a:spcBef>
                <a:spcPct val="50000"/>
              </a:spcBef>
              <a:buClrTx/>
              <a:buSzTx/>
              <a:buNone/>
            </a:pPr>
            <a:r>
              <a:rPr kumimoji="1" lang="zh-CN" altLang="en-US" sz="2400" dirty="0">
                <a:latin typeface="Times New Roman" panose="02020603050405020304" pitchFamily="18" charset="0"/>
              </a:rPr>
              <a:t> </a:t>
            </a:r>
            <a:r>
              <a:rPr kumimoji="1" lang="en-US" altLang="zh-CN" sz="2400" dirty="0">
                <a:latin typeface="Times New Roman" panose="02020603050405020304" pitchFamily="18" charset="0"/>
              </a:rPr>
              <a:t>(2) </a:t>
            </a:r>
            <a:r>
              <a:rPr kumimoji="1" lang="zh-CN" altLang="en-US" sz="2400" dirty="0">
                <a:latin typeface="Times New Roman" panose="02020603050405020304" pitchFamily="18" charset="0"/>
              </a:rPr>
              <a:t>公用信号量</a:t>
            </a:r>
            <a:r>
              <a:rPr kumimoji="1" lang="en-US" altLang="zh-CN" sz="2400" dirty="0">
                <a:latin typeface="Times New Roman" panose="02020603050405020304" pitchFamily="18" charset="0"/>
              </a:rPr>
              <a:t>(public </a:t>
            </a:r>
            <a:r>
              <a:rPr kumimoji="1" lang="en-US" altLang="zh-CN" sz="2400" dirty="0" err="1">
                <a:latin typeface="Times New Roman" panose="02020603050405020304" pitchFamily="18" charset="0"/>
              </a:rPr>
              <a:t>semaphort</a:t>
            </a: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 </a:t>
            </a:r>
          </a:p>
          <a:p>
            <a:pPr algn="just">
              <a:lnSpc>
                <a:spcPct val="140000"/>
              </a:lnSpc>
              <a:spcBef>
                <a:spcPct val="0"/>
              </a:spcBef>
              <a:buClrTx/>
              <a:buSzTx/>
              <a:buNone/>
            </a:pPr>
            <a:r>
              <a:rPr kumimoji="1" lang="zh-CN" altLang="en-US" sz="2400" dirty="0">
                <a:latin typeface="Times New Roman" panose="02020603050405020304" pitchFamily="18" charset="0"/>
              </a:rPr>
              <a:t>        公用信号量是为实现</a:t>
            </a:r>
            <a:r>
              <a:rPr kumimoji="1" lang="zh-CN" altLang="en-US" sz="2400" dirty="0">
                <a:solidFill>
                  <a:srgbClr val="FF0000"/>
                </a:solidFill>
                <a:latin typeface="Times New Roman" panose="02020603050405020304" pitchFamily="18" charset="0"/>
              </a:rPr>
              <a:t>不同进程间或不同进程中各线程之间的同步</a:t>
            </a:r>
            <a:r>
              <a:rPr kumimoji="1" lang="zh-CN" altLang="en-US" sz="2400" dirty="0">
                <a:latin typeface="Times New Roman" panose="02020603050405020304" pitchFamily="18" charset="0"/>
              </a:rPr>
              <a:t>而设置的。</a:t>
            </a:r>
            <a:endParaRPr kumimoji="1" lang="en-US" altLang="zh-CN" sz="2400" dirty="0">
              <a:latin typeface="Times New Roman" panose="02020603050405020304" pitchFamily="18" charset="0"/>
            </a:endParaRPr>
          </a:p>
          <a:p>
            <a:pPr algn="just">
              <a:lnSpc>
                <a:spcPct val="140000"/>
              </a:lnSpc>
              <a:spcBef>
                <a:spcPct val="0"/>
              </a:spcBef>
              <a:buClrTx/>
              <a:buSzTx/>
            </a:pPr>
            <a:r>
              <a:rPr kumimoji="1" lang="zh-CN" altLang="en-US" sz="2400" dirty="0">
                <a:latin typeface="Times New Roman" panose="02020603050405020304" pitchFamily="18" charset="0"/>
              </a:rPr>
              <a:t>有着一个公开的名字供所有的进程使用，故称为公用信号量。</a:t>
            </a:r>
            <a:endParaRPr kumimoji="1" lang="en-US" altLang="zh-CN" sz="2400" dirty="0">
              <a:latin typeface="Times New Roman" panose="02020603050405020304" pitchFamily="18" charset="0"/>
            </a:endParaRPr>
          </a:p>
          <a:p>
            <a:pPr algn="just">
              <a:lnSpc>
                <a:spcPct val="140000"/>
              </a:lnSpc>
              <a:spcBef>
                <a:spcPct val="0"/>
              </a:spcBef>
              <a:buClrTx/>
              <a:buSzTx/>
            </a:pPr>
            <a:r>
              <a:rPr kumimoji="1" lang="zh-CN" altLang="en-US" sz="2400" dirty="0">
                <a:latin typeface="Times New Roman" panose="02020603050405020304" pitchFamily="18" charset="0"/>
              </a:rPr>
              <a:t>其数据结构是存放在受保护的系统存储区中，由</a:t>
            </a:r>
            <a:r>
              <a:rPr kumimoji="1" lang="en-US" altLang="zh-CN" sz="2400" dirty="0">
                <a:latin typeface="Times New Roman" panose="02020603050405020304" pitchFamily="18" charset="0"/>
              </a:rPr>
              <a:t>OS</a:t>
            </a:r>
            <a:r>
              <a:rPr kumimoji="1" lang="zh-CN" altLang="en-US" sz="2400" dirty="0">
                <a:latin typeface="Times New Roman" panose="02020603050405020304" pitchFamily="18" charset="0"/>
              </a:rPr>
              <a:t>为它分配空间并进行管理，故也称为系统信号量。</a:t>
            </a:r>
            <a:endParaRPr kumimoji="1" lang="en-US" altLang="zh-CN" sz="2400" dirty="0">
              <a:latin typeface="Times New Roman" panose="02020603050405020304" pitchFamily="18" charset="0"/>
            </a:endParaRPr>
          </a:p>
          <a:p>
            <a:pPr algn="just">
              <a:lnSpc>
                <a:spcPct val="140000"/>
              </a:lnSpc>
              <a:spcBef>
                <a:spcPct val="0"/>
              </a:spcBef>
              <a:buClrTx/>
              <a:buSzTx/>
            </a:pPr>
            <a:r>
              <a:rPr kumimoji="1" lang="zh-CN" altLang="en-US" sz="2400" dirty="0">
                <a:latin typeface="Times New Roman" panose="02020603050405020304" pitchFamily="18" charset="0"/>
              </a:rPr>
              <a:t>如果信号量的占有者在结束时未释放该公用信号量，则</a:t>
            </a:r>
            <a:r>
              <a:rPr kumimoji="1" lang="en-US" altLang="zh-CN" sz="2400" dirty="0">
                <a:latin typeface="Times New Roman" panose="02020603050405020304" pitchFamily="18" charset="0"/>
              </a:rPr>
              <a:t>OS</a:t>
            </a:r>
            <a:r>
              <a:rPr kumimoji="1" lang="zh-CN" altLang="en-US" sz="2400" dirty="0">
                <a:latin typeface="Times New Roman" panose="02020603050405020304" pitchFamily="18" charset="0"/>
              </a:rPr>
              <a:t>会自动将该信号量空间回收，并通知下一进程。</a:t>
            </a:r>
            <a:endParaRPr lang="zh-CN" altLang="en-US" sz="2400" dirty="0"/>
          </a:p>
        </p:txBody>
      </p:sp>
      <p:sp>
        <p:nvSpPr>
          <p:cNvPr id="4" name="标题 2">
            <a:extLst>
              <a:ext uri="{FF2B5EF4-FFF2-40B4-BE49-F238E27FC236}">
                <a16:creationId xmlns:a16="http://schemas.microsoft.com/office/drawing/2014/main" id="{2D19CCA7-64C9-490A-BAB4-DC2A09E3E3FD}"/>
              </a:ext>
            </a:extLst>
          </p:cNvPr>
          <p:cNvSpPr>
            <a:spLocks noGrp="1"/>
          </p:cNvSpPr>
          <p:nvPr>
            <p:ph type="title"/>
          </p:nvPr>
        </p:nvSpPr>
        <p:spPr>
          <a:xfrm>
            <a:off x="620713" y="458788"/>
            <a:ext cx="7902575" cy="549275"/>
          </a:xfrm>
        </p:spPr>
        <p:txBody>
          <a:bodyPr/>
          <a:lstStyle/>
          <a:p>
            <a:r>
              <a:rPr kumimoji="1" lang="zh-CN" altLang="en-US" dirty="0">
                <a:solidFill>
                  <a:srgbClr val="FF0000"/>
                </a:solidFill>
                <a:latin typeface="Times New Roman" panose="02020603050405020304" pitchFamily="18" charset="0"/>
              </a:rPr>
              <a:t>线程间的同步和通信</a:t>
            </a:r>
            <a:endParaRPr lang="zh-CN" altLang="en-US" dirty="0"/>
          </a:p>
        </p:txBody>
      </p:sp>
      <p:sp>
        <p:nvSpPr>
          <p:cNvPr id="5" name="矩形 4">
            <a:extLst>
              <a:ext uri="{FF2B5EF4-FFF2-40B4-BE49-F238E27FC236}">
                <a16:creationId xmlns:a16="http://schemas.microsoft.com/office/drawing/2014/main" id="{7C6CF3BB-5B78-4C15-900E-5B76A7E2F782}"/>
              </a:ext>
            </a:extLst>
          </p:cNvPr>
          <p:cNvSpPr>
            <a:spLocks noChangeArrowheads="1"/>
          </p:cNvSpPr>
          <p:nvPr/>
        </p:nvSpPr>
        <p:spPr bwMode="auto">
          <a:xfrm>
            <a:off x="1729364" y="6007246"/>
            <a:ext cx="6043613" cy="461963"/>
          </a:xfrm>
          <a:prstGeom prst="rect">
            <a:avLst/>
          </a:prstGeom>
          <a:solidFill>
            <a:srgbClr val="FFFF00"/>
          </a:solidFill>
          <a:ln>
            <a:noFill/>
          </a:ln>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公用信号量是一种比较安全的同步机制。</a:t>
            </a:r>
            <a:r>
              <a:rPr kumimoji="1"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188788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25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25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25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8980466-D062-47B5-A7F9-6B0F302F8B1B}"/>
              </a:ext>
            </a:extLst>
          </p:cNvPr>
          <p:cNvSpPr>
            <a:spLocks noGrp="1"/>
          </p:cNvSpPr>
          <p:nvPr>
            <p:ph idx="1"/>
          </p:nvPr>
        </p:nvSpPr>
        <p:spPr/>
        <p:txBody>
          <a:bodyPr/>
          <a:lstStyle/>
          <a:p>
            <a:pPr algn="just">
              <a:lnSpc>
                <a:spcPct val="120000"/>
              </a:lnSpc>
              <a:spcBef>
                <a:spcPct val="50000"/>
              </a:spcBef>
              <a:buClrTx/>
              <a:buSzTx/>
              <a:buNone/>
            </a:pPr>
            <a:r>
              <a:rPr kumimoji="1" lang="zh-CN" altLang="en-US" dirty="0">
                <a:solidFill>
                  <a:srgbClr val="FF0000"/>
                </a:solidFill>
                <a:latin typeface="Times New Roman" panose="02020603050405020304" pitchFamily="18" charset="0"/>
              </a:rPr>
              <a:t> </a:t>
            </a:r>
            <a:r>
              <a:rPr kumimoji="1" lang="en-US" altLang="zh-CN" dirty="0">
                <a:solidFill>
                  <a:srgbClr val="FF0000"/>
                </a:solidFill>
                <a:latin typeface="Times New Roman" panose="02020603050405020304" pitchFamily="18" charset="0"/>
              </a:rPr>
              <a:t>1. </a:t>
            </a:r>
            <a:r>
              <a:rPr kumimoji="1" lang="zh-CN" altLang="en-US" dirty="0">
                <a:solidFill>
                  <a:srgbClr val="FF0000"/>
                </a:solidFill>
                <a:latin typeface="Times New Roman" panose="02020603050405020304" pitchFamily="18" charset="0"/>
              </a:rPr>
              <a:t>用户级线程</a:t>
            </a:r>
            <a:r>
              <a:rPr kumimoji="1" lang="en-US" altLang="zh-CN" dirty="0">
                <a:solidFill>
                  <a:srgbClr val="FF0000"/>
                </a:solidFill>
                <a:latin typeface="Times New Roman" panose="02020603050405020304" pitchFamily="18" charset="0"/>
              </a:rPr>
              <a:t>(User Level Threads)</a:t>
            </a:r>
            <a:endParaRPr kumimoji="1" lang="zh-CN" altLang="en-US" dirty="0">
              <a:solidFill>
                <a:srgbClr val="FF0000"/>
              </a:solidFill>
              <a:latin typeface="Times New Roman" panose="02020603050405020304" pitchFamily="18" charset="0"/>
            </a:endParaRPr>
          </a:p>
          <a:p>
            <a:pPr algn="just">
              <a:lnSpc>
                <a:spcPct val="120000"/>
              </a:lnSpc>
              <a:spcBef>
                <a:spcPct val="50000"/>
              </a:spcBef>
              <a:buClrTx/>
              <a:buSzTx/>
            </a:pPr>
            <a:r>
              <a:rPr kumimoji="1" lang="zh-CN" altLang="en-US" dirty="0">
                <a:latin typeface="Times New Roman" panose="02020603050405020304" pitchFamily="18" charset="0"/>
              </a:rPr>
              <a:t>  用户级线程仅存在于</a:t>
            </a:r>
            <a:r>
              <a:rPr kumimoji="1" lang="zh-CN" altLang="en-US" dirty="0">
                <a:solidFill>
                  <a:srgbClr val="FF0000"/>
                </a:solidFill>
                <a:latin typeface="Times New Roman" panose="02020603050405020304" pitchFamily="18" charset="0"/>
              </a:rPr>
              <a:t>用户空间</a:t>
            </a:r>
            <a:r>
              <a:rPr kumimoji="1" lang="zh-CN" altLang="en-US" dirty="0">
                <a:latin typeface="Times New Roman" panose="02020603050405020304" pitchFamily="18" charset="0"/>
              </a:rPr>
              <a:t>中。对于这种线程的创建、撤消、线程之间的同步与通信等功能，都</a:t>
            </a:r>
            <a:r>
              <a:rPr kumimoji="1" lang="zh-CN" altLang="en-US" dirty="0">
                <a:solidFill>
                  <a:srgbClr val="FF0000"/>
                </a:solidFill>
                <a:latin typeface="Times New Roman" panose="02020603050405020304" pitchFamily="18" charset="0"/>
              </a:rPr>
              <a:t>无须内核</a:t>
            </a:r>
            <a:r>
              <a:rPr kumimoji="1" lang="zh-CN" altLang="en-US" dirty="0">
                <a:latin typeface="Times New Roman" panose="02020603050405020304" pitchFamily="18" charset="0"/>
              </a:rPr>
              <a:t>来实现。</a:t>
            </a:r>
          </a:p>
          <a:p>
            <a:pPr algn="just">
              <a:lnSpc>
                <a:spcPct val="120000"/>
              </a:lnSpc>
              <a:spcBef>
                <a:spcPct val="50000"/>
              </a:spcBef>
              <a:buClrTx/>
              <a:buSzTx/>
            </a:pPr>
            <a:r>
              <a:rPr kumimoji="1" lang="zh-CN" altLang="en-US" dirty="0">
                <a:latin typeface="Times New Roman" panose="02020603050405020304" pitchFamily="18" charset="0"/>
              </a:rPr>
              <a:t> 对于用户级线程的切换，通常是发生在一个应用进程的诸多线程之间，这时，也同样无须内核的支持。由于切换的规则远比进程调度和管理的规则简单，因而使线程的切换速度特别快。可见，这种线程是与内核无关的。</a:t>
            </a:r>
            <a:endParaRPr lang="zh-CN" altLang="en-US" dirty="0"/>
          </a:p>
        </p:txBody>
      </p:sp>
      <p:sp>
        <p:nvSpPr>
          <p:cNvPr id="3" name="标题 2">
            <a:extLst>
              <a:ext uri="{FF2B5EF4-FFF2-40B4-BE49-F238E27FC236}">
                <a16:creationId xmlns:a16="http://schemas.microsoft.com/office/drawing/2014/main" id="{E6E3E958-C2E9-484B-8118-45F638F36C0D}"/>
              </a:ext>
            </a:extLst>
          </p:cNvPr>
          <p:cNvSpPr>
            <a:spLocks noGrp="1"/>
          </p:cNvSpPr>
          <p:nvPr>
            <p:ph type="title"/>
          </p:nvPr>
        </p:nvSpPr>
        <p:spPr/>
        <p:txBody>
          <a:bodyPr/>
          <a:lstStyle/>
          <a:p>
            <a:r>
              <a:rPr lang="en-US" altLang="zh-CN" dirty="0"/>
              <a:t>2.8  </a:t>
            </a:r>
            <a:r>
              <a:rPr lang="zh-CN" altLang="en-US" dirty="0"/>
              <a:t>线程的实现方式</a:t>
            </a:r>
          </a:p>
        </p:txBody>
      </p:sp>
    </p:spTree>
    <p:extLst>
      <p:ext uri="{BB962C8B-B14F-4D97-AF65-F5344CB8AC3E}">
        <p14:creationId xmlns:p14="http://schemas.microsoft.com/office/powerpoint/2010/main" val="3659722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wipe(down)">
                                      <p:cBhvr>
                                        <p:cTn id="7" dur="25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a:extLst>
              <a:ext uri="{FF2B5EF4-FFF2-40B4-BE49-F238E27FC236}">
                <a16:creationId xmlns:a16="http://schemas.microsoft.com/office/drawing/2014/main" id="{CF5C2C35-388D-429D-9366-81C5B2B60C41}"/>
              </a:ext>
            </a:extLst>
          </p:cNvPr>
          <p:cNvSpPr>
            <a:spLocks noGrp="1" noRot="1" noChangeArrowheads="1"/>
          </p:cNvSpPr>
          <p:nvPr>
            <p:ph type="title"/>
          </p:nvPr>
        </p:nvSpPr>
        <p:spPr>
          <a:xfrm>
            <a:off x="666520" y="396607"/>
            <a:ext cx="8839200" cy="669925"/>
          </a:xfrm>
          <a:noFill/>
        </p:spPr>
        <p:txBody>
          <a:bodyPr/>
          <a:lstStyle/>
          <a:p>
            <a:r>
              <a:rPr lang="zh-CN" altLang="en-US" b="1" dirty="0">
                <a:solidFill>
                  <a:srgbClr val="5E49F7"/>
                </a:solidFill>
                <a:latin typeface="+mj-ea"/>
                <a:ea typeface="+mj-ea"/>
              </a:rPr>
              <a:t>用户级线程（</a:t>
            </a:r>
            <a:r>
              <a:rPr lang="en-US" altLang="zh-CN" b="1" dirty="0">
                <a:solidFill>
                  <a:srgbClr val="5E49F7"/>
                </a:solidFill>
                <a:latin typeface="+mj-ea"/>
                <a:ea typeface="+mj-ea"/>
              </a:rPr>
              <a:t>User Level Thread</a:t>
            </a:r>
            <a:r>
              <a:rPr lang="en-US" altLang="zh-CN" b="1" dirty="0">
                <a:latin typeface="+mj-ea"/>
                <a:ea typeface="+mj-ea"/>
              </a:rPr>
              <a:t>）</a:t>
            </a:r>
          </a:p>
        </p:txBody>
      </p:sp>
      <p:sp>
        <p:nvSpPr>
          <p:cNvPr id="349187" name="Rectangle 3">
            <a:extLst>
              <a:ext uri="{FF2B5EF4-FFF2-40B4-BE49-F238E27FC236}">
                <a16:creationId xmlns:a16="http://schemas.microsoft.com/office/drawing/2014/main" id="{10C6AE7E-8119-4B6D-B9B4-8CDAE8A11E6C}"/>
              </a:ext>
            </a:extLst>
          </p:cNvPr>
          <p:cNvSpPr>
            <a:spLocks noGrp="1" noChangeArrowheads="1"/>
          </p:cNvSpPr>
          <p:nvPr>
            <p:ph type="body" idx="1"/>
          </p:nvPr>
        </p:nvSpPr>
        <p:spPr>
          <a:xfrm>
            <a:off x="619125" y="1560379"/>
            <a:ext cx="7905750" cy="3395663"/>
          </a:xfrm>
          <a:noFill/>
        </p:spPr>
        <p:txBody>
          <a:bodyPr/>
          <a:lstStyle/>
          <a:p>
            <a:r>
              <a:rPr lang="zh-CN" altLang="en-US" sz="2800" b="1" dirty="0">
                <a:solidFill>
                  <a:srgbClr val="000000"/>
                </a:solidFill>
                <a:latin typeface="楷体_GB2312" pitchFamily="49" charset="-122"/>
                <a:ea typeface="楷体_GB2312" pitchFamily="49" charset="-122"/>
              </a:rPr>
              <a:t>由应用程序完成所有线程的管理</a:t>
            </a:r>
          </a:p>
          <a:p>
            <a:pPr lvl="2">
              <a:buFont typeface="Wingdings" panose="05000000000000000000" pitchFamily="2" charset="2"/>
              <a:buNone/>
            </a:pPr>
            <a:r>
              <a:rPr lang="zh-CN" altLang="en-US" sz="1800" b="1" dirty="0">
                <a:solidFill>
                  <a:srgbClr val="FF0000"/>
                </a:solidFill>
                <a:latin typeface="楷体_GB2312" pitchFamily="49" charset="-122"/>
                <a:ea typeface="楷体_GB2312" pitchFamily="49" charset="-122"/>
              </a:rPr>
              <a:t> </a:t>
            </a:r>
            <a:r>
              <a:rPr lang="zh-CN" altLang="en-US" b="1" dirty="0">
                <a:solidFill>
                  <a:srgbClr val="FF0000"/>
                </a:solidFill>
                <a:latin typeface="楷体_GB2312" pitchFamily="49" charset="-122"/>
                <a:ea typeface="楷体_GB2312" pitchFamily="49" charset="-122"/>
              </a:rPr>
              <a:t> </a:t>
            </a:r>
            <a:r>
              <a:rPr lang="zh-CN" altLang="en-US" sz="2800" b="1" dirty="0">
                <a:solidFill>
                  <a:srgbClr val="FF0000"/>
                </a:solidFill>
                <a:latin typeface="楷体_GB2312" pitchFamily="49" charset="-122"/>
                <a:ea typeface="楷体_GB2312" pitchFamily="49" charset="-122"/>
              </a:rPr>
              <a:t>线程库</a:t>
            </a:r>
            <a:r>
              <a:rPr lang="zh-CN" altLang="en-US" sz="2800" b="1" dirty="0">
                <a:solidFill>
                  <a:srgbClr val="000000"/>
                </a:solidFill>
                <a:latin typeface="楷体_GB2312" pitchFamily="49" charset="-122"/>
                <a:ea typeface="楷体_GB2312" pitchFamily="49" charset="-122"/>
              </a:rPr>
              <a:t>(用户空间)：通过一组管理线程的函数库来提供一个线程运行管理系统（运行系统）</a:t>
            </a:r>
          </a:p>
          <a:p>
            <a:r>
              <a:rPr lang="zh-CN" altLang="en-US" sz="2800" b="1" dirty="0">
                <a:solidFill>
                  <a:srgbClr val="000000"/>
                </a:solidFill>
                <a:latin typeface="楷体_GB2312" pitchFamily="49" charset="-122"/>
                <a:ea typeface="楷体_GB2312" pitchFamily="49" charset="-122"/>
              </a:rPr>
              <a:t>内核不知道线程的存在</a:t>
            </a:r>
          </a:p>
          <a:p>
            <a:r>
              <a:rPr lang="zh-CN" altLang="en-US" sz="2800" b="1" dirty="0">
                <a:solidFill>
                  <a:srgbClr val="000000"/>
                </a:solidFill>
                <a:latin typeface="楷体_GB2312" pitchFamily="49" charset="-122"/>
                <a:ea typeface="楷体_GB2312" pitchFamily="49" charset="-122"/>
              </a:rPr>
              <a:t>线程切换不需要核心态特权</a:t>
            </a:r>
          </a:p>
          <a:p>
            <a:r>
              <a:rPr lang="zh-CN" altLang="en-US" sz="2800" b="1" dirty="0">
                <a:solidFill>
                  <a:srgbClr val="000000"/>
                </a:solidFill>
                <a:latin typeface="楷体_GB2312" pitchFamily="49" charset="-122"/>
                <a:ea typeface="楷体_GB2312" pitchFamily="49" charset="-122"/>
              </a:rPr>
              <a:t>调度算法可以是进程专用的</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49187">
                                            <p:txEl>
                                              <p:pRg st="0" end="0"/>
                                            </p:txEl>
                                          </p:spTgt>
                                        </p:tgtEl>
                                        <p:attrNameLst>
                                          <p:attrName>style.visibility</p:attrName>
                                        </p:attrNameLst>
                                      </p:cBhvr>
                                      <p:to>
                                        <p:strVal val="visible"/>
                                      </p:to>
                                    </p:set>
                                    <p:animEffect transition="in" filter="box(in)">
                                      <p:cBhvr>
                                        <p:cTn id="7" dur="500"/>
                                        <p:tgtEl>
                                          <p:spTgt spid="3491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49187">
                                            <p:txEl>
                                              <p:pRg st="2" end="2"/>
                                            </p:txEl>
                                          </p:spTgt>
                                        </p:tgtEl>
                                        <p:attrNameLst>
                                          <p:attrName>style.visibility</p:attrName>
                                        </p:attrNameLst>
                                      </p:cBhvr>
                                      <p:to>
                                        <p:strVal val="visible"/>
                                      </p:to>
                                    </p:set>
                                    <p:animEffect transition="in" filter="box(in)">
                                      <p:cBhvr>
                                        <p:cTn id="12" dur="500"/>
                                        <p:tgtEl>
                                          <p:spTgt spid="34918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49187">
                                            <p:txEl>
                                              <p:pRg st="3" end="3"/>
                                            </p:txEl>
                                          </p:spTgt>
                                        </p:tgtEl>
                                        <p:attrNameLst>
                                          <p:attrName>style.visibility</p:attrName>
                                        </p:attrNameLst>
                                      </p:cBhvr>
                                      <p:to>
                                        <p:strVal val="visible"/>
                                      </p:to>
                                    </p:set>
                                    <p:animEffect transition="in" filter="box(in)">
                                      <p:cBhvr>
                                        <p:cTn id="17" dur="500"/>
                                        <p:tgtEl>
                                          <p:spTgt spid="34918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49187">
                                            <p:txEl>
                                              <p:pRg st="4" end="4"/>
                                            </p:txEl>
                                          </p:spTgt>
                                        </p:tgtEl>
                                        <p:attrNameLst>
                                          <p:attrName>style.visibility</p:attrName>
                                        </p:attrNameLst>
                                      </p:cBhvr>
                                      <p:to>
                                        <p:strVal val="visible"/>
                                      </p:to>
                                    </p:set>
                                    <p:animEffect transition="in" filter="box(in)">
                                      <p:cBhvr>
                                        <p:cTn id="22" dur="500"/>
                                        <p:tgtEl>
                                          <p:spTgt spid="3491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CDB1DBB-06DA-4A75-BBF1-C9F1B94CBD7E}"/>
              </a:ext>
            </a:extLst>
          </p:cNvPr>
          <p:cNvSpPr>
            <a:spLocks noGrp="1"/>
          </p:cNvSpPr>
          <p:nvPr>
            <p:ph idx="1"/>
          </p:nvPr>
        </p:nvSpPr>
        <p:spPr/>
        <p:txBody>
          <a:bodyPr/>
          <a:lstStyle/>
          <a:p>
            <a:pPr algn="just">
              <a:buNone/>
            </a:pPr>
            <a:r>
              <a:rPr lang="en-US" altLang="zh-CN" dirty="0">
                <a:solidFill>
                  <a:srgbClr val="FF0000"/>
                </a:solidFill>
              </a:rPr>
              <a:t> 1</a:t>
            </a:r>
            <a:r>
              <a:rPr lang="zh-CN" altLang="en-US" dirty="0">
                <a:solidFill>
                  <a:srgbClr val="FF0000"/>
                </a:solidFill>
              </a:rPr>
              <a:t>）动态性</a:t>
            </a:r>
          </a:p>
          <a:p>
            <a:pPr algn="just"/>
            <a:r>
              <a:rPr lang="zh-CN" altLang="en-US" dirty="0"/>
              <a:t>  进程的实质是进程实体的一次执行过程，因此，</a:t>
            </a:r>
            <a:r>
              <a:rPr lang="zh-CN" altLang="en-US" dirty="0">
                <a:solidFill>
                  <a:srgbClr val="FF0000"/>
                </a:solidFill>
              </a:rPr>
              <a:t>动态性</a:t>
            </a:r>
            <a:r>
              <a:rPr lang="zh-CN" altLang="en-US" dirty="0"/>
              <a:t>是进程的</a:t>
            </a:r>
            <a:r>
              <a:rPr lang="zh-CN" altLang="en-US" dirty="0">
                <a:solidFill>
                  <a:srgbClr val="FF0000"/>
                </a:solidFill>
              </a:rPr>
              <a:t>最基本</a:t>
            </a:r>
            <a:r>
              <a:rPr lang="zh-CN" altLang="en-US" dirty="0"/>
              <a:t>的特征。</a:t>
            </a:r>
          </a:p>
          <a:p>
            <a:pPr algn="just"/>
            <a:r>
              <a:rPr lang="zh-CN" altLang="en-US" dirty="0"/>
              <a:t>动态性表现：</a:t>
            </a:r>
            <a:r>
              <a:rPr lang="zh-CN" altLang="en-US" dirty="0">
                <a:latin typeface="Courier New" panose="02070309020205020404" pitchFamily="49" charset="0"/>
              </a:rPr>
              <a:t>“</a:t>
            </a:r>
            <a:r>
              <a:rPr lang="zh-CN" altLang="en-US" dirty="0">
                <a:solidFill>
                  <a:srgbClr val="FF0000"/>
                </a:solidFill>
              </a:rPr>
              <a:t>它由创建而产生，由调度而执行，由撤消而消亡</a:t>
            </a:r>
            <a:r>
              <a:rPr lang="zh-CN" altLang="en-US" dirty="0">
                <a:latin typeface="Courier New" panose="02070309020205020404" pitchFamily="49" charset="0"/>
              </a:rPr>
              <a:t>”</a:t>
            </a:r>
            <a:r>
              <a:rPr lang="zh-CN" altLang="en-US" dirty="0"/>
              <a:t>。可见，进程实体有一定的生命期。</a:t>
            </a:r>
          </a:p>
          <a:p>
            <a:pPr algn="just"/>
            <a:r>
              <a:rPr lang="zh-CN" altLang="en-US" dirty="0"/>
              <a:t>程序是一组有序指令的集合，其本身并不具有运动的含义，因而是</a:t>
            </a:r>
            <a:r>
              <a:rPr lang="zh-CN" altLang="en-US" dirty="0">
                <a:solidFill>
                  <a:srgbClr val="FF0000"/>
                </a:solidFill>
              </a:rPr>
              <a:t>静态</a:t>
            </a:r>
            <a:r>
              <a:rPr lang="zh-CN" altLang="en-US" dirty="0"/>
              <a:t>的。</a:t>
            </a:r>
          </a:p>
          <a:p>
            <a:endParaRPr lang="zh-CN" altLang="en-US" dirty="0"/>
          </a:p>
        </p:txBody>
      </p:sp>
      <p:sp>
        <p:nvSpPr>
          <p:cNvPr id="3" name="标题 2">
            <a:extLst>
              <a:ext uri="{FF2B5EF4-FFF2-40B4-BE49-F238E27FC236}">
                <a16:creationId xmlns:a16="http://schemas.microsoft.com/office/drawing/2014/main" id="{9C14D39B-84FC-4DF4-ADA4-1FBAD5AA9DAA}"/>
              </a:ext>
            </a:extLst>
          </p:cNvPr>
          <p:cNvSpPr>
            <a:spLocks noGrp="1"/>
          </p:cNvSpPr>
          <p:nvPr>
            <p:ph type="title"/>
          </p:nvPr>
        </p:nvSpPr>
        <p:spPr/>
        <p:txBody>
          <a:bodyPr/>
          <a:lstStyle/>
          <a:p>
            <a:r>
              <a:rPr lang="en-US" altLang="zh-CN" dirty="0"/>
              <a:t>2</a:t>
            </a:r>
            <a:r>
              <a:rPr lang="zh-CN" altLang="en-US" dirty="0"/>
              <a:t>．进程的特征 </a:t>
            </a:r>
            <a:br>
              <a:rPr lang="zh-CN" altLang="en-US" dirty="0"/>
            </a:br>
            <a:endParaRPr lang="zh-CN" altLang="en-US" dirty="0"/>
          </a:p>
        </p:txBody>
      </p:sp>
    </p:spTree>
    <p:extLst>
      <p:ext uri="{BB962C8B-B14F-4D97-AF65-F5344CB8AC3E}">
        <p14:creationId xmlns:p14="http://schemas.microsoft.com/office/powerpoint/2010/main" val="197462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1F3F8AE5-C604-45ED-8CA5-81DC3B89E831}"/>
              </a:ext>
            </a:extLst>
          </p:cNvPr>
          <p:cNvSpPr>
            <a:spLocks noGrp="1" noRot="1" noChangeArrowheads="1"/>
          </p:cNvSpPr>
          <p:nvPr>
            <p:ph type="title"/>
          </p:nvPr>
        </p:nvSpPr>
        <p:spPr>
          <a:xfrm>
            <a:off x="809119" y="449377"/>
            <a:ext cx="7691437" cy="690563"/>
          </a:xfrm>
          <a:noFill/>
        </p:spPr>
        <p:txBody>
          <a:bodyPr/>
          <a:lstStyle/>
          <a:p>
            <a:r>
              <a:rPr lang="zh-CN" altLang="en-US" b="1" dirty="0">
                <a:latin typeface="+mj-ea"/>
                <a:ea typeface="+mj-ea"/>
              </a:rPr>
              <a:t>用户级线程的优点和缺点</a:t>
            </a:r>
          </a:p>
        </p:txBody>
      </p:sp>
      <p:sp>
        <p:nvSpPr>
          <p:cNvPr id="351235" name="Rectangle 3">
            <a:extLst>
              <a:ext uri="{FF2B5EF4-FFF2-40B4-BE49-F238E27FC236}">
                <a16:creationId xmlns:a16="http://schemas.microsoft.com/office/drawing/2014/main" id="{1FC12982-4115-4214-B078-2C116CC3E6CF}"/>
              </a:ext>
            </a:extLst>
          </p:cNvPr>
          <p:cNvSpPr>
            <a:spLocks noGrp="1" noChangeArrowheads="1"/>
          </p:cNvSpPr>
          <p:nvPr>
            <p:ph type="body" idx="1"/>
          </p:nvPr>
        </p:nvSpPr>
        <p:spPr>
          <a:xfrm>
            <a:off x="578138" y="1347673"/>
            <a:ext cx="8153400" cy="4370387"/>
          </a:xfrm>
          <a:noFill/>
        </p:spPr>
        <p:txBody>
          <a:bodyPr/>
          <a:lstStyle/>
          <a:p>
            <a:pPr>
              <a:buFont typeface="Wingdings" panose="05000000000000000000" pitchFamily="2" charset="2"/>
              <a:buNone/>
            </a:pPr>
            <a:r>
              <a:rPr lang="zh-CN" altLang="en-US" sz="2400" b="1" dirty="0">
                <a:solidFill>
                  <a:srgbClr val="19079B"/>
                </a:solidFill>
                <a:latin typeface="楷体_GB2312" pitchFamily="49" charset="-122"/>
                <a:ea typeface="楷体_GB2312" pitchFamily="49" charset="-122"/>
              </a:rPr>
              <a:t>优点：</a:t>
            </a:r>
          </a:p>
          <a:p>
            <a:r>
              <a:rPr lang="zh-CN" altLang="en-US" sz="2400" b="1" dirty="0">
                <a:solidFill>
                  <a:srgbClr val="000000"/>
                </a:solidFill>
                <a:latin typeface="楷体_GB2312" pitchFamily="49" charset="-122"/>
                <a:ea typeface="楷体_GB2312" pitchFamily="49" charset="-122"/>
              </a:rPr>
              <a:t>线程切换不调用内核</a:t>
            </a:r>
          </a:p>
          <a:p>
            <a:r>
              <a:rPr lang="zh-CN" altLang="en-US" sz="2400" b="1" dirty="0">
                <a:solidFill>
                  <a:srgbClr val="000000"/>
                </a:solidFill>
                <a:latin typeface="楷体_GB2312" pitchFamily="49" charset="-122"/>
                <a:ea typeface="楷体_GB2312" pitchFamily="49" charset="-122"/>
              </a:rPr>
              <a:t>调度是应用程序特定的：可以选择最好的算法</a:t>
            </a:r>
          </a:p>
          <a:p>
            <a:r>
              <a:rPr lang="zh-CN" altLang="en-US" sz="2400" b="1" dirty="0">
                <a:solidFill>
                  <a:srgbClr val="000000"/>
                </a:solidFill>
                <a:latin typeface="楷体_GB2312" pitchFamily="49" charset="-122"/>
                <a:ea typeface="楷体_GB2312" pitchFamily="49" charset="-122"/>
              </a:rPr>
              <a:t>可运行在任何操作系统上（只需要线程库），可以在一个不支持线程的</a:t>
            </a:r>
            <a:r>
              <a:rPr lang="en-US" altLang="zh-CN" sz="2400" b="1" dirty="0">
                <a:solidFill>
                  <a:srgbClr val="000000"/>
                </a:solidFill>
                <a:latin typeface="楷体_GB2312" pitchFamily="49" charset="-122"/>
                <a:ea typeface="楷体_GB2312" pitchFamily="49" charset="-122"/>
              </a:rPr>
              <a:t>OS</a:t>
            </a:r>
            <a:r>
              <a:rPr lang="zh-CN" altLang="en-US" sz="2400" b="1" dirty="0">
                <a:solidFill>
                  <a:srgbClr val="000000"/>
                </a:solidFill>
                <a:latin typeface="楷体_GB2312" pitchFamily="49" charset="-122"/>
                <a:ea typeface="楷体_GB2312" pitchFamily="49" charset="-122"/>
              </a:rPr>
              <a:t>上实现</a:t>
            </a:r>
          </a:p>
          <a:p>
            <a:pPr>
              <a:buFont typeface="Wingdings" panose="05000000000000000000" pitchFamily="2" charset="2"/>
              <a:buNone/>
            </a:pPr>
            <a:r>
              <a:rPr lang="zh-CN" altLang="en-US" sz="2400" b="1" dirty="0">
                <a:solidFill>
                  <a:srgbClr val="19079B"/>
                </a:solidFill>
                <a:latin typeface="楷体_GB2312" pitchFamily="49" charset="-122"/>
                <a:ea typeface="楷体_GB2312" pitchFamily="49" charset="-122"/>
              </a:rPr>
              <a:t>缺点：</a:t>
            </a:r>
          </a:p>
          <a:p>
            <a:r>
              <a:rPr lang="zh-CN" altLang="en-US" sz="2400" b="1" dirty="0">
                <a:solidFill>
                  <a:srgbClr val="000000"/>
                </a:solidFill>
                <a:latin typeface="楷体_GB2312" pitchFamily="49" charset="-122"/>
                <a:ea typeface="楷体_GB2312" pitchFamily="49" charset="-122"/>
              </a:rPr>
              <a:t>当线程执行一个系统调用时，该线程及其所属进程内的所有线程都会被阻塞。</a:t>
            </a:r>
            <a:endParaRPr lang="en-US" altLang="zh-CN" sz="2400" b="1" dirty="0">
              <a:solidFill>
                <a:srgbClr val="000000"/>
              </a:solidFill>
              <a:latin typeface="楷体_GB2312" pitchFamily="49" charset="-122"/>
              <a:ea typeface="楷体_GB2312" pitchFamily="49" charset="-122"/>
            </a:endParaRPr>
          </a:p>
          <a:p>
            <a:r>
              <a:rPr lang="zh-CN" altLang="en-US" sz="2400" b="1" dirty="0">
                <a:solidFill>
                  <a:srgbClr val="000000"/>
                </a:solidFill>
                <a:latin typeface="楷体_GB2312" pitchFamily="49" charset="-122"/>
                <a:ea typeface="楷体_GB2312" pitchFamily="49" charset="-122"/>
              </a:rPr>
              <a:t>多线程应用不能利用多处理机进行多重处理。</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51235">
                                            <p:txEl>
                                              <p:pRg st="1" end="1"/>
                                            </p:txEl>
                                          </p:spTgt>
                                        </p:tgtEl>
                                        <p:attrNameLst>
                                          <p:attrName>style.visibility</p:attrName>
                                        </p:attrNameLst>
                                      </p:cBhvr>
                                      <p:to>
                                        <p:strVal val="visible"/>
                                      </p:to>
                                    </p:set>
                                    <p:animEffect transition="in" filter="box(in)">
                                      <p:cBhvr>
                                        <p:cTn id="7" dur="500"/>
                                        <p:tgtEl>
                                          <p:spTgt spid="351235">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51235">
                                            <p:txEl>
                                              <p:pRg st="2" end="2"/>
                                            </p:txEl>
                                          </p:spTgt>
                                        </p:tgtEl>
                                        <p:attrNameLst>
                                          <p:attrName>style.visibility</p:attrName>
                                        </p:attrNameLst>
                                      </p:cBhvr>
                                      <p:to>
                                        <p:strVal val="visible"/>
                                      </p:to>
                                    </p:set>
                                    <p:animEffect transition="in" filter="box(in)">
                                      <p:cBhvr>
                                        <p:cTn id="10" dur="500"/>
                                        <p:tgtEl>
                                          <p:spTgt spid="351235">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51235">
                                            <p:txEl>
                                              <p:pRg st="3" end="3"/>
                                            </p:txEl>
                                          </p:spTgt>
                                        </p:tgtEl>
                                        <p:attrNameLst>
                                          <p:attrName>style.visibility</p:attrName>
                                        </p:attrNameLst>
                                      </p:cBhvr>
                                      <p:to>
                                        <p:strVal val="visible"/>
                                      </p:to>
                                    </p:set>
                                    <p:animEffect transition="in" filter="box(in)">
                                      <p:cBhvr>
                                        <p:cTn id="13" dur="500"/>
                                        <p:tgtEl>
                                          <p:spTgt spid="351235">
                                            <p:txEl>
                                              <p:pRg st="3" end="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51235">
                                            <p:txEl>
                                              <p:pRg st="5" end="5"/>
                                            </p:txEl>
                                          </p:spTgt>
                                        </p:tgtEl>
                                        <p:attrNameLst>
                                          <p:attrName>style.visibility</p:attrName>
                                        </p:attrNameLst>
                                      </p:cBhvr>
                                      <p:to>
                                        <p:strVal val="visible"/>
                                      </p:to>
                                    </p:set>
                                    <p:animEffect transition="in" filter="box(in)">
                                      <p:cBhvr>
                                        <p:cTn id="16" dur="500"/>
                                        <p:tgtEl>
                                          <p:spTgt spid="351235">
                                            <p:txEl>
                                              <p:pRg st="5" end="5"/>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51235">
                                            <p:txEl>
                                              <p:pRg st="6" end="6"/>
                                            </p:txEl>
                                          </p:spTgt>
                                        </p:tgtEl>
                                        <p:attrNameLst>
                                          <p:attrName>style.visibility</p:attrName>
                                        </p:attrNameLst>
                                      </p:cBhvr>
                                      <p:to>
                                        <p:strVal val="visible"/>
                                      </p:to>
                                    </p:set>
                                    <p:animEffect transition="in" filter="box(in)">
                                      <p:cBhvr>
                                        <p:cTn id="19" dur="500"/>
                                        <p:tgtEl>
                                          <p:spTgt spid="3512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6659E1F2-CA42-49B3-A539-350C530D9883}"/>
              </a:ext>
            </a:extLst>
          </p:cNvPr>
          <p:cNvSpPr>
            <a:spLocks noGrp="1" noChangeArrowheads="1"/>
          </p:cNvSpPr>
          <p:nvPr>
            <p:ph type="title"/>
          </p:nvPr>
        </p:nvSpPr>
        <p:spPr>
          <a:xfrm>
            <a:off x="-278525" y="411957"/>
            <a:ext cx="8763000" cy="676275"/>
          </a:xfrm>
        </p:spPr>
        <p:txBody>
          <a:bodyPr/>
          <a:lstStyle/>
          <a:p>
            <a:r>
              <a:rPr lang="zh-CN" altLang="en-US" dirty="0"/>
              <a:t>用户级线程的工作模型</a:t>
            </a:r>
          </a:p>
        </p:txBody>
      </p:sp>
      <p:sp>
        <p:nvSpPr>
          <p:cNvPr id="196641" name="Rectangle 33">
            <a:extLst>
              <a:ext uri="{FF2B5EF4-FFF2-40B4-BE49-F238E27FC236}">
                <a16:creationId xmlns:a16="http://schemas.microsoft.com/office/drawing/2014/main" id="{2699A4FB-4E3E-44E5-AF12-E01831C37E9B}"/>
              </a:ext>
            </a:extLst>
          </p:cNvPr>
          <p:cNvSpPr>
            <a:spLocks noChangeArrowheads="1"/>
          </p:cNvSpPr>
          <p:nvPr/>
        </p:nvSpPr>
        <p:spPr bwMode="auto">
          <a:xfrm>
            <a:off x="685800" y="1143000"/>
            <a:ext cx="79216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进程中的某个线程在内核阻塞，则整个进程阻塞</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p>
        </p:txBody>
      </p:sp>
      <p:grpSp>
        <p:nvGrpSpPr>
          <p:cNvPr id="196768" name="Group 160">
            <a:extLst>
              <a:ext uri="{FF2B5EF4-FFF2-40B4-BE49-F238E27FC236}">
                <a16:creationId xmlns:a16="http://schemas.microsoft.com/office/drawing/2014/main" id="{2C188FCF-5245-4026-9072-C326E945EFC7}"/>
              </a:ext>
            </a:extLst>
          </p:cNvPr>
          <p:cNvGrpSpPr>
            <a:grpSpLocks/>
          </p:cNvGrpSpPr>
          <p:nvPr/>
        </p:nvGrpSpPr>
        <p:grpSpPr bwMode="auto">
          <a:xfrm>
            <a:off x="1050925" y="1905000"/>
            <a:ext cx="6797675" cy="4572000"/>
            <a:chOff x="662" y="1200"/>
            <a:chExt cx="4234" cy="2880"/>
          </a:xfrm>
        </p:grpSpPr>
        <p:sp>
          <p:nvSpPr>
            <p:cNvPr id="196655" name="Rectangle 47">
              <a:extLst>
                <a:ext uri="{FF2B5EF4-FFF2-40B4-BE49-F238E27FC236}">
                  <a16:creationId xmlns:a16="http://schemas.microsoft.com/office/drawing/2014/main" id="{05BF3E58-8AC4-4ECF-8D19-F84DAD70CA3F}"/>
                </a:ext>
              </a:extLst>
            </p:cNvPr>
            <p:cNvSpPr>
              <a:spLocks noChangeArrowheads="1"/>
            </p:cNvSpPr>
            <p:nvPr/>
          </p:nvSpPr>
          <p:spPr bwMode="auto">
            <a:xfrm>
              <a:off x="3667" y="1495"/>
              <a:ext cx="877" cy="85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56" name="Rectangle 48">
              <a:extLst>
                <a:ext uri="{FF2B5EF4-FFF2-40B4-BE49-F238E27FC236}">
                  <a16:creationId xmlns:a16="http://schemas.microsoft.com/office/drawing/2014/main" id="{53F93CC3-6A60-45E6-891D-2E4CB111C4E7}"/>
                </a:ext>
              </a:extLst>
            </p:cNvPr>
            <p:cNvSpPr>
              <a:spLocks noChangeArrowheads="1"/>
            </p:cNvSpPr>
            <p:nvPr/>
          </p:nvSpPr>
          <p:spPr bwMode="auto">
            <a:xfrm>
              <a:off x="1645" y="1495"/>
              <a:ext cx="1541" cy="85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57" name="Line 49">
              <a:extLst>
                <a:ext uri="{FF2B5EF4-FFF2-40B4-BE49-F238E27FC236}">
                  <a16:creationId xmlns:a16="http://schemas.microsoft.com/office/drawing/2014/main" id="{D9C4FB26-B09D-4995-A07A-306A6D2BB594}"/>
                </a:ext>
              </a:extLst>
            </p:cNvPr>
            <p:cNvSpPr>
              <a:spLocks noChangeShapeType="1"/>
            </p:cNvSpPr>
            <p:nvPr/>
          </p:nvSpPr>
          <p:spPr bwMode="auto">
            <a:xfrm>
              <a:off x="723" y="2352"/>
              <a:ext cx="4173"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65" name="Line 57">
              <a:extLst>
                <a:ext uri="{FF2B5EF4-FFF2-40B4-BE49-F238E27FC236}">
                  <a16:creationId xmlns:a16="http://schemas.microsoft.com/office/drawing/2014/main" id="{1DBEEE42-96D8-4932-A38D-FBC6C70382C3}"/>
                </a:ext>
              </a:extLst>
            </p:cNvPr>
            <p:cNvSpPr>
              <a:spLocks noChangeShapeType="1"/>
            </p:cNvSpPr>
            <p:nvPr/>
          </p:nvSpPr>
          <p:spPr bwMode="auto">
            <a:xfrm>
              <a:off x="2382" y="2352"/>
              <a:ext cx="0" cy="52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68" name="Freeform 60">
              <a:extLst>
                <a:ext uri="{FF2B5EF4-FFF2-40B4-BE49-F238E27FC236}">
                  <a16:creationId xmlns:a16="http://schemas.microsoft.com/office/drawing/2014/main" id="{B4D698B2-9160-4FB7-8218-91CB77453683}"/>
                </a:ext>
              </a:extLst>
            </p:cNvPr>
            <p:cNvSpPr>
              <a:spLocks/>
            </p:cNvSpPr>
            <p:nvPr/>
          </p:nvSpPr>
          <p:spPr bwMode="auto">
            <a:xfrm>
              <a:off x="2236" y="1617"/>
              <a:ext cx="51"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72" name="Freeform 64">
              <a:extLst>
                <a:ext uri="{FF2B5EF4-FFF2-40B4-BE49-F238E27FC236}">
                  <a16:creationId xmlns:a16="http://schemas.microsoft.com/office/drawing/2014/main" id="{A20811AC-938E-4C25-991B-AE0E56B9497F}"/>
                </a:ext>
              </a:extLst>
            </p:cNvPr>
            <p:cNvSpPr>
              <a:spLocks/>
            </p:cNvSpPr>
            <p:nvPr/>
          </p:nvSpPr>
          <p:spPr bwMode="auto">
            <a:xfrm>
              <a:off x="2563" y="1617"/>
              <a:ext cx="50"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73" name="Freeform 65">
              <a:extLst>
                <a:ext uri="{FF2B5EF4-FFF2-40B4-BE49-F238E27FC236}">
                  <a16:creationId xmlns:a16="http://schemas.microsoft.com/office/drawing/2014/main" id="{F5185DC0-3B54-4B2E-9B96-3AC224775076}"/>
                </a:ext>
              </a:extLst>
            </p:cNvPr>
            <p:cNvSpPr>
              <a:spLocks/>
            </p:cNvSpPr>
            <p:nvPr/>
          </p:nvSpPr>
          <p:spPr bwMode="auto">
            <a:xfrm>
              <a:off x="1901" y="1617"/>
              <a:ext cx="50"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96674" name="Group 66">
              <a:extLst>
                <a:ext uri="{FF2B5EF4-FFF2-40B4-BE49-F238E27FC236}">
                  <a16:creationId xmlns:a16="http://schemas.microsoft.com/office/drawing/2014/main" id="{E747E528-2966-40FD-885A-7E38B988C2FA}"/>
                </a:ext>
              </a:extLst>
            </p:cNvPr>
            <p:cNvGrpSpPr>
              <a:grpSpLocks/>
            </p:cNvGrpSpPr>
            <p:nvPr/>
          </p:nvGrpSpPr>
          <p:grpSpPr bwMode="auto">
            <a:xfrm>
              <a:off x="2231" y="2880"/>
              <a:ext cx="302" cy="288"/>
              <a:chOff x="832" y="2920"/>
              <a:chExt cx="288" cy="288"/>
            </a:xfrm>
          </p:grpSpPr>
          <p:sp>
            <p:nvSpPr>
              <p:cNvPr id="196675" name="Oval 67">
                <a:extLst>
                  <a:ext uri="{FF2B5EF4-FFF2-40B4-BE49-F238E27FC236}">
                    <a16:creationId xmlns:a16="http://schemas.microsoft.com/office/drawing/2014/main" id="{D40A5B15-ACEB-4581-B119-0C627CD38604}"/>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76" name="Freeform 68">
                <a:extLst>
                  <a:ext uri="{FF2B5EF4-FFF2-40B4-BE49-F238E27FC236}">
                    <a16:creationId xmlns:a16="http://schemas.microsoft.com/office/drawing/2014/main" id="{969670B7-28F8-48C9-9199-DB252FD9D97F}"/>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96690" name="Freeform 82">
              <a:extLst>
                <a:ext uri="{FF2B5EF4-FFF2-40B4-BE49-F238E27FC236}">
                  <a16:creationId xmlns:a16="http://schemas.microsoft.com/office/drawing/2014/main" id="{D9648202-C6E3-4F93-9F04-4E6254E142DF}"/>
                </a:ext>
              </a:extLst>
            </p:cNvPr>
            <p:cNvSpPr>
              <a:spLocks/>
            </p:cNvSpPr>
            <p:nvPr/>
          </p:nvSpPr>
          <p:spPr bwMode="auto">
            <a:xfrm>
              <a:off x="2882" y="1617"/>
              <a:ext cx="50"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91" name="Line 83">
              <a:extLst>
                <a:ext uri="{FF2B5EF4-FFF2-40B4-BE49-F238E27FC236}">
                  <a16:creationId xmlns:a16="http://schemas.microsoft.com/office/drawing/2014/main" id="{88565B57-C725-48DC-AA0E-7017BAF7CF58}"/>
                </a:ext>
              </a:extLst>
            </p:cNvPr>
            <p:cNvSpPr>
              <a:spLocks noChangeShapeType="1"/>
            </p:cNvSpPr>
            <p:nvPr/>
          </p:nvSpPr>
          <p:spPr bwMode="auto">
            <a:xfrm>
              <a:off x="1935" y="1865"/>
              <a:ext cx="447" cy="487"/>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92" name="Line 84">
              <a:extLst>
                <a:ext uri="{FF2B5EF4-FFF2-40B4-BE49-F238E27FC236}">
                  <a16:creationId xmlns:a16="http://schemas.microsoft.com/office/drawing/2014/main" id="{D1620E85-B7A8-4C3F-9677-69056F5A8CDA}"/>
                </a:ext>
              </a:extLst>
            </p:cNvPr>
            <p:cNvSpPr>
              <a:spLocks noChangeShapeType="1"/>
            </p:cNvSpPr>
            <p:nvPr/>
          </p:nvSpPr>
          <p:spPr bwMode="auto">
            <a:xfrm>
              <a:off x="2257" y="1857"/>
              <a:ext cx="125" cy="49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93" name="Line 85">
              <a:extLst>
                <a:ext uri="{FF2B5EF4-FFF2-40B4-BE49-F238E27FC236}">
                  <a16:creationId xmlns:a16="http://schemas.microsoft.com/office/drawing/2014/main" id="{9CF43FAA-D525-499F-ADF7-560D04900B9B}"/>
                </a:ext>
              </a:extLst>
            </p:cNvPr>
            <p:cNvSpPr>
              <a:spLocks noChangeShapeType="1"/>
            </p:cNvSpPr>
            <p:nvPr/>
          </p:nvSpPr>
          <p:spPr bwMode="auto">
            <a:xfrm flipH="1">
              <a:off x="2382" y="1865"/>
              <a:ext cx="190" cy="487"/>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94" name="Line 86">
              <a:extLst>
                <a:ext uri="{FF2B5EF4-FFF2-40B4-BE49-F238E27FC236}">
                  <a16:creationId xmlns:a16="http://schemas.microsoft.com/office/drawing/2014/main" id="{5DE35466-E9BE-4F95-B65F-B840B67AEC22}"/>
                </a:ext>
              </a:extLst>
            </p:cNvPr>
            <p:cNvSpPr>
              <a:spLocks noChangeShapeType="1"/>
            </p:cNvSpPr>
            <p:nvPr/>
          </p:nvSpPr>
          <p:spPr bwMode="auto">
            <a:xfrm flipH="1">
              <a:off x="2382" y="1872"/>
              <a:ext cx="503" cy="47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96696" name="Group 88">
              <a:extLst>
                <a:ext uri="{FF2B5EF4-FFF2-40B4-BE49-F238E27FC236}">
                  <a16:creationId xmlns:a16="http://schemas.microsoft.com/office/drawing/2014/main" id="{549B5BAD-AB81-4778-B82D-4F94D3A861DE}"/>
                </a:ext>
              </a:extLst>
            </p:cNvPr>
            <p:cNvGrpSpPr>
              <a:grpSpLocks/>
            </p:cNvGrpSpPr>
            <p:nvPr/>
          </p:nvGrpSpPr>
          <p:grpSpPr bwMode="auto">
            <a:xfrm>
              <a:off x="3036" y="3697"/>
              <a:ext cx="285" cy="288"/>
              <a:chOff x="888" y="3472"/>
              <a:chExt cx="272" cy="288"/>
            </a:xfrm>
          </p:grpSpPr>
          <p:sp>
            <p:nvSpPr>
              <p:cNvPr id="196697" name="Rectangle 89">
                <a:extLst>
                  <a:ext uri="{FF2B5EF4-FFF2-40B4-BE49-F238E27FC236}">
                    <a16:creationId xmlns:a16="http://schemas.microsoft.com/office/drawing/2014/main" id="{B6C3B9C1-DAC1-4AB4-B534-BD2D5F3029BC}"/>
                  </a:ext>
                </a:extLst>
              </p:cNvPr>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698" name="Text Box 90">
                <a:extLst>
                  <a:ext uri="{FF2B5EF4-FFF2-40B4-BE49-F238E27FC236}">
                    <a16:creationId xmlns:a16="http://schemas.microsoft.com/office/drawing/2014/main" id="{E9CC4D25-7915-422A-90D7-ED28B4215918}"/>
                  </a:ext>
                </a:extLst>
              </p:cNvPr>
              <p:cNvSpPr txBox="1">
                <a:spLocks noChangeArrowheads="1"/>
              </p:cNvSpPr>
              <p:nvPr/>
            </p:nvSpPr>
            <p:spPr bwMode="auto">
              <a:xfrm>
                <a:off x="913" y="3472"/>
                <a:ext cx="2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P</a:t>
                </a:r>
              </a:p>
            </p:txBody>
          </p:sp>
        </p:grpSp>
        <p:grpSp>
          <p:nvGrpSpPr>
            <p:cNvPr id="196699" name="Group 91">
              <a:extLst>
                <a:ext uri="{FF2B5EF4-FFF2-40B4-BE49-F238E27FC236}">
                  <a16:creationId xmlns:a16="http://schemas.microsoft.com/office/drawing/2014/main" id="{92A6BF47-E6F5-4231-A0C0-ABDD84773683}"/>
                </a:ext>
              </a:extLst>
            </p:cNvPr>
            <p:cNvGrpSpPr>
              <a:grpSpLocks/>
            </p:cNvGrpSpPr>
            <p:nvPr/>
          </p:nvGrpSpPr>
          <p:grpSpPr bwMode="auto">
            <a:xfrm>
              <a:off x="3790" y="3697"/>
              <a:ext cx="285" cy="288"/>
              <a:chOff x="888" y="3472"/>
              <a:chExt cx="272" cy="288"/>
            </a:xfrm>
          </p:grpSpPr>
          <p:sp>
            <p:nvSpPr>
              <p:cNvPr id="196700" name="Rectangle 92">
                <a:extLst>
                  <a:ext uri="{FF2B5EF4-FFF2-40B4-BE49-F238E27FC236}">
                    <a16:creationId xmlns:a16="http://schemas.microsoft.com/office/drawing/2014/main" id="{DA696D9E-D7E8-4983-91C7-9D0AE8345E87}"/>
                  </a:ext>
                </a:extLst>
              </p:cNvPr>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701" name="Text Box 93">
                <a:extLst>
                  <a:ext uri="{FF2B5EF4-FFF2-40B4-BE49-F238E27FC236}">
                    <a16:creationId xmlns:a16="http://schemas.microsoft.com/office/drawing/2014/main" id="{5E117C90-539F-4349-8C22-1919F9AA7D68}"/>
                  </a:ext>
                </a:extLst>
              </p:cNvPr>
              <p:cNvSpPr txBox="1">
                <a:spLocks noChangeArrowheads="1"/>
              </p:cNvSpPr>
              <p:nvPr/>
            </p:nvSpPr>
            <p:spPr bwMode="auto">
              <a:xfrm>
                <a:off x="913" y="3472"/>
                <a:ext cx="2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P</a:t>
                </a:r>
              </a:p>
            </p:txBody>
          </p:sp>
        </p:grpSp>
        <p:sp>
          <p:nvSpPr>
            <p:cNvPr id="196702" name="Text Box 94">
              <a:extLst>
                <a:ext uri="{FF2B5EF4-FFF2-40B4-BE49-F238E27FC236}">
                  <a16:creationId xmlns:a16="http://schemas.microsoft.com/office/drawing/2014/main" id="{F7FE0254-FB37-42FF-8D8D-34A71ACAC84F}"/>
                </a:ext>
              </a:extLst>
            </p:cNvPr>
            <p:cNvSpPr txBox="1">
              <a:spLocks noChangeArrowheads="1"/>
            </p:cNvSpPr>
            <p:nvPr/>
          </p:nvSpPr>
          <p:spPr bwMode="auto">
            <a:xfrm>
              <a:off x="1600" y="1200"/>
              <a:ext cx="63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进程 </a:t>
              </a: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1</a:t>
              </a:r>
            </a:p>
          </p:txBody>
        </p:sp>
        <p:sp>
          <p:nvSpPr>
            <p:cNvPr id="196703" name="Line 95">
              <a:extLst>
                <a:ext uri="{FF2B5EF4-FFF2-40B4-BE49-F238E27FC236}">
                  <a16:creationId xmlns:a16="http://schemas.microsoft.com/office/drawing/2014/main" id="{630AC6AD-5979-4EE3-AB74-F4819E507BF2}"/>
                </a:ext>
              </a:extLst>
            </p:cNvPr>
            <p:cNvSpPr>
              <a:spLocks noChangeShapeType="1"/>
            </p:cNvSpPr>
            <p:nvPr/>
          </p:nvSpPr>
          <p:spPr bwMode="auto">
            <a:xfrm flipV="1">
              <a:off x="723" y="3696"/>
              <a:ext cx="4173" cy="1"/>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704" name="Text Box 96">
              <a:extLst>
                <a:ext uri="{FF2B5EF4-FFF2-40B4-BE49-F238E27FC236}">
                  <a16:creationId xmlns:a16="http://schemas.microsoft.com/office/drawing/2014/main" id="{102228D9-AC9D-4F3A-AA1B-14127EE02EAD}"/>
                </a:ext>
              </a:extLst>
            </p:cNvPr>
            <p:cNvSpPr txBox="1">
              <a:spLocks noChangeArrowheads="1"/>
            </p:cNvSpPr>
            <p:nvPr/>
          </p:nvSpPr>
          <p:spPr bwMode="auto">
            <a:xfrm>
              <a:off x="662" y="2085"/>
              <a:ext cx="4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用户</a:t>
              </a:r>
            </a:p>
          </p:txBody>
        </p:sp>
        <p:sp>
          <p:nvSpPr>
            <p:cNvPr id="196705" name="Text Box 97">
              <a:extLst>
                <a:ext uri="{FF2B5EF4-FFF2-40B4-BE49-F238E27FC236}">
                  <a16:creationId xmlns:a16="http://schemas.microsoft.com/office/drawing/2014/main" id="{D16F3853-6028-4987-BCF8-AA42DA77A83C}"/>
                </a:ext>
              </a:extLst>
            </p:cNvPr>
            <p:cNvSpPr txBox="1">
              <a:spLocks noChangeArrowheads="1"/>
            </p:cNvSpPr>
            <p:nvPr/>
          </p:nvSpPr>
          <p:spPr bwMode="auto">
            <a:xfrm>
              <a:off x="672" y="2844"/>
              <a:ext cx="4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核心</a:t>
              </a:r>
            </a:p>
          </p:txBody>
        </p:sp>
        <p:sp>
          <p:nvSpPr>
            <p:cNvPr id="196706" name="Text Box 98">
              <a:extLst>
                <a:ext uri="{FF2B5EF4-FFF2-40B4-BE49-F238E27FC236}">
                  <a16:creationId xmlns:a16="http://schemas.microsoft.com/office/drawing/2014/main" id="{56D49432-82D9-432B-B77A-0D356DC020CF}"/>
                </a:ext>
              </a:extLst>
            </p:cNvPr>
            <p:cNvSpPr txBox="1">
              <a:spLocks noChangeArrowheads="1"/>
            </p:cNvSpPr>
            <p:nvPr/>
          </p:nvSpPr>
          <p:spPr bwMode="auto">
            <a:xfrm>
              <a:off x="672" y="3792"/>
              <a:ext cx="4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硬件</a:t>
              </a:r>
            </a:p>
          </p:txBody>
        </p:sp>
        <p:sp>
          <p:nvSpPr>
            <p:cNvPr id="196707" name="Line 99">
              <a:extLst>
                <a:ext uri="{FF2B5EF4-FFF2-40B4-BE49-F238E27FC236}">
                  <a16:creationId xmlns:a16="http://schemas.microsoft.com/office/drawing/2014/main" id="{3F7A723E-944E-4C93-9933-E320896823FF}"/>
                </a:ext>
              </a:extLst>
            </p:cNvPr>
            <p:cNvSpPr>
              <a:spLocks noChangeShapeType="1"/>
            </p:cNvSpPr>
            <p:nvPr/>
          </p:nvSpPr>
          <p:spPr bwMode="auto">
            <a:xfrm>
              <a:off x="4092" y="2352"/>
              <a:ext cx="0" cy="57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714" name="Freeform 106">
              <a:extLst>
                <a:ext uri="{FF2B5EF4-FFF2-40B4-BE49-F238E27FC236}">
                  <a16:creationId xmlns:a16="http://schemas.microsoft.com/office/drawing/2014/main" id="{409BDD8A-0DF0-4878-A4E6-8E4D0F198454}"/>
                </a:ext>
              </a:extLst>
            </p:cNvPr>
            <p:cNvSpPr>
              <a:spLocks/>
            </p:cNvSpPr>
            <p:nvPr/>
          </p:nvSpPr>
          <p:spPr bwMode="auto">
            <a:xfrm>
              <a:off x="4100" y="1633"/>
              <a:ext cx="50"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715" name="Line 107">
              <a:extLst>
                <a:ext uri="{FF2B5EF4-FFF2-40B4-BE49-F238E27FC236}">
                  <a16:creationId xmlns:a16="http://schemas.microsoft.com/office/drawing/2014/main" id="{83913597-5218-4CFC-B10C-1485077F29E3}"/>
                </a:ext>
              </a:extLst>
            </p:cNvPr>
            <p:cNvSpPr>
              <a:spLocks noChangeShapeType="1"/>
            </p:cNvSpPr>
            <p:nvPr/>
          </p:nvSpPr>
          <p:spPr bwMode="auto">
            <a:xfrm flipH="1">
              <a:off x="4092" y="1872"/>
              <a:ext cx="0" cy="48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721" name="Text Box 113">
              <a:extLst>
                <a:ext uri="{FF2B5EF4-FFF2-40B4-BE49-F238E27FC236}">
                  <a16:creationId xmlns:a16="http://schemas.microsoft.com/office/drawing/2014/main" id="{21C01016-7256-469E-96FB-382B0E0BBA76}"/>
                </a:ext>
              </a:extLst>
            </p:cNvPr>
            <p:cNvSpPr txBox="1">
              <a:spLocks noChangeArrowheads="1"/>
            </p:cNvSpPr>
            <p:nvPr/>
          </p:nvSpPr>
          <p:spPr bwMode="auto">
            <a:xfrm>
              <a:off x="3617" y="1248"/>
              <a:ext cx="63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进程 </a:t>
              </a: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2</a:t>
              </a:r>
            </a:p>
          </p:txBody>
        </p:sp>
        <p:sp>
          <p:nvSpPr>
            <p:cNvPr id="196725" name="Line 117">
              <a:extLst>
                <a:ext uri="{FF2B5EF4-FFF2-40B4-BE49-F238E27FC236}">
                  <a16:creationId xmlns:a16="http://schemas.microsoft.com/office/drawing/2014/main" id="{A1A66837-17C3-4401-8BA3-C67FC2A44B79}"/>
                </a:ext>
              </a:extLst>
            </p:cNvPr>
            <p:cNvSpPr>
              <a:spLocks noChangeShapeType="1"/>
            </p:cNvSpPr>
            <p:nvPr/>
          </p:nvSpPr>
          <p:spPr bwMode="auto">
            <a:xfrm flipH="1">
              <a:off x="3186" y="3216"/>
              <a:ext cx="906" cy="48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754" name="Text Box 146">
              <a:extLst>
                <a:ext uri="{FF2B5EF4-FFF2-40B4-BE49-F238E27FC236}">
                  <a16:creationId xmlns:a16="http://schemas.microsoft.com/office/drawing/2014/main" id="{311A99B7-6B6C-4CC6-B13F-57F304FBB407}"/>
                </a:ext>
              </a:extLst>
            </p:cNvPr>
            <p:cNvSpPr txBox="1">
              <a:spLocks noChangeArrowheads="1"/>
            </p:cNvSpPr>
            <p:nvPr/>
          </p:nvSpPr>
          <p:spPr bwMode="auto">
            <a:xfrm>
              <a:off x="1650" y="2911"/>
              <a:ext cx="5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进程 </a:t>
              </a:r>
              <a:r>
                <a:rPr kumimoji="0" lang="en-US" altLang="zh-CN"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1</a:t>
              </a:r>
            </a:p>
          </p:txBody>
        </p:sp>
        <p:grpSp>
          <p:nvGrpSpPr>
            <p:cNvPr id="196755" name="Group 147">
              <a:extLst>
                <a:ext uri="{FF2B5EF4-FFF2-40B4-BE49-F238E27FC236}">
                  <a16:creationId xmlns:a16="http://schemas.microsoft.com/office/drawing/2014/main" id="{7A7581AC-0096-49FE-B949-97EC923E7AFD}"/>
                </a:ext>
              </a:extLst>
            </p:cNvPr>
            <p:cNvGrpSpPr>
              <a:grpSpLocks/>
            </p:cNvGrpSpPr>
            <p:nvPr/>
          </p:nvGrpSpPr>
          <p:grpSpPr bwMode="auto">
            <a:xfrm>
              <a:off x="3941" y="2928"/>
              <a:ext cx="301" cy="288"/>
              <a:chOff x="832" y="2920"/>
              <a:chExt cx="288" cy="288"/>
            </a:xfrm>
          </p:grpSpPr>
          <p:sp>
            <p:nvSpPr>
              <p:cNvPr id="196756" name="Oval 148">
                <a:extLst>
                  <a:ext uri="{FF2B5EF4-FFF2-40B4-BE49-F238E27FC236}">
                    <a16:creationId xmlns:a16="http://schemas.microsoft.com/office/drawing/2014/main" id="{71298506-A7E6-4E89-B566-C3ED1FC1369A}"/>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757" name="Freeform 149">
                <a:extLst>
                  <a:ext uri="{FF2B5EF4-FFF2-40B4-BE49-F238E27FC236}">
                    <a16:creationId xmlns:a16="http://schemas.microsoft.com/office/drawing/2014/main" id="{F482F8E7-A05E-44FE-B625-DB3A46660CF8}"/>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96758" name="Text Box 150">
              <a:extLst>
                <a:ext uri="{FF2B5EF4-FFF2-40B4-BE49-F238E27FC236}">
                  <a16:creationId xmlns:a16="http://schemas.microsoft.com/office/drawing/2014/main" id="{89353A73-BC62-452D-9EF5-D92285D2D486}"/>
                </a:ext>
              </a:extLst>
            </p:cNvPr>
            <p:cNvSpPr txBox="1">
              <a:spLocks noChangeArrowheads="1"/>
            </p:cNvSpPr>
            <p:nvPr/>
          </p:nvSpPr>
          <p:spPr bwMode="auto">
            <a:xfrm>
              <a:off x="3360" y="2928"/>
              <a:ext cx="5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进程 </a:t>
              </a:r>
              <a:r>
                <a:rPr kumimoji="0" lang="en-US" altLang="zh-CN"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2</a:t>
              </a:r>
            </a:p>
          </p:txBody>
        </p:sp>
        <p:sp>
          <p:nvSpPr>
            <p:cNvPr id="196759" name="Line 151">
              <a:extLst>
                <a:ext uri="{FF2B5EF4-FFF2-40B4-BE49-F238E27FC236}">
                  <a16:creationId xmlns:a16="http://schemas.microsoft.com/office/drawing/2014/main" id="{2055C079-EAA3-4BD7-9AF2-FD58E2E09752}"/>
                </a:ext>
              </a:extLst>
            </p:cNvPr>
            <p:cNvSpPr>
              <a:spLocks noChangeShapeType="1"/>
            </p:cNvSpPr>
            <p:nvPr/>
          </p:nvSpPr>
          <p:spPr bwMode="auto">
            <a:xfrm>
              <a:off x="2382" y="3168"/>
              <a:ext cx="804" cy="52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96762" name="Group 154">
              <a:extLst>
                <a:ext uri="{FF2B5EF4-FFF2-40B4-BE49-F238E27FC236}">
                  <a16:creationId xmlns:a16="http://schemas.microsoft.com/office/drawing/2014/main" id="{1740BBBB-69D4-42B6-AF69-4030B5C3EE81}"/>
                </a:ext>
              </a:extLst>
            </p:cNvPr>
            <p:cNvGrpSpPr>
              <a:grpSpLocks/>
            </p:cNvGrpSpPr>
            <p:nvPr/>
          </p:nvGrpSpPr>
          <p:grpSpPr bwMode="auto">
            <a:xfrm>
              <a:off x="2147" y="3696"/>
              <a:ext cx="285" cy="288"/>
              <a:chOff x="888" y="3472"/>
              <a:chExt cx="272" cy="288"/>
            </a:xfrm>
          </p:grpSpPr>
          <p:sp>
            <p:nvSpPr>
              <p:cNvPr id="196763" name="Rectangle 155">
                <a:extLst>
                  <a:ext uri="{FF2B5EF4-FFF2-40B4-BE49-F238E27FC236}">
                    <a16:creationId xmlns:a16="http://schemas.microsoft.com/office/drawing/2014/main" id="{92FBC038-51C6-4BBD-9D74-87189C61091B}"/>
                  </a:ext>
                </a:extLst>
              </p:cNvPr>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764" name="Text Box 156">
                <a:extLst>
                  <a:ext uri="{FF2B5EF4-FFF2-40B4-BE49-F238E27FC236}">
                    <a16:creationId xmlns:a16="http://schemas.microsoft.com/office/drawing/2014/main" id="{47AD4432-6FFE-470C-826A-D5764247C6CB}"/>
                  </a:ext>
                </a:extLst>
              </p:cNvPr>
              <p:cNvSpPr txBox="1">
                <a:spLocks noChangeArrowheads="1"/>
              </p:cNvSpPr>
              <p:nvPr/>
            </p:nvSpPr>
            <p:spPr bwMode="auto">
              <a:xfrm>
                <a:off x="913" y="3472"/>
                <a:ext cx="2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P</a:t>
                </a:r>
              </a:p>
            </p:txBody>
          </p:sp>
        </p:grpSp>
        <p:sp>
          <p:nvSpPr>
            <p:cNvPr id="196766" name="Text Box 158">
              <a:extLst>
                <a:ext uri="{FF2B5EF4-FFF2-40B4-BE49-F238E27FC236}">
                  <a16:creationId xmlns:a16="http://schemas.microsoft.com/office/drawing/2014/main" id="{06DBAAC2-4C03-4090-ACD3-7B1AE6E919CD}"/>
                </a:ext>
              </a:extLst>
            </p:cNvPr>
            <p:cNvSpPr txBox="1">
              <a:spLocks noChangeArrowheads="1"/>
            </p:cNvSpPr>
            <p:nvPr/>
          </p:nvSpPr>
          <p:spPr bwMode="auto">
            <a:xfrm>
              <a:off x="1392" y="1536"/>
              <a:ext cx="55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线程 </a:t>
              </a:r>
              <a:r>
                <a:rPr kumimoji="0" lang="en-US" altLang="zh-CN"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1</a:t>
              </a:r>
            </a:p>
          </p:txBody>
        </p:sp>
        <p:sp>
          <p:nvSpPr>
            <p:cNvPr id="196767" name="Text Box 159">
              <a:extLst>
                <a:ext uri="{FF2B5EF4-FFF2-40B4-BE49-F238E27FC236}">
                  <a16:creationId xmlns:a16="http://schemas.microsoft.com/office/drawing/2014/main" id="{559C5478-EB3C-4852-B64C-2B61B22A791D}"/>
                </a:ext>
              </a:extLst>
            </p:cNvPr>
            <p:cNvSpPr txBox="1">
              <a:spLocks noChangeArrowheads="1"/>
            </p:cNvSpPr>
            <p:nvPr/>
          </p:nvSpPr>
          <p:spPr bwMode="auto">
            <a:xfrm>
              <a:off x="2361" y="1536"/>
              <a:ext cx="5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线程 </a:t>
              </a:r>
              <a:r>
                <a:rPr kumimoji="0" lang="en-US" altLang="zh-CN"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n</a:t>
              </a:r>
            </a:p>
          </p:txBody>
        </p:sp>
      </p:grpSp>
      <p:grpSp>
        <p:nvGrpSpPr>
          <p:cNvPr id="196771" name="Group 163">
            <a:extLst>
              <a:ext uri="{FF2B5EF4-FFF2-40B4-BE49-F238E27FC236}">
                <a16:creationId xmlns:a16="http://schemas.microsoft.com/office/drawing/2014/main" id="{BF3DAA0F-9A01-48E0-8882-B84D66733CAC}"/>
              </a:ext>
            </a:extLst>
          </p:cNvPr>
          <p:cNvGrpSpPr>
            <a:grpSpLocks/>
          </p:cNvGrpSpPr>
          <p:nvPr/>
        </p:nvGrpSpPr>
        <p:grpSpPr bwMode="auto">
          <a:xfrm>
            <a:off x="5257800" y="3886200"/>
            <a:ext cx="3581400" cy="2057400"/>
            <a:chOff x="3312" y="2448"/>
            <a:chExt cx="2256" cy="1296"/>
          </a:xfrm>
        </p:grpSpPr>
        <p:sp>
          <p:nvSpPr>
            <p:cNvPr id="196769" name="Line 161">
              <a:extLst>
                <a:ext uri="{FF2B5EF4-FFF2-40B4-BE49-F238E27FC236}">
                  <a16:creationId xmlns:a16="http://schemas.microsoft.com/office/drawing/2014/main" id="{FD9C3A0C-4B5F-4F25-9E77-F358122A46AA}"/>
                </a:ext>
              </a:extLst>
            </p:cNvPr>
            <p:cNvSpPr>
              <a:spLocks noChangeShapeType="1"/>
            </p:cNvSpPr>
            <p:nvPr/>
          </p:nvSpPr>
          <p:spPr bwMode="auto">
            <a:xfrm flipH="1">
              <a:off x="3312" y="3264"/>
              <a:ext cx="1152" cy="48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6770" name="Text Box 162">
              <a:extLst>
                <a:ext uri="{FF2B5EF4-FFF2-40B4-BE49-F238E27FC236}">
                  <a16:creationId xmlns:a16="http://schemas.microsoft.com/office/drawing/2014/main" id="{890667E2-C30A-40B0-90DB-34710C05E2D6}"/>
                </a:ext>
              </a:extLst>
            </p:cNvPr>
            <p:cNvSpPr txBox="1">
              <a:spLocks noChangeArrowheads="1"/>
            </p:cNvSpPr>
            <p:nvPr/>
          </p:nvSpPr>
          <p:spPr bwMode="auto">
            <a:xfrm>
              <a:off x="4416" y="2448"/>
              <a:ext cx="1152" cy="121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rPr>
                <a:t>进程不能很好的利用多</a:t>
              </a:r>
              <a:r>
                <a:rPr kumimoji="0" lang="en-US" altLang="zh-CN"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rPr>
                <a:t>CPU</a:t>
              </a:r>
              <a:r>
                <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rPr>
                <a:t>，因为进程的地址空间不同</a:t>
              </a:r>
            </a:p>
          </p:txBody>
        </p:sp>
      </p:grpSp>
      <p:pic>
        <p:nvPicPr>
          <p:cNvPr id="2" name="图片 1">
            <a:extLst>
              <a:ext uri="{FF2B5EF4-FFF2-40B4-BE49-F238E27FC236}">
                <a16:creationId xmlns:a16="http://schemas.microsoft.com/office/drawing/2014/main" id="{5E5A5DBE-6FBB-457B-B9C9-F299BEE004AF}"/>
              </a:ext>
            </a:extLst>
          </p:cNvPr>
          <p:cNvPicPr>
            <a:picLocks noChangeAspect="1"/>
          </p:cNvPicPr>
          <p:nvPr/>
        </p:nvPicPr>
        <p:blipFill>
          <a:blip r:embed="rId3"/>
          <a:stretch>
            <a:fillRect/>
          </a:stretch>
        </p:blipFill>
        <p:spPr>
          <a:xfrm>
            <a:off x="6923315" y="234011"/>
            <a:ext cx="2126902" cy="198600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6771"/>
                                        </p:tgtEl>
                                        <p:attrNameLst>
                                          <p:attrName>style.visibility</p:attrName>
                                        </p:attrNameLst>
                                      </p:cBhvr>
                                      <p:to>
                                        <p:strVal val="visible"/>
                                      </p:to>
                                    </p:set>
                                    <p:animEffect transition="in" filter="dissolve">
                                      <p:cBhvr>
                                        <p:cTn id="12" dur="500"/>
                                        <p:tgtEl>
                                          <p:spTgt spid="196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6CFB76D-B8CD-4545-81EA-188E51357274}"/>
              </a:ext>
            </a:extLst>
          </p:cNvPr>
          <p:cNvSpPr>
            <a:spLocks noGrp="1"/>
          </p:cNvSpPr>
          <p:nvPr>
            <p:ph idx="1"/>
          </p:nvPr>
        </p:nvSpPr>
        <p:spPr>
          <a:xfrm>
            <a:off x="712178" y="1311566"/>
            <a:ext cx="7572506" cy="5157643"/>
          </a:xfrm>
        </p:spPr>
        <p:txBody>
          <a:bodyPr/>
          <a:lstStyle/>
          <a:p>
            <a:pPr marL="0" indent="0">
              <a:buNone/>
            </a:pPr>
            <a:r>
              <a:rPr kumimoji="1" lang="en-US" altLang="zh-CN" dirty="0">
                <a:solidFill>
                  <a:srgbClr val="FF0000"/>
                </a:solidFill>
                <a:latin typeface="Times New Roman" panose="02020603050405020304" pitchFamily="18" charset="0"/>
              </a:rPr>
              <a:t>2. </a:t>
            </a:r>
            <a:r>
              <a:rPr kumimoji="1" lang="zh-CN" altLang="en-US" dirty="0">
                <a:solidFill>
                  <a:srgbClr val="FF0000"/>
                </a:solidFill>
                <a:latin typeface="Times New Roman" panose="02020603050405020304" pitchFamily="18" charset="0"/>
              </a:rPr>
              <a:t>内核支持线程 （</a:t>
            </a:r>
            <a:r>
              <a:rPr kumimoji="1" lang="en-US" altLang="zh-CN" dirty="0">
                <a:solidFill>
                  <a:srgbClr val="FF0000"/>
                </a:solidFill>
                <a:latin typeface="Times New Roman" panose="02020603050405020304" pitchFamily="18" charset="0"/>
              </a:rPr>
              <a:t>Kernel Supported Threads)</a:t>
            </a:r>
            <a:endParaRPr kumimoji="1" lang="zh-CN" altLang="en-US" dirty="0">
              <a:solidFill>
                <a:srgbClr val="FF0000"/>
              </a:solidFill>
              <a:latin typeface="Times New Roman" panose="02020603050405020304" pitchFamily="18" charset="0"/>
            </a:endParaRPr>
          </a:p>
          <a:p>
            <a:pPr lvl="1" algn="just">
              <a:lnSpc>
                <a:spcPct val="120000"/>
              </a:lnSpc>
              <a:spcBef>
                <a:spcPct val="50000"/>
              </a:spcBef>
              <a:buClrTx/>
              <a:buSzTx/>
            </a:pPr>
            <a:r>
              <a:rPr kumimoji="1" lang="zh-CN" altLang="en-US" dirty="0">
                <a:latin typeface="Times New Roman" panose="02020603050405020304" pitchFamily="18" charset="0"/>
              </a:rPr>
              <a:t> 内核支持线程，是在内核的支持下运行的，</a:t>
            </a:r>
            <a:r>
              <a:rPr kumimoji="1" lang="zh-CN" altLang="en-US" u="sng" dirty="0">
                <a:solidFill>
                  <a:srgbClr val="FF0000"/>
                </a:solidFill>
                <a:latin typeface="Times New Roman" panose="02020603050405020304" pitchFamily="18" charset="0"/>
              </a:rPr>
              <a:t>即无论是用户进程中的线程，还是系统进程中的线程，他们的创建、撤消和切换等，是依靠内核实现的。</a:t>
            </a:r>
          </a:p>
          <a:p>
            <a:pPr lvl="1" algn="just">
              <a:lnSpc>
                <a:spcPct val="120000"/>
              </a:lnSpc>
              <a:spcBef>
                <a:spcPct val="50000"/>
              </a:spcBef>
              <a:buClrTx/>
              <a:buSzTx/>
            </a:pPr>
            <a:r>
              <a:rPr kumimoji="1" lang="zh-CN" altLang="en-US" dirty="0">
                <a:latin typeface="Times New Roman" panose="02020603050405020304" pitchFamily="18" charset="0"/>
              </a:rPr>
              <a:t>在内核空间中为每一个内核支持线程设置了一个线程控制块</a:t>
            </a:r>
            <a:r>
              <a:rPr kumimoji="1" lang="en-US" altLang="zh-CN" dirty="0">
                <a:solidFill>
                  <a:srgbClr val="FF0000"/>
                </a:solidFill>
                <a:latin typeface="Times New Roman" panose="02020603050405020304" pitchFamily="18" charset="0"/>
              </a:rPr>
              <a:t>TCB</a:t>
            </a:r>
            <a:r>
              <a:rPr kumimoji="1" lang="zh-CN" altLang="en-US" dirty="0">
                <a:latin typeface="Times New Roman" panose="02020603050405020304" pitchFamily="18" charset="0"/>
              </a:rPr>
              <a:t>， 内核是根据该控制块而感知某线程的存在的，并对其加以控制。 </a:t>
            </a:r>
            <a:endParaRPr lang="zh-CN" altLang="en-US" dirty="0"/>
          </a:p>
        </p:txBody>
      </p:sp>
      <p:sp>
        <p:nvSpPr>
          <p:cNvPr id="3" name="标题 2">
            <a:extLst>
              <a:ext uri="{FF2B5EF4-FFF2-40B4-BE49-F238E27FC236}">
                <a16:creationId xmlns:a16="http://schemas.microsoft.com/office/drawing/2014/main" id="{10603BF4-186F-46B4-9006-CD9FF79FC834}"/>
              </a:ext>
            </a:extLst>
          </p:cNvPr>
          <p:cNvSpPr>
            <a:spLocks noGrp="1"/>
          </p:cNvSpPr>
          <p:nvPr>
            <p:ph type="title"/>
          </p:nvPr>
        </p:nvSpPr>
        <p:spPr/>
        <p:txBody>
          <a:bodyPr/>
          <a:lstStyle/>
          <a:p>
            <a:r>
              <a:rPr lang="en-US" altLang="zh-CN" dirty="0"/>
              <a:t>2.8  </a:t>
            </a:r>
            <a:r>
              <a:rPr lang="zh-CN" altLang="en-US" dirty="0"/>
              <a:t>线程的实现方式 </a:t>
            </a:r>
            <a:br>
              <a:rPr lang="zh-CN" altLang="en-US" dirty="0"/>
            </a:br>
            <a:endParaRPr lang="zh-CN" altLang="en-US" dirty="0"/>
          </a:p>
        </p:txBody>
      </p:sp>
    </p:spTree>
    <p:extLst>
      <p:ext uri="{BB962C8B-B14F-4D97-AF65-F5344CB8AC3E}">
        <p14:creationId xmlns:p14="http://schemas.microsoft.com/office/powerpoint/2010/main" val="765381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a:extLst>
              <a:ext uri="{FF2B5EF4-FFF2-40B4-BE49-F238E27FC236}">
                <a16:creationId xmlns:a16="http://schemas.microsoft.com/office/drawing/2014/main" id="{E5FE3468-C1BE-42B8-BBE2-100967578D1B}"/>
              </a:ext>
            </a:extLst>
          </p:cNvPr>
          <p:cNvSpPr>
            <a:spLocks noGrp="1" noRot="1" noChangeArrowheads="1"/>
          </p:cNvSpPr>
          <p:nvPr>
            <p:ph type="title"/>
          </p:nvPr>
        </p:nvSpPr>
        <p:spPr>
          <a:xfrm>
            <a:off x="710588" y="375492"/>
            <a:ext cx="8142288" cy="690563"/>
          </a:xfrm>
          <a:noFill/>
        </p:spPr>
        <p:txBody>
          <a:bodyPr/>
          <a:lstStyle/>
          <a:p>
            <a:r>
              <a:rPr lang="zh-CN" altLang="en-US" sz="2800" b="1" dirty="0">
                <a:solidFill>
                  <a:srgbClr val="5E49F7"/>
                </a:solidFill>
                <a:latin typeface="+mj-ea"/>
                <a:ea typeface="+mj-ea"/>
              </a:rPr>
              <a:t>内核支持线程（</a:t>
            </a:r>
            <a:r>
              <a:rPr lang="en-US" altLang="zh-CN" sz="2800" b="1" dirty="0">
                <a:solidFill>
                  <a:srgbClr val="5E49F7"/>
                </a:solidFill>
                <a:latin typeface="+mj-ea"/>
                <a:ea typeface="+mj-ea"/>
              </a:rPr>
              <a:t>Kernel Supported Threads</a:t>
            </a:r>
            <a:r>
              <a:rPr lang="en-US" altLang="zh-CN" sz="2800" b="1" dirty="0">
                <a:latin typeface="+mj-ea"/>
                <a:ea typeface="+mj-ea"/>
              </a:rPr>
              <a:t>)</a:t>
            </a:r>
          </a:p>
        </p:txBody>
      </p:sp>
      <p:sp>
        <p:nvSpPr>
          <p:cNvPr id="352259" name="Rectangle 3">
            <a:extLst>
              <a:ext uri="{FF2B5EF4-FFF2-40B4-BE49-F238E27FC236}">
                <a16:creationId xmlns:a16="http://schemas.microsoft.com/office/drawing/2014/main" id="{6C813CBE-8C4E-4EF5-B05B-621A5B4D56BC}"/>
              </a:ext>
            </a:extLst>
          </p:cNvPr>
          <p:cNvSpPr>
            <a:spLocks noGrp="1" noChangeArrowheads="1"/>
          </p:cNvSpPr>
          <p:nvPr>
            <p:ph type="body" idx="1"/>
          </p:nvPr>
        </p:nvSpPr>
        <p:spPr>
          <a:xfrm>
            <a:off x="581818" y="1571625"/>
            <a:ext cx="7980363" cy="3714750"/>
          </a:xfrm>
          <a:noFill/>
        </p:spPr>
        <p:txBody>
          <a:bodyPr/>
          <a:lstStyle/>
          <a:p>
            <a:r>
              <a:rPr lang="zh-CN" altLang="en-US" sz="2800" b="1" dirty="0">
                <a:solidFill>
                  <a:srgbClr val="000000"/>
                </a:solidFill>
                <a:latin typeface="楷体_GB2312" pitchFamily="49" charset="-122"/>
                <a:ea typeface="楷体_GB2312" pitchFamily="49" charset="-122"/>
              </a:rPr>
              <a:t>所有线程管理由内核完成</a:t>
            </a:r>
          </a:p>
          <a:p>
            <a:r>
              <a:rPr lang="zh-CN" altLang="en-US" sz="2800" b="1" dirty="0">
                <a:solidFill>
                  <a:srgbClr val="000000"/>
                </a:solidFill>
                <a:latin typeface="楷体_GB2312" pitchFamily="49" charset="-122"/>
                <a:ea typeface="楷体_GB2312" pitchFamily="49" charset="-122"/>
              </a:rPr>
              <a:t>没有线程库，但内核提供</a:t>
            </a:r>
            <a:r>
              <a:rPr lang="en-US" altLang="zh-CN" sz="2800" b="1" dirty="0">
                <a:solidFill>
                  <a:srgbClr val="000000"/>
                </a:solidFill>
                <a:latin typeface="楷体_GB2312" pitchFamily="49" charset="-122"/>
                <a:ea typeface="楷体_GB2312" pitchFamily="49" charset="-122"/>
              </a:rPr>
              <a:t>API</a:t>
            </a:r>
          </a:p>
          <a:p>
            <a:r>
              <a:rPr lang="zh-CN" altLang="en-US" sz="2800" b="1" dirty="0">
                <a:solidFill>
                  <a:srgbClr val="000000"/>
                </a:solidFill>
                <a:latin typeface="楷体_GB2312" pitchFamily="49" charset="-122"/>
                <a:ea typeface="楷体_GB2312" pitchFamily="49" charset="-122"/>
              </a:rPr>
              <a:t>线程的创建、撤消是依靠内核实现的</a:t>
            </a:r>
          </a:p>
          <a:p>
            <a:r>
              <a:rPr lang="zh-CN" altLang="en-US" sz="2800" b="1" dirty="0">
                <a:solidFill>
                  <a:srgbClr val="000000"/>
                </a:solidFill>
                <a:latin typeface="楷体_GB2312" pitchFamily="49" charset="-122"/>
                <a:ea typeface="楷体_GB2312" pitchFamily="49" charset="-122"/>
              </a:rPr>
              <a:t>线程之间的切换需要内核支持</a:t>
            </a:r>
          </a:p>
          <a:p>
            <a:r>
              <a:rPr lang="zh-CN" altLang="en-US" sz="2800" b="1" dirty="0">
                <a:solidFill>
                  <a:srgbClr val="000000"/>
                </a:solidFill>
                <a:latin typeface="楷体_GB2312" pitchFamily="49" charset="-122"/>
                <a:ea typeface="楷体_GB2312" pitchFamily="49" charset="-122"/>
              </a:rPr>
              <a:t>以线程为基础进行调度</a:t>
            </a:r>
          </a:p>
          <a:p>
            <a:r>
              <a:rPr lang="zh-CN" altLang="en-US" sz="2800" b="1" dirty="0">
                <a:solidFill>
                  <a:srgbClr val="000000"/>
                </a:solidFill>
                <a:latin typeface="楷体_GB2312" pitchFamily="49" charset="-122"/>
                <a:ea typeface="楷体_GB2312" pitchFamily="49" charset="-122"/>
              </a:rPr>
              <a:t>内核是根据每个线程的控制块来控制线程的</a:t>
            </a:r>
            <a:endParaRPr lang="en-US" altLang="zh-CN" sz="2800" b="1" dirty="0">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2477520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52259">
                                            <p:txEl>
                                              <p:pRg st="0" end="0"/>
                                            </p:txEl>
                                          </p:spTgt>
                                        </p:tgtEl>
                                        <p:attrNameLst>
                                          <p:attrName>style.visibility</p:attrName>
                                        </p:attrNameLst>
                                      </p:cBhvr>
                                      <p:to>
                                        <p:strVal val="visible"/>
                                      </p:to>
                                    </p:set>
                                    <p:animEffect transition="in" filter="box(in)">
                                      <p:cBhvr>
                                        <p:cTn id="7" dur="500"/>
                                        <p:tgtEl>
                                          <p:spTgt spid="3522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52259">
                                            <p:txEl>
                                              <p:pRg st="1" end="1"/>
                                            </p:txEl>
                                          </p:spTgt>
                                        </p:tgtEl>
                                        <p:attrNameLst>
                                          <p:attrName>style.visibility</p:attrName>
                                        </p:attrNameLst>
                                      </p:cBhvr>
                                      <p:to>
                                        <p:strVal val="visible"/>
                                      </p:to>
                                    </p:set>
                                    <p:animEffect transition="in" filter="box(in)">
                                      <p:cBhvr>
                                        <p:cTn id="12" dur="500"/>
                                        <p:tgtEl>
                                          <p:spTgt spid="3522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52259">
                                            <p:txEl>
                                              <p:pRg st="2" end="2"/>
                                            </p:txEl>
                                          </p:spTgt>
                                        </p:tgtEl>
                                        <p:attrNameLst>
                                          <p:attrName>style.visibility</p:attrName>
                                        </p:attrNameLst>
                                      </p:cBhvr>
                                      <p:to>
                                        <p:strVal val="visible"/>
                                      </p:to>
                                    </p:set>
                                    <p:animEffect transition="in" filter="box(in)">
                                      <p:cBhvr>
                                        <p:cTn id="17" dur="500"/>
                                        <p:tgtEl>
                                          <p:spTgt spid="3522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52259">
                                            <p:txEl>
                                              <p:pRg st="3" end="3"/>
                                            </p:txEl>
                                          </p:spTgt>
                                        </p:tgtEl>
                                        <p:attrNameLst>
                                          <p:attrName>style.visibility</p:attrName>
                                        </p:attrNameLst>
                                      </p:cBhvr>
                                      <p:to>
                                        <p:strVal val="visible"/>
                                      </p:to>
                                    </p:set>
                                    <p:animEffect transition="in" filter="box(in)">
                                      <p:cBhvr>
                                        <p:cTn id="22" dur="500"/>
                                        <p:tgtEl>
                                          <p:spTgt spid="35225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352259">
                                            <p:txEl>
                                              <p:pRg st="4" end="4"/>
                                            </p:txEl>
                                          </p:spTgt>
                                        </p:tgtEl>
                                        <p:attrNameLst>
                                          <p:attrName>style.visibility</p:attrName>
                                        </p:attrNameLst>
                                      </p:cBhvr>
                                      <p:to>
                                        <p:strVal val="visible"/>
                                      </p:to>
                                    </p:set>
                                    <p:animEffect transition="in" filter="box(in)">
                                      <p:cBhvr>
                                        <p:cTn id="27" dur="500"/>
                                        <p:tgtEl>
                                          <p:spTgt spid="35225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352259">
                                            <p:txEl>
                                              <p:pRg st="5" end="5"/>
                                            </p:txEl>
                                          </p:spTgt>
                                        </p:tgtEl>
                                        <p:attrNameLst>
                                          <p:attrName>style.visibility</p:attrName>
                                        </p:attrNameLst>
                                      </p:cBhvr>
                                      <p:to>
                                        <p:strVal val="visible"/>
                                      </p:to>
                                    </p:set>
                                    <p:animEffect transition="in" filter="box(in)">
                                      <p:cBhvr>
                                        <p:cTn id="32" dur="500"/>
                                        <p:tgtEl>
                                          <p:spTgt spid="3522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BA890E-8DDB-4DF1-A003-537E2B67527C}"/>
              </a:ext>
            </a:extLst>
          </p:cNvPr>
          <p:cNvSpPr>
            <a:spLocks noGrp="1"/>
          </p:cNvSpPr>
          <p:nvPr>
            <p:ph idx="1"/>
          </p:nvPr>
        </p:nvSpPr>
        <p:spPr/>
        <p:txBody>
          <a:bodyPr/>
          <a:lstStyle/>
          <a:p>
            <a:pPr marL="205740" lvl="1" indent="0">
              <a:lnSpc>
                <a:spcPct val="130000"/>
              </a:lnSpc>
              <a:buNone/>
              <a:defRPr/>
            </a:pPr>
            <a:r>
              <a:rPr lang="en-US" altLang="zh-CN" dirty="0">
                <a:latin typeface="Arial" charset="0"/>
              </a:rPr>
              <a:t>(1) </a:t>
            </a:r>
            <a:r>
              <a:rPr lang="zh-CN" altLang="en-US" dirty="0">
                <a:latin typeface="Arial" charset="0"/>
              </a:rPr>
              <a:t>在多处理器系统中，内核能够同时调度同一进程中多个线程并行执行；</a:t>
            </a:r>
          </a:p>
          <a:p>
            <a:pPr marL="205740" lvl="1" indent="0">
              <a:lnSpc>
                <a:spcPct val="130000"/>
              </a:lnSpc>
              <a:buNone/>
              <a:defRPr/>
            </a:pPr>
            <a:r>
              <a:rPr lang="en-US" altLang="zh-CN" dirty="0">
                <a:latin typeface="Arial" charset="0"/>
              </a:rPr>
              <a:t>(2) </a:t>
            </a:r>
            <a:r>
              <a:rPr lang="zh-CN" altLang="en-US" dirty="0">
                <a:latin typeface="Arial" charset="0"/>
              </a:rPr>
              <a:t>如果进程中的一个线程被阻塞了，内核可以调度该进程中的其它线程占有处理器运行，也可以运行其它进程中的线程；</a:t>
            </a:r>
          </a:p>
          <a:p>
            <a:pPr marL="205740" lvl="1" indent="0">
              <a:lnSpc>
                <a:spcPct val="130000"/>
              </a:lnSpc>
              <a:buNone/>
              <a:defRPr/>
            </a:pPr>
            <a:r>
              <a:rPr lang="en-US" altLang="zh-CN" dirty="0">
                <a:latin typeface="Arial" charset="0"/>
              </a:rPr>
              <a:t>(3) </a:t>
            </a:r>
            <a:r>
              <a:rPr lang="zh-CN" altLang="en-US" dirty="0">
                <a:latin typeface="Arial" charset="0"/>
              </a:rPr>
              <a:t>内核支持线程具有很小的数据结构和堆栈，线程的切换比较快，切换开销小；</a:t>
            </a:r>
          </a:p>
          <a:p>
            <a:pPr marL="205740" lvl="1" indent="0">
              <a:lnSpc>
                <a:spcPct val="130000"/>
              </a:lnSpc>
              <a:buNone/>
              <a:defRPr/>
            </a:pPr>
            <a:r>
              <a:rPr lang="en-US" altLang="zh-CN" dirty="0">
                <a:latin typeface="Arial" charset="0"/>
              </a:rPr>
              <a:t>(4) </a:t>
            </a:r>
            <a:r>
              <a:rPr lang="zh-CN" altLang="en-US" dirty="0">
                <a:latin typeface="Arial" charset="0"/>
              </a:rPr>
              <a:t>内核本身也可以采用多线程技术，可以提高系统的执行速度和效率。</a:t>
            </a:r>
            <a:endParaRPr lang="zh-CN" altLang="en-US" kern="0" dirty="0">
              <a:solidFill>
                <a:srgbClr val="FF0000"/>
              </a:solidFill>
              <a:latin typeface="Arial"/>
              <a:ea typeface="宋体"/>
            </a:endParaRPr>
          </a:p>
          <a:p>
            <a:endParaRPr lang="zh-CN" altLang="en-US" dirty="0"/>
          </a:p>
        </p:txBody>
      </p:sp>
      <p:sp>
        <p:nvSpPr>
          <p:cNvPr id="3" name="标题 2">
            <a:extLst>
              <a:ext uri="{FF2B5EF4-FFF2-40B4-BE49-F238E27FC236}">
                <a16:creationId xmlns:a16="http://schemas.microsoft.com/office/drawing/2014/main" id="{7A440DE9-F878-45FD-ACF1-0CEE53BA17D2}"/>
              </a:ext>
            </a:extLst>
          </p:cNvPr>
          <p:cNvSpPr>
            <a:spLocks noGrp="1"/>
          </p:cNvSpPr>
          <p:nvPr>
            <p:ph type="title"/>
          </p:nvPr>
        </p:nvSpPr>
        <p:spPr/>
        <p:txBody>
          <a:bodyPr/>
          <a:lstStyle/>
          <a:p>
            <a:r>
              <a:rPr lang="zh-CN" altLang="en-US" dirty="0"/>
              <a:t>内核支持线程的主要优点</a:t>
            </a:r>
          </a:p>
        </p:txBody>
      </p:sp>
    </p:spTree>
    <p:extLst>
      <p:ext uri="{BB962C8B-B14F-4D97-AF65-F5344CB8AC3E}">
        <p14:creationId xmlns:p14="http://schemas.microsoft.com/office/powerpoint/2010/main" val="4236906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1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1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1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down)">
                                      <p:cBhvr>
                                        <p:cTn id="22" dur="1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a:extLst>
              <a:ext uri="{FF2B5EF4-FFF2-40B4-BE49-F238E27FC236}">
                <a16:creationId xmlns:a16="http://schemas.microsoft.com/office/drawing/2014/main" id="{65281151-2666-40FA-BB9A-0F1C97CBE762}"/>
              </a:ext>
            </a:extLst>
          </p:cNvPr>
          <p:cNvSpPr>
            <a:spLocks noGrp="1" noRot="1" noChangeArrowheads="1"/>
          </p:cNvSpPr>
          <p:nvPr>
            <p:ph type="title"/>
          </p:nvPr>
        </p:nvSpPr>
        <p:spPr/>
        <p:txBody>
          <a:bodyPr/>
          <a:lstStyle/>
          <a:p>
            <a:r>
              <a:rPr lang="zh-CN" altLang="en-US" dirty="0">
                <a:solidFill>
                  <a:srgbClr val="FF0000"/>
                </a:solidFill>
              </a:rPr>
              <a:t>内核支持线程的主要缺点</a:t>
            </a:r>
            <a:endParaRPr lang="zh-CN" altLang="en-US" dirty="0"/>
          </a:p>
        </p:txBody>
      </p:sp>
      <p:sp>
        <p:nvSpPr>
          <p:cNvPr id="478212" name="Text Box 4">
            <a:extLst>
              <a:ext uri="{FF2B5EF4-FFF2-40B4-BE49-F238E27FC236}">
                <a16:creationId xmlns:a16="http://schemas.microsoft.com/office/drawing/2014/main" id="{321A2CFF-4C50-4027-8D1A-69BE0A9658BE}"/>
              </a:ext>
            </a:extLst>
          </p:cNvPr>
          <p:cNvSpPr txBox="1">
            <a:spLocks noGrp="1" noChangeArrowheads="1"/>
          </p:cNvSpPr>
          <p:nvPr>
            <p:ph type="body" idx="1"/>
          </p:nvPr>
        </p:nvSpPr>
        <p:spPr>
          <a:effectLst>
            <a:prstShdw prst="shdw18" dist="17961" dir="13500000">
              <a:schemeClr val="accent1">
                <a:gamma/>
                <a:shade val="60000"/>
                <a:invGamma/>
              </a:schemeClr>
            </a:prstShdw>
          </a:effectLst>
        </p:spPr>
        <p:txBody>
          <a:bodyPr/>
          <a:lstStyle/>
          <a:p>
            <a:pPr lvl="1">
              <a:defRPr/>
            </a:pPr>
            <a:r>
              <a:rPr lang="zh-CN" altLang="en-US" sz="2800" dirty="0"/>
              <a:t>对于线程切换而言，其</a:t>
            </a:r>
            <a:r>
              <a:rPr lang="zh-CN" altLang="en-US" sz="2800" dirty="0">
                <a:solidFill>
                  <a:srgbClr val="C00000"/>
                </a:solidFill>
              </a:rPr>
              <a:t>模式切换</a:t>
            </a:r>
            <a:r>
              <a:rPr lang="zh-CN" altLang="en-US" sz="2800" dirty="0"/>
              <a:t>的开销较大</a:t>
            </a:r>
            <a:endParaRPr lang="en-US" altLang="zh-CN" sz="2800" dirty="0"/>
          </a:p>
          <a:p>
            <a:pPr marL="205740" lvl="1" indent="0">
              <a:buNone/>
              <a:defRPr/>
            </a:pPr>
            <a:r>
              <a:rPr lang="zh-CN" altLang="en-US" sz="2800" dirty="0"/>
              <a:t>      在同一个进程中，从一个线程切换到另一个线程时，需要从用户态转到内核态再转到用户态进行，这是因为</a:t>
            </a:r>
            <a:r>
              <a:rPr lang="zh-CN" altLang="en-US" sz="2800" i="1" u="sng" dirty="0">
                <a:solidFill>
                  <a:schemeClr val="folHlink"/>
                </a:solidFill>
              </a:rPr>
              <a:t>用户进程的线程在用户态运行，而线程调度和管理是在内核实现的</a:t>
            </a:r>
            <a:r>
              <a:rPr lang="zh-CN" altLang="en-US" sz="2800" dirty="0"/>
              <a:t>，系统开销较大。</a:t>
            </a:r>
          </a:p>
          <a:p>
            <a:pPr eaLnBrk="1" hangingPunct="1">
              <a:spcBef>
                <a:spcPct val="50000"/>
              </a:spcBef>
              <a:buClrTx/>
              <a:buSzTx/>
              <a:buFontTx/>
              <a:buNone/>
              <a:defRPr/>
            </a:pPr>
            <a:endParaRPr lang="zh-CN" altLang="en-US" sz="2400" b="1" dirty="0"/>
          </a:p>
        </p:txBody>
      </p:sp>
    </p:spTree>
    <p:extLst>
      <p:ext uri="{BB962C8B-B14F-4D97-AF65-F5344CB8AC3E}">
        <p14:creationId xmlns:p14="http://schemas.microsoft.com/office/powerpoint/2010/main" val="1201800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8ACCF144-FD04-4996-8FF4-2202CBDBE364}"/>
              </a:ext>
            </a:extLst>
          </p:cNvPr>
          <p:cNvSpPr>
            <a:spLocks noGrp="1" noChangeArrowheads="1"/>
          </p:cNvSpPr>
          <p:nvPr>
            <p:ph type="title"/>
          </p:nvPr>
        </p:nvSpPr>
        <p:spPr>
          <a:xfrm>
            <a:off x="381000" y="304800"/>
            <a:ext cx="8763000" cy="676275"/>
          </a:xfrm>
        </p:spPr>
        <p:txBody>
          <a:bodyPr/>
          <a:lstStyle/>
          <a:p>
            <a:r>
              <a:rPr lang="zh-CN" altLang="en-US" dirty="0"/>
              <a:t>内核支持线程的工作模型</a:t>
            </a:r>
          </a:p>
        </p:txBody>
      </p:sp>
      <p:sp>
        <p:nvSpPr>
          <p:cNvPr id="199683" name="Rectangle 3">
            <a:extLst>
              <a:ext uri="{FF2B5EF4-FFF2-40B4-BE49-F238E27FC236}">
                <a16:creationId xmlns:a16="http://schemas.microsoft.com/office/drawing/2014/main" id="{94231C0B-52C4-4A32-97F5-4F979C29A50F}"/>
              </a:ext>
            </a:extLst>
          </p:cNvPr>
          <p:cNvSpPr>
            <a:spLocks noChangeArrowheads="1"/>
          </p:cNvSpPr>
          <p:nvPr/>
        </p:nvSpPr>
        <p:spPr bwMode="auto">
          <a:xfrm>
            <a:off x="685800" y="5764213"/>
            <a:ext cx="84582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用户创建的就是核心级线程</a:t>
            </a:r>
            <a:r>
              <a:rPr kumimoji="0" lang="en-US" altLang="zh-CN"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  </a:t>
            </a:r>
            <a:r>
              <a:rPr kumimoji="0" lang="en-US" altLang="zh-CN"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a:t>
            </a:r>
            <a:r>
              <a:rPr kumimoji="0" lang="en-US" altLang="zh-CN"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 </a:t>
            </a:r>
            <a:r>
              <a:rPr kumimoji="0" lang="zh-CN" altLang="en-US"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系统调用</a:t>
            </a:r>
          </a:p>
        </p:txBody>
      </p:sp>
      <p:grpSp>
        <p:nvGrpSpPr>
          <p:cNvPr id="199753" name="Group 73">
            <a:extLst>
              <a:ext uri="{FF2B5EF4-FFF2-40B4-BE49-F238E27FC236}">
                <a16:creationId xmlns:a16="http://schemas.microsoft.com/office/drawing/2014/main" id="{22D7C2AC-214C-4848-98DD-F6A49EF66BD9}"/>
              </a:ext>
            </a:extLst>
          </p:cNvPr>
          <p:cNvGrpSpPr>
            <a:grpSpLocks/>
          </p:cNvGrpSpPr>
          <p:nvPr/>
        </p:nvGrpSpPr>
        <p:grpSpPr bwMode="auto">
          <a:xfrm>
            <a:off x="1050925" y="1143000"/>
            <a:ext cx="6645275" cy="4572000"/>
            <a:chOff x="662" y="720"/>
            <a:chExt cx="4042" cy="2880"/>
          </a:xfrm>
        </p:grpSpPr>
        <p:sp>
          <p:nvSpPr>
            <p:cNvPr id="199685" name="Rectangle 5">
              <a:extLst>
                <a:ext uri="{FF2B5EF4-FFF2-40B4-BE49-F238E27FC236}">
                  <a16:creationId xmlns:a16="http://schemas.microsoft.com/office/drawing/2014/main" id="{333E79BE-DFFD-4B71-B98E-F001CDFE254D}"/>
                </a:ext>
              </a:extLst>
            </p:cNvPr>
            <p:cNvSpPr>
              <a:spLocks noChangeArrowheads="1"/>
            </p:cNvSpPr>
            <p:nvPr/>
          </p:nvSpPr>
          <p:spPr bwMode="auto">
            <a:xfrm>
              <a:off x="3531" y="1015"/>
              <a:ext cx="837" cy="85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686" name="Rectangle 6">
              <a:extLst>
                <a:ext uri="{FF2B5EF4-FFF2-40B4-BE49-F238E27FC236}">
                  <a16:creationId xmlns:a16="http://schemas.microsoft.com/office/drawing/2014/main" id="{3ADF1174-49B9-4763-AC9B-02B6622A5ADC}"/>
                </a:ext>
              </a:extLst>
            </p:cNvPr>
            <p:cNvSpPr>
              <a:spLocks noChangeArrowheads="1"/>
            </p:cNvSpPr>
            <p:nvPr/>
          </p:nvSpPr>
          <p:spPr bwMode="auto">
            <a:xfrm>
              <a:off x="1600" y="1015"/>
              <a:ext cx="1472" cy="85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687" name="Line 7">
              <a:extLst>
                <a:ext uri="{FF2B5EF4-FFF2-40B4-BE49-F238E27FC236}">
                  <a16:creationId xmlns:a16="http://schemas.microsoft.com/office/drawing/2014/main" id="{6A0EE99D-5D20-4237-94EC-44A34D784480}"/>
                </a:ext>
              </a:extLst>
            </p:cNvPr>
            <p:cNvSpPr>
              <a:spLocks noChangeShapeType="1"/>
            </p:cNvSpPr>
            <p:nvPr/>
          </p:nvSpPr>
          <p:spPr bwMode="auto">
            <a:xfrm>
              <a:off x="720" y="1872"/>
              <a:ext cx="3984"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99692" name="Group 12">
              <a:extLst>
                <a:ext uri="{FF2B5EF4-FFF2-40B4-BE49-F238E27FC236}">
                  <a16:creationId xmlns:a16="http://schemas.microsoft.com/office/drawing/2014/main" id="{4D947DEA-0D8B-4E16-8AD5-DD4C16744666}"/>
                </a:ext>
              </a:extLst>
            </p:cNvPr>
            <p:cNvGrpSpPr>
              <a:grpSpLocks/>
            </p:cNvGrpSpPr>
            <p:nvPr/>
          </p:nvGrpSpPr>
          <p:grpSpPr bwMode="auto">
            <a:xfrm>
              <a:off x="2304" y="2400"/>
              <a:ext cx="288" cy="288"/>
              <a:chOff x="832" y="2920"/>
              <a:chExt cx="288" cy="288"/>
            </a:xfrm>
          </p:grpSpPr>
          <p:sp>
            <p:nvSpPr>
              <p:cNvPr id="199693" name="Oval 13">
                <a:extLst>
                  <a:ext uri="{FF2B5EF4-FFF2-40B4-BE49-F238E27FC236}">
                    <a16:creationId xmlns:a16="http://schemas.microsoft.com/office/drawing/2014/main" id="{707B35F6-3314-46D6-BB48-5D9CA0D33BEC}"/>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694" name="Freeform 14">
                <a:extLst>
                  <a:ext uri="{FF2B5EF4-FFF2-40B4-BE49-F238E27FC236}">
                    <a16:creationId xmlns:a16="http://schemas.microsoft.com/office/drawing/2014/main" id="{9322CD33-1DFA-4FA3-8EE3-B933DD7F148E}"/>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grpSp>
          <p:nvGrpSpPr>
            <p:cNvPr id="199700" name="Group 20">
              <a:extLst>
                <a:ext uri="{FF2B5EF4-FFF2-40B4-BE49-F238E27FC236}">
                  <a16:creationId xmlns:a16="http://schemas.microsoft.com/office/drawing/2014/main" id="{9386A60F-D05A-46F1-9CC7-4A2A2885321B}"/>
                </a:ext>
              </a:extLst>
            </p:cNvPr>
            <p:cNvGrpSpPr>
              <a:grpSpLocks/>
            </p:cNvGrpSpPr>
            <p:nvPr/>
          </p:nvGrpSpPr>
          <p:grpSpPr bwMode="auto">
            <a:xfrm>
              <a:off x="2928" y="3217"/>
              <a:ext cx="272" cy="288"/>
              <a:chOff x="888" y="3472"/>
              <a:chExt cx="272" cy="288"/>
            </a:xfrm>
          </p:grpSpPr>
          <p:sp>
            <p:nvSpPr>
              <p:cNvPr id="199701" name="Rectangle 21">
                <a:extLst>
                  <a:ext uri="{FF2B5EF4-FFF2-40B4-BE49-F238E27FC236}">
                    <a16:creationId xmlns:a16="http://schemas.microsoft.com/office/drawing/2014/main" id="{6655DA52-797A-4098-BD48-B511ABDACF2A}"/>
                  </a:ext>
                </a:extLst>
              </p:cNvPr>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02" name="Text Box 22">
                <a:extLst>
                  <a:ext uri="{FF2B5EF4-FFF2-40B4-BE49-F238E27FC236}">
                    <a16:creationId xmlns:a16="http://schemas.microsoft.com/office/drawing/2014/main" id="{7C16DA17-8B31-424B-B18C-9EB305967D7F}"/>
                  </a:ext>
                </a:extLst>
              </p:cNvPr>
              <p:cNvSpPr txBox="1">
                <a:spLocks noChangeArrowheads="1"/>
              </p:cNvSpPr>
              <p:nvPr/>
            </p:nvSpPr>
            <p:spPr bwMode="auto">
              <a:xfrm>
                <a:off x="913" y="3472"/>
                <a:ext cx="2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P</a:t>
                </a:r>
              </a:p>
            </p:txBody>
          </p:sp>
        </p:grpSp>
        <p:grpSp>
          <p:nvGrpSpPr>
            <p:cNvPr id="199703" name="Group 23">
              <a:extLst>
                <a:ext uri="{FF2B5EF4-FFF2-40B4-BE49-F238E27FC236}">
                  <a16:creationId xmlns:a16="http://schemas.microsoft.com/office/drawing/2014/main" id="{D464C01F-71F2-4020-B4CD-A993CFE9A5ED}"/>
                </a:ext>
              </a:extLst>
            </p:cNvPr>
            <p:cNvGrpSpPr>
              <a:grpSpLocks/>
            </p:cNvGrpSpPr>
            <p:nvPr/>
          </p:nvGrpSpPr>
          <p:grpSpPr bwMode="auto">
            <a:xfrm>
              <a:off x="3648" y="3217"/>
              <a:ext cx="272" cy="288"/>
              <a:chOff x="888" y="3472"/>
              <a:chExt cx="272" cy="288"/>
            </a:xfrm>
          </p:grpSpPr>
          <p:sp>
            <p:nvSpPr>
              <p:cNvPr id="199704" name="Rectangle 24">
                <a:extLst>
                  <a:ext uri="{FF2B5EF4-FFF2-40B4-BE49-F238E27FC236}">
                    <a16:creationId xmlns:a16="http://schemas.microsoft.com/office/drawing/2014/main" id="{6C1ED203-AC4E-445C-B99E-4E873B83C725}"/>
                  </a:ext>
                </a:extLst>
              </p:cNvPr>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05" name="Text Box 25">
                <a:extLst>
                  <a:ext uri="{FF2B5EF4-FFF2-40B4-BE49-F238E27FC236}">
                    <a16:creationId xmlns:a16="http://schemas.microsoft.com/office/drawing/2014/main" id="{EC79455F-7D16-4E40-BDC1-9DA12D561A53}"/>
                  </a:ext>
                </a:extLst>
              </p:cNvPr>
              <p:cNvSpPr txBox="1">
                <a:spLocks noChangeArrowheads="1"/>
              </p:cNvSpPr>
              <p:nvPr/>
            </p:nvSpPr>
            <p:spPr bwMode="auto">
              <a:xfrm>
                <a:off x="913" y="3472"/>
                <a:ext cx="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P</a:t>
                </a:r>
              </a:p>
            </p:txBody>
          </p:sp>
        </p:grpSp>
        <p:sp>
          <p:nvSpPr>
            <p:cNvPr id="199706" name="Text Box 26">
              <a:extLst>
                <a:ext uri="{FF2B5EF4-FFF2-40B4-BE49-F238E27FC236}">
                  <a16:creationId xmlns:a16="http://schemas.microsoft.com/office/drawing/2014/main" id="{9BBE3090-1D72-4E8E-84CC-ADF57C9A8573}"/>
                </a:ext>
              </a:extLst>
            </p:cNvPr>
            <p:cNvSpPr txBox="1">
              <a:spLocks noChangeArrowheads="1"/>
            </p:cNvSpPr>
            <p:nvPr/>
          </p:nvSpPr>
          <p:spPr bwMode="auto">
            <a:xfrm>
              <a:off x="1557" y="720"/>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进程 </a:t>
              </a: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1</a:t>
              </a:r>
            </a:p>
          </p:txBody>
        </p:sp>
        <p:sp>
          <p:nvSpPr>
            <p:cNvPr id="199707" name="Line 27">
              <a:extLst>
                <a:ext uri="{FF2B5EF4-FFF2-40B4-BE49-F238E27FC236}">
                  <a16:creationId xmlns:a16="http://schemas.microsoft.com/office/drawing/2014/main" id="{28F4B083-7FD6-4B6F-8C78-9399B9FC10C3}"/>
                </a:ext>
              </a:extLst>
            </p:cNvPr>
            <p:cNvSpPr>
              <a:spLocks noChangeShapeType="1"/>
            </p:cNvSpPr>
            <p:nvPr/>
          </p:nvSpPr>
          <p:spPr bwMode="auto">
            <a:xfrm flipV="1">
              <a:off x="720" y="3216"/>
              <a:ext cx="3984" cy="1"/>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08" name="Text Box 28">
              <a:extLst>
                <a:ext uri="{FF2B5EF4-FFF2-40B4-BE49-F238E27FC236}">
                  <a16:creationId xmlns:a16="http://schemas.microsoft.com/office/drawing/2014/main" id="{EB80B726-70F6-40F8-9A18-1AFA2465C580}"/>
                </a:ext>
              </a:extLst>
            </p:cNvPr>
            <p:cNvSpPr txBox="1">
              <a:spLocks noChangeArrowheads="1"/>
            </p:cNvSpPr>
            <p:nvPr/>
          </p:nvSpPr>
          <p:spPr bwMode="auto">
            <a:xfrm>
              <a:off x="662" y="1584"/>
              <a:ext cx="5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用户</a:t>
              </a:r>
            </a:p>
          </p:txBody>
        </p:sp>
        <p:sp>
          <p:nvSpPr>
            <p:cNvPr id="199709" name="Text Box 29">
              <a:extLst>
                <a:ext uri="{FF2B5EF4-FFF2-40B4-BE49-F238E27FC236}">
                  <a16:creationId xmlns:a16="http://schemas.microsoft.com/office/drawing/2014/main" id="{BA31D805-99C2-4991-A70D-1BBAE8E9287C}"/>
                </a:ext>
              </a:extLst>
            </p:cNvPr>
            <p:cNvSpPr txBox="1">
              <a:spLocks noChangeArrowheads="1"/>
            </p:cNvSpPr>
            <p:nvPr/>
          </p:nvSpPr>
          <p:spPr bwMode="auto">
            <a:xfrm>
              <a:off x="672" y="2364"/>
              <a:ext cx="4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核心</a:t>
              </a:r>
            </a:p>
          </p:txBody>
        </p:sp>
        <p:sp>
          <p:nvSpPr>
            <p:cNvPr id="199710" name="Text Box 30">
              <a:extLst>
                <a:ext uri="{FF2B5EF4-FFF2-40B4-BE49-F238E27FC236}">
                  <a16:creationId xmlns:a16="http://schemas.microsoft.com/office/drawing/2014/main" id="{04840C61-E4B6-46E9-804A-2BA35E2570D7}"/>
                </a:ext>
              </a:extLst>
            </p:cNvPr>
            <p:cNvSpPr txBox="1">
              <a:spLocks noChangeArrowheads="1"/>
            </p:cNvSpPr>
            <p:nvPr/>
          </p:nvSpPr>
          <p:spPr bwMode="auto">
            <a:xfrm>
              <a:off x="672" y="3312"/>
              <a:ext cx="4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硬件</a:t>
              </a:r>
            </a:p>
          </p:txBody>
        </p:sp>
        <p:sp>
          <p:nvSpPr>
            <p:cNvPr id="199714" name="Text Box 34">
              <a:extLst>
                <a:ext uri="{FF2B5EF4-FFF2-40B4-BE49-F238E27FC236}">
                  <a16:creationId xmlns:a16="http://schemas.microsoft.com/office/drawing/2014/main" id="{2A54669E-CBF4-4634-8AC6-FE6491BB40C6}"/>
                </a:ext>
              </a:extLst>
            </p:cNvPr>
            <p:cNvSpPr txBox="1">
              <a:spLocks noChangeArrowheads="1"/>
            </p:cNvSpPr>
            <p:nvPr/>
          </p:nvSpPr>
          <p:spPr bwMode="auto">
            <a:xfrm>
              <a:off x="3483" y="768"/>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进程 </a:t>
              </a: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2</a:t>
              </a:r>
            </a:p>
          </p:txBody>
        </p:sp>
        <p:sp>
          <p:nvSpPr>
            <p:cNvPr id="199716" name="Text Box 36">
              <a:extLst>
                <a:ext uri="{FF2B5EF4-FFF2-40B4-BE49-F238E27FC236}">
                  <a16:creationId xmlns:a16="http://schemas.microsoft.com/office/drawing/2014/main" id="{312AB2D0-5962-4A3B-81FB-461454D040E5}"/>
                </a:ext>
              </a:extLst>
            </p:cNvPr>
            <p:cNvSpPr txBox="1">
              <a:spLocks noChangeArrowheads="1"/>
            </p:cNvSpPr>
            <p:nvPr/>
          </p:nvSpPr>
          <p:spPr bwMode="auto">
            <a:xfrm>
              <a:off x="1170" y="2719"/>
              <a:ext cx="5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线程 </a:t>
              </a:r>
              <a:r>
                <a:rPr kumimoji="0" lang="en-US" altLang="zh-CN"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1</a:t>
              </a:r>
            </a:p>
          </p:txBody>
        </p:sp>
        <p:grpSp>
          <p:nvGrpSpPr>
            <p:cNvPr id="199717" name="Group 37">
              <a:extLst>
                <a:ext uri="{FF2B5EF4-FFF2-40B4-BE49-F238E27FC236}">
                  <a16:creationId xmlns:a16="http://schemas.microsoft.com/office/drawing/2014/main" id="{C9B7D55A-2CBA-4A71-B92B-3D3643ABB0AD}"/>
                </a:ext>
              </a:extLst>
            </p:cNvPr>
            <p:cNvGrpSpPr>
              <a:grpSpLocks/>
            </p:cNvGrpSpPr>
            <p:nvPr/>
          </p:nvGrpSpPr>
          <p:grpSpPr bwMode="auto">
            <a:xfrm>
              <a:off x="3792" y="2430"/>
              <a:ext cx="288" cy="288"/>
              <a:chOff x="832" y="2920"/>
              <a:chExt cx="288" cy="288"/>
            </a:xfrm>
          </p:grpSpPr>
          <p:sp>
            <p:nvSpPr>
              <p:cNvPr id="199718" name="Oval 38">
                <a:extLst>
                  <a:ext uri="{FF2B5EF4-FFF2-40B4-BE49-F238E27FC236}">
                    <a16:creationId xmlns:a16="http://schemas.microsoft.com/office/drawing/2014/main" id="{E8E8E437-6BA9-41B1-9691-C892DFC18039}"/>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19" name="Freeform 39">
                <a:extLst>
                  <a:ext uri="{FF2B5EF4-FFF2-40B4-BE49-F238E27FC236}">
                    <a16:creationId xmlns:a16="http://schemas.microsoft.com/office/drawing/2014/main" id="{65E1F78C-6E4A-4B08-A752-81179D302EC6}"/>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grpSp>
          <p:nvGrpSpPr>
            <p:cNvPr id="199722" name="Group 42">
              <a:extLst>
                <a:ext uri="{FF2B5EF4-FFF2-40B4-BE49-F238E27FC236}">
                  <a16:creationId xmlns:a16="http://schemas.microsoft.com/office/drawing/2014/main" id="{A832815C-4F2E-4C72-B0B1-B58F0FB01A76}"/>
                </a:ext>
              </a:extLst>
            </p:cNvPr>
            <p:cNvGrpSpPr>
              <a:grpSpLocks/>
            </p:cNvGrpSpPr>
            <p:nvPr/>
          </p:nvGrpSpPr>
          <p:grpSpPr bwMode="auto">
            <a:xfrm>
              <a:off x="2080" y="3216"/>
              <a:ext cx="272" cy="288"/>
              <a:chOff x="888" y="3472"/>
              <a:chExt cx="272" cy="288"/>
            </a:xfrm>
          </p:grpSpPr>
          <p:sp>
            <p:nvSpPr>
              <p:cNvPr id="199723" name="Rectangle 43">
                <a:extLst>
                  <a:ext uri="{FF2B5EF4-FFF2-40B4-BE49-F238E27FC236}">
                    <a16:creationId xmlns:a16="http://schemas.microsoft.com/office/drawing/2014/main" id="{88E34E48-893A-4833-9257-3F68B791A545}"/>
                  </a:ext>
                </a:extLst>
              </p:cNvPr>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24" name="Text Box 44">
                <a:extLst>
                  <a:ext uri="{FF2B5EF4-FFF2-40B4-BE49-F238E27FC236}">
                    <a16:creationId xmlns:a16="http://schemas.microsoft.com/office/drawing/2014/main" id="{34B69A5B-CADC-4078-B699-3682BBFB08C0}"/>
                  </a:ext>
                </a:extLst>
              </p:cNvPr>
              <p:cNvSpPr txBox="1">
                <a:spLocks noChangeArrowheads="1"/>
              </p:cNvSpPr>
              <p:nvPr/>
            </p:nvSpPr>
            <p:spPr bwMode="auto">
              <a:xfrm>
                <a:off x="913" y="3472"/>
                <a:ext cx="2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P</a:t>
                </a:r>
              </a:p>
            </p:txBody>
          </p:sp>
        </p:grpSp>
        <p:grpSp>
          <p:nvGrpSpPr>
            <p:cNvPr id="199725" name="Group 45">
              <a:extLst>
                <a:ext uri="{FF2B5EF4-FFF2-40B4-BE49-F238E27FC236}">
                  <a16:creationId xmlns:a16="http://schemas.microsoft.com/office/drawing/2014/main" id="{8D794920-EB10-4534-83E0-87D4444AD662}"/>
                </a:ext>
              </a:extLst>
            </p:cNvPr>
            <p:cNvGrpSpPr>
              <a:grpSpLocks/>
            </p:cNvGrpSpPr>
            <p:nvPr/>
          </p:nvGrpSpPr>
          <p:grpSpPr bwMode="auto">
            <a:xfrm>
              <a:off x="1632" y="2400"/>
              <a:ext cx="288" cy="288"/>
              <a:chOff x="832" y="2920"/>
              <a:chExt cx="288" cy="288"/>
            </a:xfrm>
          </p:grpSpPr>
          <p:sp>
            <p:nvSpPr>
              <p:cNvPr id="199726" name="Oval 46">
                <a:extLst>
                  <a:ext uri="{FF2B5EF4-FFF2-40B4-BE49-F238E27FC236}">
                    <a16:creationId xmlns:a16="http://schemas.microsoft.com/office/drawing/2014/main" id="{BBD51E5E-CB59-467D-8C52-B75CA7CC1067}"/>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27" name="Freeform 47">
                <a:extLst>
                  <a:ext uri="{FF2B5EF4-FFF2-40B4-BE49-F238E27FC236}">
                    <a16:creationId xmlns:a16="http://schemas.microsoft.com/office/drawing/2014/main" id="{41846FC0-9B3F-4279-AFF1-0E682F3AB4E4}"/>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grpSp>
          <p:nvGrpSpPr>
            <p:cNvPr id="199728" name="Group 48">
              <a:extLst>
                <a:ext uri="{FF2B5EF4-FFF2-40B4-BE49-F238E27FC236}">
                  <a16:creationId xmlns:a16="http://schemas.microsoft.com/office/drawing/2014/main" id="{63B5604C-AD7C-4054-8B52-C0605B73A3E2}"/>
                </a:ext>
              </a:extLst>
            </p:cNvPr>
            <p:cNvGrpSpPr>
              <a:grpSpLocks/>
            </p:cNvGrpSpPr>
            <p:nvPr/>
          </p:nvGrpSpPr>
          <p:grpSpPr bwMode="auto">
            <a:xfrm>
              <a:off x="2640" y="2400"/>
              <a:ext cx="288" cy="288"/>
              <a:chOff x="832" y="2920"/>
              <a:chExt cx="288" cy="288"/>
            </a:xfrm>
          </p:grpSpPr>
          <p:sp>
            <p:nvSpPr>
              <p:cNvPr id="199729" name="Oval 49">
                <a:extLst>
                  <a:ext uri="{FF2B5EF4-FFF2-40B4-BE49-F238E27FC236}">
                    <a16:creationId xmlns:a16="http://schemas.microsoft.com/office/drawing/2014/main" id="{6AFAD7AB-2FB1-451F-9BD0-1F9BAA755488}"/>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30" name="Freeform 50">
                <a:extLst>
                  <a:ext uri="{FF2B5EF4-FFF2-40B4-BE49-F238E27FC236}">
                    <a16:creationId xmlns:a16="http://schemas.microsoft.com/office/drawing/2014/main" id="{C50AC6CE-660F-4C5E-BD56-8B14F71DFA7D}"/>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grpSp>
          <p:nvGrpSpPr>
            <p:cNvPr id="199731" name="Group 51">
              <a:extLst>
                <a:ext uri="{FF2B5EF4-FFF2-40B4-BE49-F238E27FC236}">
                  <a16:creationId xmlns:a16="http://schemas.microsoft.com/office/drawing/2014/main" id="{849C2715-0227-4C74-A5B3-CDC68EAAE660}"/>
                </a:ext>
              </a:extLst>
            </p:cNvPr>
            <p:cNvGrpSpPr>
              <a:grpSpLocks/>
            </p:cNvGrpSpPr>
            <p:nvPr/>
          </p:nvGrpSpPr>
          <p:grpSpPr bwMode="auto">
            <a:xfrm>
              <a:off x="1968" y="2400"/>
              <a:ext cx="288" cy="288"/>
              <a:chOff x="832" y="2920"/>
              <a:chExt cx="288" cy="288"/>
            </a:xfrm>
          </p:grpSpPr>
          <p:sp>
            <p:nvSpPr>
              <p:cNvPr id="199732" name="Oval 52">
                <a:extLst>
                  <a:ext uri="{FF2B5EF4-FFF2-40B4-BE49-F238E27FC236}">
                    <a16:creationId xmlns:a16="http://schemas.microsoft.com/office/drawing/2014/main" id="{758D08E4-2BCF-424F-A27D-AAA28029723D}"/>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33" name="Freeform 53">
                <a:extLst>
                  <a:ext uri="{FF2B5EF4-FFF2-40B4-BE49-F238E27FC236}">
                    <a16:creationId xmlns:a16="http://schemas.microsoft.com/office/drawing/2014/main" id="{4661B35E-2CE6-4592-A556-083A6B4F1AFC}"/>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99721" name="Line 41">
              <a:extLst>
                <a:ext uri="{FF2B5EF4-FFF2-40B4-BE49-F238E27FC236}">
                  <a16:creationId xmlns:a16="http://schemas.microsoft.com/office/drawing/2014/main" id="{B7C7F36D-FD2A-42E9-BFA6-E6FB17CBF2EC}"/>
                </a:ext>
              </a:extLst>
            </p:cNvPr>
            <p:cNvSpPr>
              <a:spLocks noChangeShapeType="1"/>
            </p:cNvSpPr>
            <p:nvPr/>
          </p:nvSpPr>
          <p:spPr bwMode="auto">
            <a:xfrm>
              <a:off x="1776" y="2688"/>
              <a:ext cx="1104"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34" name="Text Box 54">
              <a:extLst>
                <a:ext uri="{FF2B5EF4-FFF2-40B4-BE49-F238E27FC236}">
                  <a16:creationId xmlns:a16="http://schemas.microsoft.com/office/drawing/2014/main" id="{1AE4F46E-FE93-49AF-BD74-F0E6FBC5D567}"/>
                </a:ext>
              </a:extLst>
            </p:cNvPr>
            <p:cNvSpPr txBox="1">
              <a:spLocks noChangeArrowheads="1"/>
            </p:cNvSpPr>
            <p:nvPr/>
          </p:nvSpPr>
          <p:spPr bwMode="auto">
            <a:xfrm>
              <a:off x="3936" y="2719"/>
              <a:ext cx="5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线程 </a:t>
              </a:r>
              <a:r>
                <a:rPr kumimoji="0" lang="en-US" altLang="zh-CN"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n</a:t>
              </a:r>
            </a:p>
          </p:txBody>
        </p:sp>
        <p:sp>
          <p:nvSpPr>
            <p:cNvPr id="199715" name="Line 35">
              <a:extLst>
                <a:ext uri="{FF2B5EF4-FFF2-40B4-BE49-F238E27FC236}">
                  <a16:creationId xmlns:a16="http://schemas.microsoft.com/office/drawing/2014/main" id="{9BDB1249-CC9B-4D71-A207-A2769E896A2F}"/>
                </a:ext>
              </a:extLst>
            </p:cNvPr>
            <p:cNvSpPr>
              <a:spLocks noChangeShapeType="1"/>
            </p:cNvSpPr>
            <p:nvPr/>
          </p:nvSpPr>
          <p:spPr bwMode="auto">
            <a:xfrm flipH="1">
              <a:off x="2880" y="2736"/>
              <a:ext cx="1056" cy="192"/>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35" name="Freeform 55">
              <a:extLst>
                <a:ext uri="{FF2B5EF4-FFF2-40B4-BE49-F238E27FC236}">
                  <a16:creationId xmlns:a16="http://schemas.microsoft.com/office/drawing/2014/main" id="{732A1305-CDFC-4A89-B256-70B5091E23B8}"/>
                </a:ext>
              </a:extLst>
            </p:cNvPr>
            <p:cNvSpPr>
              <a:spLocks/>
            </p:cNvSpPr>
            <p:nvPr/>
          </p:nvSpPr>
          <p:spPr bwMode="auto">
            <a:xfrm>
              <a:off x="2094" y="1131"/>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36" name="Line 56">
              <a:extLst>
                <a:ext uri="{FF2B5EF4-FFF2-40B4-BE49-F238E27FC236}">
                  <a16:creationId xmlns:a16="http://schemas.microsoft.com/office/drawing/2014/main" id="{C0D368F4-D85B-4809-9B3E-0C26D4739113}"/>
                </a:ext>
              </a:extLst>
            </p:cNvPr>
            <p:cNvSpPr>
              <a:spLocks noChangeShapeType="1"/>
            </p:cNvSpPr>
            <p:nvPr/>
          </p:nvSpPr>
          <p:spPr bwMode="auto">
            <a:xfrm flipH="1">
              <a:off x="2121" y="1379"/>
              <a:ext cx="5" cy="101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37" name="Freeform 57">
              <a:extLst>
                <a:ext uri="{FF2B5EF4-FFF2-40B4-BE49-F238E27FC236}">
                  <a16:creationId xmlns:a16="http://schemas.microsoft.com/office/drawing/2014/main" id="{221A1CD5-457F-4C6A-98F7-E03D7845575F}"/>
                </a:ext>
              </a:extLst>
            </p:cNvPr>
            <p:cNvSpPr>
              <a:spLocks/>
            </p:cNvSpPr>
            <p:nvPr/>
          </p:nvSpPr>
          <p:spPr bwMode="auto">
            <a:xfrm>
              <a:off x="2421" y="1131"/>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38" name="Line 58">
              <a:extLst>
                <a:ext uri="{FF2B5EF4-FFF2-40B4-BE49-F238E27FC236}">
                  <a16:creationId xmlns:a16="http://schemas.microsoft.com/office/drawing/2014/main" id="{CD9C1B59-74E9-4FBD-BE0A-EB1345688489}"/>
                </a:ext>
              </a:extLst>
            </p:cNvPr>
            <p:cNvSpPr>
              <a:spLocks noChangeShapeType="1"/>
            </p:cNvSpPr>
            <p:nvPr/>
          </p:nvSpPr>
          <p:spPr bwMode="auto">
            <a:xfrm flipH="1">
              <a:off x="2448" y="1379"/>
              <a:ext cx="5" cy="101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39" name="Freeform 59">
              <a:extLst>
                <a:ext uri="{FF2B5EF4-FFF2-40B4-BE49-F238E27FC236}">
                  <a16:creationId xmlns:a16="http://schemas.microsoft.com/office/drawing/2014/main" id="{90980FAB-C7D6-4515-9C00-98ACDF311486}"/>
                </a:ext>
              </a:extLst>
            </p:cNvPr>
            <p:cNvSpPr>
              <a:spLocks/>
            </p:cNvSpPr>
            <p:nvPr/>
          </p:nvSpPr>
          <p:spPr bwMode="auto">
            <a:xfrm>
              <a:off x="2766" y="1143"/>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40" name="Line 60">
              <a:extLst>
                <a:ext uri="{FF2B5EF4-FFF2-40B4-BE49-F238E27FC236}">
                  <a16:creationId xmlns:a16="http://schemas.microsoft.com/office/drawing/2014/main" id="{167C4DAA-244D-447D-AA29-5E90F85645F1}"/>
                </a:ext>
              </a:extLst>
            </p:cNvPr>
            <p:cNvSpPr>
              <a:spLocks noChangeShapeType="1"/>
            </p:cNvSpPr>
            <p:nvPr/>
          </p:nvSpPr>
          <p:spPr bwMode="auto">
            <a:xfrm flipH="1">
              <a:off x="2793" y="1391"/>
              <a:ext cx="5" cy="101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41" name="Freeform 61">
              <a:extLst>
                <a:ext uri="{FF2B5EF4-FFF2-40B4-BE49-F238E27FC236}">
                  <a16:creationId xmlns:a16="http://schemas.microsoft.com/office/drawing/2014/main" id="{0721453D-77D1-44E8-811B-EA797CADE32B}"/>
                </a:ext>
              </a:extLst>
            </p:cNvPr>
            <p:cNvSpPr>
              <a:spLocks/>
            </p:cNvSpPr>
            <p:nvPr/>
          </p:nvSpPr>
          <p:spPr bwMode="auto">
            <a:xfrm>
              <a:off x="1737" y="1137"/>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42" name="Line 62">
              <a:extLst>
                <a:ext uri="{FF2B5EF4-FFF2-40B4-BE49-F238E27FC236}">
                  <a16:creationId xmlns:a16="http://schemas.microsoft.com/office/drawing/2014/main" id="{69DEC954-E2D8-4E01-B294-E4FC3BE86D4E}"/>
                </a:ext>
              </a:extLst>
            </p:cNvPr>
            <p:cNvSpPr>
              <a:spLocks noChangeShapeType="1"/>
            </p:cNvSpPr>
            <p:nvPr/>
          </p:nvSpPr>
          <p:spPr bwMode="auto">
            <a:xfrm flipH="1">
              <a:off x="1764" y="1385"/>
              <a:ext cx="5" cy="101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43" name="Freeform 63">
              <a:extLst>
                <a:ext uri="{FF2B5EF4-FFF2-40B4-BE49-F238E27FC236}">
                  <a16:creationId xmlns:a16="http://schemas.microsoft.com/office/drawing/2014/main" id="{A7F995D9-A3B4-4AA0-81A3-AC641EBB2BC0}"/>
                </a:ext>
              </a:extLst>
            </p:cNvPr>
            <p:cNvSpPr>
              <a:spLocks/>
            </p:cNvSpPr>
            <p:nvPr/>
          </p:nvSpPr>
          <p:spPr bwMode="auto">
            <a:xfrm>
              <a:off x="3918" y="11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44" name="Line 64">
              <a:extLst>
                <a:ext uri="{FF2B5EF4-FFF2-40B4-BE49-F238E27FC236}">
                  <a16:creationId xmlns:a16="http://schemas.microsoft.com/office/drawing/2014/main" id="{F29DB5C7-4F76-4EE2-A997-794E718E6443}"/>
                </a:ext>
              </a:extLst>
            </p:cNvPr>
            <p:cNvSpPr>
              <a:spLocks noChangeShapeType="1"/>
            </p:cNvSpPr>
            <p:nvPr/>
          </p:nvSpPr>
          <p:spPr bwMode="auto">
            <a:xfrm flipH="1">
              <a:off x="3945" y="1392"/>
              <a:ext cx="5" cy="101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45" name="Line 65">
              <a:extLst>
                <a:ext uri="{FF2B5EF4-FFF2-40B4-BE49-F238E27FC236}">
                  <a16:creationId xmlns:a16="http://schemas.microsoft.com/office/drawing/2014/main" id="{8F3E21F4-F98F-4263-8164-093EDEC4348D}"/>
                </a:ext>
              </a:extLst>
            </p:cNvPr>
            <p:cNvSpPr>
              <a:spLocks noChangeShapeType="1"/>
            </p:cNvSpPr>
            <p:nvPr/>
          </p:nvSpPr>
          <p:spPr bwMode="auto">
            <a:xfrm>
              <a:off x="2112" y="2688"/>
              <a:ext cx="768"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46" name="Line 66">
              <a:extLst>
                <a:ext uri="{FF2B5EF4-FFF2-40B4-BE49-F238E27FC236}">
                  <a16:creationId xmlns:a16="http://schemas.microsoft.com/office/drawing/2014/main" id="{AC27C0FD-917F-42A1-88AC-66E3E0209189}"/>
                </a:ext>
              </a:extLst>
            </p:cNvPr>
            <p:cNvSpPr>
              <a:spLocks noChangeShapeType="1"/>
            </p:cNvSpPr>
            <p:nvPr/>
          </p:nvSpPr>
          <p:spPr bwMode="auto">
            <a:xfrm>
              <a:off x="2448" y="2688"/>
              <a:ext cx="432"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47" name="Line 67">
              <a:extLst>
                <a:ext uri="{FF2B5EF4-FFF2-40B4-BE49-F238E27FC236}">
                  <a16:creationId xmlns:a16="http://schemas.microsoft.com/office/drawing/2014/main" id="{AB6B2AE8-3EF8-4C4F-830D-22ECBB8100B4}"/>
                </a:ext>
              </a:extLst>
            </p:cNvPr>
            <p:cNvSpPr>
              <a:spLocks noChangeShapeType="1"/>
            </p:cNvSpPr>
            <p:nvPr/>
          </p:nvSpPr>
          <p:spPr bwMode="auto">
            <a:xfrm>
              <a:off x="2784" y="2688"/>
              <a:ext cx="96"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50" name="Line 70">
              <a:extLst>
                <a:ext uri="{FF2B5EF4-FFF2-40B4-BE49-F238E27FC236}">
                  <a16:creationId xmlns:a16="http://schemas.microsoft.com/office/drawing/2014/main" id="{2381C951-3C46-4238-93D2-23AFE29E99FE}"/>
                </a:ext>
              </a:extLst>
            </p:cNvPr>
            <p:cNvSpPr>
              <a:spLocks noChangeShapeType="1"/>
            </p:cNvSpPr>
            <p:nvPr/>
          </p:nvSpPr>
          <p:spPr bwMode="auto">
            <a:xfrm flipH="1">
              <a:off x="2160" y="2928"/>
              <a:ext cx="720"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51" name="Line 71">
              <a:extLst>
                <a:ext uri="{FF2B5EF4-FFF2-40B4-BE49-F238E27FC236}">
                  <a16:creationId xmlns:a16="http://schemas.microsoft.com/office/drawing/2014/main" id="{E837C9E4-3B4E-4423-8F9E-B19D6441CEC4}"/>
                </a:ext>
              </a:extLst>
            </p:cNvPr>
            <p:cNvSpPr>
              <a:spLocks noChangeShapeType="1"/>
            </p:cNvSpPr>
            <p:nvPr/>
          </p:nvSpPr>
          <p:spPr bwMode="auto">
            <a:xfrm flipH="1" flipV="1">
              <a:off x="2880" y="2928"/>
              <a:ext cx="912"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9752" name="Line 72">
              <a:extLst>
                <a:ext uri="{FF2B5EF4-FFF2-40B4-BE49-F238E27FC236}">
                  <a16:creationId xmlns:a16="http://schemas.microsoft.com/office/drawing/2014/main" id="{8A8EB34C-AE2E-45B3-BBDF-CC926C2355AA}"/>
                </a:ext>
              </a:extLst>
            </p:cNvPr>
            <p:cNvSpPr>
              <a:spLocks noChangeShapeType="1"/>
            </p:cNvSpPr>
            <p:nvPr/>
          </p:nvSpPr>
          <p:spPr bwMode="auto">
            <a:xfrm>
              <a:off x="2880" y="2928"/>
              <a:ext cx="144"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3" name="矩形 2">
            <a:extLst>
              <a:ext uri="{FF2B5EF4-FFF2-40B4-BE49-F238E27FC236}">
                <a16:creationId xmlns:a16="http://schemas.microsoft.com/office/drawing/2014/main" id="{73166E9C-0004-46B6-8E81-9A3166B73331}"/>
              </a:ext>
            </a:extLst>
          </p:cNvPr>
          <p:cNvSpPr/>
          <p:nvPr/>
        </p:nvSpPr>
        <p:spPr>
          <a:xfrm>
            <a:off x="6913088" y="304800"/>
            <a:ext cx="2179158" cy="646331"/>
          </a:xfrm>
          <a:prstGeom prst="rect">
            <a:avLst/>
          </a:prstGeom>
          <a:solidFill>
            <a:srgbClr val="FFC000"/>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内核级线程对多核的支持怎么样？</a:t>
            </a:r>
          </a:p>
        </p:txBody>
      </p:sp>
      <p:pic>
        <p:nvPicPr>
          <p:cNvPr id="2" name="图片 1">
            <a:extLst>
              <a:ext uri="{FF2B5EF4-FFF2-40B4-BE49-F238E27FC236}">
                <a16:creationId xmlns:a16="http://schemas.microsoft.com/office/drawing/2014/main" id="{12A9F6D7-7439-4639-99BC-14F00A7BA83F}"/>
              </a:ext>
            </a:extLst>
          </p:cNvPr>
          <p:cNvPicPr>
            <a:picLocks noChangeAspect="1"/>
          </p:cNvPicPr>
          <p:nvPr/>
        </p:nvPicPr>
        <p:blipFill>
          <a:blip r:embed="rId3"/>
          <a:stretch>
            <a:fillRect/>
          </a:stretch>
        </p:blipFill>
        <p:spPr>
          <a:xfrm>
            <a:off x="7617418" y="1489060"/>
            <a:ext cx="1412111" cy="978061"/>
          </a:xfrm>
          <a:prstGeom prst="rect">
            <a:avLst/>
          </a:prstGeom>
        </p:spPr>
      </p:pic>
      <p:pic>
        <p:nvPicPr>
          <p:cNvPr id="4" name="图片 3">
            <a:extLst>
              <a:ext uri="{FF2B5EF4-FFF2-40B4-BE49-F238E27FC236}">
                <a16:creationId xmlns:a16="http://schemas.microsoft.com/office/drawing/2014/main" id="{793FDA4C-AD80-4C55-940A-C3D755B229E5}"/>
              </a:ext>
            </a:extLst>
          </p:cNvPr>
          <p:cNvPicPr>
            <a:picLocks noChangeAspect="1"/>
          </p:cNvPicPr>
          <p:nvPr/>
        </p:nvPicPr>
        <p:blipFill>
          <a:blip r:embed="rId4"/>
          <a:stretch>
            <a:fillRect/>
          </a:stretch>
        </p:blipFill>
        <p:spPr>
          <a:xfrm>
            <a:off x="7617417" y="3244770"/>
            <a:ext cx="1412111" cy="978061"/>
          </a:xfrm>
          <a:prstGeom prst="rect">
            <a:avLst/>
          </a:prstGeom>
        </p:spPr>
      </p:pic>
      <p:sp>
        <p:nvSpPr>
          <p:cNvPr id="5" name="矩形 4">
            <a:extLst>
              <a:ext uri="{FF2B5EF4-FFF2-40B4-BE49-F238E27FC236}">
                <a16:creationId xmlns:a16="http://schemas.microsoft.com/office/drawing/2014/main" id="{509E0995-A4A6-4B11-A0C1-33D4D467B579}"/>
              </a:ext>
            </a:extLst>
          </p:cNvPr>
          <p:cNvSpPr/>
          <p:nvPr/>
        </p:nvSpPr>
        <p:spPr>
          <a:xfrm>
            <a:off x="7696200" y="1205775"/>
            <a:ext cx="1107996"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多处理器</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6" name="矩形 5">
            <a:extLst>
              <a:ext uri="{FF2B5EF4-FFF2-40B4-BE49-F238E27FC236}">
                <a16:creationId xmlns:a16="http://schemas.microsoft.com/office/drawing/2014/main" id="{5C91BBC4-642C-4027-88ED-56CE106CA625}"/>
              </a:ext>
            </a:extLst>
          </p:cNvPr>
          <p:cNvSpPr/>
          <p:nvPr/>
        </p:nvSpPr>
        <p:spPr>
          <a:xfrm>
            <a:off x="7815775" y="2875438"/>
            <a:ext cx="64633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多核</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614822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9683"/>
                                        </p:tgtEl>
                                        <p:attrNameLst>
                                          <p:attrName>style.visibility</p:attrName>
                                        </p:attrNameLst>
                                      </p:cBhvr>
                                      <p:to>
                                        <p:strVal val="visible"/>
                                      </p:to>
                                    </p:set>
                                    <p:animEffect transition="in" filter="dissolve">
                                      <p:cBhvr>
                                        <p:cTn id="7" dur="500"/>
                                        <p:tgtEl>
                                          <p:spTgt spid="19968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p:bldP spid="3" grpId="0" animBg="1"/>
      <p:bldP spid="5" grpId="0"/>
      <p:bldP spid="6"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3">
            <a:extLst>
              <a:ext uri="{FF2B5EF4-FFF2-40B4-BE49-F238E27FC236}">
                <a16:creationId xmlns:a16="http://schemas.microsoft.com/office/drawing/2014/main" id="{B218118A-9E21-47EB-896C-CC44FA59A7D1}"/>
              </a:ext>
            </a:extLst>
          </p:cNvPr>
          <p:cNvSpPr>
            <a:spLocks noGrp="1" noChangeArrowheads="1"/>
          </p:cNvSpPr>
          <p:nvPr>
            <p:ph type="title"/>
          </p:nvPr>
        </p:nvSpPr>
        <p:spPr>
          <a:xfrm>
            <a:off x="381000" y="304800"/>
            <a:ext cx="8458200" cy="676275"/>
          </a:xfrm>
        </p:spPr>
        <p:txBody>
          <a:bodyPr/>
          <a:lstStyle/>
          <a:p>
            <a:r>
              <a:rPr lang="zh-CN" altLang="en-US" dirty="0"/>
              <a:t>和用户级相比，内核支持线程有什么不同</a:t>
            </a:r>
            <a:r>
              <a:rPr lang="en-US" altLang="zh-CN" dirty="0"/>
              <a:t>?</a:t>
            </a:r>
          </a:p>
        </p:txBody>
      </p:sp>
      <p:sp>
        <p:nvSpPr>
          <p:cNvPr id="167967" name="Rectangle 31">
            <a:extLst>
              <a:ext uri="{FF2B5EF4-FFF2-40B4-BE49-F238E27FC236}">
                <a16:creationId xmlns:a16="http://schemas.microsoft.com/office/drawing/2014/main" id="{A44FF8DD-9C27-4C3D-A668-C69CB57FE1D8}"/>
              </a:ext>
            </a:extLst>
          </p:cNvPr>
          <p:cNvSpPr>
            <a:spLocks noChangeArrowheads="1"/>
          </p:cNvSpPr>
          <p:nvPr/>
        </p:nvSpPr>
        <p:spPr bwMode="auto">
          <a:xfrm>
            <a:off x="685800" y="1219200"/>
            <a:ext cx="79216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由内核完成线程的创建、调度等</a:t>
            </a:r>
          </a:p>
        </p:txBody>
      </p:sp>
      <p:sp>
        <p:nvSpPr>
          <p:cNvPr id="167968" name="Rectangle 32">
            <a:extLst>
              <a:ext uri="{FF2B5EF4-FFF2-40B4-BE49-F238E27FC236}">
                <a16:creationId xmlns:a16="http://schemas.microsoft.com/office/drawing/2014/main" id="{7A568DBF-25B0-4510-A810-984D7BE61459}"/>
              </a:ext>
            </a:extLst>
          </p:cNvPr>
          <p:cNvSpPr>
            <a:spLocks noChangeArrowheads="1"/>
          </p:cNvSpPr>
          <p:nvPr/>
        </p:nvSpPr>
        <p:spPr bwMode="auto">
          <a:xfrm>
            <a:off x="685800" y="1981200"/>
            <a:ext cx="5943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主要工作仍是保存现场 </a:t>
            </a:r>
            <a:r>
              <a:rPr kumimoji="0" lang="zh-CN" altLang="en-US"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 在哪里</a:t>
            </a:r>
            <a:r>
              <a:rPr kumimoji="0" lang="en-US" altLang="zh-CN"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  </a:t>
            </a:r>
            <a:r>
              <a:rPr kumimoji="0" lang="zh-CN" altLang="en-US"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内核栈</a:t>
            </a:r>
            <a:endParaRPr kumimoji="0" lang="zh-CN" altLang="zh-CN"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endParaRPr>
          </a:p>
        </p:txBody>
      </p:sp>
      <p:grpSp>
        <p:nvGrpSpPr>
          <p:cNvPr id="167998" name="Group 62">
            <a:extLst>
              <a:ext uri="{FF2B5EF4-FFF2-40B4-BE49-F238E27FC236}">
                <a16:creationId xmlns:a16="http://schemas.microsoft.com/office/drawing/2014/main" id="{A4D288D5-41A6-488C-B0CC-38377CE02D01}"/>
              </a:ext>
            </a:extLst>
          </p:cNvPr>
          <p:cNvGrpSpPr>
            <a:grpSpLocks/>
          </p:cNvGrpSpPr>
          <p:nvPr/>
        </p:nvGrpSpPr>
        <p:grpSpPr bwMode="auto">
          <a:xfrm>
            <a:off x="6019800" y="1143000"/>
            <a:ext cx="2647950" cy="5334000"/>
            <a:chOff x="3600" y="768"/>
            <a:chExt cx="1668" cy="3360"/>
          </a:xfrm>
        </p:grpSpPr>
        <p:sp>
          <p:nvSpPr>
            <p:cNvPr id="167999" name="Rectangle 63">
              <a:extLst>
                <a:ext uri="{FF2B5EF4-FFF2-40B4-BE49-F238E27FC236}">
                  <a16:creationId xmlns:a16="http://schemas.microsoft.com/office/drawing/2014/main" id="{E2CD0562-1966-49DE-8111-761AEC38FDB6}"/>
                </a:ext>
              </a:extLst>
            </p:cNvPr>
            <p:cNvSpPr>
              <a:spLocks noChangeArrowheads="1"/>
            </p:cNvSpPr>
            <p:nvPr/>
          </p:nvSpPr>
          <p:spPr bwMode="auto">
            <a:xfrm>
              <a:off x="4128" y="2208"/>
              <a:ext cx="1056" cy="624"/>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8000" name="Text Box 64">
              <a:extLst>
                <a:ext uri="{FF2B5EF4-FFF2-40B4-BE49-F238E27FC236}">
                  <a16:creationId xmlns:a16="http://schemas.microsoft.com/office/drawing/2014/main" id="{3F27D8E9-D666-472F-8BAC-19862060213D}"/>
                </a:ext>
              </a:extLst>
            </p:cNvPr>
            <p:cNvSpPr txBox="1">
              <a:spLocks noChangeArrowheads="1"/>
            </p:cNvSpPr>
            <p:nvPr/>
          </p:nvSpPr>
          <p:spPr bwMode="auto">
            <a:xfrm>
              <a:off x="4107" y="2352"/>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代码和数据</a:t>
              </a:r>
            </a:p>
          </p:txBody>
        </p:sp>
        <p:sp>
          <p:nvSpPr>
            <p:cNvPr id="168001" name="Line 65">
              <a:extLst>
                <a:ext uri="{FF2B5EF4-FFF2-40B4-BE49-F238E27FC236}">
                  <a16:creationId xmlns:a16="http://schemas.microsoft.com/office/drawing/2014/main" id="{42D54F83-EE6F-4848-808A-26BA791534C2}"/>
                </a:ext>
              </a:extLst>
            </p:cNvPr>
            <p:cNvSpPr>
              <a:spLocks noChangeShapeType="1"/>
            </p:cNvSpPr>
            <p:nvPr/>
          </p:nvSpPr>
          <p:spPr bwMode="auto">
            <a:xfrm>
              <a:off x="3600" y="2832"/>
              <a:ext cx="1584"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8002" name="Text Box 66">
              <a:extLst>
                <a:ext uri="{FF2B5EF4-FFF2-40B4-BE49-F238E27FC236}">
                  <a16:creationId xmlns:a16="http://schemas.microsoft.com/office/drawing/2014/main" id="{29278CDC-B0C8-4338-9D18-35A4B0F763BA}"/>
                </a:ext>
              </a:extLst>
            </p:cNvPr>
            <p:cNvSpPr txBox="1">
              <a:spLocks noChangeArrowheads="1"/>
            </p:cNvSpPr>
            <p:nvPr/>
          </p:nvSpPr>
          <p:spPr bwMode="auto">
            <a:xfrm>
              <a:off x="3600" y="2448"/>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用户</a:t>
              </a:r>
            </a:p>
          </p:txBody>
        </p:sp>
        <p:sp>
          <p:nvSpPr>
            <p:cNvPr id="168003" name="Text Box 67">
              <a:extLst>
                <a:ext uri="{FF2B5EF4-FFF2-40B4-BE49-F238E27FC236}">
                  <a16:creationId xmlns:a16="http://schemas.microsoft.com/office/drawing/2014/main" id="{8921E8A7-BE33-4EF0-B791-80B90835C6F0}"/>
                </a:ext>
              </a:extLst>
            </p:cNvPr>
            <p:cNvSpPr txBox="1">
              <a:spLocks noChangeArrowheads="1"/>
            </p:cNvSpPr>
            <p:nvPr/>
          </p:nvSpPr>
          <p:spPr bwMode="auto">
            <a:xfrm>
              <a:off x="3600" y="2880"/>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内核</a:t>
              </a:r>
            </a:p>
          </p:txBody>
        </p:sp>
        <p:sp>
          <p:nvSpPr>
            <p:cNvPr id="168004" name="Rectangle 68">
              <a:extLst>
                <a:ext uri="{FF2B5EF4-FFF2-40B4-BE49-F238E27FC236}">
                  <a16:creationId xmlns:a16="http://schemas.microsoft.com/office/drawing/2014/main" id="{6DAA040F-6F1A-4732-A0E6-D4B187942DFA}"/>
                </a:ext>
              </a:extLst>
            </p:cNvPr>
            <p:cNvSpPr>
              <a:spLocks noChangeArrowheads="1"/>
            </p:cNvSpPr>
            <p:nvPr/>
          </p:nvSpPr>
          <p:spPr bwMode="auto">
            <a:xfrm>
              <a:off x="4128" y="3696"/>
              <a:ext cx="1056" cy="432"/>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8005" name="Text Box 69">
              <a:extLst>
                <a:ext uri="{FF2B5EF4-FFF2-40B4-BE49-F238E27FC236}">
                  <a16:creationId xmlns:a16="http://schemas.microsoft.com/office/drawing/2014/main" id="{EB80C135-0861-4918-9827-F7DA8DDB42CC}"/>
                </a:ext>
              </a:extLst>
            </p:cNvPr>
            <p:cNvSpPr txBox="1">
              <a:spLocks noChangeArrowheads="1"/>
            </p:cNvSpPr>
            <p:nvPr/>
          </p:nvSpPr>
          <p:spPr bwMode="auto">
            <a:xfrm>
              <a:off x="4116" y="3744"/>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线程控制块</a:t>
              </a:r>
            </a:p>
          </p:txBody>
        </p:sp>
        <p:sp>
          <p:nvSpPr>
            <p:cNvPr id="168006" name="Rectangle 70">
              <a:extLst>
                <a:ext uri="{FF2B5EF4-FFF2-40B4-BE49-F238E27FC236}">
                  <a16:creationId xmlns:a16="http://schemas.microsoft.com/office/drawing/2014/main" id="{49E61498-85CD-4613-BC1B-E98161F1A601}"/>
                </a:ext>
              </a:extLst>
            </p:cNvPr>
            <p:cNvSpPr>
              <a:spLocks noChangeArrowheads="1"/>
            </p:cNvSpPr>
            <p:nvPr/>
          </p:nvSpPr>
          <p:spPr bwMode="auto">
            <a:xfrm>
              <a:off x="4128" y="3264"/>
              <a:ext cx="1056" cy="432"/>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8007" name="Rectangle 71">
              <a:extLst>
                <a:ext uri="{FF2B5EF4-FFF2-40B4-BE49-F238E27FC236}">
                  <a16:creationId xmlns:a16="http://schemas.microsoft.com/office/drawing/2014/main" id="{CFAA692A-CA8A-4864-8793-5DCA1DA2A235}"/>
                </a:ext>
              </a:extLst>
            </p:cNvPr>
            <p:cNvSpPr>
              <a:spLocks noChangeArrowheads="1"/>
            </p:cNvSpPr>
            <p:nvPr/>
          </p:nvSpPr>
          <p:spPr bwMode="auto">
            <a:xfrm>
              <a:off x="4128" y="2832"/>
              <a:ext cx="1056" cy="432"/>
            </a:xfrm>
            <a:prstGeom prst="rect">
              <a:avLst/>
            </a:prstGeom>
            <a:solidFill>
              <a:srgbClr val="FFFFCC"/>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8008" name="Text Box 72">
              <a:extLst>
                <a:ext uri="{FF2B5EF4-FFF2-40B4-BE49-F238E27FC236}">
                  <a16:creationId xmlns:a16="http://schemas.microsoft.com/office/drawing/2014/main" id="{AC5A7AA1-60DD-4D9E-9D87-10986F2A8538}"/>
                </a:ext>
              </a:extLst>
            </p:cNvPr>
            <p:cNvSpPr txBox="1">
              <a:spLocks noChangeArrowheads="1"/>
            </p:cNvSpPr>
            <p:nvPr/>
          </p:nvSpPr>
          <p:spPr bwMode="auto">
            <a:xfrm>
              <a:off x="4080" y="2880"/>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内核栈</a:t>
              </a:r>
            </a:p>
          </p:txBody>
        </p:sp>
        <p:sp>
          <p:nvSpPr>
            <p:cNvPr id="168009" name="Rectangle 73">
              <a:extLst>
                <a:ext uri="{FF2B5EF4-FFF2-40B4-BE49-F238E27FC236}">
                  <a16:creationId xmlns:a16="http://schemas.microsoft.com/office/drawing/2014/main" id="{EAFBB41B-0B84-4A0E-9531-095FCDFC55E6}"/>
                </a:ext>
              </a:extLst>
            </p:cNvPr>
            <p:cNvSpPr>
              <a:spLocks noChangeArrowheads="1"/>
            </p:cNvSpPr>
            <p:nvPr/>
          </p:nvSpPr>
          <p:spPr bwMode="auto">
            <a:xfrm>
              <a:off x="4128" y="1776"/>
              <a:ext cx="1056" cy="432"/>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8010" name="Rectangle 74">
              <a:extLst>
                <a:ext uri="{FF2B5EF4-FFF2-40B4-BE49-F238E27FC236}">
                  <a16:creationId xmlns:a16="http://schemas.microsoft.com/office/drawing/2014/main" id="{96A5D9FB-DC8D-4821-BBB6-2E0ABCB7811C}"/>
                </a:ext>
              </a:extLst>
            </p:cNvPr>
            <p:cNvSpPr>
              <a:spLocks noChangeArrowheads="1"/>
            </p:cNvSpPr>
            <p:nvPr/>
          </p:nvSpPr>
          <p:spPr bwMode="auto">
            <a:xfrm>
              <a:off x="4128" y="1200"/>
              <a:ext cx="1056" cy="576"/>
            </a:xfrm>
            <a:prstGeom prst="rect">
              <a:avLst/>
            </a:prstGeom>
            <a:solidFill>
              <a:srgbClr val="FFFFCC"/>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8011" name="Text Box 75">
              <a:extLst>
                <a:ext uri="{FF2B5EF4-FFF2-40B4-BE49-F238E27FC236}">
                  <a16:creationId xmlns:a16="http://schemas.microsoft.com/office/drawing/2014/main" id="{7F8EAFD4-44C8-4F28-98A2-EFF67DA409B9}"/>
                </a:ext>
              </a:extLst>
            </p:cNvPr>
            <p:cNvSpPr txBox="1">
              <a:spLocks noChangeArrowheads="1"/>
            </p:cNvSpPr>
            <p:nvPr/>
          </p:nvSpPr>
          <p:spPr bwMode="auto">
            <a:xfrm>
              <a:off x="4128" y="1344"/>
              <a:ext cx="10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用户栈</a:t>
              </a:r>
            </a:p>
          </p:txBody>
        </p:sp>
        <p:sp>
          <p:nvSpPr>
            <p:cNvPr id="168012" name="Rectangle 76">
              <a:extLst>
                <a:ext uri="{FF2B5EF4-FFF2-40B4-BE49-F238E27FC236}">
                  <a16:creationId xmlns:a16="http://schemas.microsoft.com/office/drawing/2014/main" id="{4340A88A-3423-4B99-9AC4-BC13B8041347}"/>
                </a:ext>
              </a:extLst>
            </p:cNvPr>
            <p:cNvSpPr>
              <a:spLocks noChangeArrowheads="1"/>
            </p:cNvSpPr>
            <p:nvPr/>
          </p:nvSpPr>
          <p:spPr bwMode="auto">
            <a:xfrm>
              <a:off x="4128" y="768"/>
              <a:ext cx="1056" cy="432"/>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grpSp>
        <p:nvGrpSpPr>
          <p:cNvPr id="168018" name="Group 82">
            <a:extLst>
              <a:ext uri="{FF2B5EF4-FFF2-40B4-BE49-F238E27FC236}">
                <a16:creationId xmlns:a16="http://schemas.microsoft.com/office/drawing/2014/main" id="{CB0B3A43-C85B-4613-BB59-BC355EF0CD26}"/>
              </a:ext>
            </a:extLst>
          </p:cNvPr>
          <p:cNvGrpSpPr>
            <a:grpSpLocks/>
          </p:cNvGrpSpPr>
          <p:nvPr/>
        </p:nvGrpSpPr>
        <p:grpSpPr bwMode="auto">
          <a:xfrm>
            <a:off x="990600" y="3276600"/>
            <a:ext cx="4114800" cy="1114425"/>
            <a:chOff x="624" y="2064"/>
            <a:chExt cx="2592" cy="702"/>
          </a:xfrm>
        </p:grpSpPr>
        <p:sp>
          <p:nvSpPr>
            <p:cNvPr id="168014" name="Rectangle 78">
              <a:extLst>
                <a:ext uri="{FF2B5EF4-FFF2-40B4-BE49-F238E27FC236}">
                  <a16:creationId xmlns:a16="http://schemas.microsoft.com/office/drawing/2014/main" id="{3FB67334-379F-482D-9450-14D33E309A50}"/>
                </a:ext>
              </a:extLst>
            </p:cNvPr>
            <p:cNvSpPr>
              <a:spLocks noChangeArrowheads="1"/>
            </p:cNvSpPr>
            <p:nvPr/>
          </p:nvSpPr>
          <p:spPr bwMode="auto">
            <a:xfrm>
              <a:off x="624" y="2064"/>
              <a:ext cx="2592" cy="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每个执行序列需有两个栈</a:t>
              </a:r>
              <a:r>
                <a:rPr kumimoji="0" lang="en-US" altLang="zh-CN"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 </a:t>
              </a: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用户栈</a:t>
              </a:r>
              <a:r>
                <a:rPr kumimoji="0" lang="en-US" altLang="zh-CN"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a:t>
              </a: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内核栈</a:t>
              </a:r>
            </a:p>
          </p:txBody>
        </p:sp>
        <p:pic>
          <p:nvPicPr>
            <p:cNvPr id="168015" name="Picture 79">
              <a:extLst>
                <a:ext uri="{FF2B5EF4-FFF2-40B4-BE49-F238E27FC236}">
                  <a16:creationId xmlns:a16="http://schemas.microsoft.com/office/drawing/2014/main" id="{8FFE8180-213E-4A8E-ACD5-39FF570D5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 y="2213"/>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8020" name="Group 84">
            <a:extLst>
              <a:ext uri="{FF2B5EF4-FFF2-40B4-BE49-F238E27FC236}">
                <a16:creationId xmlns:a16="http://schemas.microsoft.com/office/drawing/2014/main" id="{8A799E4B-24DE-4EB8-AEFC-7E7D5C3284A5}"/>
              </a:ext>
            </a:extLst>
          </p:cNvPr>
          <p:cNvGrpSpPr>
            <a:grpSpLocks/>
          </p:cNvGrpSpPr>
          <p:nvPr/>
        </p:nvGrpSpPr>
        <p:grpSpPr bwMode="auto">
          <a:xfrm>
            <a:off x="990600" y="4448175"/>
            <a:ext cx="5181600" cy="1266825"/>
            <a:chOff x="624" y="2802"/>
            <a:chExt cx="3264" cy="798"/>
          </a:xfrm>
        </p:grpSpPr>
        <p:sp>
          <p:nvSpPr>
            <p:cNvPr id="167973" name="Rectangle 37">
              <a:extLst>
                <a:ext uri="{FF2B5EF4-FFF2-40B4-BE49-F238E27FC236}">
                  <a16:creationId xmlns:a16="http://schemas.microsoft.com/office/drawing/2014/main" id="{7FDDD0D6-90AD-4B78-9A47-6C873E670663}"/>
                </a:ext>
              </a:extLst>
            </p:cNvPr>
            <p:cNvSpPr>
              <a:spLocks noChangeArrowheads="1"/>
            </p:cNvSpPr>
            <p:nvPr/>
          </p:nvSpPr>
          <p:spPr bwMode="auto">
            <a:xfrm>
              <a:off x="624" y="2802"/>
              <a:ext cx="3264"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用户栈：</a:t>
              </a:r>
              <a:r>
                <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rPr>
                <a:t>普通的函数调用</a:t>
              </a:r>
            </a:p>
          </p:txBody>
        </p:sp>
        <p:sp>
          <p:nvSpPr>
            <p:cNvPr id="167976" name="Rectangle 40">
              <a:extLst>
                <a:ext uri="{FF2B5EF4-FFF2-40B4-BE49-F238E27FC236}">
                  <a16:creationId xmlns:a16="http://schemas.microsoft.com/office/drawing/2014/main" id="{C75FA6F9-6CE1-49C0-BF0A-1DC1E019F5AC}"/>
                </a:ext>
              </a:extLst>
            </p:cNvPr>
            <p:cNvSpPr>
              <a:spLocks noChangeArrowheads="1"/>
            </p:cNvSpPr>
            <p:nvPr/>
          </p:nvSpPr>
          <p:spPr bwMode="auto">
            <a:xfrm>
              <a:off x="624" y="3220"/>
              <a:ext cx="3120"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内核栈：</a:t>
              </a:r>
              <a:r>
                <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rPr>
                <a:t>系统调用、中断处理</a:t>
              </a:r>
            </a:p>
          </p:txBody>
        </p:sp>
        <p:pic>
          <p:nvPicPr>
            <p:cNvPr id="168016" name="Picture 80">
              <a:extLst>
                <a:ext uri="{FF2B5EF4-FFF2-40B4-BE49-F238E27FC236}">
                  <a16:creationId xmlns:a16="http://schemas.microsoft.com/office/drawing/2014/main" id="{0D5C70EE-E0BB-4921-B37D-39BFFBF47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 y="2970"/>
              <a:ext cx="129" cy="121"/>
            </a:xfrm>
            <a:prstGeom prst="rect">
              <a:avLst/>
            </a:prstGeom>
            <a:noFill/>
            <a:extLst>
              <a:ext uri="{909E8E84-426E-40DD-AFC4-6F175D3DCCD1}">
                <a14:hiddenFill xmlns:a14="http://schemas.microsoft.com/office/drawing/2010/main">
                  <a:solidFill>
                    <a:srgbClr val="FFFFFF"/>
                  </a:solidFill>
                </a14:hiddenFill>
              </a:ext>
            </a:extLst>
          </p:spPr>
        </p:pic>
        <p:pic>
          <p:nvPicPr>
            <p:cNvPr id="168017" name="Picture 81">
              <a:extLst>
                <a:ext uri="{FF2B5EF4-FFF2-40B4-BE49-F238E27FC236}">
                  <a16:creationId xmlns:a16="http://schemas.microsoft.com/office/drawing/2014/main" id="{56A966E0-CFFC-4A7A-BF30-BF16F9433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 y="3395"/>
              <a:ext cx="129" cy="12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7967"/>
                                        </p:tgtEl>
                                        <p:attrNameLst>
                                          <p:attrName>style.visibility</p:attrName>
                                        </p:attrNameLst>
                                      </p:cBhvr>
                                      <p:to>
                                        <p:strVal val="visible"/>
                                      </p:to>
                                    </p:set>
                                    <p:animEffect transition="in" filter="dissolve">
                                      <p:cBhvr>
                                        <p:cTn id="7" dur="500"/>
                                        <p:tgtEl>
                                          <p:spTgt spid="1679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7968"/>
                                        </p:tgtEl>
                                        <p:attrNameLst>
                                          <p:attrName>style.visibility</p:attrName>
                                        </p:attrNameLst>
                                      </p:cBhvr>
                                      <p:to>
                                        <p:strVal val="visible"/>
                                      </p:to>
                                    </p:set>
                                    <p:animEffect transition="in" filter="dissolve">
                                      <p:cBhvr>
                                        <p:cTn id="12" dur="500"/>
                                        <p:tgtEl>
                                          <p:spTgt spid="1679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68018"/>
                                        </p:tgtEl>
                                        <p:attrNameLst>
                                          <p:attrName>style.visibility</p:attrName>
                                        </p:attrNameLst>
                                      </p:cBhvr>
                                      <p:to>
                                        <p:strVal val="visible"/>
                                      </p:to>
                                    </p:set>
                                    <p:animEffect transition="in" filter="dissolve">
                                      <p:cBhvr>
                                        <p:cTn id="17" dur="500"/>
                                        <p:tgtEl>
                                          <p:spTgt spid="1680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68020"/>
                                        </p:tgtEl>
                                        <p:attrNameLst>
                                          <p:attrName>style.visibility</p:attrName>
                                        </p:attrNameLst>
                                      </p:cBhvr>
                                      <p:to>
                                        <p:strVal val="visible"/>
                                      </p:to>
                                    </p:set>
                                    <p:animEffect transition="in" filter="dissolve">
                                      <p:cBhvr>
                                        <p:cTn id="22" dur="500"/>
                                        <p:tgtEl>
                                          <p:spTgt spid="1680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67998"/>
                                        </p:tgtEl>
                                        <p:attrNameLst>
                                          <p:attrName>style.visibility</p:attrName>
                                        </p:attrNameLst>
                                      </p:cBhvr>
                                      <p:to>
                                        <p:strVal val="visible"/>
                                      </p:to>
                                    </p:set>
                                    <p:animEffect transition="in" filter="dissolve">
                                      <p:cBhvr>
                                        <p:cTn id="27" dur="500"/>
                                        <p:tgtEl>
                                          <p:spTgt spid="167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67" grpId="0"/>
      <p:bldP spid="167968" grpId="0"/>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3">
            <a:extLst>
              <a:ext uri="{FF2B5EF4-FFF2-40B4-BE49-F238E27FC236}">
                <a16:creationId xmlns:a16="http://schemas.microsoft.com/office/drawing/2014/main" id="{8B5E9422-849B-4436-8A8C-07C7D8BACA1B}"/>
              </a:ext>
            </a:extLst>
          </p:cNvPr>
          <p:cNvSpPr>
            <a:spLocks noGrp="1" noChangeArrowheads="1"/>
          </p:cNvSpPr>
          <p:nvPr>
            <p:ph type="body" idx="1"/>
          </p:nvPr>
        </p:nvSpPr>
        <p:spPr>
          <a:xfrm>
            <a:off x="609600" y="1575412"/>
            <a:ext cx="7924800" cy="5023692"/>
          </a:xfrm>
          <a:noFill/>
          <a:ln>
            <a:solidFill>
              <a:srgbClr val="FF0000"/>
            </a:solidFill>
            <a:miter lim="800000"/>
            <a:headEnd/>
            <a:tailEnd/>
          </a:ln>
        </p:spPr>
        <p:txBody>
          <a:bodyPr/>
          <a:lstStyle/>
          <a:p>
            <a:pPr>
              <a:lnSpc>
                <a:spcPct val="130000"/>
              </a:lnSpc>
            </a:pPr>
            <a:r>
              <a:rPr lang="zh-CN" altLang="en-US" sz="2400" b="1" dirty="0">
                <a:solidFill>
                  <a:srgbClr val="000000"/>
                </a:solidFill>
              </a:rPr>
              <a:t>例:进程</a:t>
            </a:r>
            <a:r>
              <a:rPr lang="en-US" altLang="zh-CN" sz="2400" b="1" dirty="0">
                <a:solidFill>
                  <a:srgbClr val="000000"/>
                </a:solidFill>
              </a:rPr>
              <a:t>A</a:t>
            </a:r>
            <a:r>
              <a:rPr lang="zh-CN" altLang="en-US" sz="2400" b="1" dirty="0">
                <a:solidFill>
                  <a:srgbClr val="000000"/>
                </a:solidFill>
              </a:rPr>
              <a:t>包含了1个用户级线程</a:t>
            </a:r>
            <a:r>
              <a:rPr lang="zh-CN" altLang="en-US" sz="2400" dirty="0">
                <a:solidFill>
                  <a:srgbClr val="000000"/>
                </a:solidFill>
              </a:rPr>
              <a:t>，</a:t>
            </a:r>
            <a:r>
              <a:rPr lang="zh-CN" altLang="en-US" sz="2400" b="1" dirty="0">
                <a:solidFill>
                  <a:srgbClr val="000000"/>
                </a:solidFill>
              </a:rPr>
              <a:t>进程</a:t>
            </a:r>
            <a:r>
              <a:rPr lang="en-US" altLang="zh-CN" sz="2400" b="1" dirty="0">
                <a:solidFill>
                  <a:srgbClr val="000000"/>
                </a:solidFill>
              </a:rPr>
              <a:t>B</a:t>
            </a:r>
            <a:r>
              <a:rPr lang="zh-CN" altLang="en-US" sz="2400" b="1" dirty="0">
                <a:solidFill>
                  <a:srgbClr val="000000"/>
                </a:solidFill>
              </a:rPr>
              <a:t>包含了100个用户级线程，进程</a:t>
            </a:r>
            <a:r>
              <a:rPr lang="en-US" altLang="zh-CN" sz="2400" b="1" dirty="0">
                <a:solidFill>
                  <a:srgbClr val="000000"/>
                </a:solidFill>
              </a:rPr>
              <a:t>A</a:t>
            </a:r>
            <a:r>
              <a:rPr lang="zh-CN" altLang="en-US" sz="2400" b="1" dirty="0">
                <a:solidFill>
                  <a:srgbClr val="000000"/>
                </a:solidFill>
              </a:rPr>
              <a:t>中线程运行的</a:t>
            </a:r>
            <a:r>
              <a:rPr lang="zh-CN" altLang="en-US" sz="2400" dirty="0">
                <a:solidFill>
                  <a:srgbClr val="000000"/>
                </a:solidFill>
              </a:rPr>
              <a:t>时间和进程</a:t>
            </a:r>
            <a:r>
              <a:rPr lang="en-US" altLang="zh-CN" sz="2400" dirty="0">
                <a:solidFill>
                  <a:srgbClr val="000000"/>
                </a:solidFill>
              </a:rPr>
              <a:t>B</a:t>
            </a:r>
            <a:r>
              <a:rPr lang="zh-CN" altLang="en-US" sz="2400" dirty="0">
                <a:solidFill>
                  <a:srgbClr val="000000"/>
                </a:solidFill>
              </a:rPr>
              <a:t>中各线程的运行时间是否一样？</a:t>
            </a:r>
            <a:endParaRPr lang="en-US" altLang="zh-CN" sz="2400" dirty="0">
              <a:solidFill>
                <a:srgbClr val="000000"/>
              </a:solidFill>
            </a:endParaRPr>
          </a:p>
          <a:p>
            <a:pPr>
              <a:lnSpc>
                <a:spcPct val="130000"/>
              </a:lnSpc>
            </a:pPr>
            <a:r>
              <a:rPr lang="zh-CN" altLang="en-US" sz="2400" b="1" dirty="0">
                <a:solidFill>
                  <a:srgbClr val="0070C0"/>
                </a:solidFill>
              </a:rPr>
              <a:t>不一样，</a:t>
            </a:r>
            <a:r>
              <a:rPr lang="zh-CN" altLang="en-US" sz="2400" dirty="0">
                <a:solidFill>
                  <a:srgbClr val="0070C0"/>
                </a:solidFill>
                <a:latin typeface="楷体_GB2312" pitchFamily="49" charset="-122"/>
                <a:ea typeface="楷体_GB2312" pitchFamily="49" charset="-122"/>
              </a:rPr>
              <a:t>进程</a:t>
            </a:r>
            <a:r>
              <a:rPr lang="en-US" altLang="zh-CN" sz="2400" dirty="0">
                <a:solidFill>
                  <a:srgbClr val="0070C0"/>
                </a:solidFill>
                <a:latin typeface="楷体_GB2312" pitchFamily="49" charset="-122"/>
                <a:ea typeface="楷体_GB2312" pitchFamily="49" charset="-122"/>
              </a:rPr>
              <a:t>A</a:t>
            </a:r>
            <a:r>
              <a:rPr lang="zh-CN" altLang="en-US" sz="2400" dirty="0">
                <a:solidFill>
                  <a:srgbClr val="0070C0"/>
                </a:solidFill>
                <a:latin typeface="楷体_GB2312" pitchFamily="49" charset="-122"/>
                <a:ea typeface="楷体_GB2312" pitchFamily="49" charset="-122"/>
              </a:rPr>
              <a:t>中线程运行的时间是进程</a:t>
            </a:r>
            <a:r>
              <a:rPr lang="en-US" altLang="zh-CN" sz="2400" dirty="0">
                <a:solidFill>
                  <a:srgbClr val="0070C0"/>
                </a:solidFill>
                <a:latin typeface="楷体_GB2312" pitchFamily="49" charset="-122"/>
                <a:ea typeface="楷体_GB2312" pitchFamily="49" charset="-122"/>
              </a:rPr>
              <a:t>B</a:t>
            </a:r>
            <a:r>
              <a:rPr lang="zh-CN" altLang="en-US" sz="2400" dirty="0">
                <a:solidFill>
                  <a:srgbClr val="0070C0"/>
                </a:solidFill>
                <a:latin typeface="楷体_GB2312" pitchFamily="49" charset="-122"/>
                <a:ea typeface="楷体_GB2312" pitchFamily="49" charset="-122"/>
              </a:rPr>
              <a:t>中各线程的100倍</a:t>
            </a:r>
            <a:endParaRPr lang="en-US" altLang="zh-CN" sz="2400" dirty="0">
              <a:solidFill>
                <a:srgbClr val="0070C0"/>
              </a:solidFill>
              <a:latin typeface="楷体_GB2312" pitchFamily="49" charset="-122"/>
              <a:ea typeface="楷体_GB2312" pitchFamily="49" charset="-122"/>
            </a:endParaRPr>
          </a:p>
          <a:p>
            <a:pPr>
              <a:lnSpc>
                <a:spcPct val="130000"/>
              </a:lnSpc>
            </a:pPr>
            <a:r>
              <a:rPr lang="zh-CN" altLang="en-US" sz="2400" b="1" dirty="0">
                <a:ea typeface="楷体_GB2312" pitchFamily="49" charset="-122"/>
              </a:rPr>
              <a:t>若</a:t>
            </a:r>
            <a:r>
              <a:rPr lang="zh-CN" altLang="en-US" sz="2400" dirty="0">
                <a:solidFill>
                  <a:srgbClr val="000000"/>
                </a:solidFill>
                <a:latin typeface="楷体_GB2312" pitchFamily="49" charset="-122"/>
                <a:ea typeface="楷体_GB2312" pitchFamily="49" charset="-122"/>
              </a:rPr>
              <a:t>进程</a:t>
            </a:r>
            <a:r>
              <a:rPr lang="en-US" altLang="zh-CN" sz="2400" dirty="0">
                <a:solidFill>
                  <a:srgbClr val="000000"/>
                </a:solidFill>
                <a:latin typeface="楷体_GB2312" pitchFamily="49" charset="-122"/>
                <a:ea typeface="楷体_GB2312" pitchFamily="49" charset="-122"/>
              </a:rPr>
              <a:t>A</a:t>
            </a:r>
            <a:r>
              <a:rPr lang="zh-CN" altLang="en-US" sz="2400" dirty="0">
                <a:solidFill>
                  <a:srgbClr val="000000"/>
                </a:solidFill>
                <a:latin typeface="楷体_GB2312" pitchFamily="49" charset="-122"/>
                <a:ea typeface="楷体_GB2312" pitchFamily="49" charset="-122"/>
              </a:rPr>
              <a:t>和进程</a:t>
            </a:r>
            <a:r>
              <a:rPr lang="en-US" altLang="zh-CN" sz="2400" dirty="0">
                <a:solidFill>
                  <a:srgbClr val="000000"/>
                </a:solidFill>
                <a:latin typeface="楷体_GB2312" pitchFamily="49" charset="-122"/>
                <a:ea typeface="楷体_GB2312" pitchFamily="49" charset="-122"/>
              </a:rPr>
              <a:t>B</a:t>
            </a:r>
            <a:r>
              <a:rPr lang="zh-CN" altLang="en-US" sz="2400" dirty="0">
                <a:solidFill>
                  <a:srgbClr val="000000"/>
                </a:solidFill>
                <a:latin typeface="楷体_GB2312" pitchFamily="49" charset="-122"/>
                <a:ea typeface="楷体_GB2312" pitchFamily="49" charset="-122"/>
              </a:rPr>
              <a:t>中的线程都是内核支持线程，两者的运行时间是否一样？</a:t>
            </a:r>
            <a:endParaRPr lang="zh-CN" altLang="en-US" sz="2400" b="1" dirty="0">
              <a:solidFill>
                <a:srgbClr val="0070C0"/>
              </a:solidFill>
            </a:endParaRPr>
          </a:p>
          <a:p>
            <a:pPr>
              <a:lnSpc>
                <a:spcPct val="90000"/>
              </a:lnSpc>
              <a:buFont typeface="Wingdings" panose="05000000000000000000" pitchFamily="2" charset="2"/>
              <a:buNone/>
            </a:pPr>
            <a:r>
              <a:rPr lang="zh-CN" altLang="en-US" sz="2400" b="1" dirty="0">
                <a:solidFill>
                  <a:srgbClr val="000000"/>
                </a:solidFill>
                <a:latin typeface="楷体_GB2312" pitchFamily="49" charset="-122"/>
                <a:ea typeface="楷体_GB2312" pitchFamily="49" charset="-122"/>
              </a:rPr>
              <a:t>  若进程</a:t>
            </a:r>
            <a:r>
              <a:rPr lang="en-US" altLang="zh-CN" sz="2400" b="1" dirty="0">
                <a:solidFill>
                  <a:srgbClr val="000000"/>
                </a:solidFill>
                <a:latin typeface="楷体_GB2312" pitchFamily="49" charset="-122"/>
                <a:ea typeface="楷体_GB2312" pitchFamily="49" charset="-122"/>
              </a:rPr>
              <a:t>A</a:t>
            </a:r>
            <a:r>
              <a:rPr lang="zh-CN" altLang="en-US" sz="2400" b="1" dirty="0">
                <a:solidFill>
                  <a:srgbClr val="000000"/>
                </a:solidFill>
                <a:latin typeface="楷体_GB2312" pitchFamily="49" charset="-122"/>
                <a:ea typeface="楷体_GB2312" pitchFamily="49" charset="-122"/>
              </a:rPr>
              <a:t>和进程</a:t>
            </a:r>
            <a:r>
              <a:rPr lang="en-US" altLang="zh-CN" sz="2400" b="1" dirty="0">
                <a:solidFill>
                  <a:srgbClr val="000000"/>
                </a:solidFill>
                <a:latin typeface="楷体_GB2312" pitchFamily="49" charset="-122"/>
                <a:ea typeface="楷体_GB2312" pitchFamily="49" charset="-122"/>
              </a:rPr>
              <a:t>B</a:t>
            </a:r>
            <a:r>
              <a:rPr lang="zh-CN" altLang="en-US" sz="2400" b="1" dirty="0">
                <a:solidFill>
                  <a:srgbClr val="000000"/>
                </a:solidFill>
                <a:latin typeface="楷体_GB2312" pitchFamily="49" charset="-122"/>
                <a:ea typeface="楷体_GB2312" pitchFamily="49" charset="-122"/>
              </a:rPr>
              <a:t>中的线程都是内核支持线程,则调度是以</a:t>
            </a:r>
            <a:r>
              <a:rPr lang="zh-CN" altLang="en-US" sz="2400" b="1" dirty="0">
                <a:solidFill>
                  <a:srgbClr val="C00000"/>
                </a:solidFill>
                <a:latin typeface="楷体_GB2312" pitchFamily="49" charset="-122"/>
                <a:ea typeface="楷体_GB2312" pitchFamily="49" charset="-122"/>
              </a:rPr>
              <a:t>线程</a:t>
            </a:r>
            <a:r>
              <a:rPr lang="zh-CN" altLang="en-US" sz="2400" b="1" dirty="0">
                <a:solidFill>
                  <a:srgbClr val="000000"/>
                </a:solidFill>
                <a:latin typeface="楷体_GB2312" pitchFamily="49" charset="-122"/>
                <a:ea typeface="楷体_GB2312" pitchFamily="49" charset="-122"/>
              </a:rPr>
              <a:t>为单位进行。进程</a:t>
            </a:r>
            <a:r>
              <a:rPr lang="en-US" altLang="zh-CN" sz="2400" b="1" dirty="0">
                <a:solidFill>
                  <a:srgbClr val="000000"/>
                </a:solidFill>
                <a:latin typeface="楷体_GB2312" pitchFamily="49" charset="-122"/>
                <a:ea typeface="楷体_GB2312" pitchFamily="49" charset="-122"/>
              </a:rPr>
              <a:t>B</a:t>
            </a:r>
            <a:r>
              <a:rPr lang="zh-CN" altLang="en-US" sz="2400" b="1" dirty="0">
                <a:solidFill>
                  <a:srgbClr val="000000"/>
                </a:solidFill>
                <a:latin typeface="楷体_GB2312" pitchFamily="49" charset="-122"/>
                <a:ea typeface="楷体_GB2312" pitchFamily="49" charset="-122"/>
              </a:rPr>
              <a:t>获得</a:t>
            </a:r>
            <a:r>
              <a:rPr lang="en-US" altLang="zh-CN" sz="2400" b="1" dirty="0">
                <a:solidFill>
                  <a:srgbClr val="000000"/>
                </a:solidFill>
                <a:latin typeface="楷体_GB2312" pitchFamily="49" charset="-122"/>
                <a:ea typeface="楷体_GB2312" pitchFamily="49" charset="-122"/>
              </a:rPr>
              <a:t>CPU</a:t>
            </a:r>
            <a:r>
              <a:rPr lang="zh-CN" altLang="en-US" sz="2400" b="1" dirty="0">
                <a:solidFill>
                  <a:srgbClr val="000000"/>
                </a:solidFill>
                <a:latin typeface="楷体_GB2312" pitchFamily="49" charset="-122"/>
                <a:ea typeface="楷体_GB2312" pitchFamily="49" charset="-122"/>
              </a:rPr>
              <a:t>的时间是进程</a:t>
            </a:r>
            <a:r>
              <a:rPr lang="en-US" altLang="zh-CN" sz="2400" b="1" dirty="0">
                <a:solidFill>
                  <a:srgbClr val="000000"/>
                </a:solidFill>
                <a:latin typeface="楷体_GB2312" pitchFamily="49" charset="-122"/>
                <a:ea typeface="楷体_GB2312" pitchFamily="49" charset="-122"/>
              </a:rPr>
              <a:t>A</a:t>
            </a:r>
            <a:r>
              <a:rPr lang="zh-CN" altLang="en-US" sz="2400" b="1" dirty="0">
                <a:solidFill>
                  <a:srgbClr val="000000"/>
                </a:solidFill>
                <a:latin typeface="楷体_GB2312" pitchFamily="49" charset="-122"/>
                <a:ea typeface="楷体_GB2312" pitchFamily="49" charset="-122"/>
              </a:rPr>
              <a:t>的100倍,两进程中的各线程获得相同的</a:t>
            </a:r>
            <a:r>
              <a:rPr lang="en-US" altLang="zh-CN" sz="2400" b="1" dirty="0">
                <a:solidFill>
                  <a:srgbClr val="000000"/>
                </a:solidFill>
                <a:latin typeface="楷体_GB2312" pitchFamily="49" charset="-122"/>
                <a:ea typeface="楷体_GB2312" pitchFamily="49" charset="-122"/>
              </a:rPr>
              <a:t>CPU</a:t>
            </a:r>
            <a:r>
              <a:rPr lang="zh-CN" altLang="en-US" sz="2400" b="1" dirty="0">
                <a:solidFill>
                  <a:srgbClr val="000000"/>
                </a:solidFill>
                <a:latin typeface="楷体_GB2312" pitchFamily="49" charset="-122"/>
                <a:ea typeface="楷体_GB2312" pitchFamily="49" charset="-122"/>
              </a:rPr>
              <a:t>时间;</a:t>
            </a:r>
            <a:endParaRPr lang="en-US" altLang="zh-CN" sz="2400" b="1" dirty="0">
              <a:solidFill>
                <a:srgbClr val="000000"/>
              </a:solidFill>
              <a:latin typeface="楷体_GB2312" pitchFamily="49" charset="-122"/>
              <a:ea typeface="楷体_GB2312" pitchFamily="49" charset="-122"/>
            </a:endParaRPr>
          </a:p>
          <a:p>
            <a:pPr>
              <a:lnSpc>
                <a:spcPct val="90000"/>
              </a:lnSpc>
              <a:buFont typeface="Wingdings" panose="05000000000000000000" pitchFamily="2" charset="2"/>
              <a:buNone/>
            </a:pPr>
            <a:endParaRPr lang="zh-CN" altLang="en-US" sz="2400" b="1" dirty="0">
              <a:solidFill>
                <a:srgbClr val="000000"/>
              </a:solidFill>
              <a:latin typeface="楷体_GB2312" pitchFamily="49" charset="-122"/>
              <a:ea typeface="楷体_GB2312" pitchFamily="49" charset="-122"/>
            </a:endParaRPr>
          </a:p>
        </p:txBody>
      </p:sp>
      <p:sp>
        <p:nvSpPr>
          <p:cNvPr id="3" name="Rectangle 2">
            <a:extLst>
              <a:ext uri="{FF2B5EF4-FFF2-40B4-BE49-F238E27FC236}">
                <a16:creationId xmlns:a16="http://schemas.microsoft.com/office/drawing/2014/main" id="{861AA09D-7A4E-4DF7-8530-6E1025EA7D13}"/>
              </a:ext>
            </a:extLst>
          </p:cNvPr>
          <p:cNvSpPr>
            <a:spLocks noGrp="1" noRot="1" noChangeArrowheads="1"/>
          </p:cNvSpPr>
          <p:nvPr>
            <p:ph type="title"/>
          </p:nvPr>
        </p:nvSpPr>
        <p:spPr>
          <a:xfrm>
            <a:off x="809119" y="449377"/>
            <a:ext cx="7691437" cy="690563"/>
          </a:xfrm>
          <a:noFill/>
        </p:spPr>
        <p:txBody>
          <a:bodyPr/>
          <a:lstStyle/>
          <a:p>
            <a:r>
              <a:rPr lang="zh-CN" altLang="en-US" b="1" dirty="0">
                <a:latin typeface="+mj-ea"/>
                <a:ea typeface="+mj-ea"/>
              </a:rPr>
              <a:t>课堂思考</a:t>
            </a:r>
          </a:p>
        </p:txBody>
      </p:sp>
      <p:sp>
        <p:nvSpPr>
          <p:cNvPr id="2" name="矩形 1">
            <a:extLst>
              <a:ext uri="{FF2B5EF4-FFF2-40B4-BE49-F238E27FC236}">
                <a16:creationId xmlns:a16="http://schemas.microsoft.com/office/drawing/2014/main" id="{79888931-CCEF-403A-A291-8D5A632BF92F}"/>
              </a:ext>
            </a:extLst>
          </p:cNvPr>
          <p:cNvSpPr/>
          <p:nvPr/>
        </p:nvSpPr>
        <p:spPr>
          <a:xfrm>
            <a:off x="2071171" y="449377"/>
            <a:ext cx="6947178" cy="1089529"/>
          </a:xfrm>
          <a:prstGeom prst="rect">
            <a:avLst/>
          </a:prstGeom>
          <a:solidFill>
            <a:srgbClr val="FFC000"/>
          </a:solidFill>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对于设置了用户级线程的系统,其调度仍是以</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进程</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为单位进行,在采用</a:t>
            </a:r>
            <a:r>
              <a:rPr kumimoji="0" lang="zh-CN" altLang="en-US" sz="2400" b="0" i="0" u="sng" strike="noStrike" kern="1200" cap="none" spc="0" normalizeH="0" baseline="0" noProof="0" dirty="0">
                <a:ln>
                  <a:noFill/>
                </a:ln>
                <a:solidFill>
                  <a:srgbClr val="5E49F7"/>
                </a:solidFill>
                <a:effectLst/>
                <a:uLnTx/>
                <a:uFillTx/>
                <a:latin typeface="微软雅黑" panose="020B0503020204020204" pitchFamily="34" charset="-122"/>
                <a:ea typeface="微软雅黑" panose="020B0503020204020204" pitchFamily="34" charset="-122"/>
                <a:cs typeface="+mn-cs"/>
              </a:rPr>
              <a:t>时间片轮转调度算法</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时,各进程间是公平的,但各进程的线程间是不公平的;</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7922">
                                            <p:txEl>
                                              <p:pRg st="0" end="0"/>
                                            </p:txEl>
                                          </p:spTgt>
                                        </p:tgtEl>
                                        <p:attrNameLst>
                                          <p:attrName>style.visibility</p:attrName>
                                        </p:attrNameLst>
                                      </p:cBhvr>
                                      <p:to>
                                        <p:strVal val="visible"/>
                                      </p:to>
                                    </p:set>
                                    <p:animEffect transition="in" filter="wipe(down)">
                                      <p:cBhvr>
                                        <p:cTn id="7" dur="500"/>
                                        <p:tgtEl>
                                          <p:spTgt spid="3379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37922">
                                            <p:txEl>
                                              <p:pRg st="1" end="1"/>
                                            </p:txEl>
                                          </p:spTgt>
                                        </p:tgtEl>
                                        <p:attrNameLst>
                                          <p:attrName>style.visibility</p:attrName>
                                        </p:attrNameLst>
                                      </p:cBhvr>
                                      <p:to>
                                        <p:strVal val="visible"/>
                                      </p:to>
                                    </p:set>
                                    <p:animEffect transition="in" filter="wipe(down)">
                                      <p:cBhvr>
                                        <p:cTn id="12" dur="500"/>
                                        <p:tgtEl>
                                          <p:spTgt spid="3379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37922">
                                            <p:txEl>
                                              <p:pRg st="2" end="2"/>
                                            </p:txEl>
                                          </p:spTgt>
                                        </p:tgtEl>
                                        <p:attrNameLst>
                                          <p:attrName>style.visibility</p:attrName>
                                        </p:attrNameLst>
                                      </p:cBhvr>
                                      <p:to>
                                        <p:strVal val="visible"/>
                                      </p:to>
                                    </p:set>
                                    <p:animEffect transition="in" filter="wipe(down)">
                                      <p:cBhvr>
                                        <p:cTn id="22" dur="500"/>
                                        <p:tgtEl>
                                          <p:spTgt spid="33792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37922">
                                            <p:txEl>
                                              <p:pRg st="3" end="3"/>
                                            </p:txEl>
                                          </p:spTgt>
                                        </p:tgtEl>
                                        <p:attrNameLst>
                                          <p:attrName>style.visibility</p:attrName>
                                        </p:attrNameLst>
                                      </p:cBhvr>
                                      <p:to>
                                        <p:strVal val="visible"/>
                                      </p:to>
                                    </p:set>
                                    <p:animEffect transition="in" filter="wipe(down)">
                                      <p:cBhvr>
                                        <p:cTn id="27" dur="500"/>
                                        <p:tgtEl>
                                          <p:spTgt spid="3379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D277DD1-E60B-4ECE-9AF9-7C5D1C6B5F42}"/>
              </a:ext>
            </a:extLst>
          </p:cNvPr>
          <p:cNvSpPr>
            <a:spLocks noGrp="1"/>
          </p:cNvSpPr>
          <p:nvPr>
            <p:ph idx="1"/>
          </p:nvPr>
        </p:nvSpPr>
        <p:spPr/>
        <p:txBody>
          <a:bodyPr/>
          <a:lstStyle/>
          <a:p>
            <a:pPr marL="0" indent="0">
              <a:buNone/>
            </a:pPr>
            <a:r>
              <a:rPr kumimoji="1" lang="en-US" altLang="zh-CN" dirty="0">
                <a:solidFill>
                  <a:srgbClr val="FF0000"/>
                </a:solidFill>
                <a:latin typeface="Times New Roman" panose="02020603050405020304" pitchFamily="18" charset="0"/>
              </a:rPr>
              <a:t>3. </a:t>
            </a:r>
            <a:r>
              <a:rPr kumimoji="1" lang="zh-CN" altLang="en-US" dirty="0">
                <a:solidFill>
                  <a:srgbClr val="FF0000"/>
                </a:solidFill>
                <a:latin typeface="Times New Roman" panose="02020603050405020304" pitchFamily="18" charset="0"/>
              </a:rPr>
              <a:t>组合方式（用户级线程和内核支持线程并存）</a:t>
            </a:r>
            <a:endParaRPr lang="zh-CN" altLang="en-US" sz="1800" dirty="0"/>
          </a:p>
          <a:p>
            <a:endParaRPr lang="zh-CN" altLang="en-US" dirty="0"/>
          </a:p>
        </p:txBody>
      </p:sp>
      <p:sp>
        <p:nvSpPr>
          <p:cNvPr id="3" name="标题 2">
            <a:extLst>
              <a:ext uri="{FF2B5EF4-FFF2-40B4-BE49-F238E27FC236}">
                <a16:creationId xmlns:a16="http://schemas.microsoft.com/office/drawing/2014/main" id="{2763DA13-B6EF-4F7C-B5B4-2EC1C9675091}"/>
              </a:ext>
            </a:extLst>
          </p:cNvPr>
          <p:cNvSpPr>
            <a:spLocks noGrp="1"/>
          </p:cNvSpPr>
          <p:nvPr>
            <p:ph type="title"/>
          </p:nvPr>
        </p:nvSpPr>
        <p:spPr/>
        <p:txBody>
          <a:bodyPr/>
          <a:lstStyle/>
          <a:p>
            <a:r>
              <a:rPr lang="en-US" altLang="zh-CN" dirty="0"/>
              <a:t>2.8  </a:t>
            </a:r>
            <a:r>
              <a:rPr lang="zh-CN" altLang="en-US" dirty="0"/>
              <a:t>线程的实现方式</a:t>
            </a:r>
          </a:p>
        </p:txBody>
      </p:sp>
      <p:pic>
        <p:nvPicPr>
          <p:cNvPr id="4" name="Picture 4" descr="4_6">
            <a:extLst>
              <a:ext uri="{FF2B5EF4-FFF2-40B4-BE49-F238E27FC236}">
                <a16:creationId xmlns:a16="http://schemas.microsoft.com/office/drawing/2014/main" id="{E1C55111-119E-4E4B-B085-09551C3BE1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629"/>
          <a:stretch/>
        </p:blipFill>
        <p:spPr bwMode="auto">
          <a:xfrm>
            <a:off x="294244" y="2186733"/>
            <a:ext cx="8744782" cy="421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3343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82B8CC0-D1C4-43BA-91C6-94D2EE18DD5B}"/>
              </a:ext>
            </a:extLst>
          </p:cNvPr>
          <p:cNvSpPr>
            <a:spLocks noGrp="1"/>
          </p:cNvSpPr>
          <p:nvPr>
            <p:ph idx="1"/>
          </p:nvPr>
        </p:nvSpPr>
        <p:spPr/>
        <p:txBody>
          <a:bodyPr/>
          <a:lstStyle/>
          <a:p>
            <a:pPr algn="just">
              <a:buNone/>
            </a:pPr>
            <a:r>
              <a:rPr lang="en-US" altLang="zh-CN" dirty="0">
                <a:solidFill>
                  <a:srgbClr val="FF0000"/>
                </a:solidFill>
              </a:rPr>
              <a:t> 2</a:t>
            </a:r>
            <a:r>
              <a:rPr lang="zh-CN" altLang="en-US" dirty="0">
                <a:solidFill>
                  <a:srgbClr val="FF0000"/>
                </a:solidFill>
              </a:rPr>
              <a:t>）并发性</a:t>
            </a:r>
          </a:p>
          <a:p>
            <a:pPr algn="just">
              <a:buNone/>
            </a:pPr>
            <a:r>
              <a:rPr lang="zh-CN" altLang="en-US" dirty="0"/>
              <a:t>   多个进程实体同存于内存中，且能在一段时间内同时运行。</a:t>
            </a:r>
          </a:p>
          <a:p>
            <a:pPr algn="just">
              <a:buNone/>
            </a:pPr>
            <a:r>
              <a:rPr lang="zh-CN" altLang="en-US" dirty="0">
                <a:solidFill>
                  <a:srgbClr val="FF0000"/>
                </a:solidFill>
              </a:rPr>
              <a:t> </a:t>
            </a:r>
            <a:r>
              <a:rPr lang="en-US" altLang="zh-CN" dirty="0">
                <a:solidFill>
                  <a:srgbClr val="FF0000"/>
                </a:solidFill>
              </a:rPr>
              <a:t>3</a:t>
            </a:r>
            <a:r>
              <a:rPr lang="zh-CN" altLang="en-US" dirty="0">
                <a:solidFill>
                  <a:srgbClr val="FF0000"/>
                </a:solidFill>
              </a:rPr>
              <a:t>）独立性</a:t>
            </a:r>
          </a:p>
          <a:p>
            <a:pPr algn="just">
              <a:buNone/>
            </a:pPr>
            <a:r>
              <a:rPr lang="zh-CN" altLang="en-US" dirty="0"/>
              <a:t>   进程实体是一个能独立运行、独立分配资源和独立接受调度的基本单位；</a:t>
            </a:r>
          </a:p>
          <a:p>
            <a:pPr algn="just">
              <a:buNone/>
            </a:pPr>
            <a:r>
              <a:rPr lang="zh-CN" altLang="en-US" dirty="0">
                <a:solidFill>
                  <a:srgbClr val="FF0000"/>
                </a:solidFill>
              </a:rPr>
              <a:t> </a:t>
            </a:r>
            <a:r>
              <a:rPr lang="en-US" altLang="zh-CN" dirty="0">
                <a:solidFill>
                  <a:srgbClr val="FF0000"/>
                </a:solidFill>
              </a:rPr>
              <a:t>4</a:t>
            </a:r>
            <a:r>
              <a:rPr lang="zh-CN" altLang="en-US" dirty="0">
                <a:solidFill>
                  <a:srgbClr val="FF0000"/>
                </a:solidFill>
              </a:rPr>
              <a:t>）异步性</a:t>
            </a:r>
          </a:p>
          <a:p>
            <a:pPr>
              <a:buNone/>
            </a:pPr>
            <a:r>
              <a:rPr lang="zh-CN" altLang="en-US" dirty="0"/>
              <a:t>   进程按各自独立的、不可预知的速度向前推进，或说进程实体按异步方式运行。</a:t>
            </a:r>
          </a:p>
          <a:p>
            <a:endParaRPr lang="zh-CN" altLang="en-US" dirty="0"/>
          </a:p>
        </p:txBody>
      </p:sp>
      <p:sp>
        <p:nvSpPr>
          <p:cNvPr id="3" name="标题 2">
            <a:extLst>
              <a:ext uri="{FF2B5EF4-FFF2-40B4-BE49-F238E27FC236}">
                <a16:creationId xmlns:a16="http://schemas.microsoft.com/office/drawing/2014/main" id="{FAACA36D-771E-45DF-8E78-41563AAADF2A}"/>
              </a:ext>
            </a:extLst>
          </p:cNvPr>
          <p:cNvSpPr>
            <a:spLocks noGrp="1"/>
          </p:cNvSpPr>
          <p:nvPr>
            <p:ph type="title"/>
          </p:nvPr>
        </p:nvSpPr>
        <p:spPr/>
        <p:txBody>
          <a:bodyPr/>
          <a:lstStyle/>
          <a:p>
            <a:r>
              <a:rPr lang="zh-CN" altLang="en-US" dirty="0"/>
              <a:t>进程的特征</a:t>
            </a:r>
          </a:p>
        </p:txBody>
      </p:sp>
    </p:spTree>
    <p:extLst>
      <p:ext uri="{BB962C8B-B14F-4D97-AF65-F5344CB8AC3E}">
        <p14:creationId xmlns:p14="http://schemas.microsoft.com/office/powerpoint/2010/main" val="32174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2C0CD08-3190-48A6-A973-993A414DECF2}"/>
              </a:ext>
            </a:extLst>
          </p:cNvPr>
          <p:cNvSpPr>
            <a:spLocks noGrp="1" noChangeArrowheads="1"/>
          </p:cNvSpPr>
          <p:nvPr>
            <p:ph type="title"/>
          </p:nvPr>
        </p:nvSpPr>
        <p:spPr>
          <a:xfrm>
            <a:off x="190500" y="350837"/>
            <a:ext cx="8763000" cy="676275"/>
          </a:xfrm>
        </p:spPr>
        <p:txBody>
          <a:bodyPr/>
          <a:lstStyle/>
          <a:p>
            <a:r>
              <a:rPr lang="zh-CN" altLang="en-US" dirty="0"/>
              <a:t>用户级</a:t>
            </a:r>
            <a:r>
              <a:rPr lang="en-US" altLang="zh-CN" dirty="0"/>
              <a:t>+</a:t>
            </a:r>
            <a:r>
              <a:rPr lang="zh-CN" altLang="en-US" dirty="0"/>
              <a:t>内核级线程的工作模型</a:t>
            </a:r>
          </a:p>
        </p:txBody>
      </p:sp>
      <p:grpSp>
        <p:nvGrpSpPr>
          <p:cNvPr id="198766" name="Group 110">
            <a:extLst>
              <a:ext uri="{FF2B5EF4-FFF2-40B4-BE49-F238E27FC236}">
                <a16:creationId xmlns:a16="http://schemas.microsoft.com/office/drawing/2014/main" id="{2A7A0B4B-B332-4254-A9BD-A4D35D7BC3F2}"/>
              </a:ext>
            </a:extLst>
          </p:cNvPr>
          <p:cNvGrpSpPr>
            <a:grpSpLocks/>
          </p:cNvGrpSpPr>
          <p:nvPr/>
        </p:nvGrpSpPr>
        <p:grpSpPr bwMode="auto">
          <a:xfrm>
            <a:off x="669925" y="1828800"/>
            <a:ext cx="7100888" cy="4586288"/>
            <a:chOff x="422" y="1152"/>
            <a:chExt cx="4473" cy="2889"/>
          </a:xfrm>
        </p:grpSpPr>
        <p:sp>
          <p:nvSpPr>
            <p:cNvPr id="198711" name="Text Box 55">
              <a:extLst>
                <a:ext uri="{FF2B5EF4-FFF2-40B4-BE49-F238E27FC236}">
                  <a16:creationId xmlns:a16="http://schemas.microsoft.com/office/drawing/2014/main" id="{866D259A-8F24-4DB0-BDD6-107F67D07823}"/>
                </a:ext>
              </a:extLst>
            </p:cNvPr>
            <p:cNvSpPr txBox="1">
              <a:spLocks noChangeArrowheads="1"/>
            </p:cNvSpPr>
            <p:nvPr/>
          </p:nvSpPr>
          <p:spPr bwMode="auto">
            <a:xfrm>
              <a:off x="480" y="3753"/>
              <a:ext cx="5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硬件</a:t>
              </a:r>
            </a:p>
          </p:txBody>
        </p:sp>
        <p:grpSp>
          <p:nvGrpSpPr>
            <p:cNvPr id="198765" name="Group 109">
              <a:extLst>
                <a:ext uri="{FF2B5EF4-FFF2-40B4-BE49-F238E27FC236}">
                  <a16:creationId xmlns:a16="http://schemas.microsoft.com/office/drawing/2014/main" id="{06991C7F-4E7C-4429-9D0C-D44FC97396C9}"/>
                </a:ext>
              </a:extLst>
            </p:cNvPr>
            <p:cNvGrpSpPr>
              <a:grpSpLocks/>
            </p:cNvGrpSpPr>
            <p:nvPr/>
          </p:nvGrpSpPr>
          <p:grpSpPr bwMode="auto">
            <a:xfrm>
              <a:off x="422" y="1152"/>
              <a:ext cx="4473" cy="2785"/>
              <a:chOff x="422" y="1152"/>
              <a:chExt cx="4456" cy="2785"/>
            </a:xfrm>
          </p:grpSpPr>
          <p:sp>
            <p:nvSpPr>
              <p:cNvPr id="198660" name="Rectangle 4">
                <a:extLst>
                  <a:ext uri="{FF2B5EF4-FFF2-40B4-BE49-F238E27FC236}">
                    <a16:creationId xmlns:a16="http://schemas.microsoft.com/office/drawing/2014/main" id="{4520C322-DEF2-4980-8445-1F5B446F1A82}"/>
                  </a:ext>
                </a:extLst>
              </p:cNvPr>
              <p:cNvSpPr>
                <a:spLocks noChangeArrowheads="1"/>
              </p:cNvSpPr>
              <p:nvPr/>
            </p:nvSpPr>
            <p:spPr bwMode="auto">
              <a:xfrm>
                <a:off x="3456" y="1447"/>
                <a:ext cx="837" cy="85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61" name="Rectangle 5">
                <a:extLst>
                  <a:ext uri="{FF2B5EF4-FFF2-40B4-BE49-F238E27FC236}">
                    <a16:creationId xmlns:a16="http://schemas.microsoft.com/office/drawing/2014/main" id="{2C282D30-A40D-4A92-868E-E3EA910271FC}"/>
                  </a:ext>
                </a:extLst>
              </p:cNvPr>
              <p:cNvSpPr>
                <a:spLocks noChangeArrowheads="1"/>
              </p:cNvSpPr>
              <p:nvPr/>
            </p:nvSpPr>
            <p:spPr bwMode="auto">
              <a:xfrm>
                <a:off x="1360" y="1447"/>
                <a:ext cx="1664" cy="85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62" name="Line 6">
                <a:extLst>
                  <a:ext uri="{FF2B5EF4-FFF2-40B4-BE49-F238E27FC236}">
                    <a16:creationId xmlns:a16="http://schemas.microsoft.com/office/drawing/2014/main" id="{63F2688B-AA10-46BC-9211-DD35D0D2F1BB}"/>
                  </a:ext>
                </a:extLst>
              </p:cNvPr>
              <p:cNvSpPr>
                <a:spLocks noChangeShapeType="1"/>
              </p:cNvSpPr>
              <p:nvPr/>
            </p:nvSpPr>
            <p:spPr bwMode="auto">
              <a:xfrm>
                <a:off x="480" y="2304"/>
                <a:ext cx="4128"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68" name="Line 12">
                <a:extLst>
                  <a:ext uri="{FF2B5EF4-FFF2-40B4-BE49-F238E27FC236}">
                    <a16:creationId xmlns:a16="http://schemas.microsoft.com/office/drawing/2014/main" id="{E17EB07B-ED01-4D48-A6CA-2AE323A7208E}"/>
                  </a:ext>
                </a:extLst>
              </p:cNvPr>
              <p:cNvSpPr>
                <a:spLocks noChangeShapeType="1"/>
              </p:cNvSpPr>
              <p:nvPr/>
            </p:nvSpPr>
            <p:spPr bwMode="auto">
              <a:xfrm>
                <a:off x="2636" y="2481"/>
                <a:ext cx="0" cy="37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69" name="Line 13">
                <a:extLst>
                  <a:ext uri="{FF2B5EF4-FFF2-40B4-BE49-F238E27FC236}">
                    <a16:creationId xmlns:a16="http://schemas.microsoft.com/office/drawing/2014/main" id="{B37A36CB-ABC6-4B52-AD0C-56D54DA906F1}"/>
                  </a:ext>
                </a:extLst>
              </p:cNvPr>
              <p:cNvSpPr>
                <a:spLocks noChangeShapeType="1"/>
              </p:cNvSpPr>
              <p:nvPr/>
            </p:nvSpPr>
            <p:spPr bwMode="auto">
              <a:xfrm>
                <a:off x="2208" y="2489"/>
                <a:ext cx="0" cy="37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70" name="Line 14">
                <a:extLst>
                  <a:ext uri="{FF2B5EF4-FFF2-40B4-BE49-F238E27FC236}">
                    <a16:creationId xmlns:a16="http://schemas.microsoft.com/office/drawing/2014/main" id="{2F0D36DE-E99C-459D-871D-B0629B0002AA}"/>
                  </a:ext>
                </a:extLst>
              </p:cNvPr>
              <p:cNvSpPr>
                <a:spLocks noChangeShapeType="1"/>
              </p:cNvSpPr>
              <p:nvPr/>
            </p:nvSpPr>
            <p:spPr bwMode="auto">
              <a:xfrm>
                <a:off x="1797" y="2481"/>
                <a:ext cx="0" cy="37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73" name="Freeform 17">
                <a:extLst>
                  <a:ext uri="{FF2B5EF4-FFF2-40B4-BE49-F238E27FC236}">
                    <a16:creationId xmlns:a16="http://schemas.microsoft.com/office/drawing/2014/main" id="{038ADF8A-B277-4451-B9A9-F2770DE894E2}"/>
                  </a:ext>
                </a:extLst>
              </p:cNvPr>
              <p:cNvSpPr>
                <a:spLocks/>
              </p:cNvSpPr>
              <p:nvPr/>
            </p:nvSpPr>
            <p:spPr bwMode="auto">
              <a:xfrm>
                <a:off x="1925" y="1569"/>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98674" name="Group 18">
                <a:extLst>
                  <a:ext uri="{FF2B5EF4-FFF2-40B4-BE49-F238E27FC236}">
                    <a16:creationId xmlns:a16="http://schemas.microsoft.com/office/drawing/2014/main" id="{7E70A503-88C2-4FF3-B2A4-D28A1A46080D}"/>
                  </a:ext>
                </a:extLst>
              </p:cNvPr>
              <p:cNvGrpSpPr>
                <a:grpSpLocks/>
              </p:cNvGrpSpPr>
              <p:nvPr/>
            </p:nvGrpSpPr>
            <p:grpSpPr bwMode="auto">
              <a:xfrm>
                <a:off x="1653" y="2193"/>
                <a:ext cx="291" cy="288"/>
                <a:chOff x="816" y="1968"/>
                <a:chExt cx="291" cy="288"/>
              </a:xfrm>
            </p:grpSpPr>
            <p:sp>
              <p:nvSpPr>
                <p:cNvPr id="198675" name="Oval 19">
                  <a:extLst>
                    <a:ext uri="{FF2B5EF4-FFF2-40B4-BE49-F238E27FC236}">
                      <a16:creationId xmlns:a16="http://schemas.microsoft.com/office/drawing/2014/main" id="{BC55AD9C-80ED-44F6-9FBC-F73ACF285B3B}"/>
                    </a:ext>
                  </a:extLst>
                </p:cNvPr>
                <p:cNvSpPr>
                  <a:spLocks noChangeArrowheads="1"/>
                </p:cNvSpPr>
                <p:nvPr/>
              </p:nvSpPr>
              <p:spPr bwMode="auto">
                <a:xfrm>
                  <a:off x="816" y="1968"/>
                  <a:ext cx="288" cy="288"/>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76" name="Text Box 20">
                  <a:extLst>
                    <a:ext uri="{FF2B5EF4-FFF2-40B4-BE49-F238E27FC236}">
                      <a16:creationId xmlns:a16="http://schemas.microsoft.com/office/drawing/2014/main" id="{307EEB91-56BC-43ED-BAC3-92D28B1E0BBA}"/>
                    </a:ext>
                  </a:extLst>
                </p:cNvPr>
                <p:cNvSpPr txBox="1">
                  <a:spLocks noChangeArrowheads="1"/>
                </p:cNvSpPr>
                <p:nvPr/>
              </p:nvSpPr>
              <p:spPr bwMode="auto">
                <a:xfrm>
                  <a:off x="864" y="1968"/>
                  <a:ext cx="24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L</a:t>
                  </a:r>
                  <a:endParaRPr kumimoji="0"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grpSp>
          <p:sp>
            <p:nvSpPr>
              <p:cNvPr id="198677" name="Freeform 21">
                <a:extLst>
                  <a:ext uri="{FF2B5EF4-FFF2-40B4-BE49-F238E27FC236}">
                    <a16:creationId xmlns:a16="http://schemas.microsoft.com/office/drawing/2014/main" id="{F1C5F57F-4E7A-46AC-861A-BCD93032307B}"/>
                  </a:ext>
                </a:extLst>
              </p:cNvPr>
              <p:cNvSpPr>
                <a:spLocks/>
              </p:cNvSpPr>
              <p:nvPr/>
            </p:nvSpPr>
            <p:spPr bwMode="auto">
              <a:xfrm>
                <a:off x="2237" y="1569"/>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78" name="Freeform 22">
                <a:extLst>
                  <a:ext uri="{FF2B5EF4-FFF2-40B4-BE49-F238E27FC236}">
                    <a16:creationId xmlns:a16="http://schemas.microsoft.com/office/drawing/2014/main" id="{359E7F51-BC11-4D34-892A-84A93676DCBB}"/>
                  </a:ext>
                </a:extLst>
              </p:cNvPr>
              <p:cNvSpPr>
                <a:spLocks/>
              </p:cNvSpPr>
              <p:nvPr/>
            </p:nvSpPr>
            <p:spPr bwMode="auto">
              <a:xfrm>
                <a:off x="1605" y="1569"/>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98679" name="Group 23">
                <a:extLst>
                  <a:ext uri="{FF2B5EF4-FFF2-40B4-BE49-F238E27FC236}">
                    <a16:creationId xmlns:a16="http://schemas.microsoft.com/office/drawing/2014/main" id="{7EC3341E-7C83-4486-B1F6-7BE7EEF21EA4}"/>
                  </a:ext>
                </a:extLst>
              </p:cNvPr>
              <p:cNvGrpSpPr>
                <a:grpSpLocks/>
              </p:cNvGrpSpPr>
              <p:nvPr/>
            </p:nvGrpSpPr>
            <p:grpSpPr bwMode="auto">
              <a:xfrm>
                <a:off x="1645" y="2825"/>
                <a:ext cx="288" cy="288"/>
                <a:chOff x="832" y="2920"/>
                <a:chExt cx="288" cy="288"/>
              </a:xfrm>
            </p:grpSpPr>
            <p:sp>
              <p:nvSpPr>
                <p:cNvPr id="198680" name="Oval 24">
                  <a:extLst>
                    <a:ext uri="{FF2B5EF4-FFF2-40B4-BE49-F238E27FC236}">
                      <a16:creationId xmlns:a16="http://schemas.microsoft.com/office/drawing/2014/main" id="{5C4E7AB7-A97E-4F00-AE3E-E9B450504E84}"/>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81" name="Freeform 25">
                  <a:extLst>
                    <a:ext uri="{FF2B5EF4-FFF2-40B4-BE49-F238E27FC236}">
                      <a16:creationId xmlns:a16="http://schemas.microsoft.com/office/drawing/2014/main" id="{1146BE35-82E7-4117-9BC1-38DAA4366E01}"/>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grpSp>
            <p:nvGrpSpPr>
              <p:cNvPr id="198682" name="Group 26">
                <a:extLst>
                  <a:ext uri="{FF2B5EF4-FFF2-40B4-BE49-F238E27FC236}">
                    <a16:creationId xmlns:a16="http://schemas.microsoft.com/office/drawing/2014/main" id="{A681D133-C0E9-4909-9FE8-4DD2C3459F63}"/>
                  </a:ext>
                </a:extLst>
              </p:cNvPr>
              <p:cNvGrpSpPr>
                <a:grpSpLocks/>
              </p:cNvGrpSpPr>
              <p:nvPr/>
            </p:nvGrpSpPr>
            <p:grpSpPr bwMode="auto">
              <a:xfrm>
                <a:off x="2492" y="2193"/>
                <a:ext cx="291" cy="288"/>
                <a:chOff x="816" y="1968"/>
                <a:chExt cx="291" cy="288"/>
              </a:xfrm>
            </p:grpSpPr>
            <p:sp>
              <p:nvSpPr>
                <p:cNvPr id="198683" name="Oval 27">
                  <a:extLst>
                    <a:ext uri="{FF2B5EF4-FFF2-40B4-BE49-F238E27FC236}">
                      <a16:creationId xmlns:a16="http://schemas.microsoft.com/office/drawing/2014/main" id="{837303A7-61D6-42A1-9F99-F45589456AE8}"/>
                    </a:ext>
                  </a:extLst>
                </p:cNvPr>
                <p:cNvSpPr>
                  <a:spLocks noChangeArrowheads="1"/>
                </p:cNvSpPr>
                <p:nvPr/>
              </p:nvSpPr>
              <p:spPr bwMode="auto">
                <a:xfrm>
                  <a:off x="816" y="1968"/>
                  <a:ext cx="288" cy="288"/>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84" name="Text Box 28">
                  <a:extLst>
                    <a:ext uri="{FF2B5EF4-FFF2-40B4-BE49-F238E27FC236}">
                      <a16:creationId xmlns:a16="http://schemas.microsoft.com/office/drawing/2014/main" id="{54BBC295-53B6-4740-B5B5-9F64017234BD}"/>
                    </a:ext>
                  </a:extLst>
                </p:cNvPr>
                <p:cNvSpPr txBox="1">
                  <a:spLocks noChangeArrowheads="1"/>
                </p:cNvSpPr>
                <p:nvPr/>
              </p:nvSpPr>
              <p:spPr bwMode="auto">
                <a:xfrm>
                  <a:off x="864" y="1968"/>
                  <a:ext cx="24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L</a:t>
                  </a:r>
                  <a:endParaRPr kumimoji="0"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grpSp>
          <p:grpSp>
            <p:nvGrpSpPr>
              <p:cNvPr id="198685" name="Group 29">
                <a:extLst>
                  <a:ext uri="{FF2B5EF4-FFF2-40B4-BE49-F238E27FC236}">
                    <a16:creationId xmlns:a16="http://schemas.microsoft.com/office/drawing/2014/main" id="{A996D3E2-F818-451C-B492-8EA2CE79F0CA}"/>
                  </a:ext>
                </a:extLst>
              </p:cNvPr>
              <p:cNvGrpSpPr>
                <a:grpSpLocks/>
              </p:cNvGrpSpPr>
              <p:nvPr/>
            </p:nvGrpSpPr>
            <p:grpSpPr bwMode="auto">
              <a:xfrm>
                <a:off x="2484" y="2825"/>
                <a:ext cx="288" cy="288"/>
                <a:chOff x="832" y="2920"/>
                <a:chExt cx="288" cy="288"/>
              </a:xfrm>
            </p:grpSpPr>
            <p:sp>
              <p:nvSpPr>
                <p:cNvPr id="198686" name="Oval 30">
                  <a:extLst>
                    <a:ext uri="{FF2B5EF4-FFF2-40B4-BE49-F238E27FC236}">
                      <a16:creationId xmlns:a16="http://schemas.microsoft.com/office/drawing/2014/main" id="{6B9597BD-5CFA-4792-B40A-1AB0C2B45429}"/>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87" name="Freeform 31">
                  <a:extLst>
                    <a:ext uri="{FF2B5EF4-FFF2-40B4-BE49-F238E27FC236}">
                      <a16:creationId xmlns:a16="http://schemas.microsoft.com/office/drawing/2014/main" id="{F7D6B2AD-E13F-434B-90E8-950F5DEDF402}"/>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grpSp>
            <p:nvGrpSpPr>
              <p:cNvPr id="198689" name="Group 33">
                <a:extLst>
                  <a:ext uri="{FF2B5EF4-FFF2-40B4-BE49-F238E27FC236}">
                    <a16:creationId xmlns:a16="http://schemas.microsoft.com/office/drawing/2014/main" id="{EFEA82D5-B1F0-4852-80A4-6BB42418E5F3}"/>
                  </a:ext>
                </a:extLst>
              </p:cNvPr>
              <p:cNvGrpSpPr>
                <a:grpSpLocks/>
              </p:cNvGrpSpPr>
              <p:nvPr/>
            </p:nvGrpSpPr>
            <p:grpSpPr bwMode="auto">
              <a:xfrm>
                <a:off x="2064" y="2201"/>
                <a:ext cx="289" cy="288"/>
                <a:chOff x="816" y="1968"/>
                <a:chExt cx="289" cy="288"/>
              </a:xfrm>
            </p:grpSpPr>
            <p:sp>
              <p:nvSpPr>
                <p:cNvPr id="198690" name="Oval 34">
                  <a:extLst>
                    <a:ext uri="{FF2B5EF4-FFF2-40B4-BE49-F238E27FC236}">
                      <a16:creationId xmlns:a16="http://schemas.microsoft.com/office/drawing/2014/main" id="{FCAFADA2-3D6E-4F8E-A293-140842DC2D70}"/>
                    </a:ext>
                  </a:extLst>
                </p:cNvPr>
                <p:cNvSpPr>
                  <a:spLocks noChangeArrowheads="1"/>
                </p:cNvSpPr>
                <p:nvPr/>
              </p:nvSpPr>
              <p:spPr bwMode="auto">
                <a:xfrm>
                  <a:off x="816" y="1968"/>
                  <a:ext cx="288" cy="288"/>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91" name="Text Box 35">
                  <a:extLst>
                    <a:ext uri="{FF2B5EF4-FFF2-40B4-BE49-F238E27FC236}">
                      <a16:creationId xmlns:a16="http://schemas.microsoft.com/office/drawing/2014/main" id="{03C8567F-BC4C-4B42-B8FE-2A21E3B2B577}"/>
                    </a:ext>
                  </a:extLst>
                </p:cNvPr>
                <p:cNvSpPr txBox="1">
                  <a:spLocks noChangeArrowheads="1"/>
                </p:cNvSpPr>
                <p:nvPr/>
              </p:nvSpPr>
              <p:spPr bwMode="auto">
                <a:xfrm>
                  <a:off x="864" y="1968"/>
                  <a:ext cx="2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L</a:t>
                  </a:r>
                  <a:endParaRPr kumimoji="0"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grpSp>
          <p:grpSp>
            <p:nvGrpSpPr>
              <p:cNvPr id="198692" name="Group 36">
                <a:extLst>
                  <a:ext uri="{FF2B5EF4-FFF2-40B4-BE49-F238E27FC236}">
                    <a16:creationId xmlns:a16="http://schemas.microsoft.com/office/drawing/2014/main" id="{08FB52D6-6B87-4B7F-8D52-4874FD6FA063}"/>
                  </a:ext>
                </a:extLst>
              </p:cNvPr>
              <p:cNvGrpSpPr>
                <a:grpSpLocks/>
              </p:cNvGrpSpPr>
              <p:nvPr/>
            </p:nvGrpSpPr>
            <p:grpSpPr bwMode="auto">
              <a:xfrm>
                <a:off x="2064" y="2833"/>
                <a:ext cx="288" cy="288"/>
                <a:chOff x="832" y="2920"/>
                <a:chExt cx="288" cy="288"/>
              </a:xfrm>
            </p:grpSpPr>
            <p:sp>
              <p:nvSpPr>
                <p:cNvPr id="198693" name="Oval 37">
                  <a:extLst>
                    <a:ext uri="{FF2B5EF4-FFF2-40B4-BE49-F238E27FC236}">
                      <a16:creationId xmlns:a16="http://schemas.microsoft.com/office/drawing/2014/main" id="{A377F15F-38C2-433B-8232-7D62133515B8}"/>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94" name="Freeform 38">
                  <a:extLst>
                    <a:ext uri="{FF2B5EF4-FFF2-40B4-BE49-F238E27FC236}">
                      <a16:creationId xmlns:a16="http://schemas.microsoft.com/office/drawing/2014/main" id="{E7717CD2-0A41-4547-A676-451D5FC2559B}"/>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98695" name="Freeform 39">
                <a:extLst>
                  <a:ext uri="{FF2B5EF4-FFF2-40B4-BE49-F238E27FC236}">
                    <a16:creationId xmlns:a16="http://schemas.microsoft.com/office/drawing/2014/main" id="{B4F885CD-AA91-4E91-9748-FD302D65FA3A}"/>
                  </a:ext>
                </a:extLst>
              </p:cNvPr>
              <p:cNvSpPr>
                <a:spLocks/>
              </p:cNvSpPr>
              <p:nvPr/>
            </p:nvSpPr>
            <p:spPr bwMode="auto">
              <a:xfrm>
                <a:off x="2541" y="1569"/>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96" name="Line 40">
                <a:extLst>
                  <a:ext uri="{FF2B5EF4-FFF2-40B4-BE49-F238E27FC236}">
                    <a16:creationId xmlns:a16="http://schemas.microsoft.com/office/drawing/2014/main" id="{BDAA196C-643A-4FCE-B069-CD1098A218D4}"/>
                  </a:ext>
                </a:extLst>
              </p:cNvPr>
              <p:cNvSpPr>
                <a:spLocks noChangeShapeType="1"/>
              </p:cNvSpPr>
              <p:nvPr/>
            </p:nvSpPr>
            <p:spPr bwMode="auto">
              <a:xfrm>
                <a:off x="1637" y="1817"/>
                <a:ext cx="439" cy="23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97" name="Line 41">
                <a:extLst>
                  <a:ext uri="{FF2B5EF4-FFF2-40B4-BE49-F238E27FC236}">
                    <a16:creationId xmlns:a16="http://schemas.microsoft.com/office/drawing/2014/main" id="{2514E1B1-FFB5-41B0-AAC0-9094C88C4AE4}"/>
                  </a:ext>
                </a:extLst>
              </p:cNvPr>
              <p:cNvSpPr>
                <a:spLocks noChangeShapeType="1"/>
              </p:cNvSpPr>
              <p:nvPr/>
            </p:nvSpPr>
            <p:spPr bwMode="auto">
              <a:xfrm>
                <a:off x="1945" y="1809"/>
                <a:ext cx="131" cy="23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98" name="Line 42">
                <a:extLst>
                  <a:ext uri="{FF2B5EF4-FFF2-40B4-BE49-F238E27FC236}">
                    <a16:creationId xmlns:a16="http://schemas.microsoft.com/office/drawing/2014/main" id="{2F89D1EB-67FD-4037-982D-D6AEACA62949}"/>
                  </a:ext>
                </a:extLst>
              </p:cNvPr>
              <p:cNvSpPr>
                <a:spLocks noChangeShapeType="1"/>
              </p:cNvSpPr>
              <p:nvPr/>
            </p:nvSpPr>
            <p:spPr bwMode="auto">
              <a:xfrm flipH="1">
                <a:off x="2076" y="1817"/>
                <a:ext cx="169" cy="23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99" name="Line 43">
                <a:extLst>
                  <a:ext uri="{FF2B5EF4-FFF2-40B4-BE49-F238E27FC236}">
                    <a16:creationId xmlns:a16="http://schemas.microsoft.com/office/drawing/2014/main" id="{754530E1-9CD2-4E5A-BD48-0E5893A61436}"/>
                  </a:ext>
                </a:extLst>
              </p:cNvPr>
              <p:cNvSpPr>
                <a:spLocks noChangeShapeType="1"/>
              </p:cNvSpPr>
              <p:nvPr/>
            </p:nvSpPr>
            <p:spPr bwMode="auto">
              <a:xfrm>
                <a:off x="2541" y="1829"/>
                <a:ext cx="99" cy="343"/>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98701" name="Group 45">
                <a:extLst>
                  <a:ext uri="{FF2B5EF4-FFF2-40B4-BE49-F238E27FC236}">
                    <a16:creationId xmlns:a16="http://schemas.microsoft.com/office/drawing/2014/main" id="{78526CC1-5009-4E8B-A339-409F6878C550}"/>
                  </a:ext>
                </a:extLst>
              </p:cNvPr>
              <p:cNvGrpSpPr>
                <a:grpSpLocks/>
              </p:cNvGrpSpPr>
              <p:nvPr/>
            </p:nvGrpSpPr>
            <p:grpSpPr bwMode="auto">
              <a:xfrm>
                <a:off x="1955" y="3649"/>
                <a:ext cx="272" cy="288"/>
                <a:chOff x="888" y="3472"/>
                <a:chExt cx="272" cy="288"/>
              </a:xfrm>
            </p:grpSpPr>
            <p:sp>
              <p:nvSpPr>
                <p:cNvPr id="198702" name="Rectangle 46">
                  <a:extLst>
                    <a:ext uri="{FF2B5EF4-FFF2-40B4-BE49-F238E27FC236}">
                      <a16:creationId xmlns:a16="http://schemas.microsoft.com/office/drawing/2014/main" id="{2F3F21FC-2E10-4251-8D4C-FAE417BA0843}"/>
                    </a:ext>
                  </a:extLst>
                </p:cNvPr>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03" name="Text Box 47">
                  <a:extLst>
                    <a:ext uri="{FF2B5EF4-FFF2-40B4-BE49-F238E27FC236}">
                      <a16:creationId xmlns:a16="http://schemas.microsoft.com/office/drawing/2014/main" id="{B442274A-ED61-43D9-97F4-DE0AE4734F4E}"/>
                    </a:ext>
                  </a:extLst>
                </p:cNvPr>
                <p:cNvSpPr txBox="1">
                  <a:spLocks noChangeArrowheads="1"/>
                </p:cNvSpPr>
                <p:nvPr/>
              </p:nvSpPr>
              <p:spPr bwMode="auto">
                <a:xfrm>
                  <a:off x="913" y="3472"/>
                  <a:ext cx="2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P</a:t>
                  </a:r>
                </a:p>
              </p:txBody>
            </p:sp>
          </p:grpSp>
          <p:grpSp>
            <p:nvGrpSpPr>
              <p:cNvPr id="198704" name="Group 48">
                <a:extLst>
                  <a:ext uri="{FF2B5EF4-FFF2-40B4-BE49-F238E27FC236}">
                    <a16:creationId xmlns:a16="http://schemas.microsoft.com/office/drawing/2014/main" id="{148162D7-6BA7-4AF5-AC1D-09E79F286E20}"/>
                  </a:ext>
                </a:extLst>
              </p:cNvPr>
              <p:cNvGrpSpPr>
                <a:grpSpLocks/>
              </p:cNvGrpSpPr>
              <p:nvPr/>
            </p:nvGrpSpPr>
            <p:grpSpPr bwMode="auto">
              <a:xfrm>
                <a:off x="2535" y="3649"/>
                <a:ext cx="272" cy="288"/>
                <a:chOff x="888" y="3472"/>
                <a:chExt cx="272" cy="288"/>
              </a:xfrm>
            </p:grpSpPr>
            <p:sp>
              <p:nvSpPr>
                <p:cNvPr id="198705" name="Rectangle 49">
                  <a:extLst>
                    <a:ext uri="{FF2B5EF4-FFF2-40B4-BE49-F238E27FC236}">
                      <a16:creationId xmlns:a16="http://schemas.microsoft.com/office/drawing/2014/main" id="{598A2660-8B95-43EA-9231-DDE9B9D33324}"/>
                    </a:ext>
                  </a:extLst>
                </p:cNvPr>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06" name="Text Box 50">
                  <a:extLst>
                    <a:ext uri="{FF2B5EF4-FFF2-40B4-BE49-F238E27FC236}">
                      <a16:creationId xmlns:a16="http://schemas.microsoft.com/office/drawing/2014/main" id="{C84D2A17-8899-40E3-BF04-318A9A6E9D0C}"/>
                    </a:ext>
                  </a:extLst>
                </p:cNvPr>
                <p:cNvSpPr txBox="1">
                  <a:spLocks noChangeArrowheads="1"/>
                </p:cNvSpPr>
                <p:nvPr/>
              </p:nvSpPr>
              <p:spPr bwMode="auto">
                <a:xfrm>
                  <a:off x="913" y="3472"/>
                  <a:ext cx="2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P</a:t>
                  </a:r>
                </a:p>
              </p:txBody>
            </p:sp>
          </p:grpSp>
          <p:sp>
            <p:nvSpPr>
              <p:cNvPr id="198707" name="Text Box 51">
                <a:extLst>
                  <a:ext uri="{FF2B5EF4-FFF2-40B4-BE49-F238E27FC236}">
                    <a16:creationId xmlns:a16="http://schemas.microsoft.com/office/drawing/2014/main" id="{78B6641E-C6CE-4547-B40A-D4E003D3E793}"/>
                  </a:ext>
                </a:extLst>
              </p:cNvPr>
              <p:cNvSpPr txBox="1">
                <a:spLocks noChangeArrowheads="1"/>
              </p:cNvSpPr>
              <p:nvPr/>
            </p:nvSpPr>
            <p:spPr bwMode="auto">
              <a:xfrm>
                <a:off x="1317" y="1152"/>
                <a:ext cx="64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进程 </a:t>
                </a: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1</a:t>
                </a:r>
              </a:p>
            </p:txBody>
          </p:sp>
          <p:sp>
            <p:nvSpPr>
              <p:cNvPr id="198708" name="Line 52">
                <a:extLst>
                  <a:ext uri="{FF2B5EF4-FFF2-40B4-BE49-F238E27FC236}">
                    <a16:creationId xmlns:a16="http://schemas.microsoft.com/office/drawing/2014/main" id="{F8125F74-EB67-4E6E-8457-A3743A29FEC3}"/>
                  </a:ext>
                </a:extLst>
              </p:cNvPr>
              <p:cNvSpPr>
                <a:spLocks noChangeShapeType="1"/>
              </p:cNvSpPr>
              <p:nvPr/>
            </p:nvSpPr>
            <p:spPr bwMode="auto">
              <a:xfrm flipV="1">
                <a:off x="480" y="3648"/>
                <a:ext cx="4176" cy="1"/>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09" name="Text Box 53">
                <a:extLst>
                  <a:ext uri="{FF2B5EF4-FFF2-40B4-BE49-F238E27FC236}">
                    <a16:creationId xmlns:a16="http://schemas.microsoft.com/office/drawing/2014/main" id="{95A6A87B-57AB-4E94-912D-ECF4E4E668F7}"/>
                  </a:ext>
                </a:extLst>
              </p:cNvPr>
              <p:cNvSpPr txBox="1">
                <a:spLocks noChangeArrowheads="1"/>
              </p:cNvSpPr>
              <p:nvPr/>
            </p:nvSpPr>
            <p:spPr bwMode="auto">
              <a:xfrm>
                <a:off x="422" y="2016"/>
                <a:ext cx="5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用户</a:t>
                </a:r>
              </a:p>
            </p:txBody>
          </p:sp>
          <p:sp>
            <p:nvSpPr>
              <p:cNvPr id="198710" name="Text Box 54">
                <a:extLst>
                  <a:ext uri="{FF2B5EF4-FFF2-40B4-BE49-F238E27FC236}">
                    <a16:creationId xmlns:a16="http://schemas.microsoft.com/office/drawing/2014/main" id="{D989C332-C0FC-4C6D-83F0-1A680372145A}"/>
                  </a:ext>
                </a:extLst>
              </p:cNvPr>
              <p:cNvSpPr txBox="1">
                <a:spLocks noChangeArrowheads="1"/>
              </p:cNvSpPr>
              <p:nvPr/>
            </p:nvSpPr>
            <p:spPr bwMode="auto">
              <a:xfrm>
                <a:off x="432" y="2797"/>
                <a:ext cx="5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核心</a:t>
                </a:r>
              </a:p>
            </p:txBody>
          </p:sp>
          <p:sp>
            <p:nvSpPr>
              <p:cNvPr id="198712" name="Line 56">
                <a:extLst>
                  <a:ext uri="{FF2B5EF4-FFF2-40B4-BE49-F238E27FC236}">
                    <a16:creationId xmlns:a16="http://schemas.microsoft.com/office/drawing/2014/main" id="{930D7676-8E01-46CC-AC3B-96D239D5C61D}"/>
                  </a:ext>
                </a:extLst>
              </p:cNvPr>
              <p:cNvSpPr>
                <a:spLocks noChangeShapeType="1"/>
              </p:cNvSpPr>
              <p:nvPr/>
            </p:nvSpPr>
            <p:spPr bwMode="auto">
              <a:xfrm flipH="1">
                <a:off x="3840" y="2496"/>
                <a:ext cx="0" cy="33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98713" name="Group 57">
                <a:extLst>
                  <a:ext uri="{FF2B5EF4-FFF2-40B4-BE49-F238E27FC236}">
                    <a16:creationId xmlns:a16="http://schemas.microsoft.com/office/drawing/2014/main" id="{04D3648D-EFE0-4952-AB89-3BD124C17138}"/>
                  </a:ext>
                </a:extLst>
              </p:cNvPr>
              <p:cNvGrpSpPr>
                <a:grpSpLocks/>
              </p:cNvGrpSpPr>
              <p:nvPr/>
            </p:nvGrpSpPr>
            <p:grpSpPr bwMode="auto">
              <a:xfrm>
                <a:off x="3696" y="2201"/>
                <a:ext cx="291" cy="288"/>
                <a:chOff x="816" y="1968"/>
                <a:chExt cx="291" cy="288"/>
              </a:xfrm>
            </p:grpSpPr>
            <p:sp>
              <p:nvSpPr>
                <p:cNvPr id="198714" name="Oval 58">
                  <a:extLst>
                    <a:ext uri="{FF2B5EF4-FFF2-40B4-BE49-F238E27FC236}">
                      <a16:creationId xmlns:a16="http://schemas.microsoft.com/office/drawing/2014/main" id="{3A106A7C-435B-4BD3-A8B5-5FC0B6E34896}"/>
                    </a:ext>
                  </a:extLst>
                </p:cNvPr>
                <p:cNvSpPr>
                  <a:spLocks noChangeArrowheads="1"/>
                </p:cNvSpPr>
                <p:nvPr/>
              </p:nvSpPr>
              <p:spPr bwMode="auto">
                <a:xfrm>
                  <a:off x="816" y="1968"/>
                  <a:ext cx="288" cy="288"/>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15" name="Text Box 59">
                  <a:extLst>
                    <a:ext uri="{FF2B5EF4-FFF2-40B4-BE49-F238E27FC236}">
                      <a16:creationId xmlns:a16="http://schemas.microsoft.com/office/drawing/2014/main" id="{55923227-E55F-4F48-9E31-D57B92DD0C68}"/>
                    </a:ext>
                  </a:extLst>
                </p:cNvPr>
                <p:cNvSpPr txBox="1">
                  <a:spLocks noChangeArrowheads="1"/>
                </p:cNvSpPr>
                <p:nvPr/>
              </p:nvSpPr>
              <p:spPr bwMode="auto">
                <a:xfrm>
                  <a:off x="864" y="1968"/>
                  <a:ext cx="24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L</a:t>
                  </a:r>
                  <a:endParaRPr kumimoji="0"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p:grpSp>
          <p:grpSp>
            <p:nvGrpSpPr>
              <p:cNvPr id="198716" name="Group 60">
                <a:extLst>
                  <a:ext uri="{FF2B5EF4-FFF2-40B4-BE49-F238E27FC236}">
                    <a16:creationId xmlns:a16="http://schemas.microsoft.com/office/drawing/2014/main" id="{96F980CC-1D6A-48F5-863C-3FB65598DEF0}"/>
                  </a:ext>
                </a:extLst>
              </p:cNvPr>
              <p:cNvGrpSpPr>
                <a:grpSpLocks/>
              </p:cNvGrpSpPr>
              <p:nvPr/>
            </p:nvGrpSpPr>
            <p:grpSpPr bwMode="auto">
              <a:xfrm>
                <a:off x="3701" y="2833"/>
                <a:ext cx="288" cy="288"/>
                <a:chOff x="832" y="2920"/>
                <a:chExt cx="288" cy="288"/>
              </a:xfrm>
            </p:grpSpPr>
            <p:sp>
              <p:nvSpPr>
                <p:cNvPr id="198717" name="Oval 61">
                  <a:extLst>
                    <a:ext uri="{FF2B5EF4-FFF2-40B4-BE49-F238E27FC236}">
                      <a16:creationId xmlns:a16="http://schemas.microsoft.com/office/drawing/2014/main" id="{2515924E-E0C2-41C6-B768-A4CD690C76DF}"/>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18" name="Freeform 62">
                  <a:extLst>
                    <a:ext uri="{FF2B5EF4-FFF2-40B4-BE49-F238E27FC236}">
                      <a16:creationId xmlns:a16="http://schemas.microsoft.com/office/drawing/2014/main" id="{B0FF422B-1A92-4B6D-B985-10202D96D418}"/>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98719" name="Freeform 63">
                <a:extLst>
                  <a:ext uri="{FF2B5EF4-FFF2-40B4-BE49-F238E27FC236}">
                    <a16:creationId xmlns:a16="http://schemas.microsoft.com/office/drawing/2014/main" id="{BC99894E-E433-4E01-98CA-FBAC2625152E}"/>
                  </a:ext>
                </a:extLst>
              </p:cNvPr>
              <p:cNvSpPr>
                <a:spLocks/>
              </p:cNvSpPr>
              <p:nvPr/>
            </p:nvSpPr>
            <p:spPr bwMode="auto">
              <a:xfrm>
                <a:off x="3840" y="1585"/>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20" name="Line 64">
                <a:extLst>
                  <a:ext uri="{FF2B5EF4-FFF2-40B4-BE49-F238E27FC236}">
                    <a16:creationId xmlns:a16="http://schemas.microsoft.com/office/drawing/2014/main" id="{51A45C70-6740-4CB5-AD48-C8BCC43A305E}"/>
                  </a:ext>
                </a:extLst>
              </p:cNvPr>
              <p:cNvSpPr>
                <a:spLocks noChangeShapeType="1"/>
              </p:cNvSpPr>
              <p:nvPr/>
            </p:nvSpPr>
            <p:spPr bwMode="auto">
              <a:xfrm>
                <a:off x="3840" y="1824"/>
                <a:ext cx="0" cy="37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98721" name="Group 65">
                <a:extLst>
                  <a:ext uri="{FF2B5EF4-FFF2-40B4-BE49-F238E27FC236}">
                    <a16:creationId xmlns:a16="http://schemas.microsoft.com/office/drawing/2014/main" id="{F5845FF3-6801-4A0A-905C-FCB3D3EF5EB4}"/>
                  </a:ext>
                </a:extLst>
              </p:cNvPr>
              <p:cNvGrpSpPr>
                <a:grpSpLocks/>
              </p:cNvGrpSpPr>
              <p:nvPr/>
            </p:nvGrpSpPr>
            <p:grpSpPr bwMode="auto">
              <a:xfrm>
                <a:off x="3184" y="3649"/>
                <a:ext cx="272" cy="288"/>
                <a:chOff x="888" y="3472"/>
                <a:chExt cx="272" cy="288"/>
              </a:xfrm>
            </p:grpSpPr>
            <p:sp>
              <p:nvSpPr>
                <p:cNvPr id="198722" name="Rectangle 66">
                  <a:extLst>
                    <a:ext uri="{FF2B5EF4-FFF2-40B4-BE49-F238E27FC236}">
                      <a16:creationId xmlns:a16="http://schemas.microsoft.com/office/drawing/2014/main" id="{2C8C2A50-1414-4E20-B704-B1B272563EED}"/>
                    </a:ext>
                  </a:extLst>
                </p:cNvPr>
                <p:cNvSpPr>
                  <a:spLocks noChangeArrowheads="1"/>
                </p:cNvSpPr>
                <p:nvPr/>
              </p:nvSpPr>
              <p:spPr bwMode="auto">
                <a:xfrm>
                  <a:off x="888" y="3472"/>
                  <a:ext cx="272"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23" name="Text Box 67">
                  <a:extLst>
                    <a:ext uri="{FF2B5EF4-FFF2-40B4-BE49-F238E27FC236}">
                      <a16:creationId xmlns:a16="http://schemas.microsoft.com/office/drawing/2014/main" id="{26B7B705-10F3-4D4B-9931-B2E0E893B9F6}"/>
                    </a:ext>
                  </a:extLst>
                </p:cNvPr>
                <p:cNvSpPr txBox="1">
                  <a:spLocks noChangeArrowheads="1"/>
                </p:cNvSpPr>
                <p:nvPr/>
              </p:nvSpPr>
              <p:spPr bwMode="auto">
                <a:xfrm>
                  <a:off x="913" y="3472"/>
                  <a:ext cx="2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P</a:t>
                  </a:r>
                </a:p>
              </p:txBody>
            </p:sp>
          </p:grpSp>
          <p:sp>
            <p:nvSpPr>
              <p:cNvPr id="198726" name="Text Box 70">
                <a:extLst>
                  <a:ext uri="{FF2B5EF4-FFF2-40B4-BE49-F238E27FC236}">
                    <a16:creationId xmlns:a16="http://schemas.microsoft.com/office/drawing/2014/main" id="{CB41ABAD-985B-4FCA-B7DA-D80827BD20B6}"/>
                  </a:ext>
                </a:extLst>
              </p:cNvPr>
              <p:cNvSpPr txBox="1">
                <a:spLocks noChangeArrowheads="1"/>
              </p:cNvSpPr>
              <p:nvPr/>
            </p:nvSpPr>
            <p:spPr bwMode="auto">
              <a:xfrm>
                <a:off x="3408" y="1200"/>
                <a:ext cx="6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进程 </a:t>
                </a: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rPr>
                  <a:t>2</a:t>
                </a:r>
              </a:p>
            </p:txBody>
          </p:sp>
          <p:grpSp>
            <p:nvGrpSpPr>
              <p:cNvPr id="198727" name="Group 71">
                <a:extLst>
                  <a:ext uri="{FF2B5EF4-FFF2-40B4-BE49-F238E27FC236}">
                    <a16:creationId xmlns:a16="http://schemas.microsoft.com/office/drawing/2014/main" id="{C7E0F8BA-D133-4139-9FB0-9FAA648B0B1A}"/>
                  </a:ext>
                </a:extLst>
              </p:cNvPr>
              <p:cNvGrpSpPr>
                <a:grpSpLocks/>
              </p:cNvGrpSpPr>
              <p:nvPr/>
            </p:nvGrpSpPr>
            <p:grpSpPr bwMode="auto">
              <a:xfrm>
                <a:off x="3072" y="2849"/>
                <a:ext cx="288" cy="288"/>
                <a:chOff x="832" y="2920"/>
                <a:chExt cx="288" cy="288"/>
              </a:xfrm>
            </p:grpSpPr>
            <p:sp>
              <p:nvSpPr>
                <p:cNvPr id="198728" name="Oval 72">
                  <a:extLst>
                    <a:ext uri="{FF2B5EF4-FFF2-40B4-BE49-F238E27FC236}">
                      <a16:creationId xmlns:a16="http://schemas.microsoft.com/office/drawing/2014/main" id="{858509E8-F6ED-4173-9F5D-1E05ACECA616}"/>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29" name="Freeform 73">
                  <a:extLst>
                    <a:ext uri="{FF2B5EF4-FFF2-40B4-BE49-F238E27FC236}">
                      <a16:creationId xmlns:a16="http://schemas.microsoft.com/office/drawing/2014/main" id="{EE78A4F4-A182-4A59-A388-853AFC9CB0BC}"/>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98671" name="Line 15">
                <a:extLst>
                  <a:ext uri="{FF2B5EF4-FFF2-40B4-BE49-F238E27FC236}">
                    <a16:creationId xmlns:a16="http://schemas.microsoft.com/office/drawing/2014/main" id="{1F79572B-2D78-438D-A36C-8772DD217C7D}"/>
                  </a:ext>
                </a:extLst>
              </p:cNvPr>
              <p:cNvSpPr>
                <a:spLocks noChangeShapeType="1"/>
              </p:cNvSpPr>
              <p:nvPr/>
            </p:nvSpPr>
            <p:spPr bwMode="auto">
              <a:xfrm flipH="1">
                <a:off x="1824" y="2047"/>
                <a:ext cx="252" cy="161"/>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72" name="Line 16">
                <a:extLst>
                  <a:ext uri="{FF2B5EF4-FFF2-40B4-BE49-F238E27FC236}">
                    <a16:creationId xmlns:a16="http://schemas.microsoft.com/office/drawing/2014/main" id="{77A55937-D805-4FBF-9773-BC6FC3A67795}"/>
                  </a:ext>
                </a:extLst>
              </p:cNvPr>
              <p:cNvSpPr>
                <a:spLocks noChangeShapeType="1"/>
              </p:cNvSpPr>
              <p:nvPr/>
            </p:nvSpPr>
            <p:spPr bwMode="auto">
              <a:xfrm>
                <a:off x="2076" y="2047"/>
                <a:ext cx="180" cy="161"/>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59" name="Text Box 103">
                <a:extLst>
                  <a:ext uri="{FF2B5EF4-FFF2-40B4-BE49-F238E27FC236}">
                    <a16:creationId xmlns:a16="http://schemas.microsoft.com/office/drawing/2014/main" id="{9BC92CDB-6283-4CED-A2FF-DD07FD1599F6}"/>
                  </a:ext>
                </a:extLst>
              </p:cNvPr>
              <p:cNvSpPr txBox="1">
                <a:spLocks noChangeArrowheads="1"/>
              </p:cNvSpPr>
              <p:nvPr/>
            </p:nvSpPr>
            <p:spPr bwMode="auto">
              <a:xfrm>
                <a:off x="868" y="3025"/>
                <a:ext cx="84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KST</a:t>
                </a: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线程</a:t>
                </a: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1</a:t>
                </a:r>
              </a:p>
            </p:txBody>
          </p:sp>
          <p:sp>
            <p:nvSpPr>
              <p:cNvPr id="198760" name="Text Box 104">
                <a:extLst>
                  <a:ext uri="{FF2B5EF4-FFF2-40B4-BE49-F238E27FC236}">
                    <a16:creationId xmlns:a16="http://schemas.microsoft.com/office/drawing/2014/main" id="{F04999C7-9F33-477B-86D4-51FC452D0226}"/>
                  </a:ext>
                </a:extLst>
              </p:cNvPr>
              <p:cNvSpPr txBox="1">
                <a:spLocks noChangeArrowheads="1"/>
              </p:cNvSpPr>
              <p:nvPr/>
            </p:nvSpPr>
            <p:spPr bwMode="auto">
              <a:xfrm>
                <a:off x="3918" y="3024"/>
                <a:ext cx="56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线程 </a:t>
                </a:r>
                <a:r>
                  <a:rPr kumimoji="0" lang="en-US" altLang="zh-CN"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n</a:t>
                </a:r>
              </a:p>
            </p:txBody>
          </p:sp>
          <p:sp>
            <p:nvSpPr>
              <p:cNvPr id="198761" name="Text Box 105">
                <a:extLst>
                  <a:ext uri="{FF2B5EF4-FFF2-40B4-BE49-F238E27FC236}">
                    <a16:creationId xmlns:a16="http://schemas.microsoft.com/office/drawing/2014/main" id="{F0E71EC3-E44F-4901-BECE-BC458CA99390}"/>
                  </a:ext>
                </a:extLst>
              </p:cNvPr>
              <p:cNvSpPr txBox="1">
                <a:spLocks noChangeArrowheads="1"/>
              </p:cNvSpPr>
              <p:nvPr/>
            </p:nvSpPr>
            <p:spPr bwMode="auto">
              <a:xfrm>
                <a:off x="759" y="1564"/>
                <a:ext cx="87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ULT</a:t>
                </a: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线程 </a:t>
                </a: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1</a:t>
                </a:r>
              </a:p>
            </p:txBody>
          </p:sp>
          <p:sp>
            <p:nvSpPr>
              <p:cNvPr id="198762" name="Text Box 106">
                <a:extLst>
                  <a:ext uri="{FF2B5EF4-FFF2-40B4-BE49-F238E27FC236}">
                    <a16:creationId xmlns:a16="http://schemas.microsoft.com/office/drawing/2014/main" id="{5F18ABAB-B7BA-4CE8-8F39-B0A601C8A41D}"/>
                  </a:ext>
                </a:extLst>
              </p:cNvPr>
              <p:cNvSpPr txBox="1">
                <a:spLocks noChangeArrowheads="1"/>
              </p:cNvSpPr>
              <p:nvPr/>
            </p:nvSpPr>
            <p:spPr bwMode="auto">
              <a:xfrm>
                <a:off x="2544" y="1536"/>
                <a:ext cx="56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线程 </a:t>
                </a:r>
                <a:r>
                  <a:rPr kumimoji="0" lang="en-US" altLang="zh-CN"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n</a:t>
                </a:r>
              </a:p>
            </p:txBody>
          </p:sp>
          <p:sp>
            <p:nvSpPr>
              <p:cNvPr id="198663" name="Line 7">
                <a:extLst>
                  <a:ext uri="{FF2B5EF4-FFF2-40B4-BE49-F238E27FC236}">
                    <a16:creationId xmlns:a16="http://schemas.microsoft.com/office/drawing/2014/main" id="{F7EBDB05-8AA7-4831-8EAD-E2732E80A8C3}"/>
                  </a:ext>
                </a:extLst>
              </p:cNvPr>
              <p:cNvSpPr>
                <a:spLocks noChangeShapeType="1"/>
              </p:cNvSpPr>
              <p:nvPr/>
            </p:nvSpPr>
            <p:spPr bwMode="auto">
              <a:xfrm>
                <a:off x="1773" y="3113"/>
                <a:ext cx="891" cy="29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64" name="Line 8">
                <a:extLst>
                  <a:ext uri="{FF2B5EF4-FFF2-40B4-BE49-F238E27FC236}">
                    <a16:creationId xmlns:a16="http://schemas.microsoft.com/office/drawing/2014/main" id="{78107556-85FD-4BE1-AEC6-A5062CACB783}"/>
                  </a:ext>
                </a:extLst>
              </p:cNvPr>
              <p:cNvSpPr>
                <a:spLocks noChangeShapeType="1"/>
              </p:cNvSpPr>
              <p:nvPr/>
            </p:nvSpPr>
            <p:spPr bwMode="auto">
              <a:xfrm>
                <a:off x="2232" y="3120"/>
                <a:ext cx="432"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65" name="Line 9">
                <a:extLst>
                  <a:ext uri="{FF2B5EF4-FFF2-40B4-BE49-F238E27FC236}">
                    <a16:creationId xmlns:a16="http://schemas.microsoft.com/office/drawing/2014/main" id="{42AA55CC-A8DD-4775-8EDD-0F12B2E0F987}"/>
                  </a:ext>
                </a:extLst>
              </p:cNvPr>
              <p:cNvSpPr>
                <a:spLocks noChangeShapeType="1"/>
              </p:cNvSpPr>
              <p:nvPr/>
            </p:nvSpPr>
            <p:spPr bwMode="auto">
              <a:xfrm>
                <a:off x="2620" y="3120"/>
                <a:ext cx="48"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66" name="Line 10">
                <a:extLst>
                  <a:ext uri="{FF2B5EF4-FFF2-40B4-BE49-F238E27FC236}">
                    <a16:creationId xmlns:a16="http://schemas.microsoft.com/office/drawing/2014/main" id="{B958D4E8-E5B1-4CA1-836B-BCAA95CC8089}"/>
                  </a:ext>
                </a:extLst>
              </p:cNvPr>
              <p:cNvSpPr>
                <a:spLocks noChangeShapeType="1"/>
              </p:cNvSpPr>
              <p:nvPr/>
            </p:nvSpPr>
            <p:spPr bwMode="auto">
              <a:xfrm flipH="1">
                <a:off x="2067" y="3411"/>
                <a:ext cx="600" cy="23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667" name="Line 11">
                <a:extLst>
                  <a:ext uri="{FF2B5EF4-FFF2-40B4-BE49-F238E27FC236}">
                    <a16:creationId xmlns:a16="http://schemas.microsoft.com/office/drawing/2014/main" id="{487EE783-A60B-478E-BFCE-E8D39F5F3B56}"/>
                  </a:ext>
                </a:extLst>
              </p:cNvPr>
              <p:cNvSpPr>
                <a:spLocks noChangeShapeType="1"/>
              </p:cNvSpPr>
              <p:nvPr/>
            </p:nvSpPr>
            <p:spPr bwMode="auto">
              <a:xfrm flipH="1" flipV="1">
                <a:off x="2667" y="3411"/>
                <a:ext cx="673" cy="23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24" name="Line 68">
                <a:extLst>
                  <a:ext uri="{FF2B5EF4-FFF2-40B4-BE49-F238E27FC236}">
                    <a16:creationId xmlns:a16="http://schemas.microsoft.com/office/drawing/2014/main" id="{C8228633-BD7A-40F5-A09F-A12C7FD020E0}"/>
                  </a:ext>
                </a:extLst>
              </p:cNvPr>
              <p:cNvSpPr>
                <a:spLocks noChangeShapeType="1"/>
              </p:cNvSpPr>
              <p:nvPr/>
            </p:nvSpPr>
            <p:spPr bwMode="auto">
              <a:xfrm flipV="1">
                <a:off x="2667" y="3411"/>
                <a:ext cx="0" cy="23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25" name="Line 69">
                <a:extLst>
                  <a:ext uri="{FF2B5EF4-FFF2-40B4-BE49-F238E27FC236}">
                    <a16:creationId xmlns:a16="http://schemas.microsoft.com/office/drawing/2014/main" id="{DADCE497-9A94-455D-A1B6-89CED7120581}"/>
                  </a:ext>
                </a:extLst>
              </p:cNvPr>
              <p:cNvSpPr>
                <a:spLocks noChangeShapeType="1"/>
              </p:cNvSpPr>
              <p:nvPr/>
            </p:nvSpPr>
            <p:spPr bwMode="auto">
              <a:xfrm flipH="1">
                <a:off x="2668" y="3120"/>
                <a:ext cx="1152"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30" name="Line 74">
                <a:extLst>
                  <a:ext uri="{FF2B5EF4-FFF2-40B4-BE49-F238E27FC236}">
                    <a16:creationId xmlns:a16="http://schemas.microsoft.com/office/drawing/2014/main" id="{D0805392-0F34-4354-913C-B97D96A91576}"/>
                  </a:ext>
                </a:extLst>
              </p:cNvPr>
              <p:cNvSpPr>
                <a:spLocks noChangeShapeType="1"/>
              </p:cNvSpPr>
              <p:nvPr/>
            </p:nvSpPr>
            <p:spPr bwMode="auto">
              <a:xfrm flipH="1">
                <a:off x="2664" y="3124"/>
                <a:ext cx="576"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8763" name="Text Box 107">
                <a:extLst>
                  <a:ext uri="{FF2B5EF4-FFF2-40B4-BE49-F238E27FC236}">
                    <a16:creationId xmlns:a16="http://schemas.microsoft.com/office/drawing/2014/main" id="{23DD2343-AC79-4AD7-97B0-F68FC289BDE6}"/>
                  </a:ext>
                </a:extLst>
              </p:cNvPr>
              <p:cNvSpPr txBox="1">
                <a:spLocks noChangeArrowheads="1"/>
              </p:cNvSpPr>
              <p:nvPr/>
            </p:nvSpPr>
            <p:spPr bwMode="auto">
              <a:xfrm>
                <a:off x="3984" y="2352"/>
                <a:ext cx="89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轻型进程 </a:t>
                </a: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n</a:t>
                </a:r>
              </a:p>
            </p:txBody>
          </p:sp>
          <p:sp>
            <p:nvSpPr>
              <p:cNvPr id="198764" name="Text Box 108">
                <a:extLst>
                  <a:ext uri="{FF2B5EF4-FFF2-40B4-BE49-F238E27FC236}">
                    <a16:creationId xmlns:a16="http://schemas.microsoft.com/office/drawing/2014/main" id="{55814DFA-A08A-4D42-8832-82C89757B0DD}"/>
                  </a:ext>
                </a:extLst>
              </p:cNvPr>
              <p:cNvSpPr txBox="1">
                <a:spLocks noChangeArrowheads="1"/>
              </p:cNvSpPr>
              <p:nvPr/>
            </p:nvSpPr>
            <p:spPr bwMode="auto">
              <a:xfrm>
                <a:off x="438" y="2377"/>
                <a:ext cx="123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LWP</a:t>
                </a: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轻型进程 </a:t>
                </a: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1</a:t>
                </a:r>
              </a:p>
            </p:txBody>
          </p:sp>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98766"/>
                                        </p:tgtEl>
                                        <p:attrNameLst>
                                          <p:attrName>style.visibility</p:attrName>
                                        </p:attrNameLst>
                                      </p:cBhvr>
                                      <p:to>
                                        <p:strVal val="visible"/>
                                      </p:to>
                                    </p:set>
                                    <p:animEffect transition="in" filter="dissolve">
                                      <p:cBhvr>
                                        <p:cTn id="7" dur="500"/>
                                        <p:tgtEl>
                                          <p:spTgt spid="198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a:extLst>
              <a:ext uri="{FF2B5EF4-FFF2-40B4-BE49-F238E27FC236}">
                <a16:creationId xmlns:a16="http://schemas.microsoft.com/office/drawing/2014/main" id="{94AF91E2-D56C-4D80-94C1-A5F888DC2A8A}"/>
              </a:ext>
            </a:extLst>
          </p:cNvPr>
          <p:cNvSpPr>
            <a:spLocks noGrp="1" noRot="1" noChangeArrowheads="1"/>
          </p:cNvSpPr>
          <p:nvPr>
            <p:ph type="title"/>
          </p:nvPr>
        </p:nvSpPr>
        <p:spPr>
          <a:xfrm>
            <a:off x="500856" y="1155701"/>
            <a:ext cx="8142287" cy="690562"/>
          </a:xfrm>
          <a:noFill/>
        </p:spPr>
        <p:txBody>
          <a:bodyPr/>
          <a:lstStyle/>
          <a:p>
            <a:r>
              <a:rPr lang="zh-CN" altLang="en-US" b="1" dirty="0">
                <a:solidFill>
                  <a:srgbClr val="5E49F7"/>
                </a:solidFill>
                <a:latin typeface="+mj-ea"/>
                <a:ea typeface="+mj-ea"/>
              </a:rPr>
              <a:t>内核支持线程的实现</a:t>
            </a:r>
            <a:endParaRPr lang="en-US" altLang="zh-CN" b="1" dirty="0">
              <a:latin typeface="+mj-ea"/>
              <a:ea typeface="+mj-ea"/>
            </a:endParaRPr>
          </a:p>
        </p:txBody>
      </p:sp>
      <p:sp>
        <p:nvSpPr>
          <p:cNvPr id="378883" name="Rectangle 3">
            <a:extLst>
              <a:ext uri="{FF2B5EF4-FFF2-40B4-BE49-F238E27FC236}">
                <a16:creationId xmlns:a16="http://schemas.microsoft.com/office/drawing/2014/main" id="{326DFA4A-CA8E-4566-BC69-D154D019DB69}"/>
              </a:ext>
            </a:extLst>
          </p:cNvPr>
          <p:cNvSpPr>
            <a:spLocks noGrp="1" noChangeArrowheads="1"/>
          </p:cNvSpPr>
          <p:nvPr>
            <p:ph type="body" idx="1"/>
          </p:nvPr>
        </p:nvSpPr>
        <p:spPr>
          <a:xfrm>
            <a:off x="468313" y="1810729"/>
            <a:ext cx="7848600" cy="1368425"/>
          </a:xfrm>
          <a:noFill/>
        </p:spPr>
        <p:txBody>
          <a:bodyPr/>
          <a:lstStyle/>
          <a:p>
            <a:pPr>
              <a:lnSpc>
                <a:spcPct val="90000"/>
              </a:lnSpc>
            </a:pPr>
            <a:r>
              <a:rPr lang="zh-CN" altLang="en-US" sz="2400" b="1" dirty="0">
                <a:solidFill>
                  <a:srgbClr val="000000"/>
                </a:solidFill>
              </a:rPr>
              <a:t>在仅设置了内核支持线程的</a:t>
            </a:r>
            <a:r>
              <a:rPr lang="en-US" altLang="zh-CN" sz="2400" b="1" dirty="0">
                <a:solidFill>
                  <a:srgbClr val="000000"/>
                </a:solidFill>
              </a:rPr>
              <a:t>OS</a:t>
            </a:r>
            <a:r>
              <a:rPr lang="zh-CN" altLang="en-US" sz="2400" b="1" dirty="0">
                <a:solidFill>
                  <a:srgbClr val="000000"/>
                </a:solidFill>
              </a:rPr>
              <a:t>中，一种可能的线程控制方法是，系统在创建一个新进程时，便为它分配一个任务数据区</a:t>
            </a:r>
            <a:r>
              <a:rPr lang="en-US" altLang="zh-CN" sz="2400" b="1" dirty="0" err="1">
                <a:solidFill>
                  <a:srgbClr val="000000"/>
                </a:solidFill>
              </a:rPr>
              <a:t>PTDA（Per</a:t>
            </a:r>
            <a:r>
              <a:rPr lang="en-US" altLang="zh-CN" sz="2400" b="1" dirty="0">
                <a:solidFill>
                  <a:srgbClr val="000000"/>
                </a:solidFill>
              </a:rPr>
              <a:t> Task Data area),</a:t>
            </a:r>
            <a:r>
              <a:rPr lang="zh-CN" altLang="en-US" sz="2400" b="1" dirty="0">
                <a:solidFill>
                  <a:srgbClr val="000000"/>
                </a:solidFill>
              </a:rPr>
              <a:t>其中包括若干个线程控制块</a:t>
            </a:r>
            <a:r>
              <a:rPr lang="en-US" altLang="zh-CN" sz="2400" b="1" dirty="0">
                <a:solidFill>
                  <a:srgbClr val="000000"/>
                </a:solidFill>
              </a:rPr>
              <a:t>TCB</a:t>
            </a:r>
            <a:r>
              <a:rPr lang="zh-CN" altLang="en-US" sz="2400" b="1" dirty="0">
                <a:solidFill>
                  <a:srgbClr val="000000"/>
                </a:solidFill>
              </a:rPr>
              <a:t>空间。</a:t>
            </a:r>
          </a:p>
        </p:txBody>
      </p:sp>
      <p:graphicFrame>
        <p:nvGraphicFramePr>
          <p:cNvPr id="378896" name="Group 16">
            <a:extLst>
              <a:ext uri="{FF2B5EF4-FFF2-40B4-BE49-F238E27FC236}">
                <a16:creationId xmlns:a16="http://schemas.microsoft.com/office/drawing/2014/main" id="{159926C8-F256-445F-BB3B-350357DE1E2A}"/>
              </a:ext>
            </a:extLst>
          </p:cNvPr>
          <p:cNvGraphicFramePr>
            <a:graphicFrameLocks noGrp="1"/>
          </p:cNvGraphicFramePr>
          <p:nvPr/>
        </p:nvGraphicFramePr>
        <p:xfrm>
          <a:off x="755650" y="3395054"/>
          <a:ext cx="2514600" cy="2184400"/>
        </p:xfrm>
        <a:graphic>
          <a:graphicData uri="http://schemas.openxmlformats.org/drawingml/2006/table">
            <a:tbl>
              <a:tblPr/>
              <a:tblGrid>
                <a:gridCol w="2514600">
                  <a:extLst>
                    <a:ext uri="{9D8B030D-6E8A-4147-A177-3AD203B41FA5}">
                      <a16:colId xmlns:a16="http://schemas.microsoft.com/office/drawing/2014/main" val="20000"/>
                    </a:ext>
                  </a:extLst>
                </a:gridCol>
              </a:tblGrid>
              <a:tr h="5461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400" b="1" i="0" u="none" strike="noStrike" cap="none" normalizeH="0" baseline="0">
                          <a:ln>
                            <a:noFill/>
                          </a:ln>
                          <a:solidFill>
                            <a:srgbClr val="19079B"/>
                          </a:solidFill>
                          <a:effectLst/>
                          <a:latin typeface="楷体_GB2312" pitchFamily="49" charset="-122"/>
                          <a:ea typeface="楷体_GB2312" pitchFamily="49" charset="-122"/>
                        </a:rPr>
                        <a:t>PTDA  </a:t>
                      </a:r>
                      <a:r>
                        <a:rPr kumimoji="0" lang="zh-CN" altLang="en-US" sz="2400" b="1" i="0" u="none" strike="noStrike" cap="none" normalizeH="0" baseline="0">
                          <a:ln>
                            <a:noFill/>
                          </a:ln>
                          <a:solidFill>
                            <a:srgbClr val="19079B"/>
                          </a:solidFill>
                          <a:effectLst/>
                          <a:latin typeface="楷体_GB2312" pitchFamily="49" charset="-122"/>
                          <a:ea typeface="楷体_GB2312" pitchFamily="49" charset="-122"/>
                        </a:rPr>
                        <a:t>进程资源</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61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400" b="1" i="0" u="none" strike="noStrike" cap="none" normalizeH="0" baseline="0">
                          <a:ln>
                            <a:noFill/>
                          </a:ln>
                          <a:solidFill>
                            <a:srgbClr val="19079B"/>
                          </a:solidFill>
                          <a:effectLst/>
                          <a:latin typeface="楷体_GB2312" pitchFamily="49" charset="-122"/>
                          <a:ea typeface="楷体_GB2312" pitchFamily="49" charset="-122"/>
                        </a:rPr>
                        <a:t>TCB#1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61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400" b="1" i="0" u="none" strike="noStrike" cap="none" normalizeH="0" baseline="0">
                          <a:ln>
                            <a:noFill/>
                          </a:ln>
                          <a:solidFill>
                            <a:srgbClr val="19079B"/>
                          </a:solidFill>
                          <a:effectLst/>
                          <a:latin typeface="楷体_GB2312" pitchFamily="49" charset="-122"/>
                          <a:ea typeface="楷体_GB2312" pitchFamily="49" charset="-122"/>
                        </a:rPr>
                        <a:t>TCB#2</a:t>
                      </a:r>
                      <a:endParaRPr kumimoji="0" lang="zh-CN" altLang="en-US" sz="2400" b="1" i="0" u="none" strike="noStrike" cap="none" normalizeH="0" baseline="0">
                        <a:ln>
                          <a:noFill/>
                        </a:ln>
                        <a:solidFill>
                          <a:srgbClr val="19079B"/>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61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400" b="1" i="0" u="none" strike="noStrike" cap="none" normalizeH="0" baseline="0" dirty="0">
                          <a:ln>
                            <a:noFill/>
                          </a:ln>
                          <a:solidFill>
                            <a:srgbClr val="19079B"/>
                          </a:solidFill>
                          <a:effectLst/>
                          <a:latin typeface="楷体_GB2312" pitchFamily="49" charset="-122"/>
                          <a:ea typeface="楷体_GB2312" pitchFamily="49" charset="-122"/>
                        </a:rPr>
                        <a:t>TCB#3</a:t>
                      </a:r>
                      <a:endParaRPr kumimoji="0" lang="zh-CN" altLang="en-US" sz="2400" b="1" i="0" u="none" strike="noStrike" cap="none" normalizeH="0" baseline="0" dirty="0">
                        <a:ln>
                          <a:noFill/>
                        </a:ln>
                        <a:solidFill>
                          <a:srgbClr val="19079B"/>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78897" name="Text Box 17">
            <a:extLst>
              <a:ext uri="{FF2B5EF4-FFF2-40B4-BE49-F238E27FC236}">
                <a16:creationId xmlns:a16="http://schemas.microsoft.com/office/drawing/2014/main" id="{88516B39-EF26-4EEE-8B9E-2AC115272172}"/>
              </a:ext>
            </a:extLst>
          </p:cNvPr>
          <p:cNvSpPr txBox="1">
            <a:spLocks noChangeArrowheads="1"/>
          </p:cNvSpPr>
          <p:nvPr/>
        </p:nvSpPr>
        <p:spPr bwMode="auto">
          <a:xfrm>
            <a:off x="3635375" y="3395054"/>
            <a:ext cx="464820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
                <a:srgbClr val="FF0000"/>
              </a:buClr>
              <a:buSzTx/>
              <a:buFont typeface="Wingdings" panose="05000000000000000000" pitchFamily="2" charset="2"/>
              <a:buChar char="Ø"/>
              <a:tabLst/>
              <a:defRPr/>
            </a:pPr>
            <a:r>
              <a:rPr kumimoji="1" lang="zh-CN" altLang="en-US" sz="2000" b="1" i="0" u="none" strike="noStrike" kern="1200" cap="none" spc="0" normalizeH="0" baseline="0" noProof="0">
                <a:ln>
                  <a:noFill/>
                </a:ln>
                <a:solidFill>
                  <a:srgbClr val="19079B"/>
                </a:solidFill>
                <a:effectLst/>
                <a:uLnTx/>
                <a:uFillTx/>
                <a:latin typeface="微软雅黑" panose="020B0503020204020204" pitchFamily="34" charset="-122"/>
                <a:ea typeface="微软雅黑" panose="020B0503020204020204" pitchFamily="34" charset="-122"/>
                <a:cs typeface="+mn-cs"/>
              </a:rPr>
              <a:t>当进程要创建一个线程时，便为新线程分配一个</a:t>
            </a:r>
            <a:r>
              <a:rPr kumimoji="1" lang="en-US" altLang="zh-CN" sz="2000" b="1" i="0" u="none" strike="noStrike" kern="1200" cap="none" spc="0" normalizeH="0" baseline="0" noProof="0">
                <a:ln>
                  <a:noFill/>
                </a:ln>
                <a:solidFill>
                  <a:srgbClr val="19079B"/>
                </a:solidFill>
                <a:effectLst/>
                <a:uLnTx/>
                <a:uFillTx/>
                <a:latin typeface="微软雅黑" panose="020B0503020204020204" pitchFamily="34" charset="-122"/>
                <a:ea typeface="微软雅黑" panose="020B0503020204020204" pitchFamily="34" charset="-122"/>
                <a:cs typeface="+mn-cs"/>
              </a:rPr>
              <a:t>TCB，</a:t>
            </a:r>
            <a:r>
              <a:rPr kumimoji="1" lang="zh-CN" altLang="en-US" sz="2000" b="1" i="0" u="none" strike="noStrike" kern="1200" cap="none" spc="0" normalizeH="0" baseline="0" noProof="0">
                <a:ln>
                  <a:noFill/>
                </a:ln>
                <a:solidFill>
                  <a:srgbClr val="19079B"/>
                </a:solidFill>
                <a:effectLst/>
                <a:uLnTx/>
                <a:uFillTx/>
                <a:latin typeface="微软雅黑" panose="020B0503020204020204" pitchFamily="34" charset="-122"/>
                <a:ea typeface="微软雅黑" panose="020B0503020204020204" pitchFamily="34" charset="-122"/>
                <a:cs typeface="+mn-cs"/>
              </a:rPr>
              <a:t>将有关信息填入</a:t>
            </a:r>
            <a:r>
              <a:rPr kumimoji="1" lang="en-US" altLang="zh-CN" sz="2000" b="1" i="0" u="none" strike="noStrike" kern="1200" cap="none" spc="0" normalizeH="0" baseline="0" noProof="0">
                <a:ln>
                  <a:noFill/>
                </a:ln>
                <a:solidFill>
                  <a:srgbClr val="19079B"/>
                </a:solidFill>
                <a:effectLst/>
                <a:uLnTx/>
                <a:uFillTx/>
                <a:latin typeface="微软雅黑" panose="020B0503020204020204" pitchFamily="34" charset="-122"/>
                <a:ea typeface="微软雅黑" panose="020B0503020204020204" pitchFamily="34" charset="-122"/>
                <a:cs typeface="+mn-cs"/>
              </a:rPr>
              <a:t>TCB，</a:t>
            </a:r>
            <a:r>
              <a:rPr kumimoji="1" lang="zh-CN" altLang="en-US" sz="2000" b="1" i="0" u="none" strike="noStrike" kern="1200" cap="none" spc="0" normalizeH="0" baseline="0" noProof="0">
                <a:ln>
                  <a:noFill/>
                </a:ln>
                <a:solidFill>
                  <a:srgbClr val="19079B"/>
                </a:solidFill>
                <a:effectLst/>
                <a:uLnTx/>
                <a:uFillTx/>
                <a:latin typeface="微软雅黑" panose="020B0503020204020204" pitchFamily="34" charset="-122"/>
                <a:ea typeface="微软雅黑" panose="020B0503020204020204" pitchFamily="34" charset="-122"/>
                <a:cs typeface="+mn-cs"/>
              </a:rPr>
              <a:t>并为之分配必要的资源。新线程便可立即执行。</a:t>
            </a:r>
          </a:p>
          <a:p>
            <a:pPr marL="0" marR="0" lvl="0" indent="0" algn="l" defTabSz="914400" rtl="0" eaLnBrk="1" fontAlgn="auto" latinLnBrk="0" hangingPunct="1">
              <a:lnSpc>
                <a:spcPct val="100000"/>
              </a:lnSpc>
              <a:spcBef>
                <a:spcPct val="50000"/>
              </a:spcBef>
              <a:spcAft>
                <a:spcPts val="0"/>
              </a:spcAft>
              <a:buClr>
                <a:srgbClr val="FF0000"/>
              </a:buClr>
              <a:buSzTx/>
              <a:buFont typeface="Wingdings" panose="05000000000000000000" pitchFamily="2" charset="2"/>
              <a:buChar char="Ø"/>
              <a:tabLst/>
              <a:defRPr/>
            </a:pPr>
            <a:r>
              <a:rPr kumimoji="1" lang="zh-CN" altLang="en-US" sz="2000" b="1" i="0" u="none" strike="noStrike" kern="1200" cap="none" spc="0" normalizeH="0" baseline="0" noProof="0">
                <a:ln>
                  <a:noFill/>
                </a:ln>
                <a:solidFill>
                  <a:srgbClr val="19079B"/>
                </a:solidFill>
                <a:effectLst/>
                <a:uLnTx/>
                <a:uFillTx/>
                <a:latin typeface="微软雅黑" panose="020B0503020204020204" pitchFamily="34" charset="-122"/>
                <a:ea typeface="微软雅黑" panose="020B0503020204020204" pitchFamily="34" charset="-122"/>
                <a:cs typeface="+mn-cs"/>
              </a:rPr>
              <a:t>当进程要撤消一个线程时，也应收回线程的</a:t>
            </a:r>
            <a:r>
              <a:rPr kumimoji="1" lang="en-US" altLang="zh-CN" sz="2000" b="1" i="0" u="none" strike="noStrike" kern="1200" cap="none" spc="0" normalizeH="0" baseline="0" noProof="0">
                <a:ln>
                  <a:noFill/>
                </a:ln>
                <a:solidFill>
                  <a:srgbClr val="19079B"/>
                </a:solidFill>
                <a:effectLst/>
                <a:uLnTx/>
                <a:uFillTx/>
                <a:latin typeface="微软雅黑" panose="020B0503020204020204" pitchFamily="34" charset="-122"/>
                <a:ea typeface="微软雅黑" panose="020B0503020204020204" pitchFamily="34" charset="-122"/>
                <a:cs typeface="+mn-cs"/>
              </a:rPr>
              <a:t>TCB</a:t>
            </a:r>
            <a:r>
              <a:rPr kumimoji="1" lang="zh-CN" altLang="en-US" sz="2000" b="1" i="0" u="none" strike="noStrike" kern="1200" cap="none" spc="0" normalizeH="0" baseline="0" noProof="0">
                <a:ln>
                  <a:noFill/>
                </a:ln>
                <a:solidFill>
                  <a:srgbClr val="19079B"/>
                </a:solidFill>
                <a:effectLst/>
                <a:uLnTx/>
                <a:uFillTx/>
                <a:latin typeface="微软雅黑" panose="020B0503020204020204" pitchFamily="34" charset="-122"/>
                <a:ea typeface="微软雅黑" panose="020B0503020204020204" pitchFamily="34" charset="-122"/>
                <a:cs typeface="+mn-cs"/>
              </a:rPr>
              <a:t>和所有资源。</a:t>
            </a:r>
          </a:p>
        </p:txBody>
      </p:sp>
      <p:sp>
        <p:nvSpPr>
          <p:cNvPr id="378898" name="Text Box 18">
            <a:extLst>
              <a:ext uri="{FF2B5EF4-FFF2-40B4-BE49-F238E27FC236}">
                <a16:creationId xmlns:a16="http://schemas.microsoft.com/office/drawing/2014/main" id="{9995AC88-0279-45C8-A802-8D696693DAD5}"/>
              </a:ext>
            </a:extLst>
          </p:cNvPr>
          <p:cNvSpPr txBox="1">
            <a:spLocks noChangeArrowheads="1"/>
          </p:cNvSpPr>
          <p:nvPr/>
        </p:nvSpPr>
        <p:spPr bwMode="auto">
          <a:xfrm>
            <a:off x="684213" y="5769954"/>
            <a:ext cx="7848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
                <a:srgbClr val="FF0000"/>
              </a:buClr>
              <a:buSzTx/>
              <a:buFont typeface="Wingdings" panose="05000000000000000000"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内核支持线程的调度和切换与进程的调度和切换十分相似，只是线程的调度和切换比进程的开销小的多。</a:t>
            </a:r>
          </a:p>
        </p:txBody>
      </p:sp>
      <p:sp>
        <p:nvSpPr>
          <p:cNvPr id="7" name="标题 2">
            <a:extLst>
              <a:ext uri="{FF2B5EF4-FFF2-40B4-BE49-F238E27FC236}">
                <a16:creationId xmlns:a16="http://schemas.microsoft.com/office/drawing/2014/main" id="{22708968-AA41-494C-97FD-0498981A7010}"/>
              </a:ext>
            </a:extLst>
          </p:cNvPr>
          <p:cNvSpPr txBox="1">
            <a:spLocks/>
          </p:cNvSpPr>
          <p:nvPr/>
        </p:nvSpPr>
        <p:spPr>
          <a:xfrm>
            <a:off x="620981" y="459473"/>
            <a:ext cx="7902037" cy="549275"/>
          </a:xfrm>
          <a:prstGeom prst="rect">
            <a:avLst/>
          </a:prstGeom>
        </p:spPr>
        <p:txBody>
          <a:bodyPr/>
          <a:lstStyle>
            <a:lvl1pPr algn="ctr" defTabSz="6858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altLang="zh-CN" sz="3200" b="1" i="0" u="none" strike="noStrike" kern="1200" cap="none" spc="0" normalizeH="0" baseline="0" noProof="0" dirty="0">
                <a:ln>
                  <a:noFill/>
                </a:ln>
                <a:solidFill>
                  <a:srgbClr val="4A66AC">
                    <a:lumMod val="75000"/>
                  </a:srgbClr>
                </a:solidFill>
                <a:effectLst/>
                <a:uLnTx/>
                <a:uFillTx/>
                <a:latin typeface="微软雅黑" panose="020B0503020204020204" pitchFamily="34" charset="-122"/>
                <a:ea typeface="微软雅黑" panose="020B0503020204020204" pitchFamily="34" charset="-122"/>
                <a:cs typeface="+mj-cs"/>
              </a:rPr>
              <a:t>2.9  </a:t>
            </a:r>
            <a:r>
              <a:rPr kumimoji="0" lang="zh-CN" altLang="en-US" sz="3200" b="1" i="0" u="none" strike="noStrike" kern="1200" cap="none" spc="0" normalizeH="0" baseline="0" noProof="0" dirty="0">
                <a:ln>
                  <a:noFill/>
                </a:ln>
                <a:solidFill>
                  <a:srgbClr val="4A66AC">
                    <a:lumMod val="75000"/>
                  </a:srgbClr>
                </a:solidFill>
                <a:effectLst/>
                <a:uLnTx/>
                <a:uFillTx/>
                <a:latin typeface="微软雅黑" panose="020B0503020204020204" pitchFamily="34" charset="-122"/>
                <a:ea typeface="微软雅黑" panose="020B0503020204020204" pitchFamily="34" charset="-122"/>
                <a:cs typeface="+mj-cs"/>
              </a:rPr>
              <a:t>线程的具体实现</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78883">
                                            <p:txEl>
                                              <p:pRg st="0" end="0"/>
                                            </p:txEl>
                                          </p:spTgt>
                                        </p:tgtEl>
                                        <p:attrNameLst>
                                          <p:attrName>style.visibility</p:attrName>
                                        </p:attrNameLst>
                                      </p:cBhvr>
                                      <p:to>
                                        <p:strVal val="visible"/>
                                      </p:to>
                                    </p:set>
                                    <p:animEffect transition="in" filter="box(in)">
                                      <p:cBhvr>
                                        <p:cTn id="7" dur="500"/>
                                        <p:tgtEl>
                                          <p:spTgt spid="3788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78896"/>
                                        </p:tgtEl>
                                        <p:attrNameLst>
                                          <p:attrName>style.visibility</p:attrName>
                                        </p:attrNameLst>
                                      </p:cBhvr>
                                      <p:to>
                                        <p:strVal val="visible"/>
                                      </p:to>
                                    </p:set>
                                    <p:animEffect transition="in" filter="box(in)">
                                      <p:cBhvr>
                                        <p:cTn id="12" dur="500"/>
                                        <p:tgtEl>
                                          <p:spTgt spid="3788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78897"/>
                                        </p:tgtEl>
                                        <p:attrNameLst>
                                          <p:attrName>style.visibility</p:attrName>
                                        </p:attrNameLst>
                                      </p:cBhvr>
                                      <p:to>
                                        <p:strVal val="visible"/>
                                      </p:to>
                                    </p:set>
                                    <p:animEffect transition="in" filter="box(in)">
                                      <p:cBhvr>
                                        <p:cTn id="17" dur="500"/>
                                        <p:tgtEl>
                                          <p:spTgt spid="37889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78898"/>
                                        </p:tgtEl>
                                        <p:attrNameLst>
                                          <p:attrName>style.visibility</p:attrName>
                                        </p:attrNameLst>
                                      </p:cBhvr>
                                      <p:to>
                                        <p:strVal val="visible"/>
                                      </p:to>
                                    </p:set>
                                    <p:animEffect transition="in" filter="box(in)">
                                      <p:cBhvr>
                                        <p:cTn id="22" dur="500"/>
                                        <p:tgtEl>
                                          <p:spTgt spid="378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3" grpId="0" build="p"/>
      <p:bldP spid="378897" grpId="0"/>
      <p:bldP spid="378898"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CD0D03F9-4E4F-4EFD-9908-D52053B3DC4B}"/>
              </a:ext>
            </a:extLst>
          </p:cNvPr>
          <p:cNvSpPr>
            <a:spLocks noGrp="1" noRot="1" noChangeArrowheads="1"/>
          </p:cNvSpPr>
          <p:nvPr>
            <p:ph type="title"/>
          </p:nvPr>
        </p:nvSpPr>
        <p:spPr>
          <a:xfrm>
            <a:off x="469106" y="434669"/>
            <a:ext cx="8142287" cy="690563"/>
          </a:xfrm>
          <a:noFill/>
        </p:spPr>
        <p:txBody>
          <a:bodyPr/>
          <a:lstStyle/>
          <a:p>
            <a:r>
              <a:rPr lang="zh-CN" altLang="en-US" b="1" dirty="0">
                <a:solidFill>
                  <a:srgbClr val="5E49F7"/>
                </a:solidFill>
                <a:latin typeface="+mj-ea"/>
                <a:ea typeface="+mj-ea"/>
              </a:rPr>
              <a:t> 用户级线程的实现</a:t>
            </a:r>
            <a:endParaRPr lang="en-US" altLang="zh-CN" b="1" dirty="0">
              <a:latin typeface="+mj-ea"/>
              <a:ea typeface="+mj-ea"/>
            </a:endParaRPr>
          </a:p>
        </p:txBody>
      </p:sp>
      <p:sp>
        <p:nvSpPr>
          <p:cNvPr id="379907" name="Rectangle 3">
            <a:extLst>
              <a:ext uri="{FF2B5EF4-FFF2-40B4-BE49-F238E27FC236}">
                <a16:creationId xmlns:a16="http://schemas.microsoft.com/office/drawing/2014/main" id="{B4F51FD1-415F-49D8-ABEC-3D21DC640097}"/>
              </a:ext>
            </a:extLst>
          </p:cNvPr>
          <p:cNvSpPr>
            <a:spLocks noGrp="1" noChangeArrowheads="1"/>
          </p:cNvSpPr>
          <p:nvPr>
            <p:ph type="body" idx="1"/>
          </p:nvPr>
        </p:nvSpPr>
        <p:spPr>
          <a:xfrm>
            <a:off x="610393" y="1479876"/>
            <a:ext cx="8001000" cy="3662362"/>
          </a:xfrm>
          <a:noFill/>
        </p:spPr>
        <p:txBody>
          <a:bodyPr/>
          <a:lstStyle/>
          <a:p>
            <a:pPr>
              <a:lnSpc>
                <a:spcPct val="130000"/>
              </a:lnSpc>
            </a:pPr>
            <a:r>
              <a:rPr lang="zh-CN" altLang="en-US" sz="2400" b="1" dirty="0">
                <a:solidFill>
                  <a:srgbClr val="000000"/>
                </a:solidFill>
                <a:latin typeface="楷体_GB2312" pitchFamily="49" charset="-122"/>
                <a:ea typeface="楷体_GB2312" pitchFamily="49" charset="-122"/>
              </a:rPr>
              <a:t>用户级线程是在用户空间实现的。所有用户级线程都具有相同的数据结构，它们都运行在一个</a:t>
            </a:r>
            <a:r>
              <a:rPr lang="zh-CN" altLang="en-US" sz="2400" b="1" dirty="0">
                <a:solidFill>
                  <a:srgbClr val="FF0000"/>
                </a:solidFill>
                <a:latin typeface="楷体_GB2312" pitchFamily="49" charset="-122"/>
                <a:ea typeface="楷体_GB2312" pitchFamily="49" charset="-122"/>
              </a:rPr>
              <a:t>中间系统</a:t>
            </a:r>
            <a:r>
              <a:rPr lang="zh-CN" altLang="en-US" sz="2400" b="1" dirty="0">
                <a:solidFill>
                  <a:srgbClr val="000000"/>
                </a:solidFill>
                <a:latin typeface="楷体_GB2312" pitchFamily="49" charset="-122"/>
                <a:ea typeface="楷体_GB2312" pitchFamily="49" charset="-122"/>
              </a:rPr>
              <a:t>上。</a:t>
            </a:r>
          </a:p>
          <a:p>
            <a:pPr>
              <a:lnSpc>
                <a:spcPct val="130000"/>
              </a:lnSpc>
            </a:pPr>
            <a:r>
              <a:rPr lang="zh-CN" altLang="en-US" sz="2400" b="1" dirty="0">
                <a:solidFill>
                  <a:srgbClr val="000000"/>
                </a:solidFill>
                <a:latin typeface="楷体_GB2312" pitchFamily="49" charset="-122"/>
                <a:ea typeface="楷体_GB2312" pitchFamily="49" charset="-122"/>
              </a:rPr>
              <a:t>当前有两种方式实现的中间系统：</a:t>
            </a:r>
          </a:p>
          <a:p>
            <a:pPr>
              <a:lnSpc>
                <a:spcPct val="130000"/>
              </a:lnSpc>
              <a:buFont typeface="Wingdings 2" panose="05020102010507070707" pitchFamily="18" charset="2"/>
              <a:buNone/>
            </a:pPr>
            <a:r>
              <a:rPr lang="zh-CN" altLang="en-US" sz="2400" b="1" dirty="0">
                <a:solidFill>
                  <a:srgbClr val="5E49F7"/>
                </a:solidFill>
                <a:latin typeface="楷体_GB2312" pitchFamily="49" charset="-122"/>
                <a:ea typeface="楷体_GB2312" pitchFamily="49" charset="-122"/>
              </a:rPr>
              <a:t>1）运行时系统（</a:t>
            </a:r>
            <a:r>
              <a:rPr lang="zh-CN" altLang="en-US" sz="2400" dirty="0">
                <a:solidFill>
                  <a:srgbClr val="000000"/>
                </a:solidFill>
                <a:latin typeface="楷体_GB2312" pitchFamily="49" charset="-122"/>
                <a:ea typeface="楷体_GB2312" pitchFamily="49" charset="-122"/>
              </a:rPr>
              <a:t>又称为</a:t>
            </a:r>
            <a:r>
              <a:rPr lang="zh-CN" altLang="en-US" sz="2400" dirty="0">
                <a:solidFill>
                  <a:srgbClr val="FF0000"/>
                </a:solidFill>
                <a:latin typeface="楷体_GB2312" pitchFamily="49" charset="-122"/>
                <a:ea typeface="楷体_GB2312" pitchFamily="49" charset="-122"/>
              </a:rPr>
              <a:t>线程库）</a:t>
            </a:r>
            <a:endParaRPr lang="zh-CN" altLang="en-US" sz="2400" b="1" dirty="0">
              <a:solidFill>
                <a:srgbClr val="5E49F7"/>
              </a:solidFill>
              <a:latin typeface="楷体_GB2312" pitchFamily="49" charset="-122"/>
              <a:ea typeface="楷体_GB2312" pitchFamily="49" charset="-122"/>
            </a:endParaRPr>
          </a:p>
          <a:p>
            <a:pPr>
              <a:lnSpc>
                <a:spcPct val="130000"/>
              </a:lnSpc>
              <a:buFont typeface="Wingdings" panose="05000000000000000000" pitchFamily="2" charset="2"/>
              <a:buNone/>
            </a:pPr>
            <a:r>
              <a:rPr lang="zh-CN" altLang="en-US" sz="2400" b="1" dirty="0">
                <a:solidFill>
                  <a:srgbClr val="000000"/>
                </a:solidFill>
                <a:latin typeface="楷体_GB2312" pitchFamily="49" charset="-122"/>
                <a:ea typeface="楷体_GB2312" pitchFamily="49" charset="-122"/>
              </a:rPr>
              <a:t>  用于管理和控制线程的函数的集合，包括创建、撤消线程函数、线程同步和通信函数、线程调度函数等。</a:t>
            </a:r>
          </a:p>
          <a:p>
            <a:pPr>
              <a:lnSpc>
                <a:spcPct val="130000"/>
              </a:lnSpc>
              <a:buFont typeface="Wingdings" panose="05000000000000000000" pitchFamily="2" charset="2"/>
              <a:buNone/>
            </a:pPr>
            <a:r>
              <a:rPr lang="zh-CN" altLang="en-US" sz="2400" b="1" dirty="0">
                <a:solidFill>
                  <a:srgbClr val="000000"/>
                </a:solidFill>
                <a:latin typeface="楷体_GB2312" pitchFamily="49" charset="-122"/>
                <a:ea typeface="楷体_GB2312" pitchFamily="49" charset="-122"/>
              </a:rPr>
              <a:t>  用户级线程不能直接利用系统调用，必须通过</a:t>
            </a:r>
            <a:r>
              <a:rPr lang="zh-CN" altLang="en-US" sz="2400" b="1" dirty="0">
                <a:solidFill>
                  <a:srgbClr val="FF0000"/>
                </a:solidFill>
                <a:latin typeface="楷体_GB2312" pitchFamily="49" charset="-122"/>
                <a:ea typeface="楷体_GB2312" pitchFamily="49" charset="-122"/>
              </a:rPr>
              <a:t>运行时系统</a:t>
            </a:r>
            <a:r>
              <a:rPr lang="zh-CN" altLang="en-US" sz="2400" b="1" dirty="0">
                <a:solidFill>
                  <a:srgbClr val="000000"/>
                </a:solidFill>
                <a:latin typeface="楷体_GB2312" pitchFamily="49" charset="-122"/>
                <a:ea typeface="楷体_GB2312" pitchFamily="49" charset="-122"/>
              </a:rPr>
              <a:t>间接利用系统调用。</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79907">
                                            <p:txEl>
                                              <p:pRg st="0" end="0"/>
                                            </p:txEl>
                                          </p:spTgt>
                                        </p:tgtEl>
                                        <p:attrNameLst>
                                          <p:attrName>style.visibility</p:attrName>
                                        </p:attrNameLst>
                                      </p:cBhvr>
                                      <p:to>
                                        <p:strVal val="visible"/>
                                      </p:to>
                                    </p:set>
                                    <p:animEffect transition="in" filter="box(in)">
                                      <p:cBhvr>
                                        <p:cTn id="7" dur="500"/>
                                        <p:tgtEl>
                                          <p:spTgt spid="3799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79907">
                                            <p:txEl>
                                              <p:pRg st="1" end="1"/>
                                            </p:txEl>
                                          </p:spTgt>
                                        </p:tgtEl>
                                        <p:attrNameLst>
                                          <p:attrName>style.visibility</p:attrName>
                                        </p:attrNameLst>
                                      </p:cBhvr>
                                      <p:to>
                                        <p:strVal val="visible"/>
                                      </p:to>
                                    </p:set>
                                    <p:animEffect transition="in" filter="box(in)">
                                      <p:cBhvr>
                                        <p:cTn id="12" dur="500"/>
                                        <p:tgtEl>
                                          <p:spTgt spid="379907">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379907">
                                            <p:txEl>
                                              <p:pRg st="2" end="2"/>
                                            </p:txEl>
                                          </p:spTgt>
                                        </p:tgtEl>
                                        <p:attrNameLst>
                                          <p:attrName>style.visibility</p:attrName>
                                        </p:attrNameLst>
                                      </p:cBhvr>
                                      <p:to>
                                        <p:strVal val="visible"/>
                                      </p:to>
                                    </p:set>
                                    <p:animEffect transition="in" filter="box(in)">
                                      <p:cBhvr>
                                        <p:cTn id="15" dur="500"/>
                                        <p:tgtEl>
                                          <p:spTgt spid="379907">
                                            <p:txEl>
                                              <p:pRg st="2" end="2"/>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379907">
                                            <p:txEl>
                                              <p:pRg st="3" end="3"/>
                                            </p:txEl>
                                          </p:spTgt>
                                        </p:tgtEl>
                                        <p:attrNameLst>
                                          <p:attrName>style.visibility</p:attrName>
                                        </p:attrNameLst>
                                      </p:cBhvr>
                                      <p:to>
                                        <p:strVal val="visible"/>
                                      </p:to>
                                    </p:set>
                                    <p:animEffect transition="in" filter="box(in)">
                                      <p:cBhvr>
                                        <p:cTn id="18" dur="500"/>
                                        <p:tgtEl>
                                          <p:spTgt spid="379907">
                                            <p:txEl>
                                              <p:pRg st="3" end="3"/>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379907">
                                            <p:txEl>
                                              <p:pRg st="4" end="4"/>
                                            </p:txEl>
                                          </p:spTgt>
                                        </p:tgtEl>
                                        <p:attrNameLst>
                                          <p:attrName>style.visibility</p:attrName>
                                        </p:attrNameLst>
                                      </p:cBhvr>
                                      <p:to>
                                        <p:strVal val="visible"/>
                                      </p:to>
                                    </p:set>
                                    <p:animEffect transition="in" filter="box(in)">
                                      <p:cBhvr>
                                        <p:cTn id="21" dur="500"/>
                                        <p:tgtEl>
                                          <p:spTgt spid="3799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3">
            <a:extLst>
              <a:ext uri="{FF2B5EF4-FFF2-40B4-BE49-F238E27FC236}">
                <a16:creationId xmlns:a16="http://schemas.microsoft.com/office/drawing/2014/main" id="{BFAB15DE-0ACF-42D8-8CA3-61BA251EBD42}"/>
              </a:ext>
            </a:extLst>
          </p:cNvPr>
          <p:cNvSpPr>
            <a:spLocks noGrp="1" noChangeArrowheads="1"/>
          </p:cNvSpPr>
          <p:nvPr>
            <p:ph type="body" idx="1"/>
          </p:nvPr>
        </p:nvSpPr>
        <p:spPr>
          <a:xfrm>
            <a:off x="381000" y="1627742"/>
            <a:ext cx="8377410" cy="3887788"/>
          </a:xfrm>
          <a:noFill/>
        </p:spPr>
        <p:txBody>
          <a:bodyPr/>
          <a:lstStyle/>
          <a:p>
            <a:pPr>
              <a:buFont typeface="Wingdings" panose="05000000000000000000" pitchFamily="2" charset="2"/>
              <a:buNone/>
            </a:pPr>
            <a:r>
              <a:rPr lang="zh-CN" altLang="en-US" sz="2400" b="1" dirty="0">
                <a:solidFill>
                  <a:srgbClr val="5E49F7"/>
                </a:solidFill>
                <a:latin typeface="楷体_GB2312" pitchFamily="49" charset="-122"/>
                <a:ea typeface="楷体_GB2312" pitchFamily="49" charset="-122"/>
              </a:rPr>
              <a:t>2）核心线程</a:t>
            </a:r>
          </a:p>
          <a:p>
            <a:pPr>
              <a:lnSpc>
                <a:spcPct val="110000"/>
              </a:lnSpc>
            </a:pPr>
            <a:r>
              <a:rPr lang="zh-CN" altLang="en-US" sz="2400" b="1">
                <a:latin typeface="楷体_GB2312" pitchFamily="49" charset="-122"/>
                <a:ea typeface="楷体_GB2312" pitchFamily="49" charset="-122"/>
              </a:rPr>
              <a:t>  核心</a:t>
            </a:r>
            <a:r>
              <a:rPr lang="zh-CN" altLang="en-US" sz="2400" b="1">
                <a:solidFill>
                  <a:srgbClr val="000000"/>
                </a:solidFill>
                <a:latin typeface="楷体_GB2312" pitchFamily="49" charset="-122"/>
                <a:ea typeface="楷体_GB2312" pitchFamily="49" charset="-122"/>
              </a:rPr>
              <a:t>线程</a:t>
            </a:r>
            <a:r>
              <a:rPr lang="zh-CN" altLang="en-US" sz="2400" b="1" dirty="0">
                <a:solidFill>
                  <a:srgbClr val="000000"/>
                </a:solidFill>
                <a:latin typeface="楷体_GB2312" pitchFamily="49" charset="-122"/>
                <a:ea typeface="楷体_GB2312" pitchFamily="49" charset="-122"/>
              </a:rPr>
              <a:t>又称为</a:t>
            </a:r>
            <a:r>
              <a:rPr lang="zh-CN" altLang="en-US" sz="2400" b="1" dirty="0">
                <a:solidFill>
                  <a:srgbClr val="FF0000"/>
                </a:solidFill>
                <a:latin typeface="楷体_GB2312" pitchFamily="49" charset="-122"/>
                <a:ea typeface="楷体_GB2312" pitchFamily="49" charset="-122"/>
              </a:rPr>
              <a:t>轻型进程</a:t>
            </a:r>
            <a:r>
              <a:rPr lang="en-US" altLang="zh-CN" sz="2400" b="1" dirty="0" err="1">
                <a:solidFill>
                  <a:srgbClr val="FF0000"/>
                </a:solidFill>
                <a:latin typeface="楷体_GB2312" pitchFamily="49" charset="-122"/>
                <a:ea typeface="楷体_GB2312" pitchFamily="49" charset="-122"/>
              </a:rPr>
              <a:t>LWP</a:t>
            </a:r>
            <a:r>
              <a:rPr lang="en-US" altLang="zh-CN" sz="2400" b="1" dirty="0" err="1">
                <a:solidFill>
                  <a:srgbClr val="000000"/>
                </a:solidFill>
                <a:latin typeface="楷体_GB2312" pitchFamily="49" charset="-122"/>
                <a:ea typeface="楷体_GB2312" pitchFamily="49" charset="-122"/>
              </a:rPr>
              <a:t>（Light</a:t>
            </a:r>
            <a:r>
              <a:rPr lang="en-US" altLang="zh-CN" sz="2400" b="1" dirty="0">
                <a:solidFill>
                  <a:srgbClr val="000000"/>
                </a:solidFill>
                <a:latin typeface="楷体_GB2312" pitchFamily="49" charset="-122"/>
                <a:ea typeface="楷体_GB2312" pitchFamily="49" charset="-122"/>
              </a:rPr>
              <a:t> Weight Process）</a:t>
            </a:r>
          </a:p>
          <a:p>
            <a:pPr>
              <a:lnSpc>
                <a:spcPct val="110000"/>
              </a:lnSpc>
            </a:pPr>
            <a:r>
              <a:rPr lang="en-US" altLang="zh-CN" sz="2400" dirty="0">
                <a:solidFill>
                  <a:srgbClr val="000000"/>
                </a:solidFill>
                <a:latin typeface="楷体_GB2312" pitchFamily="49" charset="-122"/>
                <a:ea typeface="楷体_GB2312" pitchFamily="49" charset="-122"/>
              </a:rPr>
              <a:t>  </a:t>
            </a:r>
            <a:r>
              <a:rPr lang="zh-CN" altLang="en-US" sz="2400" b="1" dirty="0">
                <a:solidFill>
                  <a:srgbClr val="000000"/>
                </a:solidFill>
                <a:latin typeface="楷体_GB2312" pitchFamily="49" charset="-122"/>
                <a:ea typeface="楷体_GB2312" pitchFamily="49" charset="-122"/>
              </a:rPr>
              <a:t>每个进程都可拥有多个</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每个</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都有自己的</a:t>
            </a:r>
            <a:r>
              <a:rPr lang="en-US" altLang="zh-CN" sz="2400" b="1" dirty="0">
                <a:solidFill>
                  <a:srgbClr val="000000"/>
                </a:solidFill>
                <a:latin typeface="楷体_GB2312" pitchFamily="49" charset="-122"/>
                <a:ea typeface="楷体_GB2312" pitchFamily="49" charset="-122"/>
              </a:rPr>
              <a:t>TCB，</a:t>
            </a:r>
            <a:r>
              <a:rPr lang="zh-CN" altLang="en-US" sz="2400" b="1" dirty="0">
                <a:solidFill>
                  <a:srgbClr val="000000"/>
                </a:solidFill>
                <a:latin typeface="楷体_GB2312" pitchFamily="49" charset="-122"/>
                <a:ea typeface="楷体_GB2312" pitchFamily="49" charset="-122"/>
              </a:rPr>
              <a:t>其中包括线程标识符、优先级、状态、栈和局部存储区等</a:t>
            </a:r>
          </a:p>
          <a:p>
            <a:pPr>
              <a:lnSpc>
                <a:spcPct val="110000"/>
              </a:lnSpc>
              <a:buFont typeface="Wingdings" panose="05000000000000000000" pitchFamily="2" charset="2"/>
              <a:buNone/>
            </a:pPr>
            <a:endParaRPr lang="zh-CN" altLang="en-US" sz="2400" b="1" dirty="0">
              <a:solidFill>
                <a:srgbClr val="000000"/>
              </a:solidFill>
              <a:latin typeface="楷体_GB2312" pitchFamily="49" charset="-122"/>
              <a:ea typeface="楷体_GB2312" pitchFamily="49" charset="-122"/>
            </a:endParaRPr>
          </a:p>
          <a:p>
            <a:pPr>
              <a:lnSpc>
                <a:spcPct val="110000"/>
              </a:lnSpc>
              <a:buFont typeface="Wingdings" panose="05000000000000000000" pitchFamily="2" charset="2"/>
              <a:buNone/>
            </a:pPr>
            <a:r>
              <a:rPr lang="zh-CN" altLang="en-US" sz="2400" b="1" dirty="0">
                <a:solidFill>
                  <a:srgbClr val="000000"/>
                </a:solidFill>
                <a:latin typeface="楷体_GB2312" pitchFamily="49" charset="-122"/>
                <a:ea typeface="楷体_GB2312" pitchFamily="49" charset="-122"/>
              </a:rPr>
              <a:t>  </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可通过系统调用来获得内核提供的服务，当一个用户级线程运行时，只要将它连接到一个</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上，它便具有了内核支持线程的所有属性。</a:t>
            </a:r>
          </a:p>
        </p:txBody>
      </p:sp>
      <p:sp>
        <p:nvSpPr>
          <p:cNvPr id="3" name="Rectangle 2">
            <a:extLst>
              <a:ext uri="{FF2B5EF4-FFF2-40B4-BE49-F238E27FC236}">
                <a16:creationId xmlns:a16="http://schemas.microsoft.com/office/drawing/2014/main" id="{F88F747E-9C7B-408D-A54D-EF50C2430871}"/>
              </a:ext>
            </a:extLst>
          </p:cNvPr>
          <p:cNvSpPr>
            <a:spLocks noGrp="1" noRot="1" noChangeArrowheads="1"/>
          </p:cNvSpPr>
          <p:nvPr>
            <p:ph type="title"/>
          </p:nvPr>
        </p:nvSpPr>
        <p:spPr>
          <a:xfrm>
            <a:off x="469106" y="434669"/>
            <a:ext cx="8142287" cy="690563"/>
          </a:xfrm>
          <a:noFill/>
        </p:spPr>
        <p:txBody>
          <a:bodyPr/>
          <a:lstStyle/>
          <a:p>
            <a:r>
              <a:rPr lang="zh-CN" altLang="en-US" b="1" dirty="0">
                <a:solidFill>
                  <a:srgbClr val="5E49F7"/>
                </a:solidFill>
                <a:latin typeface="+mj-ea"/>
                <a:ea typeface="+mj-ea"/>
              </a:rPr>
              <a:t> 用户级线程的实现</a:t>
            </a:r>
            <a:endParaRPr lang="en-US" altLang="zh-CN" b="1"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33322AE7-B144-4C78-8E7C-A2DD0DF280E3}"/>
              </a:ext>
            </a:extLst>
          </p:cNvPr>
          <p:cNvSpPr>
            <a:spLocks noGrp="1" noChangeArrowheads="1"/>
          </p:cNvSpPr>
          <p:nvPr>
            <p:ph type="body" idx="1"/>
          </p:nvPr>
        </p:nvSpPr>
        <p:spPr>
          <a:xfrm>
            <a:off x="1282131" y="443114"/>
            <a:ext cx="7151658" cy="457200"/>
          </a:xfrm>
          <a:noFill/>
        </p:spPr>
        <p:txBody>
          <a:bodyPr/>
          <a:lstStyle/>
          <a:p>
            <a:pPr>
              <a:lnSpc>
                <a:spcPct val="80000"/>
              </a:lnSpc>
              <a:buNone/>
            </a:pPr>
            <a:r>
              <a:rPr lang="zh-CN" altLang="en-US" b="1" dirty="0">
                <a:solidFill>
                  <a:srgbClr val="5E49F7"/>
                </a:solidFill>
                <a:latin typeface="微软雅黑" panose="020B0503020204020204" pitchFamily="34" charset="-122"/>
                <a:ea typeface="微软雅黑" panose="020B0503020204020204" pitchFamily="34" charset="-122"/>
              </a:rPr>
              <a:t>利用轻型进程作为中间</a:t>
            </a:r>
            <a:r>
              <a:rPr lang="zh-CN" altLang="en-US" dirty="0">
                <a:solidFill>
                  <a:srgbClr val="5E49F7"/>
                </a:solidFill>
                <a:latin typeface="微软雅黑" panose="020B0503020204020204" pitchFamily="34" charset="-122"/>
                <a:ea typeface="微软雅黑" panose="020B0503020204020204" pitchFamily="34" charset="-122"/>
              </a:rPr>
              <a:t>系统实现用户</a:t>
            </a:r>
            <a:r>
              <a:rPr lang="zh-CN" altLang="en-US" b="1" dirty="0">
                <a:solidFill>
                  <a:srgbClr val="5E49F7"/>
                </a:solidFill>
                <a:latin typeface="微软雅黑" panose="020B0503020204020204" pitchFamily="34" charset="-122"/>
                <a:ea typeface="微软雅黑" panose="020B0503020204020204" pitchFamily="34" charset="-122"/>
              </a:rPr>
              <a:t>级线程</a:t>
            </a:r>
          </a:p>
        </p:txBody>
      </p:sp>
      <p:grpSp>
        <p:nvGrpSpPr>
          <p:cNvPr id="344067" name="Group 3">
            <a:extLst>
              <a:ext uri="{FF2B5EF4-FFF2-40B4-BE49-F238E27FC236}">
                <a16:creationId xmlns:a16="http://schemas.microsoft.com/office/drawing/2014/main" id="{E664E2CA-9174-4336-BF7D-431529DA0BF9}"/>
              </a:ext>
            </a:extLst>
          </p:cNvPr>
          <p:cNvGrpSpPr>
            <a:grpSpLocks/>
          </p:cNvGrpSpPr>
          <p:nvPr/>
        </p:nvGrpSpPr>
        <p:grpSpPr bwMode="auto">
          <a:xfrm>
            <a:off x="487362" y="1244906"/>
            <a:ext cx="8169275" cy="5461000"/>
            <a:chOff x="134" y="80"/>
            <a:chExt cx="5530" cy="3632"/>
          </a:xfrm>
        </p:grpSpPr>
        <p:grpSp>
          <p:nvGrpSpPr>
            <p:cNvPr id="344068" name="Group 4">
              <a:extLst>
                <a:ext uri="{FF2B5EF4-FFF2-40B4-BE49-F238E27FC236}">
                  <a16:creationId xmlns:a16="http://schemas.microsoft.com/office/drawing/2014/main" id="{71177D67-9AF1-46A8-BA06-F606D25D2854}"/>
                </a:ext>
              </a:extLst>
            </p:cNvPr>
            <p:cNvGrpSpPr>
              <a:grpSpLocks/>
            </p:cNvGrpSpPr>
            <p:nvPr/>
          </p:nvGrpSpPr>
          <p:grpSpPr bwMode="auto">
            <a:xfrm>
              <a:off x="134" y="80"/>
              <a:ext cx="5530" cy="3632"/>
              <a:chOff x="134" y="80"/>
              <a:chExt cx="5530" cy="3632"/>
            </a:xfrm>
          </p:grpSpPr>
          <p:grpSp>
            <p:nvGrpSpPr>
              <p:cNvPr id="344078" name="Group 5">
                <a:extLst>
                  <a:ext uri="{FF2B5EF4-FFF2-40B4-BE49-F238E27FC236}">
                    <a16:creationId xmlns:a16="http://schemas.microsoft.com/office/drawing/2014/main" id="{CC8D79B6-A130-4757-B1C5-B75CBD7C4B6A}"/>
                  </a:ext>
                </a:extLst>
              </p:cNvPr>
              <p:cNvGrpSpPr>
                <a:grpSpLocks/>
              </p:cNvGrpSpPr>
              <p:nvPr/>
            </p:nvGrpSpPr>
            <p:grpSpPr bwMode="auto">
              <a:xfrm>
                <a:off x="144" y="80"/>
                <a:ext cx="5520" cy="3632"/>
                <a:chOff x="144" y="80"/>
                <a:chExt cx="5520" cy="3632"/>
              </a:xfrm>
            </p:grpSpPr>
            <p:grpSp>
              <p:nvGrpSpPr>
                <p:cNvPr id="344083" name="Group 6">
                  <a:extLst>
                    <a:ext uri="{FF2B5EF4-FFF2-40B4-BE49-F238E27FC236}">
                      <a16:creationId xmlns:a16="http://schemas.microsoft.com/office/drawing/2014/main" id="{91D71D8E-71D0-48B5-9940-10142F23E971}"/>
                    </a:ext>
                  </a:extLst>
                </p:cNvPr>
                <p:cNvGrpSpPr>
                  <a:grpSpLocks/>
                </p:cNvGrpSpPr>
                <p:nvPr/>
              </p:nvGrpSpPr>
              <p:grpSpPr bwMode="auto">
                <a:xfrm>
                  <a:off x="144" y="80"/>
                  <a:ext cx="5520" cy="3632"/>
                  <a:chOff x="144" y="80"/>
                  <a:chExt cx="5520" cy="3632"/>
                </a:xfrm>
              </p:grpSpPr>
              <p:grpSp>
                <p:nvGrpSpPr>
                  <p:cNvPr id="344086" name="Group 7">
                    <a:extLst>
                      <a:ext uri="{FF2B5EF4-FFF2-40B4-BE49-F238E27FC236}">
                        <a16:creationId xmlns:a16="http://schemas.microsoft.com/office/drawing/2014/main" id="{59BACA44-F933-43E9-AACB-013BD79E3DB9}"/>
                      </a:ext>
                    </a:extLst>
                  </p:cNvPr>
                  <p:cNvGrpSpPr>
                    <a:grpSpLocks/>
                  </p:cNvGrpSpPr>
                  <p:nvPr/>
                </p:nvGrpSpPr>
                <p:grpSpPr bwMode="auto">
                  <a:xfrm>
                    <a:off x="144" y="96"/>
                    <a:ext cx="5520" cy="3616"/>
                    <a:chOff x="144" y="128"/>
                    <a:chExt cx="5520" cy="3616"/>
                  </a:xfrm>
                </p:grpSpPr>
                <p:graphicFrame>
                  <p:nvGraphicFramePr>
                    <p:cNvPr id="344093" name="Object 2">
                      <a:extLst>
                        <a:ext uri="{FF2B5EF4-FFF2-40B4-BE49-F238E27FC236}">
                          <a16:creationId xmlns:a16="http://schemas.microsoft.com/office/drawing/2014/main" id="{36A8A01E-DE39-46DF-AD33-3A56A62C96FF}"/>
                        </a:ext>
                      </a:extLst>
                    </p:cNvPr>
                    <p:cNvGraphicFramePr>
                      <a:graphicFrameLocks noChangeAspect="1"/>
                    </p:cNvGraphicFramePr>
                    <p:nvPr/>
                  </p:nvGraphicFramePr>
                  <p:xfrm>
                    <a:off x="144" y="128"/>
                    <a:ext cx="5520" cy="3616"/>
                  </p:xfrm>
                  <a:graphic>
                    <a:graphicData uri="http://schemas.openxmlformats.org/presentationml/2006/ole">
                      <mc:AlternateContent xmlns:mc="http://schemas.openxmlformats.org/markup-compatibility/2006">
                        <mc:Choice xmlns:v="urn:schemas-microsoft-com:vml" Requires="v">
                          <p:oleObj spid="_x0000_s7172" name="Artwork" r:id="rId4" imgW="8685714" imgH="5934903" progId="Adobe.Illustrator.7">
                            <p:embed/>
                          </p:oleObj>
                        </mc:Choice>
                        <mc:Fallback>
                          <p:oleObj name="Artwork" r:id="rId4" imgW="8685714" imgH="5934903" progId="Adobe.Illustrator.7">
                            <p:embed/>
                            <p:pic>
                              <p:nvPicPr>
                                <p:cNvPr id="344093" name="Object 2">
                                  <a:extLst>
                                    <a:ext uri="{FF2B5EF4-FFF2-40B4-BE49-F238E27FC236}">
                                      <a16:creationId xmlns:a16="http://schemas.microsoft.com/office/drawing/2014/main" id="{36A8A01E-DE39-46DF-AD33-3A56A62C96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 y="128"/>
                                  <a:ext cx="5520" cy="3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4094" name="Rectangle 9">
                      <a:extLst>
                        <a:ext uri="{FF2B5EF4-FFF2-40B4-BE49-F238E27FC236}">
                          <a16:creationId xmlns:a16="http://schemas.microsoft.com/office/drawing/2014/main" id="{B47B5000-5D94-4045-AFC3-B72CF8091071}"/>
                        </a:ext>
                      </a:extLst>
                    </p:cNvPr>
                    <p:cNvSpPr>
                      <a:spLocks noChangeArrowheads="1"/>
                    </p:cNvSpPr>
                    <p:nvPr/>
                  </p:nvSpPr>
                  <p:spPr bwMode="auto">
                    <a:xfrm>
                      <a:off x="192" y="144"/>
                      <a:ext cx="5088"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grpSp>
              <p:sp>
                <p:nvSpPr>
                  <p:cNvPr id="344087" name="Text Box 10">
                    <a:extLst>
                      <a:ext uri="{FF2B5EF4-FFF2-40B4-BE49-F238E27FC236}">
                        <a16:creationId xmlns:a16="http://schemas.microsoft.com/office/drawing/2014/main" id="{1CC075AF-92AD-4627-A260-56255B138B82}"/>
                      </a:ext>
                    </a:extLst>
                  </p:cNvPr>
                  <p:cNvSpPr txBox="1">
                    <a:spLocks noChangeArrowheads="1"/>
                  </p:cNvSpPr>
                  <p:nvPr/>
                </p:nvSpPr>
                <p:spPr bwMode="auto">
                  <a:xfrm>
                    <a:off x="526" y="80"/>
                    <a:ext cx="456"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进程 1</a:t>
                    </a:r>
                    <a:endParaRPr kumimoji="1" lang="zh-CN" altLang="en-US" sz="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4088" name="Text Box 11">
                    <a:extLst>
                      <a:ext uri="{FF2B5EF4-FFF2-40B4-BE49-F238E27FC236}">
                        <a16:creationId xmlns:a16="http://schemas.microsoft.com/office/drawing/2014/main" id="{F6D7AC93-BD16-45C0-B702-152909AB16F2}"/>
                      </a:ext>
                    </a:extLst>
                  </p:cNvPr>
                  <p:cNvSpPr txBox="1">
                    <a:spLocks noChangeArrowheads="1"/>
                  </p:cNvSpPr>
                  <p:nvPr/>
                </p:nvSpPr>
                <p:spPr bwMode="auto">
                  <a:xfrm>
                    <a:off x="1203" y="80"/>
                    <a:ext cx="456"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进程 2</a:t>
                    </a:r>
                    <a:endParaRPr kumimoji="1" lang="zh-CN" altLang="en-US" sz="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4089" name="Text Box 12">
                    <a:extLst>
                      <a:ext uri="{FF2B5EF4-FFF2-40B4-BE49-F238E27FC236}">
                        <a16:creationId xmlns:a16="http://schemas.microsoft.com/office/drawing/2014/main" id="{486551C4-D7FE-449B-80D1-B5A29DD18AC5}"/>
                      </a:ext>
                    </a:extLst>
                  </p:cNvPr>
                  <p:cNvSpPr txBox="1">
                    <a:spLocks noChangeArrowheads="1"/>
                  </p:cNvSpPr>
                  <p:nvPr/>
                </p:nvSpPr>
                <p:spPr bwMode="auto">
                  <a:xfrm>
                    <a:off x="2356" y="80"/>
                    <a:ext cx="456"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进程 3</a:t>
                    </a:r>
                    <a:endParaRPr kumimoji="1" lang="zh-CN" altLang="en-US" sz="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4090" name="Text Box 13">
                    <a:extLst>
                      <a:ext uri="{FF2B5EF4-FFF2-40B4-BE49-F238E27FC236}">
                        <a16:creationId xmlns:a16="http://schemas.microsoft.com/office/drawing/2014/main" id="{1275A679-CF69-4E0D-ADA9-86B7BF9C2AC6}"/>
                      </a:ext>
                    </a:extLst>
                  </p:cNvPr>
                  <p:cNvSpPr txBox="1">
                    <a:spLocks noChangeArrowheads="1"/>
                  </p:cNvSpPr>
                  <p:nvPr/>
                </p:nvSpPr>
                <p:spPr bwMode="auto">
                  <a:xfrm>
                    <a:off x="3457" y="80"/>
                    <a:ext cx="45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进程 4</a:t>
                    </a:r>
                    <a:endParaRPr kumimoji="1" lang="zh-CN" altLang="en-US" sz="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4091" name="Text Box 14">
                    <a:extLst>
                      <a:ext uri="{FF2B5EF4-FFF2-40B4-BE49-F238E27FC236}">
                        <a16:creationId xmlns:a16="http://schemas.microsoft.com/office/drawing/2014/main" id="{618BE50A-1D17-42AD-A7B7-6B9160D1BCBF}"/>
                      </a:ext>
                    </a:extLst>
                  </p:cNvPr>
                  <p:cNvSpPr txBox="1">
                    <a:spLocks noChangeArrowheads="1"/>
                  </p:cNvSpPr>
                  <p:nvPr/>
                </p:nvSpPr>
                <p:spPr bwMode="auto">
                  <a:xfrm>
                    <a:off x="4612" y="80"/>
                    <a:ext cx="456"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进程 5</a:t>
                    </a:r>
                    <a:endParaRPr kumimoji="1" lang="zh-CN" altLang="en-US" sz="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4092" name="Freeform 15">
                    <a:extLst>
                      <a:ext uri="{FF2B5EF4-FFF2-40B4-BE49-F238E27FC236}">
                        <a16:creationId xmlns:a16="http://schemas.microsoft.com/office/drawing/2014/main" id="{9E67A47B-C7F7-40C3-B652-A2B41EBA036B}"/>
                      </a:ext>
                    </a:extLst>
                  </p:cNvPr>
                  <p:cNvSpPr>
                    <a:spLocks/>
                  </p:cNvSpPr>
                  <p:nvPr/>
                </p:nvSpPr>
                <p:spPr bwMode="auto">
                  <a:xfrm>
                    <a:off x="4712" y="832"/>
                    <a:ext cx="524" cy="240"/>
                  </a:xfrm>
                  <a:custGeom>
                    <a:avLst/>
                    <a:gdLst>
                      <a:gd name="T0" fmla="*/ 0 w 524"/>
                      <a:gd name="T1" fmla="*/ 52 h 240"/>
                      <a:gd name="T2" fmla="*/ 92 w 524"/>
                      <a:gd name="T3" fmla="*/ 20 h 240"/>
                      <a:gd name="T4" fmla="*/ 116 w 524"/>
                      <a:gd name="T5" fmla="*/ 12 h 240"/>
                      <a:gd name="T6" fmla="*/ 128 w 524"/>
                      <a:gd name="T7" fmla="*/ 8 h 240"/>
                      <a:gd name="T8" fmla="*/ 304 w 524"/>
                      <a:gd name="T9" fmla="*/ 0 h 240"/>
                      <a:gd name="T10" fmla="*/ 344 w 524"/>
                      <a:gd name="T11" fmla="*/ 12 h 240"/>
                      <a:gd name="T12" fmla="*/ 440 w 524"/>
                      <a:gd name="T13" fmla="*/ 8 h 240"/>
                      <a:gd name="T14" fmla="*/ 496 w 524"/>
                      <a:gd name="T15" fmla="*/ 20 h 240"/>
                      <a:gd name="T16" fmla="*/ 524 w 524"/>
                      <a:gd name="T17" fmla="*/ 80 h 240"/>
                      <a:gd name="T18" fmla="*/ 496 w 524"/>
                      <a:gd name="T19" fmla="*/ 208 h 240"/>
                      <a:gd name="T20" fmla="*/ 460 w 524"/>
                      <a:gd name="T21" fmla="*/ 228 h 240"/>
                      <a:gd name="T22" fmla="*/ 436 w 524"/>
                      <a:gd name="T23" fmla="*/ 236 h 240"/>
                      <a:gd name="T24" fmla="*/ 424 w 524"/>
                      <a:gd name="T25" fmla="*/ 232 h 240"/>
                      <a:gd name="T26" fmla="*/ 400 w 524"/>
                      <a:gd name="T27" fmla="*/ 240 h 240"/>
                      <a:gd name="T28" fmla="*/ 336 w 524"/>
                      <a:gd name="T29" fmla="*/ 240 h 240"/>
                      <a:gd name="T30" fmla="*/ 252 w 524"/>
                      <a:gd name="T31" fmla="*/ 236 h 240"/>
                      <a:gd name="T32" fmla="*/ 136 w 524"/>
                      <a:gd name="T33" fmla="*/ 224 h 240"/>
                      <a:gd name="T34" fmla="*/ 96 w 524"/>
                      <a:gd name="T35" fmla="*/ 184 h 240"/>
                      <a:gd name="T36" fmla="*/ 88 w 524"/>
                      <a:gd name="T37" fmla="*/ 172 h 240"/>
                      <a:gd name="T38" fmla="*/ 76 w 524"/>
                      <a:gd name="T39" fmla="*/ 168 h 240"/>
                      <a:gd name="T40" fmla="*/ 40 w 524"/>
                      <a:gd name="T41" fmla="*/ 124 h 240"/>
                      <a:gd name="T42" fmla="*/ 0 w 524"/>
                      <a:gd name="T43" fmla="*/ 52 h 2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24"/>
                      <a:gd name="T67" fmla="*/ 0 h 240"/>
                      <a:gd name="T68" fmla="*/ 524 w 524"/>
                      <a:gd name="T69" fmla="*/ 240 h 2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24" h="240">
                        <a:moveTo>
                          <a:pt x="0" y="52"/>
                        </a:moveTo>
                        <a:cubicBezTo>
                          <a:pt x="31" y="42"/>
                          <a:pt x="60" y="29"/>
                          <a:pt x="92" y="20"/>
                        </a:cubicBezTo>
                        <a:cubicBezTo>
                          <a:pt x="100" y="18"/>
                          <a:pt x="108" y="15"/>
                          <a:pt x="116" y="12"/>
                        </a:cubicBezTo>
                        <a:cubicBezTo>
                          <a:pt x="120" y="11"/>
                          <a:pt x="128" y="8"/>
                          <a:pt x="128" y="8"/>
                        </a:cubicBezTo>
                        <a:cubicBezTo>
                          <a:pt x="189" y="13"/>
                          <a:pt x="243" y="4"/>
                          <a:pt x="304" y="0"/>
                        </a:cubicBezTo>
                        <a:cubicBezTo>
                          <a:pt x="318" y="3"/>
                          <a:pt x="344" y="12"/>
                          <a:pt x="344" y="12"/>
                        </a:cubicBezTo>
                        <a:cubicBezTo>
                          <a:pt x="378" y="8"/>
                          <a:pt x="406" y="3"/>
                          <a:pt x="440" y="8"/>
                        </a:cubicBezTo>
                        <a:cubicBezTo>
                          <a:pt x="474" y="19"/>
                          <a:pt x="456" y="15"/>
                          <a:pt x="496" y="20"/>
                        </a:cubicBezTo>
                        <a:cubicBezTo>
                          <a:pt x="518" y="27"/>
                          <a:pt x="520" y="59"/>
                          <a:pt x="524" y="80"/>
                        </a:cubicBezTo>
                        <a:cubicBezTo>
                          <a:pt x="521" y="128"/>
                          <a:pt x="511" y="164"/>
                          <a:pt x="496" y="208"/>
                        </a:cubicBezTo>
                        <a:cubicBezTo>
                          <a:pt x="494" y="213"/>
                          <a:pt x="465" y="226"/>
                          <a:pt x="460" y="228"/>
                        </a:cubicBezTo>
                        <a:cubicBezTo>
                          <a:pt x="452" y="231"/>
                          <a:pt x="436" y="236"/>
                          <a:pt x="436" y="236"/>
                        </a:cubicBezTo>
                        <a:cubicBezTo>
                          <a:pt x="432" y="235"/>
                          <a:pt x="428" y="232"/>
                          <a:pt x="424" y="232"/>
                        </a:cubicBezTo>
                        <a:cubicBezTo>
                          <a:pt x="416" y="233"/>
                          <a:pt x="400" y="240"/>
                          <a:pt x="400" y="240"/>
                        </a:cubicBezTo>
                        <a:cubicBezTo>
                          <a:pt x="373" y="236"/>
                          <a:pt x="362" y="231"/>
                          <a:pt x="336" y="240"/>
                        </a:cubicBezTo>
                        <a:cubicBezTo>
                          <a:pt x="308" y="234"/>
                          <a:pt x="281" y="239"/>
                          <a:pt x="252" y="236"/>
                        </a:cubicBezTo>
                        <a:cubicBezTo>
                          <a:pt x="215" y="224"/>
                          <a:pt x="175" y="232"/>
                          <a:pt x="136" y="224"/>
                        </a:cubicBezTo>
                        <a:cubicBezTo>
                          <a:pt x="119" y="213"/>
                          <a:pt x="113" y="195"/>
                          <a:pt x="96" y="184"/>
                        </a:cubicBezTo>
                        <a:cubicBezTo>
                          <a:pt x="93" y="180"/>
                          <a:pt x="92" y="175"/>
                          <a:pt x="88" y="172"/>
                        </a:cubicBezTo>
                        <a:cubicBezTo>
                          <a:pt x="85" y="169"/>
                          <a:pt x="79" y="171"/>
                          <a:pt x="76" y="168"/>
                        </a:cubicBezTo>
                        <a:cubicBezTo>
                          <a:pt x="59" y="151"/>
                          <a:pt x="59" y="136"/>
                          <a:pt x="40" y="124"/>
                        </a:cubicBezTo>
                        <a:cubicBezTo>
                          <a:pt x="31" y="97"/>
                          <a:pt x="9" y="80"/>
                          <a:pt x="0" y="52"/>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344084" name="Text Box 16">
                  <a:extLst>
                    <a:ext uri="{FF2B5EF4-FFF2-40B4-BE49-F238E27FC236}">
                      <a16:creationId xmlns:a16="http://schemas.microsoft.com/office/drawing/2014/main" id="{F0DC61D6-E4A7-4FE4-BFE3-6F5941F31982}"/>
                    </a:ext>
                  </a:extLst>
                </p:cNvPr>
                <p:cNvSpPr txBox="1">
                  <a:spLocks noChangeArrowheads="1"/>
                </p:cNvSpPr>
                <p:nvPr/>
              </p:nvSpPr>
              <p:spPr bwMode="auto">
                <a:xfrm>
                  <a:off x="4780" y="847"/>
                  <a:ext cx="679"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运行系统</a:t>
                  </a:r>
                  <a:endParaRPr kumimoji="1" lang="zh-CN" altLang="en-US"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4085" name="Rectangle 17">
                  <a:extLst>
                    <a:ext uri="{FF2B5EF4-FFF2-40B4-BE49-F238E27FC236}">
                      <a16:creationId xmlns:a16="http://schemas.microsoft.com/office/drawing/2014/main" id="{7F11578C-D459-4512-8FEC-E60D6BECA31A}"/>
                    </a:ext>
                  </a:extLst>
                </p:cNvPr>
                <p:cNvSpPr>
                  <a:spLocks noChangeArrowheads="1"/>
                </p:cNvSpPr>
                <p:nvPr/>
              </p:nvSpPr>
              <p:spPr bwMode="auto">
                <a:xfrm>
                  <a:off x="144" y="768"/>
                  <a:ext cx="33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grpSp>
          <p:sp>
            <p:nvSpPr>
              <p:cNvPr id="344079" name="Text Box 18">
                <a:extLst>
                  <a:ext uri="{FF2B5EF4-FFF2-40B4-BE49-F238E27FC236}">
                    <a16:creationId xmlns:a16="http://schemas.microsoft.com/office/drawing/2014/main" id="{458F05C3-74E8-42C7-AE90-BAD6C7C7742B}"/>
                  </a:ext>
                </a:extLst>
              </p:cNvPr>
              <p:cNvSpPr txBox="1">
                <a:spLocks noChangeArrowheads="1"/>
              </p:cNvSpPr>
              <p:nvPr/>
            </p:nvSpPr>
            <p:spPr bwMode="auto">
              <a:xfrm>
                <a:off x="134" y="844"/>
                <a:ext cx="402"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用户</a:t>
                </a:r>
                <a:endParaRPr kumimoji="1" lang="zh-CN" altLang="en-US" sz="1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4080" name="Rectangle 19">
                <a:extLst>
                  <a:ext uri="{FF2B5EF4-FFF2-40B4-BE49-F238E27FC236}">
                    <a16:creationId xmlns:a16="http://schemas.microsoft.com/office/drawing/2014/main" id="{9DBF2612-753C-4DFC-AA32-54250564AABB}"/>
                  </a:ext>
                </a:extLst>
              </p:cNvPr>
              <p:cNvSpPr>
                <a:spLocks noChangeArrowheads="1"/>
              </p:cNvSpPr>
              <p:nvPr/>
            </p:nvSpPr>
            <p:spPr bwMode="auto">
              <a:xfrm>
                <a:off x="144" y="1824"/>
                <a:ext cx="528" cy="3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44081" name="Text Box 20">
                <a:extLst>
                  <a:ext uri="{FF2B5EF4-FFF2-40B4-BE49-F238E27FC236}">
                    <a16:creationId xmlns:a16="http://schemas.microsoft.com/office/drawing/2014/main" id="{C8D6F6D5-F0CB-4F1A-86BE-0054B5B9688C}"/>
                  </a:ext>
                </a:extLst>
              </p:cNvPr>
              <p:cNvSpPr txBox="1">
                <a:spLocks noChangeArrowheads="1"/>
              </p:cNvSpPr>
              <p:nvPr/>
            </p:nvSpPr>
            <p:spPr bwMode="auto">
              <a:xfrm>
                <a:off x="191" y="1777"/>
                <a:ext cx="432"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内核</a:t>
                </a:r>
                <a:endParaRPr kumimoji="1"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4082" name="Rectangle 21">
                <a:extLst>
                  <a:ext uri="{FF2B5EF4-FFF2-40B4-BE49-F238E27FC236}">
                    <a16:creationId xmlns:a16="http://schemas.microsoft.com/office/drawing/2014/main" id="{435DAD55-BC44-4E79-8E9D-317A7B9E2CA9}"/>
                  </a:ext>
                </a:extLst>
              </p:cNvPr>
              <p:cNvSpPr>
                <a:spLocks noChangeArrowheads="1"/>
              </p:cNvSpPr>
              <p:nvPr/>
            </p:nvSpPr>
            <p:spPr bwMode="auto">
              <a:xfrm>
                <a:off x="144" y="2688"/>
                <a:ext cx="768"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grpSp>
        <p:sp>
          <p:nvSpPr>
            <p:cNvPr id="344069" name="Text Box 22">
              <a:extLst>
                <a:ext uri="{FF2B5EF4-FFF2-40B4-BE49-F238E27FC236}">
                  <a16:creationId xmlns:a16="http://schemas.microsoft.com/office/drawing/2014/main" id="{5F0E7288-D04A-4BEC-9A66-EC26AE56D56F}"/>
                </a:ext>
              </a:extLst>
            </p:cNvPr>
            <p:cNvSpPr txBox="1">
              <a:spLocks noChangeArrowheads="1"/>
            </p:cNvSpPr>
            <p:nvPr/>
          </p:nvSpPr>
          <p:spPr bwMode="auto">
            <a:xfrm>
              <a:off x="182" y="2671"/>
              <a:ext cx="402"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硬件</a:t>
              </a:r>
              <a:endParaRPr kumimoji="1"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4070" name="Rectangle 23">
              <a:extLst>
                <a:ext uri="{FF2B5EF4-FFF2-40B4-BE49-F238E27FC236}">
                  <a16:creationId xmlns:a16="http://schemas.microsoft.com/office/drawing/2014/main" id="{DBCBB10F-4D2A-40B2-A66F-9A4445DD3E7B}"/>
                </a:ext>
              </a:extLst>
            </p:cNvPr>
            <p:cNvSpPr>
              <a:spLocks noChangeArrowheads="1"/>
            </p:cNvSpPr>
            <p:nvPr/>
          </p:nvSpPr>
          <p:spPr bwMode="auto">
            <a:xfrm>
              <a:off x="240" y="3312"/>
              <a:ext cx="768"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44071" name="Text Box 24">
              <a:extLst>
                <a:ext uri="{FF2B5EF4-FFF2-40B4-BE49-F238E27FC236}">
                  <a16:creationId xmlns:a16="http://schemas.microsoft.com/office/drawing/2014/main" id="{2653ED34-D0E3-4ED5-9C7B-31E2B9DCB6C5}"/>
                </a:ext>
              </a:extLst>
            </p:cNvPr>
            <p:cNvSpPr txBox="1">
              <a:spLocks noChangeArrowheads="1"/>
            </p:cNvSpPr>
            <p:nvPr/>
          </p:nvSpPr>
          <p:spPr bwMode="auto">
            <a:xfrm>
              <a:off x="240" y="3312"/>
              <a:ext cx="727"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用户级线程</a:t>
              </a:r>
            </a:p>
          </p:txBody>
        </p:sp>
        <p:sp>
          <p:nvSpPr>
            <p:cNvPr id="344072" name="Rectangle 25">
              <a:extLst>
                <a:ext uri="{FF2B5EF4-FFF2-40B4-BE49-F238E27FC236}">
                  <a16:creationId xmlns:a16="http://schemas.microsoft.com/office/drawing/2014/main" id="{1597BC01-9C21-4C51-BB9E-70506C84AFD0}"/>
                </a:ext>
              </a:extLst>
            </p:cNvPr>
            <p:cNvSpPr>
              <a:spLocks noChangeArrowheads="1"/>
            </p:cNvSpPr>
            <p:nvPr/>
          </p:nvSpPr>
          <p:spPr bwMode="auto">
            <a:xfrm>
              <a:off x="1440" y="3264"/>
              <a:ext cx="912"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44073" name="Text Box 26">
              <a:extLst>
                <a:ext uri="{FF2B5EF4-FFF2-40B4-BE49-F238E27FC236}">
                  <a16:creationId xmlns:a16="http://schemas.microsoft.com/office/drawing/2014/main" id="{AEF0AE14-9A4F-4CD3-BA2B-C8692B6E1B71}"/>
                </a:ext>
              </a:extLst>
            </p:cNvPr>
            <p:cNvSpPr txBox="1">
              <a:spLocks noChangeArrowheads="1"/>
            </p:cNvSpPr>
            <p:nvPr/>
          </p:nvSpPr>
          <p:spPr bwMode="auto">
            <a:xfrm>
              <a:off x="1392" y="3312"/>
              <a:ext cx="85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内核支持线程</a:t>
              </a:r>
            </a:p>
          </p:txBody>
        </p:sp>
        <p:sp>
          <p:nvSpPr>
            <p:cNvPr id="344074" name="Rectangle 27">
              <a:extLst>
                <a:ext uri="{FF2B5EF4-FFF2-40B4-BE49-F238E27FC236}">
                  <a16:creationId xmlns:a16="http://schemas.microsoft.com/office/drawing/2014/main" id="{A223452A-F443-4CE7-A512-E89CA202630E}"/>
                </a:ext>
              </a:extLst>
            </p:cNvPr>
            <p:cNvSpPr>
              <a:spLocks noChangeArrowheads="1"/>
            </p:cNvSpPr>
            <p:nvPr/>
          </p:nvSpPr>
          <p:spPr bwMode="auto">
            <a:xfrm>
              <a:off x="2736" y="3312"/>
              <a:ext cx="960" cy="2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44075" name="Text Box 28">
              <a:extLst>
                <a:ext uri="{FF2B5EF4-FFF2-40B4-BE49-F238E27FC236}">
                  <a16:creationId xmlns:a16="http://schemas.microsoft.com/office/drawing/2014/main" id="{22C09C02-106A-47F5-9811-3FF5040972BD}"/>
                </a:ext>
              </a:extLst>
            </p:cNvPr>
            <p:cNvSpPr txBox="1">
              <a:spLocks noChangeArrowheads="1"/>
            </p:cNvSpPr>
            <p:nvPr/>
          </p:nvSpPr>
          <p:spPr bwMode="auto">
            <a:xfrm>
              <a:off x="2652" y="3312"/>
              <a:ext cx="611"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轻型进程</a:t>
              </a:r>
            </a:p>
          </p:txBody>
        </p:sp>
        <p:sp>
          <p:nvSpPr>
            <p:cNvPr id="344076" name="Rectangle 29">
              <a:extLst>
                <a:ext uri="{FF2B5EF4-FFF2-40B4-BE49-F238E27FC236}">
                  <a16:creationId xmlns:a16="http://schemas.microsoft.com/office/drawing/2014/main" id="{60F01AFE-5B1A-464A-8112-4ADBE6176C45}"/>
                </a:ext>
              </a:extLst>
            </p:cNvPr>
            <p:cNvSpPr>
              <a:spLocks noChangeArrowheads="1"/>
            </p:cNvSpPr>
            <p:nvPr/>
          </p:nvSpPr>
          <p:spPr bwMode="auto">
            <a:xfrm>
              <a:off x="4320" y="3312"/>
              <a:ext cx="528" cy="2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44077" name="Text Box 30">
              <a:extLst>
                <a:ext uri="{FF2B5EF4-FFF2-40B4-BE49-F238E27FC236}">
                  <a16:creationId xmlns:a16="http://schemas.microsoft.com/office/drawing/2014/main" id="{F3E28466-4469-4C3A-8540-7920B20DC696}"/>
                </a:ext>
              </a:extLst>
            </p:cNvPr>
            <p:cNvSpPr txBox="1">
              <a:spLocks noChangeArrowheads="1"/>
            </p:cNvSpPr>
            <p:nvPr/>
          </p:nvSpPr>
          <p:spPr bwMode="auto">
            <a:xfrm>
              <a:off x="4272" y="3312"/>
              <a:ext cx="486"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处理器</a:t>
              </a:r>
            </a:p>
          </p:txBody>
        </p:sp>
      </p:grpSp>
      <p:grpSp>
        <p:nvGrpSpPr>
          <p:cNvPr id="2" name="组合 1">
            <a:extLst>
              <a:ext uri="{FF2B5EF4-FFF2-40B4-BE49-F238E27FC236}">
                <a16:creationId xmlns:a16="http://schemas.microsoft.com/office/drawing/2014/main" id="{74DD674F-9918-4B61-B764-1A53280E70FA}"/>
              </a:ext>
            </a:extLst>
          </p:cNvPr>
          <p:cNvGrpSpPr/>
          <p:nvPr/>
        </p:nvGrpSpPr>
        <p:grpSpPr>
          <a:xfrm>
            <a:off x="643952" y="4636453"/>
            <a:ext cx="7921625" cy="1925637"/>
            <a:chOff x="685800" y="3859213"/>
            <a:chExt cx="7921625" cy="1925637"/>
          </a:xfrm>
        </p:grpSpPr>
        <p:sp>
          <p:nvSpPr>
            <p:cNvPr id="31" name="Rectangle 13">
              <a:extLst>
                <a:ext uri="{FF2B5EF4-FFF2-40B4-BE49-F238E27FC236}">
                  <a16:creationId xmlns:a16="http://schemas.microsoft.com/office/drawing/2014/main" id="{D44D534E-2C65-4CC2-B3B5-C17A8BB6F024}"/>
                </a:ext>
              </a:extLst>
            </p:cNvPr>
            <p:cNvSpPr>
              <a:spLocks noChangeArrowheads="1"/>
            </p:cNvSpPr>
            <p:nvPr/>
          </p:nvSpPr>
          <p:spPr bwMode="auto">
            <a:xfrm>
              <a:off x="685800" y="3859213"/>
              <a:ext cx="7921625" cy="865187"/>
            </a:xfrm>
            <a:prstGeom prst="rect">
              <a:avLst/>
            </a:prstGeom>
            <a:solidFill>
              <a:schemeClr val="accent5">
                <a:lumMod val="20000"/>
                <a:lumOff val="80000"/>
              </a:schemeClr>
            </a:solidFill>
            <a:ln>
              <a:noFill/>
            </a:ln>
            <a:effec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用</a:t>
              </a:r>
              <a:r>
                <a:rPr kumimoji="0" lang="en-US" altLang="zh-CN"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LWP</a:t>
              </a:r>
              <a:r>
                <a:rPr kumimoji="0" lang="zh-CN" altLang="en-US"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实现用户级线程和内核级线程的捆绑</a:t>
              </a:r>
            </a:p>
          </p:txBody>
        </p:sp>
        <p:grpSp>
          <p:nvGrpSpPr>
            <p:cNvPr id="32" name="Group 14">
              <a:extLst>
                <a:ext uri="{FF2B5EF4-FFF2-40B4-BE49-F238E27FC236}">
                  <a16:creationId xmlns:a16="http://schemas.microsoft.com/office/drawing/2014/main" id="{BDB2118F-0691-464A-B056-1E9890096EDB}"/>
                </a:ext>
              </a:extLst>
            </p:cNvPr>
            <p:cNvGrpSpPr>
              <a:grpSpLocks/>
            </p:cNvGrpSpPr>
            <p:nvPr/>
          </p:nvGrpSpPr>
          <p:grpSpPr bwMode="auto">
            <a:xfrm>
              <a:off x="1066800" y="4572000"/>
              <a:ext cx="7162800" cy="603250"/>
              <a:chOff x="672" y="3072"/>
              <a:chExt cx="4512" cy="380"/>
            </a:xfrm>
            <a:solidFill>
              <a:schemeClr val="accent5">
                <a:lumMod val="20000"/>
                <a:lumOff val="80000"/>
              </a:schemeClr>
            </a:solidFill>
          </p:grpSpPr>
          <p:sp>
            <p:nvSpPr>
              <p:cNvPr id="33" name="Rectangle 15">
                <a:extLst>
                  <a:ext uri="{FF2B5EF4-FFF2-40B4-BE49-F238E27FC236}">
                    <a16:creationId xmlns:a16="http://schemas.microsoft.com/office/drawing/2014/main" id="{040B87AD-80F6-4A1D-A470-8D7D12B09967}"/>
                  </a:ext>
                </a:extLst>
              </p:cNvPr>
              <p:cNvSpPr>
                <a:spLocks noChangeArrowheads="1"/>
              </p:cNvSpPr>
              <p:nvPr/>
            </p:nvSpPr>
            <p:spPr bwMode="auto">
              <a:xfrm>
                <a:off x="672" y="3072"/>
                <a:ext cx="4512" cy="38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线程库</a:t>
                </a: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zh-CN" altLang="en-US"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用户级</a:t>
                </a: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zh-CN" altLang="en-US"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可以控制</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LWP</a:t>
                </a:r>
                <a:r>
                  <a:rPr kumimoji="0" lang="zh-CN" altLang="en-US"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、并完成捆绑</a:t>
                </a:r>
              </a:p>
            </p:txBody>
          </p:sp>
          <p:pic>
            <p:nvPicPr>
              <p:cNvPr id="34" name="Picture 16">
                <a:extLst>
                  <a:ext uri="{FF2B5EF4-FFF2-40B4-BE49-F238E27FC236}">
                    <a16:creationId xmlns:a16="http://schemas.microsoft.com/office/drawing/2014/main" id="{4F782A38-360E-43EB-BB97-0F782CB9A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 y="3216"/>
                <a:ext cx="119" cy="121"/>
              </a:xfrm>
              <a:prstGeom prst="rect">
                <a:avLst/>
              </a:prstGeom>
              <a:grpFill/>
            </p:spPr>
          </p:pic>
        </p:grpSp>
        <p:grpSp>
          <p:nvGrpSpPr>
            <p:cNvPr id="35" name="Group 17">
              <a:extLst>
                <a:ext uri="{FF2B5EF4-FFF2-40B4-BE49-F238E27FC236}">
                  <a16:creationId xmlns:a16="http://schemas.microsoft.com/office/drawing/2014/main" id="{646EBC89-0D30-4F5E-BE97-A23305797666}"/>
                </a:ext>
              </a:extLst>
            </p:cNvPr>
            <p:cNvGrpSpPr>
              <a:grpSpLocks/>
            </p:cNvGrpSpPr>
            <p:nvPr/>
          </p:nvGrpSpPr>
          <p:grpSpPr bwMode="auto">
            <a:xfrm>
              <a:off x="1066800" y="5181600"/>
              <a:ext cx="7162800" cy="603250"/>
              <a:chOff x="672" y="3072"/>
              <a:chExt cx="4512" cy="380"/>
            </a:xfrm>
            <a:solidFill>
              <a:schemeClr val="accent5">
                <a:lumMod val="20000"/>
                <a:lumOff val="80000"/>
              </a:schemeClr>
            </a:solidFill>
          </p:grpSpPr>
          <p:sp>
            <p:nvSpPr>
              <p:cNvPr id="36" name="Rectangle 18">
                <a:extLst>
                  <a:ext uri="{FF2B5EF4-FFF2-40B4-BE49-F238E27FC236}">
                    <a16:creationId xmlns:a16="http://schemas.microsoft.com/office/drawing/2014/main" id="{8A009CF5-7851-4950-9C15-32A7C86878DD}"/>
                  </a:ext>
                </a:extLst>
              </p:cNvPr>
              <p:cNvSpPr>
                <a:spLocks noChangeArrowheads="1"/>
              </p:cNvSpPr>
              <p:nvPr/>
            </p:nvSpPr>
            <p:spPr bwMode="auto">
              <a:xfrm>
                <a:off x="672" y="3072"/>
                <a:ext cx="4512" cy="38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457200" rtl="0" eaLnBrk="1" fontAlgn="auto" latinLnBrk="0" hangingPunct="1">
                  <a:lnSpc>
                    <a:spcPct val="14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每个</a:t>
                </a: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LWP</a:t>
                </a:r>
                <a:r>
                  <a:rPr kumimoji="0" lang="zh-CN" altLang="en-US"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一直捆绑在一个内核级线程上</a:t>
                </a:r>
              </a:p>
            </p:txBody>
          </p:sp>
          <p:pic>
            <p:nvPicPr>
              <p:cNvPr id="37" name="Picture 19">
                <a:extLst>
                  <a:ext uri="{FF2B5EF4-FFF2-40B4-BE49-F238E27FC236}">
                    <a16:creationId xmlns:a16="http://schemas.microsoft.com/office/drawing/2014/main" id="{5DBFA567-4199-4956-9D53-0D73421E7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 y="3216"/>
                <a:ext cx="119" cy="121"/>
              </a:xfrm>
              <a:prstGeom prst="rect">
                <a:avLst/>
              </a:prstGeom>
              <a:grpFill/>
            </p:spPr>
          </p:pic>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CF837CAF-5747-4E10-B047-2CB9C890030A}"/>
              </a:ext>
            </a:extLst>
          </p:cNvPr>
          <p:cNvSpPr>
            <a:spLocks noGrp="1" noChangeArrowheads="1"/>
          </p:cNvSpPr>
          <p:nvPr>
            <p:ph type="body" idx="1"/>
          </p:nvPr>
        </p:nvSpPr>
        <p:spPr>
          <a:xfrm>
            <a:off x="457200" y="1508393"/>
            <a:ext cx="8229600" cy="4906493"/>
          </a:xfrm>
          <a:noFill/>
          <a:ln>
            <a:solidFill>
              <a:srgbClr val="FF0000"/>
            </a:solidFill>
            <a:miter lim="800000"/>
            <a:headEnd/>
            <a:tailEnd/>
          </a:ln>
        </p:spPr>
        <p:txBody>
          <a:bodyPr/>
          <a:lstStyle/>
          <a:p>
            <a:r>
              <a:rPr lang="zh-CN" altLang="en-US" sz="2400" b="1" dirty="0">
                <a:solidFill>
                  <a:srgbClr val="000000"/>
                </a:solidFill>
                <a:latin typeface="楷体_GB2312" pitchFamily="49" charset="-122"/>
                <a:ea typeface="楷体_GB2312" pitchFamily="49" charset="-122"/>
              </a:rPr>
              <a:t>在一个系统中，用户级线程的数量可能很大，为节省系统开销不可能设置太多的</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而把这些</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做成一个缓冲池，用户进程中的任一线程都可连接到</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池的任一</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上。</a:t>
            </a:r>
          </a:p>
          <a:p>
            <a:endParaRPr lang="zh-CN" altLang="en-US" sz="2400" b="1" dirty="0">
              <a:solidFill>
                <a:srgbClr val="000000"/>
              </a:solidFill>
              <a:latin typeface="楷体_GB2312" pitchFamily="49" charset="-122"/>
              <a:ea typeface="楷体_GB2312" pitchFamily="49" charset="-122"/>
            </a:endParaRPr>
          </a:p>
          <a:p>
            <a:r>
              <a:rPr lang="zh-CN" altLang="en-US" sz="2400" b="1" dirty="0">
                <a:solidFill>
                  <a:srgbClr val="000000"/>
                </a:solidFill>
                <a:latin typeface="楷体_GB2312" pitchFamily="49" charset="-122"/>
                <a:ea typeface="楷体_GB2312" pitchFamily="49" charset="-122"/>
              </a:rPr>
              <a:t>多个用户级线程多路复用一个</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只有当前连接到</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上的线程才能与内核通信，其余线程或阻塞，或等待</a:t>
            </a:r>
            <a:r>
              <a:rPr lang="en-US" altLang="zh-CN" sz="2400" b="1" dirty="0">
                <a:solidFill>
                  <a:srgbClr val="000000"/>
                </a:solidFill>
                <a:latin typeface="楷体_GB2312" pitchFamily="49" charset="-122"/>
                <a:ea typeface="楷体_GB2312" pitchFamily="49" charset="-122"/>
              </a:rPr>
              <a:t>LWP。</a:t>
            </a:r>
          </a:p>
          <a:p>
            <a:endParaRPr lang="en-US" altLang="zh-CN" sz="2400" b="1" dirty="0">
              <a:solidFill>
                <a:srgbClr val="000000"/>
              </a:solidFill>
              <a:latin typeface="楷体_GB2312" pitchFamily="49" charset="-122"/>
              <a:ea typeface="楷体_GB2312" pitchFamily="49" charset="-122"/>
            </a:endParaRPr>
          </a:p>
          <a:p>
            <a:r>
              <a:rPr lang="zh-CN" altLang="en-US" sz="2400" b="1" dirty="0">
                <a:solidFill>
                  <a:srgbClr val="000000"/>
                </a:solidFill>
                <a:latin typeface="楷体_GB2312" pitchFamily="49" charset="-122"/>
                <a:ea typeface="楷体_GB2312" pitchFamily="49" charset="-122"/>
              </a:rPr>
              <a:t>每个</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都要连接到一个内核支持线程上，由此，</a:t>
            </a:r>
            <a:r>
              <a:rPr lang="en-US" altLang="zh-CN" sz="2400" b="1" dirty="0">
                <a:solidFill>
                  <a:srgbClr val="000000"/>
                </a:solidFill>
                <a:latin typeface="楷体_GB2312" pitchFamily="49" charset="-122"/>
                <a:ea typeface="楷体_GB2312" pitchFamily="49" charset="-122"/>
              </a:rPr>
              <a:t>LWP</a:t>
            </a:r>
            <a:r>
              <a:rPr lang="zh-CN" altLang="en-US" sz="2400" b="1" dirty="0">
                <a:solidFill>
                  <a:srgbClr val="000000"/>
                </a:solidFill>
                <a:latin typeface="楷体_GB2312" pitchFamily="49" charset="-122"/>
                <a:ea typeface="楷体_GB2312" pitchFamily="49" charset="-122"/>
              </a:rPr>
              <a:t>把用户级线程与内核支持线程连接起来，用户级线程便可访问内核。</a:t>
            </a:r>
          </a:p>
        </p:txBody>
      </p:sp>
      <p:sp>
        <p:nvSpPr>
          <p:cNvPr id="3" name="Rectangle 2">
            <a:extLst>
              <a:ext uri="{FF2B5EF4-FFF2-40B4-BE49-F238E27FC236}">
                <a16:creationId xmlns:a16="http://schemas.microsoft.com/office/drawing/2014/main" id="{B4863C4E-540D-4CFC-86C5-B912B352212E}"/>
              </a:ext>
            </a:extLst>
          </p:cNvPr>
          <p:cNvSpPr txBox="1">
            <a:spLocks noChangeArrowheads="1"/>
          </p:cNvSpPr>
          <p:nvPr/>
        </p:nvSpPr>
        <p:spPr>
          <a:xfrm>
            <a:off x="1282131" y="443114"/>
            <a:ext cx="7151658" cy="457200"/>
          </a:xfrm>
          <a:prstGeom prst="rect">
            <a:avLst/>
          </a:prstGeom>
          <a:noFill/>
        </p:spPr>
        <p:txBody>
          <a:bodyPr/>
          <a:lstStyle>
            <a:lvl1pPr marL="171450" indent="-171450" algn="l" defTabSz="685800" rtl="0" eaLnBrk="1" latinLnBrk="0" hangingPunct="1">
              <a:lnSpc>
                <a:spcPct val="100000"/>
              </a:lnSpc>
              <a:spcBef>
                <a:spcPts val="1350"/>
              </a:spcBef>
              <a:buClr>
                <a:schemeClr val="accent1">
                  <a:lumMod val="75000"/>
                </a:schemeClr>
              </a:buClr>
              <a:buSzPct val="100000"/>
              <a:buFont typeface="Wingdings" panose="05000000000000000000" pitchFamily="2" charset="2"/>
              <a:buChar char="Ø"/>
              <a:defRPr sz="2800" b="1" kern="1200">
                <a:solidFill>
                  <a:schemeClr val="tx1"/>
                </a:solidFill>
                <a:latin typeface="+mj-ea"/>
                <a:ea typeface="+mj-ea"/>
                <a:cs typeface="+mn-cs"/>
              </a:defRPr>
            </a:lvl1pPr>
            <a:lvl2pPr marL="342900" indent="-137160" algn="l" defTabSz="685800" rtl="0" eaLnBrk="1" latinLnBrk="0" hangingPunct="1">
              <a:lnSpc>
                <a:spcPct val="100000"/>
              </a:lnSpc>
              <a:spcBef>
                <a:spcPts val="900"/>
              </a:spcBef>
              <a:buClr>
                <a:schemeClr val="accent1">
                  <a:lumMod val="75000"/>
                </a:schemeClr>
              </a:buClr>
              <a:buSzPct val="100000"/>
              <a:buFont typeface="Arial" pitchFamily="34" charset="0"/>
              <a:buChar char="▪"/>
              <a:defRPr sz="2400" b="1" kern="1200">
                <a:solidFill>
                  <a:schemeClr val="tx1"/>
                </a:solidFill>
                <a:latin typeface="+mj-ea"/>
                <a:ea typeface="+mj-ea"/>
                <a:cs typeface="+mn-cs"/>
              </a:defRPr>
            </a:lvl2pPr>
            <a:lvl3pPr marL="514350" indent="-134541" algn="l" defTabSz="685800" rtl="0" eaLnBrk="1" latinLnBrk="0" hangingPunct="1">
              <a:lnSpc>
                <a:spcPct val="100000"/>
              </a:lnSpc>
              <a:spcBef>
                <a:spcPts val="600"/>
              </a:spcBef>
              <a:buClr>
                <a:schemeClr val="accent1">
                  <a:lumMod val="75000"/>
                </a:schemeClr>
              </a:buClr>
              <a:buSzPct val="100000"/>
              <a:buFont typeface="Arial" pitchFamily="34" charset="0"/>
              <a:buChar char="▪"/>
              <a:defRPr sz="2200" b="1" kern="1200">
                <a:solidFill>
                  <a:schemeClr val="tx1"/>
                </a:solidFill>
                <a:latin typeface="+mj-ea"/>
                <a:ea typeface="+mj-ea"/>
                <a:cs typeface="+mn-cs"/>
              </a:defRPr>
            </a:lvl3pPr>
            <a:lvl4pPr marL="685800" indent="-137160" algn="l" defTabSz="685800" rtl="0" eaLnBrk="1" latinLnBrk="0" hangingPunct="1">
              <a:lnSpc>
                <a:spcPct val="100000"/>
              </a:lnSpc>
              <a:spcBef>
                <a:spcPts val="60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4pPr>
            <a:lvl5pPr marL="857250" indent="-134541" algn="l" defTabSz="685800" rtl="0" eaLnBrk="1" latinLnBrk="0" hangingPunct="1">
              <a:lnSpc>
                <a:spcPct val="100000"/>
              </a:lnSpc>
              <a:spcBef>
                <a:spcPts val="450"/>
              </a:spcBef>
              <a:buClr>
                <a:schemeClr val="accent1">
                  <a:lumMod val="75000"/>
                </a:schemeClr>
              </a:buClr>
              <a:buSzPct val="100000"/>
              <a:buFont typeface="Arial" pitchFamily="34" charset="0"/>
              <a:buChar char="▪"/>
              <a:defRPr sz="2000" b="1" kern="1200">
                <a:solidFill>
                  <a:schemeClr val="tx1"/>
                </a:solidFill>
                <a:latin typeface="+mj-ea"/>
                <a:ea typeface="+mj-ea"/>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marL="171450" marR="0" lvl="0" indent="-171450" algn="l" defTabSz="685800" rtl="0" eaLnBrk="1" fontAlgn="auto" latinLnBrk="0" hangingPunct="1">
              <a:lnSpc>
                <a:spcPct val="80000"/>
              </a:lnSpc>
              <a:spcBef>
                <a:spcPts val="1350"/>
              </a:spcBef>
              <a:spcAft>
                <a:spcPts val="0"/>
              </a:spcAft>
              <a:buClr>
                <a:srgbClr val="4A66AC">
                  <a:lumMod val="75000"/>
                </a:srgbClr>
              </a:buClr>
              <a:buSzPct val="100000"/>
              <a:buFont typeface="Wingdings" panose="05000000000000000000" pitchFamily="2" charset="2"/>
              <a:buNone/>
              <a:tabLst/>
              <a:defRPr/>
            </a:pPr>
            <a:r>
              <a:rPr kumimoji="0" lang="zh-CN" altLang="en-US" sz="2800" b="1" i="0" u="none" strike="noStrike" kern="1200" cap="none" spc="0" normalizeH="0" baseline="0" noProof="0">
                <a:ln>
                  <a:noFill/>
                </a:ln>
                <a:solidFill>
                  <a:srgbClr val="5E49F7"/>
                </a:solidFill>
                <a:effectLst/>
                <a:uLnTx/>
                <a:uFillTx/>
                <a:latin typeface="微软雅黑" panose="020B0503020204020204" pitchFamily="34" charset="-122"/>
                <a:ea typeface="微软雅黑" panose="020B0503020204020204" pitchFamily="34" charset="-122"/>
                <a:cs typeface="+mn-cs"/>
              </a:rPr>
              <a:t>利用轻型进程作为中间系统实现用户级线程</a:t>
            </a:r>
            <a:endParaRPr kumimoji="0" lang="zh-CN" altLang="en-US" sz="2800" b="1" i="0" u="none" strike="noStrike" kern="1200" cap="none" spc="0" normalizeH="0" baseline="0" noProof="0" dirty="0">
              <a:ln>
                <a:noFill/>
              </a:ln>
              <a:solidFill>
                <a:srgbClr val="5E49F7"/>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DF5F0A1C-F377-47A7-B1C1-BAF1A087902E}"/>
              </a:ext>
            </a:extLst>
          </p:cNvPr>
          <p:cNvSpPr>
            <a:spLocks noGrp="1" noChangeArrowheads="1"/>
          </p:cNvSpPr>
          <p:nvPr>
            <p:ph type="title"/>
          </p:nvPr>
        </p:nvSpPr>
        <p:spPr/>
        <p:txBody>
          <a:bodyPr/>
          <a:lstStyle/>
          <a:p>
            <a:r>
              <a:rPr lang="zh-CN" altLang="en-US"/>
              <a:t>实现方案的对比</a:t>
            </a:r>
          </a:p>
        </p:txBody>
      </p:sp>
      <p:sp>
        <p:nvSpPr>
          <p:cNvPr id="169005" name="Line 45">
            <a:extLst>
              <a:ext uri="{FF2B5EF4-FFF2-40B4-BE49-F238E27FC236}">
                <a16:creationId xmlns:a16="http://schemas.microsoft.com/office/drawing/2014/main" id="{F87FAA2B-1632-44BD-902D-EDF4B3043884}"/>
              </a:ext>
            </a:extLst>
          </p:cNvPr>
          <p:cNvSpPr>
            <a:spLocks noChangeShapeType="1"/>
          </p:cNvSpPr>
          <p:nvPr/>
        </p:nvSpPr>
        <p:spPr bwMode="auto">
          <a:xfrm>
            <a:off x="556353" y="1980281"/>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06" name="Line 46">
            <a:extLst>
              <a:ext uri="{FF2B5EF4-FFF2-40B4-BE49-F238E27FC236}">
                <a16:creationId xmlns:a16="http://schemas.microsoft.com/office/drawing/2014/main" id="{4CC8E7F0-4273-462D-9B88-C7D4C89CB597}"/>
              </a:ext>
            </a:extLst>
          </p:cNvPr>
          <p:cNvSpPr>
            <a:spLocks noChangeShapeType="1"/>
          </p:cNvSpPr>
          <p:nvPr/>
        </p:nvSpPr>
        <p:spPr bwMode="auto">
          <a:xfrm>
            <a:off x="2232753" y="1370681"/>
            <a:ext cx="0" cy="510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07" name="Line 47">
            <a:extLst>
              <a:ext uri="{FF2B5EF4-FFF2-40B4-BE49-F238E27FC236}">
                <a16:creationId xmlns:a16="http://schemas.microsoft.com/office/drawing/2014/main" id="{01DEBAC2-BCD4-4FF1-B4F9-6F980AE3E696}"/>
              </a:ext>
            </a:extLst>
          </p:cNvPr>
          <p:cNvSpPr>
            <a:spLocks noChangeShapeType="1"/>
          </p:cNvSpPr>
          <p:nvPr/>
        </p:nvSpPr>
        <p:spPr bwMode="auto">
          <a:xfrm>
            <a:off x="4290153" y="1370681"/>
            <a:ext cx="0" cy="510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08" name="Line 48">
            <a:extLst>
              <a:ext uri="{FF2B5EF4-FFF2-40B4-BE49-F238E27FC236}">
                <a16:creationId xmlns:a16="http://schemas.microsoft.com/office/drawing/2014/main" id="{7188CAB8-9E80-4C02-884D-9B62B2875DDE}"/>
              </a:ext>
            </a:extLst>
          </p:cNvPr>
          <p:cNvSpPr>
            <a:spLocks noChangeShapeType="1"/>
          </p:cNvSpPr>
          <p:nvPr/>
        </p:nvSpPr>
        <p:spPr bwMode="auto">
          <a:xfrm>
            <a:off x="6347553" y="1370681"/>
            <a:ext cx="0" cy="510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10" name="Line 50">
            <a:extLst>
              <a:ext uri="{FF2B5EF4-FFF2-40B4-BE49-F238E27FC236}">
                <a16:creationId xmlns:a16="http://schemas.microsoft.com/office/drawing/2014/main" id="{C32D6320-4A1C-405C-B153-8C9C08DC2311}"/>
              </a:ext>
            </a:extLst>
          </p:cNvPr>
          <p:cNvSpPr>
            <a:spLocks noChangeShapeType="1"/>
          </p:cNvSpPr>
          <p:nvPr/>
        </p:nvSpPr>
        <p:spPr bwMode="auto">
          <a:xfrm>
            <a:off x="556353" y="5866481"/>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11" name="Line 51">
            <a:extLst>
              <a:ext uri="{FF2B5EF4-FFF2-40B4-BE49-F238E27FC236}">
                <a16:creationId xmlns:a16="http://schemas.microsoft.com/office/drawing/2014/main" id="{02B600F2-840A-422D-9CFC-A746F7F99270}"/>
              </a:ext>
            </a:extLst>
          </p:cNvPr>
          <p:cNvSpPr>
            <a:spLocks noChangeShapeType="1"/>
          </p:cNvSpPr>
          <p:nvPr/>
        </p:nvSpPr>
        <p:spPr bwMode="auto">
          <a:xfrm>
            <a:off x="8328753" y="1370681"/>
            <a:ext cx="0" cy="510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12" name="Line 52">
            <a:extLst>
              <a:ext uri="{FF2B5EF4-FFF2-40B4-BE49-F238E27FC236}">
                <a16:creationId xmlns:a16="http://schemas.microsoft.com/office/drawing/2014/main" id="{B4BD7FF9-7054-49AE-B5AB-73A6593AD471}"/>
              </a:ext>
            </a:extLst>
          </p:cNvPr>
          <p:cNvSpPr>
            <a:spLocks noChangeShapeType="1"/>
          </p:cNvSpPr>
          <p:nvPr/>
        </p:nvSpPr>
        <p:spPr bwMode="auto">
          <a:xfrm>
            <a:off x="556353" y="4647281"/>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13" name="Text Box 53">
            <a:extLst>
              <a:ext uri="{FF2B5EF4-FFF2-40B4-BE49-F238E27FC236}">
                <a16:creationId xmlns:a16="http://schemas.microsoft.com/office/drawing/2014/main" id="{2867AEA3-F0F0-45D5-801C-B01216BB3C66}"/>
              </a:ext>
            </a:extLst>
          </p:cNvPr>
          <p:cNvSpPr txBox="1">
            <a:spLocks noChangeArrowheads="1"/>
          </p:cNvSpPr>
          <p:nvPr/>
        </p:nvSpPr>
        <p:spPr bwMode="auto">
          <a:xfrm>
            <a:off x="2385153" y="1446881"/>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srgbClr val="FF0000"/>
                </a:solidFill>
                <a:effectLst/>
                <a:uLnTx/>
                <a:uFillTx/>
                <a:latin typeface="Arial" panose="020B0604020202020204"/>
                <a:ea typeface="黑体" panose="02010609060101010101" pitchFamily="49" charset="-122"/>
                <a:cs typeface="+mn-cs"/>
              </a:rPr>
              <a:t>用户级线程</a:t>
            </a:r>
          </a:p>
        </p:txBody>
      </p:sp>
      <p:sp>
        <p:nvSpPr>
          <p:cNvPr id="169014" name="Text Box 54">
            <a:extLst>
              <a:ext uri="{FF2B5EF4-FFF2-40B4-BE49-F238E27FC236}">
                <a16:creationId xmlns:a16="http://schemas.microsoft.com/office/drawing/2014/main" id="{A8E66855-68F1-4BE4-962A-66E05F2D7AF8}"/>
              </a:ext>
            </a:extLst>
          </p:cNvPr>
          <p:cNvSpPr txBox="1">
            <a:spLocks noChangeArrowheads="1"/>
          </p:cNvSpPr>
          <p:nvPr/>
        </p:nvSpPr>
        <p:spPr bwMode="auto">
          <a:xfrm>
            <a:off x="4290152" y="1446881"/>
            <a:ext cx="21547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内核支持线程</a:t>
            </a:r>
          </a:p>
        </p:txBody>
      </p:sp>
      <p:sp>
        <p:nvSpPr>
          <p:cNvPr id="169015" name="Text Box 55">
            <a:extLst>
              <a:ext uri="{FF2B5EF4-FFF2-40B4-BE49-F238E27FC236}">
                <a16:creationId xmlns:a16="http://schemas.microsoft.com/office/drawing/2014/main" id="{26B4CC60-131C-4800-A2E0-48DBCBB75D9B}"/>
              </a:ext>
            </a:extLst>
          </p:cNvPr>
          <p:cNvSpPr txBox="1">
            <a:spLocks noChangeArrowheads="1"/>
          </p:cNvSpPr>
          <p:nvPr/>
        </p:nvSpPr>
        <p:spPr bwMode="auto">
          <a:xfrm>
            <a:off x="6347553" y="1475456"/>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用户</a:t>
            </a:r>
            <a:r>
              <a:rPr kumimoji="0" lang="en-US" altLang="zh-CN" sz="24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a:t>
            </a:r>
            <a:r>
              <a:rPr kumimoji="0" lang="zh-CN" altLang="en-US" sz="24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内核级</a:t>
            </a:r>
          </a:p>
        </p:txBody>
      </p:sp>
      <p:sp>
        <p:nvSpPr>
          <p:cNvPr id="169016" name="Text Box 56">
            <a:extLst>
              <a:ext uri="{FF2B5EF4-FFF2-40B4-BE49-F238E27FC236}">
                <a16:creationId xmlns:a16="http://schemas.microsoft.com/office/drawing/2014/main" id="{0802B08B-85E1-406B-A21B-B59240CE297B}"/>
              </a:ext>
            </a:extLst>
          </p:cNvPr>
          <p:cNvSpPr txBox="1">
            <a:spLocks noChangeArrowheads="1"/>
          </p:cNvSpPr>
          <p:nvPr/>
        </p:nvSpPr>
        <p:spPr bwMode="auto">
          <a:xfrm>
            <a:off x="737328" y="4113881"/>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srgbClr val="629DD1"/>
                </a:solidFill>
                <a:effectLst/>
                <a:uLnTx/>
                <a:uFillTx/>
                <a:latin typeface="Arial" panose="020B0604020202020204"/>
                <a:ea typeface="黑体" panose="02010609060101010101" pitchFamily="49" charset="-122"/>
                <a:cs typeface="+mn-cs"/>
              </a:rPr>
              <a:t>并发度</a:t>
            </a:r>
          </a:p>
        </p:txBody>
      </p:sp>
      <p:sp>
        <p:nvSpPr>
          <p:cNvPr id="169017" name="Text Box 57">
            <a:extLst>
              <a:ext uri="{FF2B5EF4-FFF2-40B4-BE49-F238E27FC236}">
                <a16:creationId xmlns:a16="http://schemas.microsoft.com/office/drawing/2014/main" id="{7B8127AF-7738-4443-AFD2-EFD11A7B424A}"/>
              </a:ext>
            </a:extLst>
          </p:cNvPr>
          <p:cNvSpPr txBox="1">
            <a:spLocks noChangeArrowheads="1"/>
          </p:cNvSpPr>
          <p:nvPr/>
        </p:nvSpPr>
        <p:spPr bwMode="auto">
          <a:xfrm>
            <a:off x="2994753" y="41138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低</a:t>
            </a:r>
          </a:p>
        </p:txBody>
      </p:sp>
      <p:sp>
        <p:nvSpPr>
          <p:cNvPr id="169019" name="Text Box 59">
            <a:extLst>
              <a:ext uri="{FF2B5EF4-FFF2-40B4-BE49-F238E27FC236}">
                <a16:creationId xmlns:a16="http://schemas.microsoft.com/office/drawing/2014/main" id="{151CD815-9029-4CAB-BE1E-B32A6256985A}"/>
              </a:ext>
            </a:extLst>
          </p:cNvPr>
          <p:cNvSpPr txBox="1">
            <a:spLocks noChangeArrowheads="1"/>
          </p:cNvSpPr>
          <p:nvPr/>
        </p:nvSpPr>
        <p:spPr bwMode="auto">
          <a:xfrm>
            <a:off x="5052153" y="41138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高</a:t>
            </a:r>
          </a:p>
        </p:txBody>
      </p:sp>
      <p:sp>
        <p:nvSpPr>
          <p:cNvPr id="169020" name="Text Box 60">
            <a:extLst>
              <a:ext uri="{FF2B5EF4-FFF2-40B4-BE49-F238E27FC236}">
                <a16:creationId xmlns:a16="http://schemas.microsoft.com/office/drawing/2014/main" id="{80B4F975-5046-47D1-B3E1-9D562E80EA73}"/>
              </a:ext>
            </a:extLst>
          </p:cNvPr>
          <p:cNvSpPr txBox="1">
            <a:spLocks noChangeArrowheads="1"/>
          </p:cNvSpPr>
          <p:nvPr/>
        </p:nvSpPr>
        <p:spPr bwMode="auto">
          <a:xfrm>
            <a:off x="7109553" y="41138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高</a:t>
            </a:r>
          </a:p>
        </p:txBody>
      </p:sp>
      <p:sp>
        <p:nvSpPr>
          <p:cNvPr id="169021" name="Text Box 61">
            <a:extLst>
              <a:ext uri="{FF2B5EF4-FFF2-40B4-BE49-F238E27FC236}">
                <a16:creationId xmlns:a16="http://schemas.microsoft.com/office/drawing/2014/main" id="{86696C19-5A08-410E-BD74-3A041178A276}"/>
              </a:ext>
            </a:extLst>
          </p:cNvPr>
          <p:cNvSpPr txBox="1">
            <a:spLocks noChangeArrowheads="1"/>
          </p:cNvSpPr>
          <p:nvPr/>
        </p:nvSpPr>
        <p:spPr bwMode="auto">
          <a:xfrm>
            <a:off x="632553" y="4723481"/>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srgbClr val="629DD1"/>
                </a:solidFill>
                <a:effectLst/>
                <a:uLnTx/>
                <a:uFillTx/>
                <a:latin typeface="Arial" panose="020B0604020202020204"/>
                <a:ea typeface="黑体" panose="02010609060101010101" pitchFamily="49" charset="-122"/>
                <a:cs typeface="+mn-cs"/>
              </a:rPr>
              <a:t>代价</a:t>
            </a:r>
          </a:p>
        </p:txBody>
      </p:sp>
      <p:sp>
        <p:nvSpPr>
          <p:cNvPr id="169022" name="Text Box 62">
            <a:extLst>
              <a:ext uri="{FF2B5EF4-FFF2-40B4-BE49-F238E27FC236}">
                <a16:creationId xmlns:a16="http://schemas.microsoft.com/office/drawing/2014/main" id="{136D4138-1CFE-4874-90F0-9AFBDEA4D6D1}"/>
              </a:ext>
            </a:extLst>
          </p:cNvPr>
          <p:cNvSpPr txBox="1">
            <a:spLocks noChangeArrowheads="1"/>
          </p:cNvSpPr>
          <p:nvPr/>
        </p:nvSpPr>
        <p:spPr bwMode="auto">
          <a:xfrm>
            <a:off x="2994753" y="47234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小</a:t>
            </a:r>
          </a:p>
        </p:txBody>
      </p:sp>
      <p:sp>
        <p:nvSpPr>
          <p:cNvPr id="169023" name="Text Box 63">
            <a:extLst>
              <a:ext uri="{FF2B5EF4-FFF2-40B4-BE49-F238E27FC236}">
                <a16:creationId xmlns:a16="http://schemas.microsoft.com/office/drawing/2014/main" id="{9CD4B42D-EC77-449E-B4BE-0976711C523D}"/>
              </a:ext>
            </a:extLst>
          </p:cNvPr>
          <p:cNvSpPr txBox="1">
            <a:spLocks noChangeArrowheads="1"/>
          </p:cNvSpPr>
          <p:nvPr/>
        </p:nvSpPr>
        <p:spPr bwMode="auto">
          <a:xfrm>
            <a:off x="5052153" y="47234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大</a:t>
            </a:r>
          </a:p>
        </p:txBody>
      </p:sp>
      <p:sp>
        <p:nvSpPr>
          <p:cNvPr id="169024" name="Text Box 64">
            <a:extLst>
              <a:ext uri="{FF2B5EF4-FFF2-40B4-BE49-F238E27FC236}">
                <a16:creationId xmlns:a16="http://schemas.microsoft.com/office/drawing/2014/main" id="{419F09B6-3D1F-4684-8BEA-A0BA0374D2AE}"/>
              </a:ext>
            </a:extLst>
          </p:cNvPr>
          <p:cNvSpPr txBox="1">
            <a:spLocks noChangeArrowheads="1"/>
          </p:cNvSpPr>
          <p:nvPr/>
        </p:nvSpPr>
        <p:spPr bwMode="auto">
          <a:xfrm>
            <a:off x="7109553" y="47234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中</a:t>
            </a:r>
          </a:p>
        </p:txBody>
      </p:sp>
      <p:sp>
        <p:nvSpPr>
          <p:cNvPr id="169025" name="Line 65">
            <a:extLst>
              <a:ext uri="{FF2B5EF4-FFF2-40B4-BE49-F238E27FC236}">
                <a16:creationId xmlns:a16="http://schemas.microsoft.com/office/drawing/2014/main" id="{35D73C79-50BE-47AC-92A4-0006B02D4A37}"/>
              </a:ext>
            </a:extLst>
          </p:cNvPr>
          <p:cNvSpPr>
            <a:spLocks noChangeShapeType="1"/>
          </p:cNvSpPr>
          <p:nvPr/>
        </p:nvSpPr>
        <p:spPr bwMode="auto">
          <a:xfrm>
            <a:off x="556353" y="5256881"/>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27" name="Text Box 67">
            <a:extLst>
              <a:ext uri="{FF2B5EF4-FFF2-40B4-BE49-F238E27FC236}">
                <a16:creationId xmlns:a16="http://schemas.microsoft.com/office/drawing/2014/main" id="{60CBC659-D713-42D5-B335-36D84F6B6F6A}"/>
              </a:ext>
            </a:extLst>
          </p:cNvPr>
          <p:cNvSpPr txBox="1">
            <a:spLocks noChangeArrowheads="1"/>
          </p:cNvSpPr>
          <p:nvPr/>
        </p:nvSpPr>
        <p:spPr bwMode="auto">
          <a:xfrm>
            <a:off x="327753" y="5333081"/>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srgbClr val="629DD1"/>
                </a:solidFill>
                <a:effectLst/>
                <a:uLnTx/>
                <a:uFillTx/>
                <a:latin typeface="Arial" panose="020B0604020202020204"/>
                <a:ea typeface="黑体" panose="02010609060101010101" pitchFamily="49" charset="-122"/>
                <a:cs typeface="+mn-cs"/>
              </a:rPr>
              <a:t>内核改动</a:t>
            </a:r>
          </a:p>
        </p:txBody>
      </p:sp>
      <p:sp>
        <p:nvSpPr>
          <p:cNvPr id="169028" name="Text Box 68">
            <a:extLst>
              <a:ext uri="{FF2B5EF4-FFF2-40B4-BE49-F238E27FC236}">
                <a16:creationId xmlns:a16="http://schemas.microsoft.com/office/drawing/2014/main" id="{0B15CCF8-3347-4455-88CE-97A8E9D55777}"/>
              </a:ext>
            </a:extLst>
          </p:cNvPr>
          <p:cNvSpPr txBox="1">
            <a:spLocks noChangeArrowheads="1"/>
          </p:cNvSpPr>
          <p:nvPr/>
        </p:nvSpPr>
        <p:spPr bwMode="auto">
          <a:xfrm>
            <a:off x="2994753" y="53330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无</a:t>
            </a:r>
          </a:p>
        </p:txBody>
      </p:sp>
      <p:sp>
        <p:nvSpPr>
          <p:cNvPr id="169029" name="Text Box 69">
            <a:extLst>
              <a:ext uri="{FF2B5EF4-FFF2-40B4-BE49-F238E27FC236}">
                <a16:creationId xmlns:a16="http://schemas.microsoft.com/office/drawing/2014/main" id="{3ECCDAAA-7ECF-4C10-B168-3A06162A9007}"/>
              </a:ext>
            </a:extLst>
          </p:cNvPr>
          <p:cNvSpPr txBox="1">
            <a:spLocks noChangeArrowheads="1"/>
          </p:cNvSpPr>
          <p:nvPr/>
        </p:nvSpPr>
        <p:spPr bwMode="auto">
          <a:xfrm>
            <a:off x="5052153" y="53330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大</a:t>
            </a:r>
          </a:p>
        </p:txBody>
      </p:sp>
      <p:sp>
        <p:nvSpPr>
          <p:cNvPr id="169030" name="Text Box 70">
            <a:extLst>
              <a:ext uri="{FF2B5EF4-FFF2-40B4-BE49-F238E27FC236}">
                <a16:creationId xmlns:a16="http://schemas.microsoft.com/office/drawing/2014/main" id="{250F6BED-8FB7-4F7B-881D-C178A91DB667}"/>
              </a:ext>
            </a:extLst>
          </p:cNvPr>
          <p:cNvSpPr txBox="1">
            <a:spLocks noChangeArrowheads="1"/>
          </p:cNvSpPr>
          <p:nvPr/>
        </p:nvSpPr>
        <p:spPr bwMode="auto">
          <a:xfrm>
            <a:off x="7109553" y="53330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大</a:t>
            </a:r>
          </a:p>
        </p:txBody>
      </p:sp>
      <p:sp>
        <p:nvSpPr>
          <p:cNvPr id="169031" name="Line 71">
            <a:extLst>
              <a:ext uri="{FF2B5EF4-FFF2-40B4-BE49-F238E27FC236}">
                <a16:creationId xmlns:a16="http://schemas.microsoft.com/office/drawing/2014/main" id="{38926691-019C-473B-981A-1231D6E07D79}"/>
              </a:ext>
            </a:extLst>
          </p:cNvPr>
          <p:cNvSpPr>
            <a:spLocks noChangeShapeType="1"/>
          </p:cNvSpPr>
          <p:nvPr/>
        </p:nvSpPr>
        <p:spPr bwMode="auto">
          <a:xfrm>
            <a:off x="556353" y="3428081"/>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32" name="Text Box 72">
            <a:extLst>
              <a:ext uri="{FF2B5EF4-FFF2-40B4-BE49-F238E27FC236}">
                <a16:creationId xmlns:a16="http://schemas.microsoft.com/office/drawing/2014/main" id="{A0ED5EA1-BD50-4978-AC0A-35FE5D52A54E}"/>
              </a:ext>
            </a:extLst>
          </p:cNvPr>
          <p:cNvSpPr txBox="1">
            <a:spLocks noChangeArrowheads="1"/>
          </p:cNvSpPr>
          <p:nvPr/>
        </p:nvSpPr>
        <p:spPr bwMode="auto">
          <a:xfrm>
            <a:off x="708753" y="2513681"/>
            <a:ext cx="1433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srgbClr val="629DD1"/>
                </a:solidFill>
                <a:effectLst/>
                <a:uLnTx/>
                <a:uFillTx/>
                <a:latin typeface="Arial" panose="020B0604020202020204"/>
                <a:ea typeface="黑体" panose="02010609060101010101" pitchFamily="49" charset="-122"/>
                <a:cs typeface="+mn-cs"/>
              </a:rPr>
              <a:t>实现模型</a:t>
            </a:r>
          </a:p>
        </p:txBody>
      </p:sp>
      <p:sp>
        <p:nvSpPr>
          <p:cNvPr id="169033" name="Freeform 73">
            <a:extLst>
              <a:ext uri="{FF2B5EF4-FFF2-40B4-BE49-F238E27FC236}">
                <a16:creationId xmlns:a16="http://schemas.microsoft.com/office/drawing/2014/main" id="{375898EA-C27F-44E6-996E-9EF435A2B7C5}"/>
              </a:ext>
            </a:extLst>
          </p:cNvPr>
          <p:cNvSpPr>
            <a:spLocks/>
          </p:cNvSpPr>
          <p:nvPr/>
        </p:nvSpPr>
        <p:spPr bwMode="auto">
          <a:xfrm>
            <a:off x="2537553" y="2027906"/>
            <a:ext cx="76200" cy="38100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69034" name="Group 74">
            <a:extLst>
              <a:ext uri="{FF2B5EF4-FFF2-40B4-BE49-F238E27FC236}">
                <a16:creationId xmlns:a16="http://schemas.microsoft.com/office/drawing/2014/main" id="{164E6645-D055-4812-83F3-6BFC7FB93F37}"/>
              </a:ext>
            </a:extLst>
          </p:cNvPr>
          <p:cNvGrpSpPr>
            <a:grpSpLocks/>
          </p:cNvGrpSpPr>
          <p:nvPr/>
        </p:nvGrpSpPr>
        <p:grpSpPr bwMode="auto">
          <a:xfrm>
            <a:off x="3070953" y="2942306"/>
            <a:ext cx="457200" cy="457200"/>
            <a:chOff x="832" y="2920"/>
            <a:chExt cx="288" cy="288"/>
          </a:xfrm>
        </p:grpSpPr>
        <p:sp>
          <p:nvSpPr>
            <p:cNvPr id="169035" name="Oval 75">
              <a:extLst>
                <a:ext uri="{FF2B5EF4-FFF2-40B4-BE49-F238E27FC236}">
                  <a16:creationId xmlns:a16="http://schemas.microsoft.com/office/drawing/2014/main" id="{8BA497AB-EC91-49EE-BEAC-70C7DEC89B4B}"/>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36" name="Freeform 76">
              <a:extLst>
                <a:ext uri="{FF2B5EF4-FFF2-40B4-BE49-F238E27FC236}">
                  <a16:creationId xmlns:a16="http://schemas.microsoft.com/office/drawing/2014/main" id="{D8C8BC28-BA4A-4D68-9658-CC30838910C8}"/>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69037" name="Freeform 77">
            <a:extLst>
              <a:ext uri="{FF2B5EF4-FFF2-40B4-BE49-F238E27FC236}">
                <a16:creationId xmlns:a16="http://schemas.microsoft.com/office/drawing/2014/main" id="{3884F342-CF27-46C9-805B-4F8DB13AE277}"/>
              </a:ext>
            </a:extLst>
          </p:cNvPr>
          <p:cNvSpPr>
            <a:spLocks/>
          </p:cNvSpPr>
          <p:nvPr/>
        </p:nvSpPr>
        <p:spPr bwMode="auto">
          <a:xfrm>
            <a:off x="2994753" y="2027906"/>
            <a:ext cx="76200" cy="38100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38" name="Freeform 78">
            <a:extLst>
              <a:ext uri="{FF2B5EF4-FFF2-40B4-BE49-F238E27FC236}">
                <a16:creationId xmlns:a16="http://schemas.microsoft.com/office/drawing/2014/main" id="{744F35CC-9E0F-4D32-B53B-D84F391A2145}"/>
              </a:ext>
            </a:extLst>
          </p:cNvPr>
          <p:cNvSpPr>
            <a:spLocks/>
          </p:cNvSpPr>
          <p:nvPr/>
        </p:nvSpPr>
        <p:spPr bwMode="auto">
          <a:xfrm>
            <a:off x="3451953" y="2027906"/>
            <a:ext cx="76200" cy="38100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39" name="Freeform 79">
            <a:extLst>
              <a:ext uri="{FF2B5EF4-FFF2-40B4-BE49-F238E27FC236}">
                <a16:creationId xmlns:a16="http://schemas.microsoft.com/office/drawing/2014/main" id="{0B22CD30-C968-42B3-895C-75F614A819AA}"/>
              </a:ext>
            </a:extLst>
          </p:cNvPr>
          <p:cNvSpPr>
            <a:spLocks/>
          </p:cNvSpPr>
          <p:nvPr/>
        </p:nvSpPr>
        <p:spPr bwMode="auto">
          <a:xfrm>
            <a:off x="3985353" y="2027906"/>
            <a:ext cx="76200" cy="38100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40" name="Line 80">
            <a:extLst>
              <a:ext uri="{FF2B5EF4-FFF2-40B4-BE49-F238E27FC236}">
                <a16:creationId xmlns:a16="http://schemas.microsoft.com/office/drawing/2014/main" id="{02BCC906-169E-4A2C-8B68-E14ADD967DC2}"/>
              </a:ext>
            </a:extLst>
          </p:cNvPr>
          <p:cNvSpPr>
            <a:spLocks noChangeShapeType="1"/>
          </p:cNvSpPr>
          <p:nvPr/>
        </p:nvSpPr>
        <p:spPr bwMode="auto">
          <a:xfrm>
            <a:off x="2537553" y="2408906"/>
            <a:ext cx="762000" cy="3048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41" name="Line 81">
            <a:extLst>
              <a:ext uri="{FF2B5EF4-FFF2-40B4-BE49-F238E27FC236}">
                <a16:creationId xmlns:a16="http://schemas.microsoft.com/office/drawing/2014/main" id="{5B0A6244-1888-47B5-BEF6-560EE764DA52}"/>
              </a:ext>
            </a:extLst>
          </p:cNvPr>
          <p:cNvSpPr>
            <a:spLocks noChangeShapeType="1"/>
          </p:cNvSpPr>
          <p:nvPr/>
        </p:nvSpPr>
        <p:spPr bwMode="auto">
          <a:xfrm>
            <a:off x="2994753" y="2408906"/>
            <a:ext cx="304800" cy="3048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42" name="Line 82">
            <a:extLst>
              <a:ext uri="{FF2B5EF4-FFF2-40B4-BE49-F238E27FC236}">
                <a16:creationId xmlns:a16="http://schemas.microsoft.com/office/drawing/2014/main" id="{15A734F2-FF67-4890-8DD0-F4A0CEF3585B}"/>
              </a:ext>
            </a:extLst>
          </p:cNvPr>
          <p:cNvSpPr>
            <a:spLocks noChangeShapeType="1"/>
          </p:cNvSpPr>
          <p:nvPr/>
        </p:nvSpPr>
        <p:spPr bwMode="auto">
          <a:xfrm flipH="1">
            <a:off x="3299553" y="2408906"/>
            <a:ext cx="152400" cy="3048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43" name="Line 83">
            <a:extLst>
              <a:ext uri="{FF2B5EF4-FFF2-40B4-BE49-F238E27FC236}">
                <a16:creationId xmlns:a16="http://schemas.microsoft.com/office/drawing/2014/main" id="{09F63DDA-BC81-46C7-8991-186EC6A848A0}"/>
              </a:ext>
            </a:extLst>
          </p:cNvPr>
          <p:cNvSpPr>
            <a:spLocks noChangeShapeType="1"/>
          </p:cNvSpPr>
          <p:nvPr/>
        </p:nvSpPr>
        <p:spPr bwMode="auto">
          <a:xfrm flipH="1">
            <a:off x="3299553" y="2408906"/>
            <a:ext cx="685800" cy="3048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44" name="Line 84">
            <a:extLst>
              <a:ext uri="{FF2B5EF4-FFF2-40B4-BE49-F238E27FC236}">
                <a16:creationId xmlns:a16="http://schemas.microsoft.com/office/drawing/2014/main" id="{40DF0B9D-4461-4F3B-8066-7B2CEC14F80F}"/>
              </a:ext>
            </a:extLst>
          </p:cNvPr>
          <p:cNvSpPr>
            <a:spLocks noChangeShapeType="1"/>
          </p:cNvSpPr>
          <p:nvPr/>
        </p:nvSpPr>
        <p:spPr bwMode="auto">
          <a:xfrm flipH="1">
            <a:off x="3299553" y="2713706"/>
            <a:ext cx="0" cy="2286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69046" name="Group 86">
            <a:extLst>
              <a:ext uri="{FF2B5EF4-FFF2-40B4-BE49-F238E27FC236}">
                <a16:creationId xmlns:a16="http://schemas.microsoft.com/office/drawing/2014/main" id="{9A7E2EC8-C9F9-416D-AB23-457B563940C8}"/>
              </a:ext>
            </a:extLst>
          </p:cNvPr>
          <p:cNvGrpSpPr>
            <a:grpSpLocks/>
          </p:cNvGrpSpPr>
          <p:nvPr/>
        </p:nvGrpSpPr>
        <p:grpSpPr bwMode="auto">
          <a:xfrm>
            <a:off x="5080728" y="2928019"/>
            <a:ext cx="457200" cy="457200"/>
            <a:chOff x="832" y="2920"/>
            <a:chExt cx="288" cy="288"/>
          </a:xfrm>
        </p:grpSpPr>
        <p:sp>
          <p:nvSpPr>
            <p:cNvPr id="169047" name="Oval 87">
              <a:extLst>
                <a:ext uri="{FF2B5EF4-FFF2-40B4-BE49-F238E27FC236}">
                  <a16:creationId xmlns:a16="http://schemas.microsoft.com/office/drawing/2014/main" id="{2D664104-EF09-4A47-AFC7-35AF5C99659B}"/>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48" name="Freeform 88">
              <a:extLst>
                <a:ext uri="{FF2B5EF4-FFF2-40B4-BE49-F238E27FC236}">
                  <a16:creationId xmlns:a16="http://schemas.microsoft.com/office/drawing/2014/main" id="{3DF15A3B-F77C-4D1A-A1EE-72F2DCBC895F}"/>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69049" name="Freeform 89">
            <a:extLst>
              <a:ext uri="{FF2B5EF4-FFF2-40B4-BE49-F238E27FC236}">
                <a16:creationId xmlns:a16="http://schemas.microsoft.com/office/drawing/2014/main" id="{921FAEE3-9B12-44F6-BCFB-F16FAFA86B13}"/>
              </a:ext>
            </a:extLst>
          </p:cNvPr>
          <p:cNvSpPr>
            <a:spLocks/>
          </p:cNvSpPr>
          <p:nvPr/>
        </p:nvSpPr>
        <p:spPr bwMode="auto">
          <a:xfrm>
            <a:off x="4775928" y="2027906"/>
            <a:ext cx="76200" cy="38100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53" name="Line 93">
            <a:extLst>
              <a:ext uri="{FF2B5EF4-FFF2-40B4-BE49-F238E27FC236}">
                <a16:creationId xmlns:a16="http://schemas.microsoft.com/office/drawing/2014/main" id="{B3588638-D825-4D91-8C5F-FA74EFA974D5}"/>
              </a:ext>
            </a:extLst>
          </p:cNvPr>
          <p:cNvSpPr>
            <a:spLocks noChangeShapeType="1"/>
          </p:cNvSpPr>
          <p:nvPr/>
        </p:nvSpPr>
        <p:spPr bwMode="auto">
          <a:xfrm>
            <a:off x="4775928" y="2437481"/>
            <a:ext cx="0" cy="4572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57" name="Freeform 97">
            <a:extLst>
              <a:ext uri="{FF2B5EF4-FFF2-40B4-BE49-F238E27FC236}">
                <a16:creationId xmlns:a16="http://schemas.microsoft.com/office/drawing/2014/main" id="{173BFD58-B267-4A37-ACB0-7D2F080EF66B}"/>
              </a:ext>
            </a:extLst>
          </p:cNvPr>
          <p:cNvSpPr>
            <a:spLocks/>
          </p:cNvSpPr>
          <p:nvPr/>
        </p:nvSpPr>
        <p:spPr bwMode="auto">
          <a:xfrm>
            <a:off x="6576153" y="2027906"/>
            <a:ext cx="76200" cy="38100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69058" name="Group 98">
            <a:extLst>
              <a:ext uri="{FF2B5EF4-FFF2-40B4-BE49-F238E27FC236}">
                <a16:creationId xmlns:a16="http://schemas.microsoft.com/office/drawing/2014/main" id="{78E38DC2-3897-44B3-B90D-3984D9527CD8}"/>
              </a:ext>
            </a:extLst>
          </p:cNvPr>
          <p:cNvGrpSpPr>
            <a:grpSpLocks/>
          </p:cNvGrpSpPr>
          <p:nvPr/>
        </p:nvGrpSpPr>
        <p:grpSpPr bwMode="auto">
          <a:xfrm>
            <a:off x="6728553" y="2932781"/>
            <a:ext cx="457200" cy="457200"/>
            <a:chOff x="832" y="2920"/>
            <a:chExt cx="288" cy="288"/>
          </a:xfrm>
        </p:grpSpPr>
        <p:sp>
          <p:nvSpPr>
            <p:cNvPr id="169059" name="Oval 99">
              <a:extLst>
                <a:ext uri="{FF2B5EF4-FFF2-40B4-BE49-F238E27FC236}">
                  <a16:creationId xmlns:a16="http://schemas.microsoft.com/office/drawing/2014/main" id="{EDB00E67-F00F-4E11-B85A-13AA8005577C}"/>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60" name="Freeform 100">
              <a:extLst>
                <a:ext uri="{FF2B5EF4-FFF2-40B4-BE49-F238E27FC236}">
                  <a16:creationId xmlns:a16="http://schemas.microsoft.com/office/drawing/2014/main" id="{C8550D0E-1CDB-4659-9F77-6D354410F0C4}"/>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69061" name="Freeform 101">
            <a:extLst>
              <a:ext uri="{FF2B5EF4-FFF2-40B4-BE49-F238E27FC236}">
                <a16:creationId xmlns:a16="http://schemas.microsoft.com/office/drawing/2014/main" id="{CD485B58-3F1A-4DC2-90DA-88AF018EAB85}"/>
              </a:ext>
            </a:extLst>
          </p:cNvPr>
          <p:cNvSpPr>
            <a:spLocks/>
          </p:cNvSpPr>
          <p:nvPr/>
        </p:nvSpPr>
        <p:spPr bwMode="auto">
          <a:xfrm>
            <a:off x="7033353" y="2027906"/>
            <a:ext cx="76200" cy="38100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62" name="Freeform 102">
            <a:extLst>
              <a:ext uri="{FF2B5EF4-FFF2-40B4-BE49-F238E27FC236}">
                <a16:creationId xmlns:a16="http://schemas.microsoft.com/office/drawing/2014/main" id="{47A2C575-49C8-473E-A6F4-B7DD502F6AC6}"/>
              </a:ext>
            </a:extLst>
          </p:cNvPr>
          <p:cNvSpPr>
            <a:spLocks/>
          </p:cNvSpPr>
          <p:nvPr/>
        </p:nvSpPr>
        <p:spPr bwMode="auto">
          <a:xfrm>
            <a:off x="7490553" y="2027906"/>
            <a:ext cx="76200" cy="38100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63" name="Freeform 103">
            <a:extLst>
              <a:ext uri="{FF2B5EF4-FFF2-40B4-BE49-F238E27FC236}">
                <a16:creationId xmlns:a16="http://schemas.microsoft.com/office/drawing/2014/main" id="{1C0F269C-DA82-4739-843F-2F2D3313CC6E}"/>
              </a:ext>
            </a:extLst>
          </p:cNvPr>
          <p:cNvSpPr>
            <a:spLocks/>
          </p:cNvSpPr>
          <p:nvPr/>
        </p:nvSpPr>
        <p:spPr bwMode="auto">
          <a:xfrm>
            <a:off x="8023953" y="2027906"/>
            <a:ext cx="76200" cy="38100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64" name="Line 104">
            <a:extLst>
              <a:ext uri="{FF2B5EF4-FFF2-40B4-BE49-F238E27FC236}">
                <a16:creationId xmlns:a16="http://schemas.microsoft.com/office/drawing/2014/main" id="{8403B514-9AF1-4171-BC44-FFC08A9AD754}"/>
              </a:ext>
            </a:extLst>
          </p:cNvPr>
          <p:cNvSpPr>
            <a:spLocks noChangeShapeType="1"/>
          </p:cNvSpPr>
          <p:nvPr/>
        </p:nvSpPr>
        <p:spPr bwMode="auto">
          <a:xfrm>
            <a:off x="6576153" y="2408906"/>
            <a:ext cx="762000" cy="3048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65" name="Line 105">
            <a:extLst>
              <a:ext uri="{FF2B5EF4-FFF2-40B4-BE49-F238E27FC236}">
                <a16:creationId xmlns:a16="http://schemas.microsoft.com/office/drawing/2014/main" id="{D68D79F4-0003-4DEE-BC85-6F3BD0BC047E}"/>
              </a:ext>
            </a:extLst>
          </p:cNvPr>
          <p:cNvSpPr>
            <a:spLocks noChangeShapeType="1"/>
          </p:cNvSpPr>
          <p:nvPr/>
        </p:nvSpPr>
        <p:spPr bwMode="auto">
          <a:xfrm>
            <a:off x="7033353" y="2408906"/>
            <a:ext cx="304800" cy="3048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66" name="Line 106">
            <a:extLst>
              <a:ext uri="{FF2B5EF4-FFF2-40B4-BE49-F238E27FC236}">
                <a16:creationId xmlns:a16="http://schemas.microsoft.com/office/drawing/2014/main" id="{42F9DFC8-E3D6-45B5-A413-9F7DBC2F5F70}"/>
              </a:ext>
            </a:extLst>
          </p:cNvPr>
          <p:cNvSpPr>
            <a:spLocks noChangeShapeType="1"/>
          </p:cNvSpPr>
          <p:nvPr/>
        </p:nvSpPr>
        <p:spPr bwMode="auto">
          <a:xfrm flipH="1">
            <a:off x="7338153" y="2408906"/>
            <a:ext cx="152400" cy="3048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67" name="Line 107">
            <a:extLst>
              <a:ext uri="{FF2B5EF4-FFF2-40B4-BE49-F238E27FC236}">
                <a16:creationId xmlns:a16="http://schemas.microsoft.com/office/drawing/2014/main" id="{430636F5-9AA8-45EA-9179-7ACA7AF63D1D}"/>
              </a:ext>
            </a:extLst>
          </p:cNvPr>
          <p:cNvSpPr>
            <a:spLocks noChangeShapeType="1"/>
          </p:cNvSpPr>
          <p:nvPr/>
        </p:nvSpPr>
        <p:spPr bwMode="auto">
          <a:xfrm flipH="1">
            <a:off x="7338153" y="2408906"/>
            <a:ext cx="685800" cy="3048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68" name="Line 108">
            <a:extLst>
              <a:ext uri="{FF2B5EF4-FFF2-40B4-BE49-F238E27FC236}">
                <a16:creationId xmlns:a16="http://schemas.microsoft.com/office/drawing/2014/main" id="{6C4D644D-192C-44F6-9CA1-5138C65773FA}"/>
              </a:ext>
            </a:extLst>
          </p:cNvPr>
          <p:cNvSpPr>
            <a:spLocks noChangeShapeType="1"/>
          </p:cNvSpPr>
          <p:nvPr/>
        </p:nvSpPr>
        <p:spPr bwMode="auto">
          <a:xfrm flipH="1">
            <a:off x="6957153" y="2713706"/>
            <a:ext cx="381000" cy="18097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69075" name="Group 115">
            <a:extLst>
              <a:ext uri="{FF2B5EF4-FFF2-40B4-BE49-F238E27FC236}">
                <a16:creationId xmlns:a16="http://schemas.microsoft.com/office/drawing/2014/main" id="{30B4BDC0-F2AA-494E-A9C3-1472A63C8BB7}"/>
              </a:ext>
            </a:extLst>
          </p:cNvPr>
          <p:cNvGrpSpPr>
            <a:grpSpLocks/>
          </p:cNvGrpSpPr>
          <p:nvPr/>
        </p:nvGrpSpPr>
        <p:grpSpPr bwMode="auto">
          <a:xfrm>
            <a:off x="7490553" y="2937544"/>
            <a:ext cx="457200" cy="457200"/>
            <a:chOff x="832" y="2920"/>
            <a:chExt cx="288" cy="288"/>
          </a:xfrm>
        </p:grpSpPr>
        <p:sp>
          <p:nvSpPr>
            <p:cNvPr id="169076" name="Oval 116">
              <a:extLst>
                <a:ext uri="{FF2B5EF4-FFF2-40B4-BE49-F238E27FC236}">
                  <a16:creationId xmlns:a16="http://schemas.microsoft.com/office/drawing/2014/main" id="{CE4B8F3D-8056-439B-86BC-874721EB5298}"/>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77" name="Freeform 117">
              <a:extLst>
                <a:ext uri="{FF2B5EF4-FFF2-40B4-BE49-F238E27FC236}">
                  <a16:creationId xmlns:a16="http://schemas.microsoft.com/office/drawing/2014/main" id="{8D32A3E3-FF33-4EA4-BD29-7B177F71B461}"/>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69078" name="Line 118">
            <a:extLst>
              <a:ext uri="{FF2B5EF4-FFF2-40B4-BE49-F238E27FC236}">
                <a16:creationId xmlns:a16="http://schemas.microsoft.com/office/drawing/2014/main" id="{E70562E1-9620-45F8-8384-3740DCC9D3A6}"/>
              </a:ext>
            </a:extLst>
          </p:cNvPr>
          <p:cNvSpPr>
            <a:spLocks noChangeShapeType="1"/>
          </p:cNvSpPr>
          <p:nvPr/>
        </p:nvSpPr>
        <p:spPr bwMode="auto">
          <a:xfrm>
            <a:off x="7338153" y="2707356"/>
            <a:ext cx="381000" cy="18732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69079" name="Group 119">
            <a:extLst>
              <a:ext uri="{FF2B5EF4-FFF2-40B4-BE49-F238E27FC236}">
                <a16:creationId xmlns:a16="http://schemas.microsoft.com/office/drawing/2014/main" id="{C0107FEE-2FC9-47BB-8A05-9D3966FB7A2E}"/>
              </a:ext>
            </a:extLst>
          </p:cNvPr>
          <p:cNvGrpSpPr>
            <a:grpSpLocks/>
          </p:cNvGrpSpPr>
          <p:nvPr/>
        </p:nvGrpSpPr>
        <p:grpSpPr bwMode="auto">
          <a:xfrm>
            <a:off x="4547328" y="2928019"/>
            <a:ext cx="457200" cy="457200"/>
            <a:chOff x="832" y="2920"/>
            <a:chExt cx="288" cy="288"/>
          </a:xfrm>
        </p:grpSpPr>
        <p:sp>
          <p:nvSpPr>
            <p:cNvPr id="169080" name="Oval 120">
              <a:extLst>
                <a:ext uri="{FF2B5EF4-FFF2-40B4-BE49-F238E27FC236}">
                  <a16:creationId xmlns:a16="http://schemas.microsoft.com/office/drawing/2014/main" id="{052B0DD3-A635-43C4-B177-BF667FA952BE}"/>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81" name="Freeform 121">
              <a:extLst>
                <a:ext uri="{FF2B5EF4-FFF2-40B4-BE49-F238E27FC236}">
                  <a16:creationId xmlns:a16="http://schemas.microsoft.com/office/drawing/2014/main" id="{8412CEF4-835F-41FE-81B4-C551AD778557}"/>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69082" name="Freeform 122">
            <a:extLst>
              <a:ext uri="{FF2B5EF4-FFF2-40B4-BE49-F238E27FC236}">
                <a16:creationId xmlns:a16="http://schemas.microsoft.com/office/drawing/2014/main" id="{DE6792DB-582A-4B9D-9BE5-FDE230EF78C8}"/>
              </a:ext>
            </a:extLst>
          </p:cNvPr>
          <p:cNvSpPr>
            <a:spLocks/>
          </p:cNvSpPr>
          <p:nvPr/>
        </p:nvSpPr>
        <p:spPr bwMode="auto">
          <a:xfrm>
            <a:off x="5309328" y="2042194"/>
            <a:ext cx="76200" cy="38100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83" name="Line 123">
            <a:extLst>
              <a:ext uri="{FF2B5EF4-FFF2-40B4-BE49-F238E27FC236}">
                <a16:creationId xmlns:a16="http://schemas.microsoft.com/office/drawing/2014/main" id="{4DA34B61-728C-4336-928F-C18257EDFE11}"/>
              </a:ext>
            </a:extLst>
          </p:cNvPr>
          <p:cNvSpPr>
            <a:spLocks noChangeShapeType="1"/>
          </p:cNvSpPr>
          <p:nvPr/>
        </p:nvSpPr>
        <p:spPr bwMode="auto">
          <a:xfrm>
            <a:off x="5309328" y="2451769"/>
            <a:ext cx="0" cy="4572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169084" name="Group 124">
            <a:extLst>
              <a:ext uri="{FF2B5EF4-FFF2-40B4-BE49-F238E27FC236}">
                <a16:creationId xmlns:a16="http://schemas.microsoft.com/office/drawing/2014/main" id="{2504E249-059B-4F9B-85B5-051979393CCD}"/>
              </a:ext>
            </a:extLst>
          </p:cNvPr>
          <p:cNvGrpSpPr>
            <a:grpSpLocks/>
          </p:cNvGrpSpPr>
          <p:nvPr/>
        </p:nvGrpSpPr>
        <p:grpSpPr bwMode="auto">
          <a:xfrm>
            <a:off x="5614128" y="2923256"/>
            <a:ext cx="457200" cy="457200"/>
            <a:chOff x="832" y="2920"/>
            <a:chExt cx="288" cy="288"/>
          </a:xfrm>
        </p:grpSpPr>
        <p:sp>
          <p:nvSpPr>
            <p:cNvPr id="169085" name="Oval 125">
              <a:extLst>
                <a:ext uri="{FF2B5EF4-FFF2-40B4-BE49-F238E27FC236}">
                  <a16:creationId xmlns:a16="http://schemas.microsoft.com/office/drawing/2014/main" id="{2352456D-09F9-4D0D-9399-00433C05A2DD}"/>
                </a:ext>
              </a:extLst>
            </p:cNvPr>
            <p:cNvSpPr>
              <a:spLocks noChangeArrowheads="1"/>
            </p:cNvSpPr>
            <p:nvPr/>
          </p:nvSpPr>
          <p:spPr bwMode="auto">
            <a:xfrm>
              <a:off x="832" y="2920"/>
              <a:ext cx="288" cy="288"/>
            </a:xfrm>
            <a:prstGeom prst="ellipse">
              <a:avLst/>
            </a:prstGeom>
            <a:solidFill>
              <a:srgbClr val="9900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86" name="Freeform 126">
              <a:extLst>
                <a:ext uri="{FF2B5EF4-FFF2-40B4-BE49-F238E27FC236}">
                  <a16:creationId xmlns:a16="http://schemas.microsoft.com/office/drawing/2014/main" id="{A9B6A71A-F997-4CD6-BFF9-23CA1AF4B039}"/>
                </a:ext>
              </a:extLst>
            </p:cNvPr>
            <p:cNvSpPr>
              <a:spLocks/>
            </p:cNvSpPr>
            <p:nvPr/>
          </p:nvSpPr>
          <p:spPr bwMode="auto">
            <a:xfrm>
              <a:off x="960" y="2944"/>
              <a:ext cx="48" cy="24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sp>
        <p:nvSpPr>
          <p:cNvPr id="169087" name="Freeform 127">
            <a:extLst>
              <a:ext uri="{FF2B5EF4-FFF2-40B4-BE49-F238E27FC236}">
                <a16:creationId xmlns:a16="http://schemas.microsoft.com/office/drawing/2014/main" id="{86F3A2BA-6D6C-4D8D-87C3-11FDB2868D08}"/>
              </a:ext>
            </a:extLst>
          </p:cNvPr>
          <p:cNvSpPr>
            <a:spLocks/>
          </p:cNvSpPr>
          <p:nvPr/>
        </p:nvSpPr>
        <p:spPr bwMode="auto">
          <a:xfrm>
            <a:off x="5828441" y="2027906"/>
            <a:ext cx="76200" cy="381000"/>
          </a:xfrm>
          <a:custGeom>
            <a:avLst/>
            <a:gdLst>
              <a:gd name="T0" fmla="*/ 48 w 104"/>
              <a:gd name="T1" fmla="*/ 0 h 192"/>
              <a:gd name="T2" fmla="*/ 96 w 104"/>
              <a:gd name="T3" fmla="*/ 48 h 192"/>
              <a:gd name="T4" fmla="*/ 0 w 104"/>
              <a:gd name="T5" fmla="*/ 96 h 192"/>
              <a:gd name="T6" fmla="*/ 96 w 104"/>
              <a:gd name="T7" fmla="*/ 144 h 192"/>
              <a:gd name="T8" fmla="*/ 0 w 104"/>
              <a:gd name="T9" fmla="*/ 192 h 192"/>
            </a:gdLst>
            <a:ahLst/>
            <a:cxnLst>
              <a:cxn ang="0">
                <a:pos x="T0" y="T1"/>
              </a:cxn>
              <a:cxn ang="0">
                <a:pos x="T2" y="T3"/>
              </a:cxn>
              <a:cxn ang="0">
                <a:pos x="T4" y="T5"/>
              </a:cxn>
              <a:cxn ang="0">
                <a:pos x="T6" y="T7"/>
              </a:cxn>
              <a:cxn ang="0">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88" name="Line 128">
            <a:extLst>
              <a:ext uri="{FF2B5EF4-FFF2-40B4-BE49-F238E27FC236}">
                <a16:creationId xmlns:a16="http://schemas.microsoft.com/office/drawing/2014/main" id="{323FD038-EADD-46A8-ABFC-32DFCE4A4454}"/>
              </a:ext>
            </a:extLst>
          </p:cNvPr>
          <p:cNvSpPr>
            <a:spLocks noChangeShapeType="1"/>
          </p:cNvSpPr>
          <p:nvPr/>
        </p:nvSpPr>
        <p:spPr bwMode="auto">
          <a:xfrm>
            <a:off x="5828441" y="2437481"/>
            <a:ext cx="0" cy="4572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89" name="Line 129">
            <a:extLst>
              <a:ext uri="{FF2B5EF4-FFF2-40B4-BE49-F238E27FC236}">
                <a16:creationId xmlns:a16="http://schemas.microsoft.com/office/drawing/2014/main" id="{C47029DD-4984-4BCB-9788-DCFA45BA7F93}"/>
              </a:ext>
            </a:extLst>
          </p:cNvPr>
          <p:cNvSpPr>
            <a:spLocks noChangeShapeType="1"/>
          </p:cNvSpPr>
          <p:nvPr/>
        </p:nvSpPr>
        <p:spPr bwMode="auto">
          <a:xfrm>
            <a:off x="556353" y="6476081"/>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91" name="Text Box 131">
            <a:extLst>
              <a:ext uri="{FF2B5EF4-FFF2-40B4-BE49-F238E27FC236}">
                <a16:creationId xmlns:a16="http://schemas.microsoft.com/office/drawing/2014/main" id="{15B4E169-2781-4312-833C-E566D98F1AF1}"/>
              </a:ext>
            </a:extLst>
          </p:cNvPr>
          <p:cNvSpPr txBox="1">
            <a:spLocks noChangeArrowheads="1"/>
          </p:cNvSpPr>
          <p:nvPr/>
        </p:nvSpPr>
        <p:spPr bwMode="auto">
          <a:xfrm>
            <a:off x="327753" y="5942681"/>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srgbClr val="629DD1"/>
                </a:solidFill>
                <a:effectLst/>
                <a:uLnTx/>
                <a:uFillTx/>
                <a:latin typeface="Arial" panose="020B0604020202020204"/>
                <a:ea typeface="黑体" panose="02010609060101010101" pitchFamily="49" charset="-122"/>
                <a:cs typeface="+mn-cs"/>
              </a:rPr>
              <a:t>灵活性</a:t>
            </a:r>
          </a:p>
        </p:txBody>
      </p:sp>
      <p:sp>
        <p:nvSpPr>
          <p:cNvPr id="169092" name="Text Box 132">
            <a:extLst>
              <a:ext uri="{FF2B5EF4-FFF2-40B4-BE49-F238E27FC236}">
                <a16:creationId xmlns:a16="http://schemas.microsoft.com/office/drawing/2014/main" id="{D815314B-74B9-4BB6-A133-E4D205DBB7DF}"/>
              </a:ext>
            </a:extLst>
          </p:cNvPr>
          <p:cNvSpPr txBox="1">
            <a:spLocks noChangeArrowheads="1"/>
          </p:cNvSpPr>
          <p:nvPr/>
        </p:nvSpPr>
        <p:spPr bwMode="auto">
          <a:xfrm>
            <a:off x="2994753" y="59426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大</a:t>
            </a:r>
          </a:p>
        </p:txBody>
      </p:sp>
      <p:sp>
        <p:nvSpPr>
          <p:cNvPr id="169093" name="Text Box 133">
            <a:extLst>
              <a:ext uri="{FF2B5EF4-FFF2-40B4-BE49-F238E27FC236}">
                <a16:creationId xmlns:a16="http://schemas.microsoft.com/office/drawing/2014/main" id="{E61D0534-65FA-4157-8A38-71FE51D9FBF0}"/>
              </a:ext>
            </a:extLst>
          </p:cNvPr>
          <p:cNvSpPr txBox="1">
            <a:spLocks noChangeArrowheads="1"/>
          </p:cNvSpPr>
          <p:nvPr/>
        </p:nvSpPr>
        <p:spPr bwMode="auto">
          <a:xfrm>
            <a:off x="5052153" y="59426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小</a:t>
            </a:r>
          </a:p>
        </p:txBody>
      </p:sp>
      <p:sp>
        <p:nvSpPr>
          <p:cNvPr id="169094" name="Text Box 134">
            <a:extLst>
              <a:ext uri="{FF2B5EF4-FFF2-40B4-BE49-F238E27FC236}">
                <a16:creationId xmlns:a16="http://schemas.microsoft.com/office/drawing/2014/main" id="{9298DDC1-6F15-4139-9895-AEFAC92FE4D3}"/>
              </a:ext>
            </a:extLst>
          </p:cNvPr>
          <p:cNvSpPr txBox="1">
            <a:spLocks noChangeArrowheads="1"/>
          </p:cNvSpPr>
          <p:nvPr/>
        </p:nvSpPr>
        <p:spPr bwMode="auto">
          <a:xfrm>
            <a:off x="7109553" y="59426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大</a:t>
            </a:r>
          </a:p>
        </p:txBody>
      </p:sp>
      <p:sp>
        <p:nvSpPr>
          <p:cNvPr id="169095" name="Line 135">
            <a:extLst>
              <a:ext uri="{FF2B5EF4-FFF2-40B4-BE49-F238E27FC236}">
                <a16:creationId xmlns:a16="http://schemas.microsoft.com/office/drawing/2014/main" id="{1284CF5A-09DA-489D-BE83-CF80AFD978DF}"/>
              </a:ext>
            </a:extLst>
          </p:cNvPr>
          <p:cNvSpPr>
            <a:spLocks noChangeShapeType="1"/>
          </p:cNvSpPr>
          <p:nvPr/>
        </p:nvSpPr>
        <p:spPr bwMode="auto">
          <a:xfrm>
            <a:off x="556353" y="4037681"/>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9096" name="Text Box 136">
            <a:extLst>
              <a:ext uri="{FF2B5EF4-FFF2-40B4-BE49-F238E27FC236}">
                <a16:creationId xmlns:a16="http://schemas.microsoft.com/office/drawing/2014/main" id="{ECB26785-094F-4CF9-B17F-40629EE7A5EF}"/>
              </a:ext>
            </a:extLst>
          </p:cNvPr>
          <p:cNvSpPr txBox="1">
            <a:spLocks noChangeArrowheads="1"/>
          </p:cNvSpPr>
          <p:nvPr/>
        </p:nvSpPr>
        <p:spPr bwMode="auto">
          <a:xfrm>
            <a:off x="403953" y="3504281"/>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srgbClr val="629DD1"/>
                </a:solidFill>
                <a:effectLst/>
                <a:uLnTx/>
                <a:uFillTx/>
                <a:latin typeface="Arial" panose="020B0604020202020204"/>
                <a:ea typeface="黑体" panose="02010609060101010101" pitchFamily="49" charset="-122"/>
                <a:cs typeface="+mn-cs"/>
              </a:rPr>
              <a:t>利用多</a:t>
            </a:r>
            <a:r>
              <a:rPr kumimoji="0" lang="en-US" altLang="zh-CN" sz="2400" b="1" i="0" u="none" strike="noStrike" kern="1200" cap="none" spc="0" normalizeH="0" baseline="0" noProof="0">
                <a:ln>
                  <a:noFill/>
                </a:ln>
                <a:solidFill>
                  <a:srgbClr val="629DD1"/>
                </a:solidFill>
                <a:effectLst/>
                <a:uLnTx/>
                <a:uFillTx/>
                <a:latin typeface="Arial" panose="020B0604020202020204"/>
                <a:ea typeface="黑体" panose="02010609060101010101" pitchFamily="49" charset="-122"/>
                <a:cs typeface="+mn-cs"/>
              </a:rPr>
              <a:t>CPU</a:t>
            </a:r>
          </a:p>
        </p:txBody>
      </p:sp>
      <p:sp>
        <p:nvSpPr>
          <p:cNvPr id="169097" name="Text Box 137">
            <a:extLst>
              <a:ext uri="{FF2B5EF4-FFF2-40B4-BE49-F238E27FC236}">
                <a16:creationId xmlns:a16="http://schemas.microsoft.com/office/drawing/2014/main" id="{D0FBBCB6-321F-4FEA-8313-96ABBC929AE5}"/>
              </a:ext>
            </a:extLst>
          </p:cNvPr>
          <p:cNvSpPr txBox="1">
            <a:spLocks noChangeArrowheads="1"/>
          </p:cNvSpPr>
          <p:nvPr/>
        </p:nvSpPr>
        <p:spPr bwMode="auto">
          <a:xfrm>
            <a:off x="2994753" y="35042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差</a:t>
            </a:r>
          </a:p>
        </p:txBody>
      </p:sp>
      <p:sp>
        <p:nvSpPr>
          <p:cNvPr id="169098" name="Text Box 138">
            <a:extLst>
              <a:ext uri="{FF2B5EF4-FFF2-40B4-BE49-F238E27FC236}">
                <a16:creationId xmlns:a16="http://schemas.microsoft.com/office/drawing/2014/main" id="{E9777362-D7C0-40F9-92DE-ACD364391A6A}"/>
              </a:ext>
            </a:extLst>
          </p:cNvPr>
          <p:cNvSpPr txBox="1">
            <a:spLocks noChangeArrowheads="1"/>
          </p:cNvSpPr>
          <p:nvPr/>
        </p:nvSpPr>
        <p:spPr bwMode="auto">
          <a:xfrm>
            <a:off x="5052153" y="35042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好</a:t>
            </a:r>
          </a:p>
        </p:txBody>
      </p:sp>
      <p:sp>
        <p:nvSpPr>
          <p:cNvPr id="169099" name="Text Box 139">
            <a:extLst>
              <a:ext uri="{FF2B5EF4-FFF2-40B4-BE49-F238E27FC236}">
                <a16:creationId xmlns:a16="http://schemas.microsoft.com/office/drawing/2014/main" id="{5A05CFE5-AFF1-4CE8-8631-89691CA71BAD}"/>
              </a:ext>
            </a:extLst>
          </p:cNvPr>
          <p:cNvSpPr txBox="1">
            <a:spLocks noChangeArrowheads="1"/>
          </p:cNvSpPr>
          <p:nvPr/>
        </p:nvSpPr>
        <p:spPr bwMode="auto">
          <a:xfrm>
            <a:off x="7109553" y="350428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rPr>
              <a:t>好</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A3EB2E1-C9D4-4BDD-A6E3-6161D78A61E8}"/>
              </a:ext>
            </a:extLst>
          </p:cNvPr>
          <p:cNvSpPr>
            <a:spLocks noGrp="1"/>
          </p:cNvSpPr>
          <p:nvPr>
            <p:ph idx="1"/>
          </p:nvPr>
        </p:nvSpPr>
        <p:spPr/>
        <p:txBody>
          <a:bodyPr/>
          <a:lstStyle/>
          <a:p>
            <a:pPr marL="565150" indent="-565150" algn="just">
              <a:buNone/>
            </a:pPr>
            <a:r>
              <a:rPr lang="en-US" altLang="zh-CN" dirty="0"/>
              <a:t>1</a:t>
            </a:r>
            <a:r>
              <a:rPr lang="zh-CN" altLang="en-US" dirty="0"/>
              <a:t>．在一个已有进程中创建一个新线程比创建一个全新进程所需的时间少。</a:t>
            </a:r>
          </a:p>
          <a:p>
            <a:pPr marL="565150" indent="-565150" algn="just">
              <a:buClrTx/>
              <a:buSzTx/>
              <a:buNone/>
            </a:pPr>
            <a:r>
              <a:rPr lang="en-US" altLang="zh-CN" dirty="0"/>
              <a:t>2</a:t>
            </a:r>
            <a:r>
              <a:rPr lang="zh-CN" altLang="en-US" dirty="0"/>
              <a:t>．终止一个线程比终止一个进程花费的时间少。</a:t>
            </a:r>
          </a:p>
          <a:p>
            <a:pPr marL="565150" indent="-565150" algn="just">
              <a:buClrTx/>
              <a:buSzTx/>
              <a:buNone/>
            </a:pPr>
            <a:r>
              <a:rPr lang="en-US" altLang="zh-CN" dirty="0"/>
              <a:t>3</a:t>
            </a:r>
            <a:r>
              <a:rPr lang="zh-CN" altLang="en-US" dirty="0"/>
              <a:t>．线程间切换比进程间切换花费的时间少。</a:t>
            </a:r>
          </a:p>
          <a:p>
            <a:pPr marL="565150" indent="-565150" algn="just">
              <a:buClrTx/>
              <a:buSzTx/>
              <a:buNone/>
            </a:pPr>
            <a:r>
              <a:rPr lang="en-US" altLang="zh-CN" dirty="0"/>
              <a:t>4</a:t>
            </a:r>
            <a:r>
              <a:rPr lang="zh-CN" altLang="en-US" dirty="0"/>
              <a:t>．线程提高了不同的执行程序间通信的效率。同一个进程中的线程共享存储空间和文件，它们无需调用内核就可以互相通信。</a:t>
            </a:r>
          </a:p>
          <a:p>
            <a:endParaRPr lang="zh-CN" altLang="en-US" dirty="0"/>
          </a:p>
        </p:txBody>
      </p:sp>
      <p:sp>
        <p:nvSpPr>
          <p:cNvPr id="3" name="标题 2">
            <a:extLst>
              <a:ext uri="{FF2B5EF4-FFF2-40B4-BE49-F238E27FC236}">
                <a16:creationId xmlns:a16="http://schemas.microsoft.com/office/drawing/2014/main" id="{4CE3B344-5F02-4414-97BF-7D527B20566F}"/>
              </a:ext>
            </a:extLst>
          </p:cNvPr>
          <p:cNvSpPr>
            <a:spLocks noGrp="1"/>
          </p:cNvSpPr>
          <p:nvPr>
            <p:ph type="title"/>
          </p:nvPr>
        </p:nvSpPr>
        <p:spPr/>
        <p:txBody>
          <a:bodyPr/>
          <a:lstStyle/>
          <a:p>
            <a:r>
              <a:rPr lang="zh-CN" altLang="en-US" dirty="0"/>
              <a:t>采用线程的优点</a:t>
            </a:r>
            <a:r>
              <a:rPr lang="en-US" altLang="zh-CN" dirty="0"/>
              <a:t>: </a:t>
            </a:r>
            <a:endParaRPr lang="zh-CN" altLang="en-US" dirty="0"/>
          </a:p>
        </p:txBody>
      </p:sp>
    </p:spTree>
    <p:extLst>
      <p:ext uri="{BB962C8B-B14F-4D97-AF65-F5344CB8AC3E}">
        <p14:creationId xmlns:p14="http://schemas.microsoft.com/office/powerpoint/2010/main" val="59981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4D74CC61-B22B-48EA-9C38-97B9D8926FC0}"/>
              </a:ext>
            </a:extLst>
          </p:cNvPr>
          <p:cNvSpPr>
            <a:spLocks noGrp="1" noChangeArrowheads="1"/>
          </p:cNvSpPr>
          <p:nvPr>
            <p:ph type="title"/>
          </p:nvPr>
        </p:nvSpPr>
        <p:spPr/>
        <p:txBody>
          <a:bodyPr/>
          <a:lstStyle/>
          <a:p>
            <a:r>
              <a:rPr lang="zh-CN" altLang="en-US"/>
              <a:t>线程总结</a:t>
            </a:r>
          </a:p>
        </p:txBody>
      </p:sp>
      <p:sp>
        <p:nvSpPr>
          <p:cNvPr id="171013" name="Rectangle 5">
            <a:extLst>
              <a:ext uri="{FF2B5EF4-FFF2-40B4-BE49-F238E27FC236}">
                <a16:creationId xmlns:a16="http://schemas.microsoft.com/office/drawing/2014/main" id="{93BA7310-2B9B-43FE-9815-4D70B1D0D7F2}"/>
              </a:ext>
            </a:extLst>
          </p:cNvPr>
          <p:cNvSpPr>
            <a:spLocks noChangeArrowheads="1"/>
          </p:cNvSpPr>
          <p:nvPr/>
        </p:nvSpPr>
        <p:spPr bwMode="auto">
          <a:xfrm>
            <a:off x="307975" y="1268413"/>
            <a:ext cx="79216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进程 </a:t>
            </a:r>
            <a:r>
              <a:rPr kumimoji="0"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地址空间 </a:t>
            </a:r>
            <a:r>
              <a:rPr kumimoji="0"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指令执行序列</a:t>
            </a:r>
            <a:r>
              <a:rPr kumimoji="0" lang="zh-CN" altLang="en-US" sz="24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 </a:t>
            </a:r>
          </a:p>
        </p:txBody>
      </p:sp>
      <p:sp>
        <p:nvSpPr>
          <p:cNvPr id="171014" name="Rectangle 6">
            <a:extLst>
              <a:ext uri="{FF2B5EF4-FFF2-40B4-BE49-F238E27FC236}">
                <a16:creationId xmlns:a16="http://schemas.microsoft.com/office/drawing/2014/main" id="{70968242-BE7B-4C92-BCCB-B1ED242E6AA0}"/>
              </a:ext>
            </a:extLst>
          </p:cNvPr>
          <p:cNvSpPr>
            <a:spLocks noChangeArrowheads="1"/>
          </p:cNvSpPr>
          <p:nvPr/>
        </p:nvSpPr>
        <p:spPr bwMode="auto">
          <a:xfrm>
            <a:off x="304800" y="1905000"/>
            <a:ext cx="8610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一个地址空间</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多个指令执行序列  引出线程</a:t>
            </a:r>
          </a:p>
        </p:txBody>
      </p:sp>
      <p:sp>
        <p:nvSpPr>
          <p:cNvPr id="171015" name="Rectangle 7">
            <a:extLst>
              <a:ext uri="{FF2B5EF4-FFF2-40B4-BE49-F238E27FC236}">
                <a16:creationId xmlns:a16="http://schemas.microsoft.com/office/drawing/2014/main" id="{45791F1B-0F78-4ECF-8951-14F45FC227F5}"/>
              </a:ext>
            </a:extLst>
          </p:cNvPr>
          <p:cNvSpPr>
            <a:spLocks noChangeArrowheads="1"/>
          </p:cNvSpPr>
          <p:nvPr/>
        </p:nvSpPr>
        <p:spPr bwMode="auto">
          <a:xfrm>
            <a:off x="304800" y="2514600"/>
            <a:ext cx="8610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线程具有并发的优点，却比进程的代价低得多</a:t>
            </a:r>
          </a:p>
        </p:txBody>
      </p:sp>
      <p:sp>
        <p:nvSpPr>
          <p:cNvPr id="171017" name="Rectangle 9">
            <a:extLst>
              <a:ext uri="{FF2B5EF4-FFF2-40B4-BE49-F238E27FC236}">
                <a16:creationId xmlns:a16="http://schemas.microsoft.com/office/drawing/2014/main" id="{A0DF7368-D68E-4226-ADAD-52F0BEB1A305}"/>
              </a:ext>
            </a:extLst>
          </p:cNvPr>
          <p:cNvSpPr>
            <a:spLocks noChangeArrowheads="1"/>
          </p:cNvSpPr>
          <p:nvPr/>
        </p:nvSpPr>
        <p:spPr bwMode="auto">
          <a:xfrm>
            <a:off x="304800" y="3200400"/>
            <a:ext cx="8610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en-US" altLang="zh-CN" sz="24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WebExplorer</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表明线程简单实用  线程怎么实现</a:t>
            </a:r>
          </a:p>
        </p:txBody>
      </p:sp>
      <p:sp>
        <p:nvSpPr>
          <p:cNvPr id="171018" name="Rectangle 10">
            <a:extLst>
              <a:ext uri="{FF2B5EF4-FFF2-40B4-BE49-F238E27FC236}">
                <a16:creationId xmlns:a16="http://schemas.microsoft.com/office/drawing/2014/main" id="{679FF286-ED65-451B-928C-667AD410DD5F}"/>
              </a:ext>
            </a:extLst>
          </p:cNvPr>
          <p:cNvSpPr>
            <a:spLocks noChangeArrowheads="1"/>
          </p:cNvSpPr>
          <p:nvPr/>
        </p:nvSpPr>
        <p:spPr bwMode="auto">
          <a:xfrm>
            <a:off x="304800" y="3886200"/>
            <a:ext cx="8610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线程在同一地址空间中  线程库可以用户级实现</a:t>
            </a:r>
          </a:p>
        </p:txBody>
      </p:sp>
      <p:sp>
        <p:nvSpPr>
          <p:cNvPr id="171019" name="Rectangle 11">
            <a:extLst>
              <a:ext uri="{FF2B5EF4-FFF2-40B4-BE49-F238E27FC236}">
                <a16:creationId xmlns:a16="http://schemas.microsoft.com/office/drawing/2014/main" id="{4B8B197B-D07F-4587-AC28-B49EF4D092CE}"/>
              </a:ext>
            </a:extLst>
          </p:cNvPr>
          <p:cNvSpPr>
            <a:spLocks noChangeArrowheads="1"/>
          </p:cNvSpPr>
          <p:nvPr/>
        </p:nvSpPr>
        <p:spPr bwMode="auto">
          <a:xfrm>
            <a:off x="304800" y="4572000"/>
            <a:ext cx="8610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用户级线程，核心级线程，两者都有 </a:t>
            </a:r>
          </a:p>
        </p:txBody>
      </p:sp>
      <p:sp>
        <p:nvSpPr>
          <p:cNvPr id="171022" name="Rectangle 14">
            <a:extLst>
              <a:ext uri="{FF2B5EF4-FFF2-40B4-BE49-F238E27FC236}">
                <a16:creationId xmlns:a16="http://schemas.microsoft.com/office/drawing/2014/main" id="{5CE58010-12A5-4F44-918A-BC56814C7E61}"/>
              </a:ext>
            </a:extLst>
          </p:cNvPr>
          <p:cNvSpPr>
            <a:spLocks noChangeArrowheads="1"/>
          </p:cNvSpPr>
          <p:nvPr/>
        </p:nvSpPr>
        <p:spPr bwMode="auto">
          <a:xfrm>
            <a:off x="304800" y="5257800"/>
            <a:ext cx="8610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30000"/>
              </a:lnSpc>
              <a:spcBef>
                <a:spcPct val="20000"/>
              </a:spcBef>
              <a:spcAft>
                <a:spcPts val="0"/>
              </a:spcAft>
              <a:buClr>
                <a:srgbClr val="993300"/>
              </a:buClr>
              <a:buSzPct val="90000"/>
              <a:buFont typeface="Wingdings" panose="05000000000000000000" pitchFamily="2" charset="2"/>
              <a:buChar char="n"/>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各类线程的实现细节，其中上下文切换是核心</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1013"/>
                                        </p:tgtEl>
                                        <p:attrNameLst>
                                          <p:attrName>style.visibility</p:attrName>
                                        </p:attrNameLst>
                                      </p:cBhvr>
                                      <p:to>
                                        <p:strVal val="visible"/>
                                      </p:to>
                                    </p:set>
                                    <p:animEffect transition="in" filter="dissolve">
                                      <p:cBhvr>
                                        <p:cTn id="7" dur="500"/>
                                        <p:tgtEl>
                                          <p:spTgt spid="1710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1014"/>
                                        </p:tgtEl>
                                        <p:attrNameLst>
                                          <p:attrName>style.visibility</p:attrName>
                                        </p:attrNameLst>
                                      </p:cBhvr>
                                      <p:to>
                                        <p:strVal val="visible"/>
                                      </p:to>
                                    </p:set>
                                    <p:animEffect transition="in" filter="dissolve">
                                      <p:cBhvr>
                                        <p:cTn id="12" dur="500"/>
                                        <p:tgtEl>
                                          <p:spTgt spid="1710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1015"/>
                                        </p:tgtEl>
                                        <p:attrNameLst>
                                          <p:attrName>style.visibility</p:attrName>
                                        </p:attrNameLst>
                                      </p:cBhvr>
                                      <p:to>
                                        <p:strVal val="visible"/>
                                      </p:to>
                                    </p:set>
                                    <p:animEffect transition="in" filter="dissolve">
                                      <p:cBhvr>
                                        <p:cTn id="17" dur="500"/>
                                        <p:tgtEl>
                                          <p:spTgt spid="1710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1017"/>
                                        </p:tgtEl>
                                        <p:attrNameLst>
                                          <p:attrName>style.visibility</p:attrName>
                                        </p:attrNameLst>
                                      </p:cBhvr>
                                      <p:to>
                                        <p:strVal val="visible"/>
                                      </p:to>
                                    </p:set>
                                    <p:animEffect transition="in" filter="dissolve">
                                      <p:cBhvr>
                                        <p:cTn id="22" dur="500"/>
                                        <p:tgtEl>
                                          <p:spTgt spid="1710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71018"/>
                                        </p:tgtEl>
                                        <p:attrNameLst>
                                          <p:attrName>style.visibility</p:attrName>
                                        </p:attrNameLst>
                                      </p:cBhvr>
                                      <p:to>
                                        <p:strVal val="visible"/>
                                      </p:to>
                                    </p:set>
                                    <p:animEffect transition="in" filter="dissolve">
                                      <p:cBhvr>
                                        <p:cTn id="27" dur="500"/>
                                        <p:tgtEl>
                                          <p:spTgt spid="1710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1019"/>
                                        </p:tgtEl>
                                        <p:attrNameLst>
                                          <p:attrName>style.visibility</p:attrName>
                                        </p:attrNameLst>
                                      </p:cBhvr>
                                      <p:to>
                                        <p:strVal val="visible"/>
                                      </p:to>
                                    </p:set>
                                    <p:animEffect transition="in" filter="dissolve">
                                      <p:cBhvr>
                                        <p:cTn id="32" dur="500"/>
                                        <p:tgtEl>
                                          <p:spTgt spid="17101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71022"/>
                                        </p:tgtEl>
                                        <p:attrNameLst>
                                          <p:attrName>style.visibility</p:attrName>
                                        </p:attrNameLst>
                                      </p:cBhvr>
                                      <p:to>
                                        <p:strVal val="visible"/>
                                      </p:to>
                                    </p:set>
                                    <p:animEffect transition="in" filter="dissolve">
                                      <p:cBhvr>
                                        <p:cTn id="37" dur="500"/>
                                        <p:tgtEl>
                                          <p:spTgt spid="171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3" grpId="0"/>
      <p:bldP spid="171014" grpId="0"/>
      <p:bldP spid="171015" grpId="0"/>
      <p:bldP spid="171017" grpId="0"/>
      <p:bldP spid="171018" grpId="0"/>
      <p:bldP spid="171019" grpId="0"/>
      <p:bldP spid="171022" grpId="0"/>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a:extLst>
              <a:ext uri="{FF2B5EF4-FFF2-40B4-BE49-F238E27FC236}">
                <a16:creationId xmlns:a16="http://schemas.microsoft.com/office/drawing/2014/main" id="{53E9551C-45B1-4409-A952-B8DA5515430F}"/>
              </a:ext>
            </a:extLst>
          </p:cNvPr>
          <p:cNvSpPr>
            <a:spLocks noGrp="1" noRot="1" noChangeArrowheads="1"/>
          </p:cNvSpPr>
          <p:nvPr>
            <p:ph type="title"/>
          </p:nvPr>
        </p:nvSpPr>
        <p:spPr/>
        <p:txBody>
          <a:bodyPr/>
          <a:lstStyle/>
          <a:p>
            <a:r>
              <a:rPr lang="zh-CN" altLang="en-US"/>
              <a:t>作业</a:t>
            </a:r>
          </a:p>
        </p:txBody>
      </p:sp>
      <p:sp>
        <p:nvSpPr>
          <p:cNvPr id="346115" name="Rectangle 3">
            <a:extLst>
              <a:ext uri="{FF2B5EF4-FFF2-40B4-BE49-F238E27FC236}">
                <a16:creationId xmlns:a16="http://schemas.microsoft.com/office/drawing/2014/main" id="{43FC0E0C-500B-48EA-B10B-7B07D82663AF}"/>
              </a:ext>
            </a:extLst>
          </p:cNvPr>
          <p:cNvSpPr>
            <a:spLocks noGrp="1" noRot="1" noChangeArrowheads="1"/>
          </p:cNvSpPr>
          <p:nvPr>
            <p:ph type="body" idx="1"/>
          </p:nvPr>
        </p:nvSpPr>
        <p:spPr/>
        <p:txBody>
          <a:bodyPr/>
          <a:lstStyle/>
          <a:p>
            <a:r>
              <a:rPr lang="zh-CN" altLang="zh-CN" dirty="0"/>
              <a:t>书</a:t>
            </a:r>
            <a:r>
              <a:rPr lang="en-US" altLang="zh-CN" dirty="0"/>
              <a:t>P84</a:t>
            </a:r>
            <a:endParaRPr lang="zh-CN" altLang="zh-CN" dirty="0"/>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第二章：</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P72: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8</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18</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19</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22</a:t>
            </a:r>
            <a:endParaRPr lang="en-US" altLang="zh-CN" sz="1800"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补充题：</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道</a:t>
            </a:r>
            <a:endParaRPr lang="en-US"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EBA0A6B-1E24-496D-86A9-45978C84684D}"/>
              </a:ext>
            </a:extLst>
          </p:cNvPr>
          <p:cNvSpPr>
            <a:spLocks noGrp="1"/>
          </p:cNvSpPr>
          <p:nvPr>
            <p:ph idx="1"/>
          </p:nvPr>
        </p:nvSpPr>
        <p:spPr/>
        <p:txBody>
          <a:bodyPr/>
          <a:lstStyle/>
          <a:p>
            <a:pPr algn="just">
              <a:buNone/>
            </a:pPr>
            <a:r>
              <a:rPr lang="en-US" altLang="zh-CN" dirty="0">
                <a:solidFill>
                  <a:srgbClr val="FF0000"/>
                </a:solidFill>
              </a:rPr>
              <a:t>1. </a:t>
            </a:r>
            <a:r>
              <a:rPr lang="zh-CN" altLang="en-US" dirty="0">
                <a:solidFill>
                  <a:srgbClr val="FF0000"/>
                </a:solidFill>
              </a:rPr>
              <a:t>进程的三种基本状态：</a:t>
            </a:r>
          </a:p>
          <a:p>
            <a:pPr algn="just">
              <a:buNone/>
            </a:pPr>
            <a:r>
              <a:rPr lang="en-US" altLang="zh-CN" dirty="0">
                <a:solidFill>
                  <a:srgbClr val="FF0000"/>
                </a:solidFill>
              </a:rPr>
              <a:t>1</a:t>
            </a:r>
            <a:r>
              <a:rPr lang="zh-CN" altLang="en-US" dirty="0">
                <a:solidFill>
                  <a:srgbClr val="FF0000"/>
                </a:solidFill>
              </a:rPr>
              <a:t>）就绪（</a:t>
            </a:r>
            <a:r>
              <a:rPr lang="en-US" altLang="zh-CN" dirty="0">
                <a:solidFill>
                  <a:srgbClr val="FF0000"/>
                </a:solidFill>
              </a:rPr>
              <a:t>Ready</a:t>
            </a:r>
            <a:r>
              <a:rPr lang="zh-CN" altLang="en-US" dirty="0">
                <a:solidFill>
                  <a:srgbClr val="FF0000"/>
                </a:solidFill>
              </a:rPr>
              <a:t>）状态：</a:t>
            </a:r>
            <a:r>
              <a:rPr lang="zh-CN" altLang="en-US" dirty="0"/>
              <a:t>当进程已分配到除</a:t>
            </a:r>
            <a:r>
              <a:rPr lang="en-US" altLang="zh-CN" dirty="0"/>
              <a:t>CPU</a:t>
            </a:r>
            <a:r>
              <a:rPr lang="zh-CN" altLang="en-US" dirty="0"/>
              <a:t>以外的所有必要资源后，只要再获得</a:t>
            </a:r>
            <a:r>
              <a:rPr lang="en-US" altLang="zh-CN" dirty="0"/>
              <a:t>CPU</a:t>
            </a:r>
            <a:r>
              <a:rPr lang="zh-CN" altLang="en-US" dirty="0"/>
              <a:t>，便可立即执行。</a:t>
            </a:r>
          </a:p>
          <a:p>
            <a:pPr algn="just">
              <a:buNone/>
            </a:pPr>
            <a:r>
              <a:rPr lang="zh-CN" altLang="en-US" dirty="0"/>
              <a:t> </a:t>
            </a:r>
            <a:r>
              <a:rPr lang="en-US" altLang="zh-CN" dirty="0">
                <a:solidFill>
                  <a:srgbClr val="FF0000"/>
                </a:solidFill>
              </a:rPr>
              <a:t>2</a:t>
            </a:r>
            <a:r>
              <a:rPr lang="zh-CN" altLang="en-US" dirty="0">
                <a:solidFill>
                  <a:srgbClr val="FF0000"/>
                </a:solidFill>
              </a:rPr>
              <a:t>）执行状态：</a:t>
            </a:r>
            <a:r>
              <a:rPr lang="zh-CN" altLang="en-US" dirty="0"/>
              <a:t>进程已获得</a:t>
            </a:r>
            <a:r>
              <a:rPr lang="en-US" altLang="zh-CN" dirty="0"/>
              <a:t>CPU</a:t>
            </a:r>
            <a:r>
              <a:rPr lang="zh-CN" altLang="en-US" dirty="0"/>
              <a:t>，其程序正在执行。</a:t>
            </a:r>
          </a:p>
          <a:p>
            <a:pPr algn="just">
              <a:buNone/>
            </a:pPr>
            <a:r>
              <a:rPr lang="zh-CN" altLang="en-US" dirty="0"/>
              <a:t> </a:t>
            </a:r>
            <a:r>
              <a:rPr lang="en-US" altLang="zh-CN" dirty="0">
                <a:solidFill>
                  <a:srgbClr val="FF0000"/>
                </a:solidFill>
              </a:rPr>
              <a:t>3</a:t>
            </a:r>
            <a:r>
              <a:rPr lang="zh-CN" altLang="en-US" dirty="0">
                <a:solidFill>
                  <a:srgbClr val="FF0000"/>
                </a:solidFill>
              </a:rPr>
              <a:t>）阻塞状态：</a:t>
            </a:r>
            <a:r>
              <a:rPr lang="zh-CN" altLang="en-US" dirty="0"/>
              <a:t>正在执行的进程由于发生某事件而暂时无法继续执行时，便放弃处理机而处于暂停状态，把这种暂停状态称为阻塞状态，有时也称为等待状态。</a:t>
            </a:r>
          </a:p>
          <a:p>
            <a:endParaRPr lang="zh-CN" altLang="en-US" dirty="0"/>
          </a:p>
        </p:txBody>
      </p:sp>
      <p:sp>
        <p:nvSpPr>
          <p:cNvPr id="3" name="标题 2">
            <a:extLst>
              <a:ext uri="{FF2B5EF4-FFF2-40B4-BE49-F238E27FC236}">
                <a16:creationId xmlns:a16="http://schemas.microsoft.com/office/drawing/2014/main" id="{7D9FBC10-1A20-47B4-90CA-BD4AB5985199}"/>
              </a:ext>
            </a:extLst>
          </p:cNvPr>
          <p:cNvSpPr>
            <a:spLocks noGrp="1"/>
          </p:cNvSpPr>
          <p:nvPr>
            <p:ph type="title"/>
          </p:nvPr>
        </p:nvSpPr>
        <p:spPr/>
        <p:txBody>
          <a:bodyPr/>
          <a:lstStyle/>
          <a:p>
            <a:r>
              <a:rPr lang="en-US" altLang="zh-CN" dirty="0"/>
              <a:t>2.2.2 </a:t>
            </a:r>
            <a:r>
              <a:rPr lang="zh-CN" altLang="en-US" dirty="0"/>
              <a:t>进程的状态</a:t>
            </a:r>
            <a:br>
              <a:rPr lang="zh-CN" altLang="en-US" dirty="0"/>
            </a:br>
            <a:endParaRPr lang="zh-CN" altLang="en-US" dirty="0"/>
          </a:p>
        </p:txBody>
      </p:sp>
    </p:spTree>
    <p:extLst>
      <p:ext uri="{BB962C8B-B14F-4D97-AF65-F5344CB8AC3E}">
        <p14:creationId xmlns:p14="http://schemas.microsoft.com/office/powerpoint/2010/main" val="1193201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Oval 4">
            <a:extLst>
              <a:ext uri="{FF2B5EF4-FFF2-40B4-BE49-F238E27FC236}">
                <a16:creationId xmlns:a16="http://schemas.microsoft.com/office/drawing/2014/main" id="{C2970FAD-B29F-4B38-96C8-2F2A27813178}"/>
              </a:ext>
            </a:extLst>
          </p:cNvPr>
          <p:cNvSpPr>
            <a:spLocks noChangeArrowheads="1"/>
          </p:cNvSpPr>
          <p:nvPr/>
        </p:nvSpPr>
        <p:spPr bwMode="auto">
          <a:xfrm>
            <a:off x="1260475" y="4068763"/>
            <a:ext cx="1882775" cy="1046162"/>
          </a:xfrm>
          <a:prstGeom prst="ellipse">
            <a:avLst/>
          </a:prstGeom>
          <a:gradFill rotWithShape="0">
            <a:gsLst>
              <a:gs pos="0">
                <a:srgbClr val="A5A5A5"/>
              </a:gs>
              <a:gs pos="50000">
                <a:srgbClr val="FFFFFF"/>
              </a:gs>
              <a:gs pos="100000">
                <a:srgbClr val="A5A5A5"/>
              </a:gs>
            </a:gsLst>
            <a:lin ang="5400000" scaled="1"/>
          </a:gradFill>
          <a:ln w="9525">
            <a:solidFill>
              <a:srgbClr val="000000"/>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latin typeface="楷体_GB2312" pitchFamily="49" charset="-122"/>
                <a:ea typeface="楷体_GB2312" pitchFamily="49" charset="-122"/>
              </a:rPr>
              <a:t>就绪态</a:t>
            </a:r>
          </a:p>
        </p:txBody>
      </p:sp>
      <p:sp>
        <p:nvSpPr>
          <p:cNvPr id="33795" name="Oval 5">
            <a:extLst>
              <a:ext uri="{FF2B5EF4-FFF2-40B4-BE49-F238E27FC236}">
                <a16:creationId xmlns:a16="http://schemas.microsoft.com/office/drawing/2014/main" id="{B0335BD8-330C-4593-9245-66C2762C7AAB}"/>
              </a:ext>
            </a:extLst>
          </p:cNvPr>
          <p:cNvSpPr>
            <a:spLocks noChangeArrowheads="1"/>
          </p:cNvSpPr>
          <p:nvPr/>
        </p:nvSpPr>
        <p:spPr bwMode="auto">
          <a:xfrm>
            <a:off x="3348038" y="1874838"/>
            <a:ext cx="1881187" cy="1046162"/>
          </a:xfrm>
          <a:prstGeom prst="ellipse">
            <a:avLst/>
          </a:prstGeom>
          <a:gradFill rotWithShape="0">
            <a:gsLst>
              <a:gs pos="0">
                <a:srgbClr val="A5A5A5"/>
              </a:gs>
              <a:gs pos="50000">
                <a:srgbClr val="FFFFFF"/>
              </a:gs>
              <a:gs pos="100000">
                <a:srgbClr val="A5A5A5"/>
              </a:gs>
            </a:gsLst>
            <a:lin ang="5400000" scaled="1"/>
          </a:gradFill>
          <a:ln w="9525">
            <a:solidFill>
              <a:srgbClr val="000000"/>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latin typeface="楷体_GB2312" pitchFamily="49" charset="-122"/>
                <a:ea typeface="楷体_GB2312" pitchFamily="49" charset="-122"/>
              </a:rPr>
              <a:t>运行态</a:t>
            </a:r>
          </a:p>
        </p:txBody>
      </p:sp>
      <p:sp>
        <p:nvSpPr>
          <p:cNvPr id="33796" name="Oval 6">
            <a:extLst>
              <a:ext uri="{FF2B5EF4-FFF2-40B4-BE49-F238E27FC236}">
                <a16:creationId xmlns:a16="http://schemas.microsoft.com/office/drawing/2014/main" id="{03801CA0-EBB2-46DA-8FDF-95BA9B7AD81A}"/>
              </a:ext>
            </a:extLst>
          </p:cNvPr>
          <p:cNvSpPr>
            <a:spLocks noChangeArrowheads="1"/>
          </p:cNvSpPr>
          <p:nvPr/>
        </p:nvSpPr>
        <p:spPr bwMode="auto">
          <a:xfrm>
            <a:off x="5434013" y="4027488"/>
            <a:ext cx="1881187" cy="1046162"/>
          </a:xfrm>
          <a:prstGeom prst="ellipse">
            <a:avLst/>
          </a:prstGeom>
          <a:gradFill rotWithShape="0">
            <a:gsLst>
              <a:gs pos="0">
                <a:srgbClr val="A5A5A5"/>
              </a:gs>
              <a:gs pos="50000">
                <a:srgbClr val="FFFFFF"/>
              </a:gs>
              <a:gs pos="100000">
                <a:srgbClr val="A5A5A5"/>
              </a:gs>
            </a:gsLst>
            <a:lin ang="5400000" scaled="1"/>
          </a:gradFill>
          <a:ln w="9525">
            <a:solidFill>
              <a:srgbClr val="000000"/>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latin typeface="楷体_GB2312" pitchFamily="49" charset="-122"/>
                <a:ea typeface="楷体_GB2312" pitchFamily="49" charset="-122"/>
              </a:rPr>
              <a:t>等待态</a:t>
            </a:r>
          </a:p>
        </p:txBody>
      </p:sp>
      <p:sp>
        <p:nvSpPr>
          <p:cNvPr id="452615" name="Freeform 7">
            <a:extLst>
              <a:ext uri="{FF2B5EF4-FFF2-40B4-BE49-F238E27FC236}">
                <a16:creationId xmlns:a16="http://schemas.microsoft.com/office/drawing/2014/main" id="{E18512E7-BF4F-48C9-9326-E54AE1A1D82F}"/>
              </a:ext>
            </a:extLst>
          </p:cNvPr>
          <p:cNvSpPr>
            <a:spLocks/>
          </p:cNvSpPr>
          <p:nvPr/>
        </p:nvSpPr>
        <p:spPr bwMode="auto">
          <a:xfrm>
            <a:off x="2176463" y="2530475"/>
            <a:ext cx="1222375" cy="1517650"/>
          </a:xfrm>
          <a:custGeom>
            <a:avLst/>
            <a:gdLst>
              <a:gd name="T0" fmla="*/ 0 w 1080"/>
              <a:gd name="T1" fmla="*/ 2147483647 h 1110"/>
              <a:gd name="T2" fmla="*/ 2147483647 w 1080"/>
              <a:gd name="T3" fmla="*/ 2147483647 h 1110"/>
              <a:gd name="T4" fmla="*/ 2147483647 w 1080"/>
              <a:gd name="T5" fmla="*/ 0 h 1110"/>
              <a:gd name="T6" fmla="*/ 0 60000 65536"/>
              <a:gd name="T7" fmla="*/ 0 60000 65536"/>
              <a:gd name="T8" fmla="*/ 0 60000 65536"/>
              <a:gd name="T9" fmla="*/ 0 w 1080"/>
              <a:gd name="T10" fmla="*/ 0 h 1110"/>
              <a:gd name="T11" fmla="*/ 1080 w 1080"/>
              <a:gd name="T12" fmla="*/ 1110 h 1110"/>
            </a:gdLst>
            <a:ahLst/>
            <a:cxnLst>
              <a:cxn ang="T6">
                <a:pos x="T0" y="T1"/>
              </a:cxn>
              <a:cxn ang="T7">
                <a:pos x="T2" y="T3"/>
              </a:cxn>
              <a:cxn ang="T8">
                <a:pos x="T4" y="T5"/>
              </a:cxn>
            </a:cxnLst>
            <a:rect l="T9" t="T10" r="T11" b="T12"/>
            <a:pathLst>
              <a:path w="1080" h="1110">
                <a:moveTo>
                  <a:pt x="0" y="1110"/>
                </a:moveTo>
                <a:cubicBezTo>
                  <a:pt x="52" y="842"/>
                  <a:pt x="104" y="575"/>
                  <a:pt x="284" y="390"/>
                </a:cubicBezTo>
                <a:cubicBezTo>
                  <a:pt x="464" y="205"/>
                  <a:pt x="945" y="50"/>
                  <a:pt x="1080" y="0"/>
                </a:cubicBezTo>
              </a:path>
            </a:pathLst>
          </a:custGeom>
          <a:noFill/>
          <a:ln w="38100">
            <a:solidFill>
              <a:schemeClr val="tx2">
                <a:lumMod val="60000"/>
                <a:lumOff val="40000"/>
              </a:schemeClr>
            </a:solidFill>
            <a:round/>
            <a:headEnd/>
            <a:tailEnd type="arrow" w="med" len="med"/>
          </a:ln>
        </p:spPr>
        <p:txBody>
          <a:bodyPr/>
          <a:lstStyle/>
          <a:p>
            <a:pPr eaLnBrk="1" hangingPunct="1">
              <a:defRPr/>
            </a:pPr>
            <a:endParaRPr lang="zh-CN" altLang="en-US">
              <a:latin typeface="Arial" charset="0"/>
            </a:endParaRPr>
          </a:p>
        </p:txBody>
      </p:sp>
      <p:sp>
        <p:nvSpPr>
          <p:cNvPr id="452616" name="Freeform 8">
            <a:extLst>
              <a:ext uri="{FF2B5EF4-FFF2-40B4-BE49-F238E27FC236}">
                <a16:creationId xmlns:a16="http://schemas.microsoft.com/office/drawing/2014/main" id="{BAB886FC-AF3E-47DE-A109-A0F92B096AB1}"/>
              </a:ext>
            </a:extLst>
          </p:cNvPr>
          <p:cNvSpPr>
            <a:spLocks/>
          </p:cNvSpPr>
          <p:nvPr/>
        </p:nvSpPr>
        <p:spPr bwMode="auto">
          <a:xfrm>
            <a:off x="5253038" y="2484438"/>
            <a:ext cx="1409700" cy="1557337"/>
          </a:xfrm>
          <a:custGeom>
            <a:avLst/>
            <a:gdLst>
              <a:gd name="T0" fmla="*/ 0 w 1246"/>
              <a:gd name="T1" fmla="*/ 0 h 1140"/>
              <a:gd name="T2" fmla="*/ 2147483647 w 1246"/>
              <a:gd name="T3" fmla="*/ 2147483647 h 1140"/>
              <a:gd name="T4" fmla="*/ 2147483647 w 1246"/>
              <a:gd name="T5" fmla="*/ 2147483647 h 1140"/>
              <a:gd name="T6" fmla="*/ 0 60000 65536"/>
              <a:gd name="T7" fmla="*/ 0 60000 65536"/>
              <a:gd name="T8" fmla="*/ 0 60000 65536"/>
              <a:gd name="T9" fmla="*/ 0 w 1246"/>
              <a:gd name="T10" fmla="*/ 0 h 1140"/>
              <a:gd name="T11" fmla="*/ 1246 w 1246"/>
              <a:gd name="T12" fmla="*/ 1140 h 1140"/>
            </a:gdLst>
            <a:ahLst/>
            <a:cxnLst>
              <a:cxn ang="T6">
                <a:pos x="T0" y="T1"/>
              </a:cxn>
              <a:cxn ang="T7">
                <a:pos x="T2" y="T3"/>
              </a:cxn>
              <a:cxn ang="T8">
                <a:pos x="T4" y="T5"/>
              </a:cxn>
            </a:cxnLst>
            <a:rect l="T9" t="T10" r="T11" b="T12"/>
            <a:pathLst>
              <a:path w="1246" h="1140">
                <a:moveTo>
                  <a:pt x="0" y="0"/>
                </a:moveTo>
                <a:cubicBezTo>
                  <a:pt x="316" y="17"/>
                  <a:pt x="632" y="35"/>
                  <a:pt x="840" y="225"/>
                </a:cubicBezTo>
                <a:cubicBezTo>
                  <a:pt x="1048" y="415"/>
                  <a:pt x="1178" y="988"/>
                  <a:pt x="1246" y="1140"/>
                </a:cubicBezTo>
              </a:path>
            </a:pathLst>
          </a:custGeom>
          <a:noFill/>
          <a:ln w="38100">
            <a:solidFill>
              <a:schemeClr val="tx2">
                <a:lumMod val="60000"/>
                <a:lumOff val="40000"/>
              </a:schemeClr>
            </a:solidFill>
            <a:round/>
            <a:headEnd/>
            <a:tailEnd type="arrow" w="med" len="med"/>
          </a:ln>
        </p:spPr>
        <p:txBody>
          <a:bodyPr/>
          <a:lstStyle/>
          <a:p>
            <a:pPr eaLnBrk="1" hangingPunct="1">
              <a:defRPr/>
            </a:pPr>
            <a:endParaRPr lang="zh-CN" altLang="en-US">
              <a:latin typeface="Arial" charset="0"/>
            </a:endParaRPr>
          </a:p>
        </p:txBody>
      </p:sp>
      <p:sp>
        <p:nvSpPr>
          <p:cNvPr id="452617" name="Freeform 9">
            <a:extLst>
              <a:ext uri="{FF2B5EF4-FFF2-40B4-BE49-F238E27FC236}">
                <a16:creationId xmlns:a16="http://schemas.microsoft.com/office/drawing/2014/main" id="{23786072-4FA1-431F-9C4C-1CE153663882}"/>
              </a:ext>
            </a:extLst>
          </p:cNvPr>
          <p:cNvSpPr>
            <a:spLocks/>
          </p:cNvSpPr>
          <p:nvPr/>
        </p:nvSpPr>
        <p:spPr bwMode="auto">
          <a:xfrm>
            <a:off x="2967038" y="2865438"/>
            <a:ext cx="762000" cy="1476375"/>
          </a:xfrm>
          <a:custGeom>
            <a:avLst/>
            <a:gdLst>
              <a:gd name="T0" fmla="*/ 2147483647 w 674"/>
              <a:gd name="T1" fmla="*/ 0 h 1080"/>
              <a:gd name="T2" fmla="*/ 2147483647 w 674"/>
              <a:gd name="T3" fmla="*/ 2147483647 h 1080"/>
              <a:gd name="T4" fmla="*/ 0 w 674"/>
              <a:gd name="T5" fmla="*/ 2147483647 h 1080"/>
              <a:gd name="T6" fmla="*/ 0 60000 65536"/>
              <a:gd name="T7" fmla="*/ 0 60000 65536"/>
              <a:gd name="T8" fmla="*/ 0 60000 65536"/>
              <a:gd name="T9" fmla="*/ 0 w 674"/>
              <a:gd name="T10" fmla="*/ 0 h 1080"/>
              <a:gd name="T11" fmla="*/ 674 w 674"/>
              <a:gd name="T12" fmla="*/ 1080 h 1080"/>
            </a:gdLst>
            <a:ahLst/>
            <a:cxnLst>
              <a:cxn ang="T6">
                <a:pos x="T0" y="T1"/>
              </a:cxn>
              <a:cxn ang="T7">
                <a:pos x="T2" y="T3"/>
              </a:cxn>
              <a:cxn ang="T8">
                <a:pos x="T4" y="T5"/>
              </a:cxn>
            </a:cxnLst>
            <a:rect l="T9" t="T10" r="T11" b="T12"/>
            <a:pathLst>
              <a:path w="674" h="1080">
                <a:moveTo>
                  <a:pt x="674" y="0"/>
                </a:moveTo>
                <a:cubicBezTo>
                  <a:pt x="648" y="292"/>
                  <a:pt x="622" y="585"/>
                  <a:pt x="510" y="765"/>
                </a:cubicBezTo>
                <a:cubicBezTo>
                  <a:pt x="398" y="945"/>
                  <a:pt x="85" y="1028"/>
                  <a:pt x="0" y="1080"/>
                </a:cubicBezTo>
              </a:path>
            </a:pathLst>
          </a:custGeom>
          <a:noFill/>
          <a:ln w="38100">
            <a:solidFill>
              <a:schemeClr val="tx2">
                <a:lumMod val="60000"/>
                <a:lumOff val="40000"/>
              </a:schemeClr>
            </a:solidFill>
            <a:round/>
            <a:headEnd/>
            <a:tailEnd type="arrow" w="med" len="med"/>
          </a:ln>
        </p:spPr>
        <p:txBody>
          <a:bodyPr/>
          <a:lstStyle/>
          <a:p>
            <a:pPr eaLnBrk="1" hangingPunct="1">
              <a:defRPr/>
            </a:pPr>
            <a:endParaRPr lang="zh-CN" altLang="en-US">
              <a:latin typeface="Arial" charset="0"/>
            </a:endParaRPr>
          </a:p>
        </p:txBody>
      </p:sp>
      <p:sp>
        <p:nvSpPr>
          <p:cNvPr id="452618" name="Freeform 10">
            <a:extLst>
              <a:ext uri="{FF2B5EF4-FFF2-40B4-BE49-F238E27FC236}">
                <a16:creationId xmlns:a16="http://schemas.microsoft.com/office/drawing/2014/main" id="{E95FD12B-39A2-428C-AE65-265BA888EF5C}"/>
              </a:ext>
            </a:extLst>
          </p:cNvPr>
          <p:cNvSpPr>
            <a:spLocks/>
          </p:cNvSpPr>
          <p:nvPr/>
        </p:nvSpPr>
        <p:spPr bwMode="auto">
          <a:xfrm>
            <a:off x="3119438" y="4618038"/>
            <a:ext cx="2306637" cy="414337"/>
          </a:xfrm>
          <a:custGeom>
            <a:avLst/>
            <a:gdLst>
              <a:gd name="T0" fmla="*/ 2147483647 w 2040"/>
              <a:gd name="T1" fmla="*/ 0 h 303"/>
              <a:gd name="T2" fmla="*/ 2147483647 w 2040"/>
              <a:gd name="T3" fmla="*/ 2147483647 h 303"/>
              <a:gd name="T4" fmla="*/ 0 w 2040"/>
              <a:gd name="T5" fmla="*/ 2147483647 h 303"/>
              <a:gd name="T6" fmla="*/ 0 60000 65536"/>
              <a:gd name="T7" fmla="*/ 0 60000 65536"/>
              <a:gd name="T8" fmla="*/ 0 60000 65536"/>
              <a:gd name="T9" fmla="*/ 0 w 2040"/>
              <a:gd name="T10" fmla="*/ 0 h 303"/>
              <a:gd name="T11" fmla="*/ 2040 w 2040"/>
              <a:gd name="T12" fmla="*/ 303 h 303"/>
            </a:gdLst>
            <a:ahLst/>
            <a:cxnLst>
              <a:cxn ang="T6">
                <a:pos x="T0" y="T1"/>
              </a:cxn>
              <a:cxn ang="T7">
                <a:pos x="T2" y="T3"/>
              </a:cxn>
              <a:cxn ang="T8">
                <a:pos x="T4" y="T5"/>
              </a:cxn>
            </a:cxnLst>
            <a:rect l="T9" t="T10" r="T11" b="T12"/>
            <a:pathLst>
              <a:path w="2040" h="303">
                <a:moveTo>
                  <a:pt x="2040" y="0"/>
                </a:moveTo>
                <a:cubicBezTo>
                  <a:pt x="1782" y="133"/>
                  <a:pt x="1524" y="267"/>
                  <a:pt x="1184" y="285"/>
                </a:cubicBezTo>
                <a:cubicBezTo>
                  <a:pt x="844" y="303"/>
                  <a:pt x="197" y="135"/>
                  <a:pt x="0" y="105"/>
                </a:cubicBezTo>
              </a:path>
            </a:pathLst>
          </a:custGeom>
          <a:noFill/>
          <a:ln w="38100">
            <a:solidFill>
              <a:schemeClr val="tx2">
                <a:lumMod val="60000"/>
                <a:lumOff val="40000"/>
              </a:schemeClr>
            </a:solidFill>
            <a:round/>
            <a:headEnd/>
            <a:tailEnd type="arrow" w="med" len="med"/>
          </a:ln>
        </p:spPr>
        <p:txBody>
          <a:bodyPr/>
          <a:lstStyle/>
          <a:p>
            <a:pPr eaLnBrk="1" hangingPunct="1">
              <a:defRPr/>
            </a:pPr>
            <a:endParaRPr lang="zh-CN" altLang="en-US">
              <a:latin typeface="Arial" charset="0"/>
            </a:endParaRPr>
          </a:p>
        </p:txBody>
      </p:sp>
      <p:sp>
        <p:nvSpPr>
          <p:cNvPr id="452619" name="Text Box 11">
            <a:extLst>
              <a:ext uri="{FF2B5EF4-FFF2-40B4-BE49-F238E27FC236}">
                <a16:creationId xmlns:a16="http://schemas.microsoft.com/office/drawing/2014/main" id="{2F5D98F5-21D9-4D3F-AD8C-57263746236C}"/>
              </a:ext>
            </a:extLst>
          </p:cNvPr>
          <p:cNvSpPr txBox="1">
            <a:spLocks noChangeArrowheads="1"/>
          </p:cNvSpPr>
          <p:nvPr/>
        </p:nvSpPr>
        <p:spPr bwMode="auto">
          <a:xfrm>
            <a:off x="833438" y="3398838"/>
            <a:ext cx="1306512" cy="4111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FF0000"/>
                </a:solidFill>
                <a:latin typeface="楷体_GB2312" pitchFamily="49" charset="-122"/>
                <a:ea typeface="楷体_GB2312" pitchFamily="49" charset="-122"/>
              </a:rPr>
              <a:t>进程调度</a:t>
            </a:r>
          </a:p>
        </p:txBody>
      </p:sp>
      <p:sp>
        <p:nvSpPr>
          <p:cNvPr id="452620" name="Text Box 12">
            <a:extLst>
              <a:ext uri="{FF2B5EF4-FFF2-40B4-BE49-F238E27FC236}">
                <a16:creationId xmlns:a16="http://schemas.microsoft.com/office/drawing/2014/main" id="{F7621FCD-B3E4-4335-8E8B-3BDE07C91487}"/>
              </a:ext>
            </a:extLst>
          </p:cNvPr>
          <p:cNvSpPr txBox="1">
            <a:spLocks noChangeArrowheads="1"/>
          </p:cNvSpPr>
          <p:nvPr/>
        </p:nvSpPr>
        <p:spPr bwMode="auto">
          <a:xfrm>
            <a:off x="3652838" y="3170238"/>
            <a:ext cx="1757362" cy="10969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FF0000"/>
                </a:solidFill>
                <a:latin typeface="楷体_GB2312" pitchFamily="49" charset="-122"/>
                <a:ea typeface="楷体_GB2312" pitchFamily="49" charset="-122"/>
              </a:rPr>
              <a:t>被高优先级任务抢占或时间片完</a:t>
            </a:r>
          </a:p>
        </p:txBody>
      </p:sp>
      <p:sp>
        <p:nvSpPr>
          <p:cNvPr id="452622" name="Text Box 14">
            <a:extLst>
              <a:ext uri="{FF2B5EF4-FFF2-40B4-BE49-F238E27FC236}">
                <a16:creationId xmlns:a16="http://schemas.microsoft.com/office/drawing/2014/main" id="{8C0D6D28-C0F8-4CFE-8ABA-F8FAB4193482}"/>
              </a:ext>
            </a:extLst>
          </p:cNvPr>
          <p:cNvSpPr txBox="1">
            <a:spLocks noChangeArrowheads="1"/>
          </p:cNvSpPr>
          <p:nvPr/>
        </p:nvSpPr>
        <p:spPr bwMode="auto">
          <a:xfrm>
            <a:off x="5786438" y="2636838"/>
            <a:ext cx="1087437" cy="409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1">
                <a:solidFill>
                  <a:srgbClr val="FF0000"/>
                </a:solidFill>
                <a:latin typeface="楷体_GB2312" pitchFamily="49" charset="-122"/>
                <a:ea typeface="楷体_GB2312" pitchFamily="49" charset="-122"/>
              </a:rPr>
              <a:t>I/O</a:t>
            </a:r>
            <a:r>
              <a:rPr kumimoji="1" lang="zh-CN" altLang="en-US" sz="2400" b="1">
                <a:solidFill>
                  <a:srgbClr val="FF0000"/>
                </a:solidFill>
                <a:latin typeface="楷体_GB2312" pitchFamily="49" charset="-122"/>
                <a:ea typeface="楷体_GB2312" pitchFamily="49" charset="-122"/>
              </a:rPr>
              <a:t>请求</a:t>
            </a:r>
          </a:p>
        </p:txBody>
      </p:sp>
      <p:sp>
        <p:nvSpPr>
          <p:cNvPr id="33804" name="Oval 15">
            <a:extLst>
              <a:ext uri="{FF2B5EF4-FFF2-40B4-BE49-F238E27FC236}">
                <a16:creationId xmlns:a16="http://schemas.microsoft.com/office/drawing/2014/main" id="{33C4CC72-84FF-4092-B45B-0A6AADC4A0C2}"/>
              </a:ext>
            </a:extLst>
          </p:cNvPr>
          <p:cNvSpPr>
            <a:spLocks noChangeArrowheads="1"/>
          </p:cNvSpPr>
          <p:nvPr/>
        </p:nvSpPr>
        <p:spPr bwMode="auto">
          <a:xfrm>
            <a:off x="1290638" y="4084638"/>
            <a:ext cx="1882775" cy="1046162"/>
          </a:xfrm>
          <a:prstGeom prst="ellipse">
            <a:avLst/>
          </a:prstGeom>
          <a:gradFill rotWithShape="0">
            <a:gsLst>
              <a:gs pos="0">
                <a:srgbClr val="A5A5A5"/>
              </a:gs>
              <a:gs pos="50000">
                <a:srgbClr val="FFFFFF"/>
              </a:gs>
              <a:gs pos="100000">
                <a:srgbClr val="A5A5A5"/>
              </a:gs>
            </a:gsLst>
            <a:lin ang="5400000" scaled="1"/>
          </a:gradFill>
          <a:ln w="9525">
            <a:solidFill>
              <a:srgbClr val="000000"/>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latin typeface="楷体_GB2312" pitchFamily="49" charset="-122"/>
                <a:ea typeface="楷体_GB2312" pitchFamily="49" charset="-122"/>
              </a:rPr>
              <a:t>就绪态</a:t>
            </a:r>
          </a:p>
        </p:txBody>
      </p:sp>
      <p:sp>
        <p:nvSpPr>
          <p:cNvPr id="33805" name="Oval 16">
            <a:extLst>
              <a:ext uri="{FF2B5EF4-FFF2-40B4-BE49-F238E27FC236}">
                <a16:creationId xmlns:a16="http://schemas.microsoft.com/office/drawing/2014/main" id="{73318CDE-33AD-4E8B-9A98-866C18FFB258}"/>
              </a:ext>
            </a:extLst>
          </p:cNvPr>
          <p:cNvSpPr>
            <a:spLocks noChangeArrowheads="1"/>
          </p:cNvSpPr>
          <p:nvPr/>
        </p:nvSpPr>
        <p:spPr bwMode="auto">
          <a:xfrm>
            <a:off x="3378200" y="1890713"/>
            <a:ext cx="1881188" cy="1046162"/>
          </a:xfrm>
          <a:prstGeom prst="ellipse">
            <a:avLst/>
          </a:prstGeom>
          <a:gradFill rotWithShape="0">
            <a:gsLst>
              <a:gs pos="0">
                <a:srgbClr val="A5A5A5"/>
              </a:gs>
              <a:gs pos="50000">
                <a:srgbClr val="FFFFFF"/>
              </a:gs>
              <a:gs pos="100000">
                <a:srgbClr val="A5A5A5"/>
              </a:gs>
            </a:gsLst>
            <a:lin ang="5400000" scaled="1"/>
          </a:gradFill>
          <a:ln w="9525">
            <a:solidFill>
              <a:srgbClr val="000000"/>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latin typeface="楷体_GB2312" pitchFamily="49" charset="-122"/>
                <a:ea typeface="楷体_GB2312" pitchFamily="49" charset="-122"/>
              </a:rPr>
              <a:t>运行态</a:t>
            </a:r>
          </a:p>
        </p:txBody>
      </p:sp>
      <p:sp>
        <p:nvSpPr>
          <p:cNvPr id="33806" name="Oval 17">
            <a:extLst>
              <a:ext uri="{FF2B5EF4-FFF2-40B4-BE49-F238E27FC236}">
                <a16:creationId xmlns:a16="http://schemas.microsoft.com/office/drawing/2014/main" id="{69EDB96F-5401-4F71-A3B1-583265F281AF}"/>
              </a:ext>
            </a:extLst>
          </p:cNvPr>
          <p:cNvSpPr>
            <a:spLocks noChangeArrowheads="1"/>
          </p:cNvSpPr>
          <p:nvPr/>
        </p:nvSpPr>
        <p:spPr bwMode="auto">
          <a:xfrm>
            <a:off x="5405438" y="4008438"/>
            <a:ext cx="1881187" cy="1046162"/>
          </a:xfrm>
          <a:prstGeom prst="ellipse">
            <a:avLst/>
          </a:prstGeom>
          <a:gradFill rotWithShape="0">
            <a:gsLst>
              <a:gs pos="0">
                <a:srgbClr val="A5A5A5"/>
              </a:gs>
              <a:gs pos="50000">
                <a:srgbClr val="FFFFFF"/>
              </a:gs>
              <a:gs pos="100000">
                <a:srgbClr val="A5A5A5"/>
              </a:gs>
            </a:gsLst>
            <a:lin ang="5400000" scaled="1"/>
          </a:gradFill>
          <a:ln w="9525">
            <a:solidFill>
              <a:srgbClr val="000000"/>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FF0000"/>
                </a:solidFill>
                <a:latin typeface="楷体_GB2312" pitchFamily="49" charset="-122"/>
                <a:ea typeface="楷体_GB2312" pitchFamily="49" charset="-122"/>
              </a:rPr>
              <a:t>阻塞态</a:t>
            </a:r>
          </a:p>
        </p:txBody>
      </p:sp>
      <p:sp>
        <p:nvSpPr>
          <p:cNvPr id="33807" name="Oval 18">
            <a:extLst>
              <a:ext uri="{FF2B5EF4-FFF2-40B4-BE49-F238E27FC236}">
                <a16:creationId xmlns:a16="http://schemas.microsoft.com/office/drawing/2014/main" id="{781A4371-7133-4AFB-9205-C6C6DC5A3692}"/>
              </a:ext>
            </a:extLst>
          </p:cNvPr>
          <p:cNvSpPr>
            <a:spLocks noChangeArrowheads="1"/>
          </p:cNvSpPr>
          <p:nvPr/>
        </p:nvSpPr>
        <p:spPr bwMode="auto">
          <a:xfrm>
            <a:off x="1262063" y="4065588"/>
            <a:ext cx="1882775" cy="1046162"/>
          </a:xfrm>
          <a:prstGeom prst="ellipse">
            <a:avLst/>
          </a:prstGeom>
          <a:gradFill rotWithShape="0">
            <a:gsLst>
              <a:gs pos="0">
                <a:srgbClr val="A5A5A5"/>
              </a:gs>
              <a:gs pos="50000">
                <a:srgbClr val="FFFFFF"/>
              </a:gs>
              <a:gs pos="100000">
                <a:srgbClr val="A5A5A5"/>
              </a:gs>
            </a:gsLst>
            <a:lin ang="5400000" scaled="1"/>
          </a:gradFill>
          <a:ln w="9525">
            <a:solidFill>
              <a:srgbClr val="000000"/>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FF0000"/>
                </a:solidFill>
                <a:latin typeface="楷体_GB2312" pitchFamily="49" charset="-122"/>
                <a:ea typeface="楷体_GB2312" pitchFamily="49" charset="-122"/>
              </a:rPr>
              <a:t>就绪态</a:t>
            </a:r>
          </a:p>
        </p:txBody>
      </p:sp>
      <p:sp>
        <p:nvSpPr>
          <p:cNvPr id="33808" name="Oval 19">
            <a:extLst>
              <a:ext uri="{FF2B5EF4-FFF2-40B4-BE49-F238E27FC236}">
                <a16:creationId xmlns:a16="http://schemas.microsoft.com/office/drawing/2014/main" id="{E957F293-0D11-46BA-B594-77ACB55D04CD}"/>
              </a:ext>
            </a:extLst>
          </p:cNvPr>
          <p:cNvSpPr>
            <a:spLocks noChangeArrowheads="1"/>
          </p:cNvSpPr>
          <p:nvPr/>
        </p:nvSpPr>
        <p:spPr bwMode="auto">
          <a:xfrm>
            <a:off x="3352800" y="1905000"/>
            <a:ext cx="1881188" cy="1046163"/>
          </a:xfrm>
          <a:prstGeom prst="ellipse">
            <a:avLst/>
          </a:prstGeom>
          <a:gradFill rotWithShape="0">
            <a:gsLst>
              <a:gs pos="0">
                <a:srgbClr val="A5A5A5"/>
              </a:gs>
              <a:gs pos="50000">
                <a:srgbClr val="FFFFFF"/>
              </a:gs>
              <a:gs pos="100000">
                <a:srgbClr val="A5A5A5"/>
              </a:gs>
            </a:gsLst>
            <a:lin ang="5400000" scaled="1"/>
          </a:gradFill>
          <a:ln w="9525">
            <a:solidFill>
              <a:srgbClr val="000000"/>
            </a:solidFill>
            <a:round/>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FF0000"/>
                </a:solidFill>
                <a:latin typeface="楷体_GB2312" pitchFamily="49" charset="-122"/>
                <a:ea typeface="楷体_GB2312" pitchFamily="49" charset="-122"/>
              </a:rPr>
              <a:t>运行态</a:t>
            </a:r>
          </a:p>
        </p:txBody>
      </p:sp>
      <p:sp>
        <p:nvSpPr>
          <p:cNvPr id="452629" name="Text Box 21">
            <a:extLst>
              <a:ext uri="{FF2B5EF4-FFF2-40B4-BE49-F238E27FC236}">
                <a16:creationId xmlns:a16="http://schemas.microsoft.com/office/drawing/2014/main" id="{51444329-4278-4345-A611-37DD2544EAC9}"/>
              </a:ext>
            </a:extLst>
          </p:cNvPr>
          <p:cNvSpPr txBox="1">
            <a:spLocks noChangeArrowheads="1"/>
          </p:cNvSpPr>
          <p:nvPr/>
        </p:nvSpPr>
        <p:spPr bwMode="auto">
          <a:xfrm>
            <a:off x="3729038" y="5075238"/>
            <a:ext cx="1306512" cy="4111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1">
                <a:solidFill>
                  <a:srgbClr val="FF0000"/>
                </a:solidFill>
              </a:rPr>
              <a:t>I/O</a:t>
            </a:r>
            <a:r>
              <a:rPr kumimoji="1" lang="zh-CN" altLang="en-US" sz="2400" b="1">
                <a:solidFill>
                  <a:srgbClr val="FF0000"/>
                </a:solidFill>
              </a:rPr>
              <a:t>完成</a:t>
            </a:r>
          </a:p>
        </p:txBody>
      </p:sp>
      <p:sp>
        <p:nvSpPr>
          <p:cNvPr id="452630" name="Rectangle 22">
            <a:extLst>
              <a:ext uri="{FF2B5EF4-FFF2-40B4-BE49-F238E27FC236}">
                <a16:creationId xmlns:a16="http://schemas.microsoft.com/office/drawing/2014/main" id="{70A40FD3-B686-4096-9D60-D6DDBC8E581E}"/>
              </a:ext>
            </a:extLst>
          </p:cNvPr>
          <p:cNvSpPr>
            <a:spLocks noGrp="1" noRot="1" noChangeArrowheads="1"/>
          </p:cNvSpPr>
          <p:nvPr>
            <p:ph type="title" idx="4294967295"/>
          </p:nvPr>
        </p:nvSpPr>
        <p:spPr bwMode="auto">
          <a:xfrm>
            <a:off x="301625" y="228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eaLnBrk="1" hangingPunct="1">
              <a:defRPr/>
            </a:pPr>
            <a:r>
              <a:rPr lang="zh-CN" altLang="en-US" sz="3600" dirty="0"/>
              <a:t>进程的三种基本状态及其转换</a:t>
            </a:r>
            <a:endParaRPr lang="zh-CN" altLang="en-US" sz="36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2630"/>
                                        </p:tgtEl>
                                        <p:attrNameLst>
                                          <p:attrName>style.visibility</p:attrName>
                                        </p:attrNameLst>
                                      </p:cBhvr>
                                      <p:to>
                                        <p:strVal val="visible"/>
                                      </p:to>
                                    </p:set>
                                    <p:animEffect transition="in" filter="fade">
                                      <p:cBhvr>
                                        <p:cTn id="7" dur="2000"/>
                                        <p:tgtEl>
                                          <p:spTgt spid="4526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2619"/>
                                        </p:tgtEl>
                                        <p:attrNameLst>
                                          <p:attrName>style.visibility</p:attrName>
                                        </p:attrNameLst>
                                      </p:cBhvr>
                                      <p:to>
                                        <p:strVal val="visible"/>
                                      </p:to>
                                    </p:set>
                                    <p:animEffect transition="in" filter="blinds(horizontal)">
                                      <p:cBhvr>
                                        <p:cTn id="12" dur="500"/>
                                        <p:tgtEl>
                                          <p:spTgt spid="452619"/>
                                        </p:tgtEl>
                                      </p:cBhvr>
                                    </p:animEffect>
                                  </p:childTnLst>
                                </p:cTn>
                              </p:par>
                            </p:childTnLst>
                          </p:cTn>
                        </p:par>
                        <p:par>
                          <p:cTn id="13" fill="hold" nodeType="afterGroup">
                            <p:stCondLst>
                              <p:cond delay="500"/>
                            </p:stCondLst>
                            <p:childTnLst>
                              <p:par>
                                <p:cTn id="14" presetID="22" presetClass="entr" presetSubtype="4" fill="hold" nodeType="afterEffect">
                                  <p:stCondLst>
                                    <p:cond delay="0"/>
                                  </p:stCondLst>
                                  <p:childTnLst>
                                    <p:set>
                                      <p:cBhvr>
                                        <p:cTn id="15" dur="1" fill="hold">
                                          <p:stCondLst>
                                            <p:cond delay="0"/>
                                          </p:stCondLst>
                                        </p:cTn>
                                        <p:tgtEl>
                                          <p:spTgt spid="452615"/>
                                        </p:tgtEl>
                                        <p:attrNameLst>
                                          <p:attrName>style.visibility</p:attrName>
                                        </p:attrNameLst>
                                      </p:cBhvr>
                                      <p:to>
                                        <p:strVal val="visible"/>
                                      </p:to>
                                    </p:set>
                                    <p:animEffect transition="in" filter="wipe(down)">
                                      <p:cBhvr>
                                        <p:cTn id="16" dur="500"/>
                                        <p:tgtEl>
                                          <p:spTgt spid="45261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52620"/>
                                        </p:tgtEl>
                                        <p:attrNameLst>
                                          <p:attrName>style.visibility</p:attrName>
                                        </p:attrNameLst>
                                      </p:cBhvr>
                                      <p:to>
                                        <p:strVal val="visible"/>
                                      </p:to>
                                    </p:set>
                                    <p:animEffect transition="in" filter="blinds(horizontal)">
                                      <p:cBhvr>
                                        <p:cTn id="21" dur="500"/>
                                        <p:tgtEl>
                                          <p:spTgt spid="452620"/>
                                        </p:tgtEl>
                                      </p:cBhvr>
                                    </p:animEffect>
                                  </p:childTnLst>
                                </p:cTn>
                              </p:par>
                            </p:childTnLst>
                          </p:cTn>
                        </p:par>
                        <p:par>
                          <p:cTn id="22" fill="hold" nodeType="afterGroup">
                            <p:stCondLst>
                              <p:cond delay="500"/>
                            </p:stCondLst>
                            <p:childTnLst>
                              <p:par>
                                <p:cTn id="23" presetID="22" presetClass="entr" presetSubtype="1" fill="hold" nodeType="afterEffect">
                                  <p:stCondLst>
                                    <p:cond delay="0"/>
                                  </p:stCondLst>
                                  <p:childTnLst>
                                    <p:set>
                                      <p:cBhvr>
                                        <p:cTn id="24" dur="1" fill="hold">
                                          <p:stCondLst>
                                            <p:cond delay="0"/>
                                          </p:stCondLst>
                                        </p:cTn>
                                        <p:tgtEl>
                                          <p:spTgt spid="452617"/>
                                        </p:tgtEl>
                                        <p:attrNameLst>
                                          <p:attrName>style.visibility</p:attrName>
                                        </p:attrNameLst>
                                      </p:cBhvr>
                                      <p:to>
                                        <p:strVal val="visible"/>
                                      </p:to>
                                    </p:set>
                                    <p:animEffect transition="in" filter="wipe(up)">
                                      <p:cBhvr>
                                        <p:cTn id="25" dur="500"/>
                                        <p:tgtEl>
                                          <p:spTgt spid="45261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52622"/>
                                        </p:tgtEl>
                                        <p:attrNameLst>
                                          <p:attrName>style.visibility</p:attrName>
                                        </p:attrNameLst>
                                      </p:cBhvr>
                                      <p:to>
                                        <p:strVal val="visible"/>
                                      </p:to>
                                    </p:set>
                                    <p:animEffect transition="in" filter="blinds(horizontal)">
                                      <p:cBhvr>
                                        <p:cTn id="30" dur="500"/>
                                        <p:tgtEl>
                                          <p:spTgt spid="452622"/>
                                        </p:tgtEl>
                                      </p:cBhvr>
                                    </p:animEffect>
                                  </p:childTnLst>
                                </p:cTn>
                              </p:par>
                            </p:childTnLst>
                          </p:cTn>
                        </p:par>
                        <p:par>
                          <p:cTn id="31" fill="hold" nodeType="afterGroup">
                            <p:stCondLst>
                              <p:cond delay="500"/>
                            </p:stCondLst>
                            <p:childTnLst>
                              <p:par>
                                <p:cTn id="32" presetID="22" presetClass="entr" presetSubtype="1" fill="hold" nodeType="afterEffect">
                                  <p:stCondLst>
                                    <p:cond delay="0"/>
                                  </p:stCondLst>
                                  <p:childTnLst>
                                    <p:set>
                                      <p:cBhvr>
                                        <p:cTn id="33" dur="1" fill="hold">
                                          <p:stCondLst>
                                            <p:cond delay="0"/>
                                          </p:stCondLst>
                                        </p:cTn>
                                        <p:tgtEl>
                                          <p:spTgt spid="452616"/>
                                        </p:tgtEl>
                                        <p:attrNameLst>
                                          <p:attrName>style.visibility</p:attrName>
                                        </p:attrNameLst>
                                      </p:cBhvr>
                                      <p:to>
                                        <p:strVal val="visible"/>
                                      </p:to>
                                    </p:set>
                                    <p:animEffect transition="in" filter="wipe(up)">
                                      <p:cBhvr>
                                        <p:cTn id="34" dur="500"/>
                                        <p:tgtEl>
                                          <p:spTgt spid="452616"/>
                                        </p:tgtEl>
                                      </p:cBhvr>
                                    </p:animEffect>
                                  </p:childTnLst>
                                </p:cTn>
                              </p:par>
                            </p:childTnLst>
                          </p:cTn>
                        </p:par>
                      </p:childTnLst>
                    </p:cTn>
                  </p:par>
                  <p:par>
                    <p:cTn id="35" fill="hold">
                      <p:stCondLst>
                        <p:cond delay="indefinite"/>
                      </p:stCondLst>
                      <p:childTnLst>
                        <p:par>
                          <p:cTn id="36" fill="hold" nodeType="after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52629"/>
                                        </p:tgtEl>
                                        <p:attrNameLst>
                                          <p:attrName>style.visibility</p:attrName>
                                        </p:attrNameLst>
                                      </p:cBhvr>
                                      <p:to>
                                        <p:strVal val="visible"/>
                                      </p:to>
                                    </p:set>
                                    <p:animEffect transition="in" filter="blinds(horizontal)">
                                      <p:cBhvr>
                                        <p:cTn id="39" dur="500"/>
                                        <p:tgtEl>
                                          <p:spTgt spid="452629"/>
                                        </p:tgtEl>
                                      </p:cBhvr>
                                    </p:animEffect>
                                  </p:childTnLst>
                                </p:cTn>
                              </p:par>
                            </p:childTnLst>
                          </p:cTn>
                        </p:par>
                        <p:par>
                          <p:cTn id="40" fill="hold">
                            <p:stCondLst>
                              <p:cond delay="500"/>
                            </p:stCondLst>
                            <p:childTnLst>
                              <p:par>
                                <p:cTn id="41" presetID="22" presetClass="entr" presetSubtype="2" fill="hold" nodeType="afterEffect">
                                  <p:stCondLst>
                                    <p:cond delay="0"/>
                                  </p:stCondLst>
                                  <p:childTnLst>
                                    <p:set>
                                      <p:cBhvr>
                                        <p:cTn id="42" dur="1" fill="hold">
                                          <p:stCondLst>
                                            <p:cond delay="0"/>
                                          </p:stCondLst>
                                        </p:cTn>
                                        <p:tgtEl>
                                          <p:spTgt spid="452618"/>
                                        </p:tgtEl>
                                        <p:attrNameLst>
                                          <p:attrName>style.visibility</p:attrName>
                                        </p:attrNameLst>
                                      </p:cBhvr>
                                      <p:to>
                                        <p:strVal val="visible"/>
                                      </p:to>
                                    </p:set>
                                    <p:animEffect transition="in" filter="wipe(right)">
                                      <p:cBhvr>
                                        <p:cTn id="43" dur="500"/>
                                        <p:tgtEl>
                                          <p:spTgt spid="452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19" grpId="0" animBg="1"/>
      <p:bldP spid="452620" grpId="0" animBg="1"/>
      <p:bldP spid="452622" grpId="0" animBg="1"/>
      <p:bldP spid="452629" grpId="0" animBg="1"/>
      <p:bldP spid="4526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1043E85-2E63-4974-AD26-1DAF7864B275}"/>
              </a:ext>
            </a:extLst>
          </p:cNvPr>
          <p:cNvSpPr>
            <a:spLocks noGrp="1"/>
          </p:cNvSpPr>
          <p:nvPr>
            <p:ph idx="1"/>
          </p:nvPr>
        </p:nvSpPr>
        <p:spPr/>
        <p:txBody>
          <a:bodyPr/>
          <a:lstStyle/>
          <a:p>
            <a:pPr lvl="1">
              <a:lnSpc>
                <a:spcPct val="100000"/>
              </a:lnSpc>
              <a:buFont typeface="Wingdings" panose="05000000000000000000" pitchFamily="2" charset="2"/>
              <a:buChar char="ü"/>
            </a:pPr>
            <a:r>
              <a:rPr lang="zh-CN" altLang="en-US" sz="2800" dirty="0"/>
              <a:t>进程主动完成状态转换，还是被动完成？</a:t>
            </a:r>
          </a:p>
          <a:p>
            <a:pPr lvl="1">
              <a:lnSpc>
                <a:spcPct val="100000"/>
              </a:lnSpc>
              <a:buFont typeface="Wingdings" panose="05000000000000000000" pitchFamily="2" charset="2"/>
              <a:buChar char="ü"/>
            </a:pPr>
            <a:r>
              <a:rPr lang="zh-CN" altLang="en-US" sz="2800" dirty="0"/>
              <a:t>进程状态是否唯一？</a:t>
            </a:r>
          </a:p>
          <a:p>
            <a:pPr lvl="1">
              <a:lnSpc>
                <a:spcPct val="100000"/>
              </a:lnSpc>
              <a:buFont typeface="Wingdings" panose="05000000000000000000" pitchFamily="2" charset="2"/>
              <a:buChar char="ü"/>
            </a:pPr>
            <a:r>
              <a:rPr lang="zh-CN" altLang="en-US" sz="2800" dirty="0"/>
              <a:t>时间片用完是否是进程由执行变为就绪的唯一原因？</a:t>
            </a:r>
          </a:p>
          <a:p>
            <a:pPr lvl="1">
              <a:lnSpc>
                <a:spcPct val="100000"/>
              </a:lnSpc>
              <a:buFont typeface="Wingdings" panose="05000000000000000000" pitchFamily="2" charset="2"/>
              <a:buChar char="ü"/>
            </a:pPr>
            <a:r>
              <a:rPr lang="zh-CN" altLang="en-US" sz="2800" dirty="0"/>
              <a:t>在单处理机系统中，是否可以有多个进程同时处于执行状态？</a:t>
            </a:r>
          </a:p>
          <a:p>
            <a:pPr lvl="1">
              <a:lnSpc>
                <a:spcPct val="100000"/>
              </a:lnSpc>
              <a:buFont typeface="Wingdings" panose="05000000000000000000" pitchFamily="2" charset="2"/>
              <a:buChar char="ü"/>
            </a:pPr>
            <a:r>
              <a:rPr lang="zh-CN" altLang="en-US" sz="2800" dirty="0"/>
              <a:t>在多处理机系统中，是否可以有多个进程同时处于执行状态？</a:t>
            </a:r>
          </a:p>
          <a:p>
            <a:endParaRPr lang="zh-CN" altLang="en-US" dirty="0"/>
          </a:p>
        </p:txBody>
      </p:sp>
      <p:sp>
        <p:nvSpPr>
          <p:cNvPr id="3" name="标题 2">
            <a:extLst>
              <a:ext uri="{FF2B5EF4-FFF2-40B4-BE49-F238E27FC236}">
                <a16:creationId xmlns:a16="http://schemas.microsoft.com/office/drawing/2014/main" id="{F4AE43A7-85E5-4FC8-9D0D-7A434F7D125A}"/>
              </a:ext>
            </a:extLst>
          </p:cNvPr>
          <p:cNvSpPr>
            <a:spLocks noGrp="1"/>
          </p:cNvSpPr>
          <p:nvPr>
            <p:ph type="title"/>
          </p:nvPr>
        </p:nvSpPr>
        <p:spPr/>
        <p:txBody>
          <a:bodyPr/>
          <a:lstStyle/>
          <a:p>
            <a:r>
              <a:rPr lang="zh-CN" altLang="en-US" dirty="0">
                <a:solidFill>
                  <a:schemeClr val="folHlink"/>
                </a:solidFill>
              </a:rPr>
              <a:t>三种基本状态的思考？</a:t>
            </a:r>
            <a:br>
              <a:rPr lang="zh-CN" altLang="en-US" dirty="0">
                <a:solidFill>
                  <a:schemeClr val="folHlink"/>
                </a:solidFill>
              </a:rPr>
            </a:br>
            <a:endParaRPr lang="zh-CN" altLang="en-US" dirty="0"/>
          </a:p>
        </p:txBody>
      </p:sp>
    </p:spTree>
    <p:extLst>
      <p:ext uri="{BB962C8B-B14F-4D97-AF65-F5344CB8AC3E}">
        <p14:creationId xmlns:p14="http://schemas.microsoft.com/office/powerpoint/2010/main" val="298697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a:extLst>
              <a:ext uri="{FF2B5EF4-FFF2-40B4-BE49-F238E27FC236}">
                <a16:creationId xmlns:a16="http://schemas.microsoft.com/office/drawing/2014/main" id="{FDF4A93B-ECF7-4A16-A47A-0E6BABD04789}"/>
              </a:ext>
            </a:extLst>
          </p:cNvPr>
          <p:cNvSpPr>
            <a:spLocks noGrp="1" noChangeArrowheads="1"/>
          </p:cNvSpPr>
          <p:nvPr>
            <p:ph type="body" idx="1"/>
          </p:nvPr>
        </p:nvSpPr>
        <p:spPr>
          <a:xfrm>
            <a:off x="310464" y="1317172"/>
            <a:ext cx="8229600" cy="5870575"/>
          </a:xfrm>
        </p:spPr>
        <p:txBody>
          <a:bodyPr/>
          <a:lstStyle/>
          <a:p>
            <a:pPr>
              <a:buFont typeface="Wingdings 2" panose="05020102010507070707" pitchFamily="18" charset="2"/>
              <a:buNone/>
            </a:pPr>
            <a:r>
              <a:rPr lang="zh-CN" altLang="en-US" sz="2400" dirty="0">
                <a:solidFill>
                  <a:srgbClr val="FF0000"/>
                </a:solidFill>
              </a:rPr>
              <a:t>（</a:t>
            </a:r>
            <a:r>
              <a:rPr lang="en-US" altLang="zh-CN" sz="2400" dirty="0">
                <a:solidFill>
                  <a:srgbClr val="FF0000"/>
                </a:solidFill>
              </a:rPr>
              <a:t>1</a:t>
            </a:r>
            <a:r>
              <a:rPr lang="zh-CN" altLang="en-US" sz="2400" dirty="0">
                <a:solidFill>
                  <a:srgbClr val="FF0000"/>
                </a:solidFill>
              </a:rPr>
              <a:t>）创建状态</a:t>
            </a:r>
          </a:p>
          <a:p>
            <a:pPr>
              <a:buFont typeface="Wingdings 2" panose="05020102010507070707" pitchFamily="18" charset="2"/>
              <a:buNone/>
            </a:pPr>
            <a:r>
              <a:rPr lang="zh-CN" altLang="en-US" sz="2400" dirty="0"/>
              <a:t>            当一个新进程刚刚建立，还未将其放入就绪队列时的状态，称为创建状态。</a:t>
            </a:r>
          </a:p>
          <a:p>
            <a:pPr>
              <a:buFont typeface="Wingdings 2" panose="05020102010507070707" pitchFamily="18" charset="2"/>
              <a:buNone/>
            </a:pPr>
            <a:r>
              <a:rPr lang="zh-CN" altLang="en-US" sz="2400" dirty="0">
                <a:solidFill>
                  <a:srgbClr val="FF0000"/>
                </a:solidFill>
              </a:rPr>
              <a:t>（</a:t>
            </a:r>
            <a:r>
              <a:rPr lang="en-US" altLang="zh-CN" sz="2400" dirty="0">
                <a:solidFill>
                  <a:srgbClr val="FF0000"/>
                </a:solidFill>
              </a:rPr>
              <a:t>2</a:t>
            </a:r>
            <a:r>
              <a:rPr lang="zh-CN" altLang="en-US" sz="2400" dirty="0">
                <a:solidFill>
                  <a:srgbClr val="FF0000"/>
                </a:solidFill>
              </a:rPr>
              <a:t>）终止状态</a:t>
            </a:r>
          </a:p>
          <a:p>
            <a:pPr>
              <a:buFont typeface="Wingdings 2" panose="05020102010507070707" pitchFamily="18" charset="2"/>
              <a:buNone/>
            </a:pPr>
            <a:r>
              <a:rPr lang="zh-CN" altLang="en-US" sz="2400" dirty="0"/>
              <a:t>            当一个进程已经正常结束或异常结束，操作系统已将其从系统队列中移出，但尚未撤消，这时称为终止状态。</a:t>
            </a:r>
          </a:p>
          <a:p>
            <a:endParaRPr lang="zh-CN" altLang="en-US" dirty="0"/>
          </a:p>
          <a:p>
            <a:endParaRPr lang="zh-CN" altLang="en-US" dirty="0"/>
          </a:p>
          <a:p>
            <a:endParaRPr lang="zh-CN" altLang="en-US" dirty="0"/>
          </a:p>
          <a:p>
            <a:endParaRPr lang="en-US" altLang="zh-CN" dirty="0"/>
          </a:p>
        </p:txBody>
      </p:sp>
      <p:grpSp>
        <p:nvGrpSpPr>
          <p:cNvPr id="35843" name="Group 36">
            <a:extLst>
              <a:ext uri="{FF2B5EF4-FFF2-40B4-BE49-F238E27FC236}">
                <a16:creationId xmlns:a16="http://schemas.microsoft.com/office/drawing/2014/main" id="{EBEC38D3-B0FC-41B6-AD70-FED528AF40C3}"/>
              </a:ext>
            </a:extLst>
          </p:cNvPr>
          <p:cNvGrpSpPr>
            <a:grpSpLocks noChangeAspect="1"/>
          </p:cNvGrpSpPr>
          <p:nvPr/>
        </p:nvGrpSpPr>
        <p:grpSpPr bwMode="auto">
          <a:xfrm>
            <a:off x="1371600" y="4648200"/>
            <a:ext cx="5907088" cy="2082800"/>
            <a:chOff x="3016" y="3005"/>
            <a:chExt cx="6195" cy="2184"/>
          </a:xfrm>
        </p:grpSpPr>
        <p:grpSp>
          <p:nvGrpSpPr>
            <p:cNvPr id="35844" name="Group 37">
              <a:extLst>
                <a:ext uri="{FF2B5EF4-FFF2-40B4-BE49-F238E27FC236}">
                  <a16:creationId xmlns:a16="http://schemas.microsoft.com/office/drawing/2014/main" id="{9123999F-0DE9-4772-8520-754C4582D113}"/>
                </a:ext>
              </a:extLst>
            </p:cNvPr>
            <p:cNvGrpSpPr>
              <a:grpSpLocks noChangeAspect="1"/>
            </p:cNvGrpSpPr>
            <p:nvPr/>
          </p:nvGrpSpPr>
          <p:grpSpPr bwMode="auto">
            <a:xfrm>
              <a:off x="8266" y="3161"/>
              <a:ext cx="945" cy="624"/>
              <a:chOff x="7111" y="5417"/>
              <a:chExt cx="945" cy="624"/>
            </a:xfrm>
          </p:grpSpPr>
          <p:sp>
            <p:nvSpPr>
              <p:cNvPr id="35873" name="Oval 38">
                <a:extLst>
                  <a:ext uri="{FF2B5EF4-FFF2-40B4-BE49-F238E27FC236}">
                    <a16:creationId xmlns:a16="http://schemas.microsoft.com/office/drawing/2014/main" id="{E31F4A37-30C7-407B-9EBB-649ED28B1364}"/>
                  </a:ext>
                </a:extLst>
              </p:cNvPr>
              <p:cNvSpPr>
                <a:spLocks noChangeAspect="1" noChangeArrowheads="1"/>
              </p:cNvSpPr>
              <p:nvPr/>
            </p:nvSpPr>
            <p:spPr bwMode="auto">
              <a:xfrm>
                <a:off x="7111" y="5417"/>
                <a:ext cx="945" cy="62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5874" name="Text Box 39">
                <a:extLst>
                  <a:ext uri="{FF2B5EF4-FFF2-40B4-BE49-F238E27FC236}">
                    <a16:creationId xmlns:a16="http://schemas.microsoft.com/office/drawing/2014/main" id="{BC11A76D-E9F3-4F39-BC75-7140E545D8B1}"/>
                  </a:ext>
                </a:extLst>
              </p:cNvPr>
              <p:cNvSpPr txBox="1">
                <a:spLocks noChangeAspect="1" noChangeArrowheads="1"/>
              </p:cNvSpPr>
              <p:nvPr/>
            </p:nvSpPr>
            <p:spPr bwMode="auto">
              <a:xfrm>
                <a:off x="7426" y="5612"/>
                <a:ext cx="42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终止</a:t>
                </a:r>
              </a:p>
            </p:txBody>
          </p:sp>
        </p:grpSp>
        <p:grpSp>
          <p:nvGrpSpPr>
            <p:cNvPr id="35845" name="Group 40">
              <a:extLst>
                <a:ext uri="{FF2B5EF4-FFF2-40B4-BE49-F238E27FC236}">
                  <a16:creationId xmlns:a16="http://schemas.microsoft.com/office/drawing/2014/main" id="{ABD2EBF3-BEC0-49F8-BB9E-5BAD87BB2663}"/>
                </a:ext>
              </a:extLst>
            </p:cNvPr>
            <p:cNvGrpSpPr>
              <a:grpSpLocks noChangeAspect="1"/>
            </p:cNvGrpSpPr>
            <p:nvPr/>
          </p:nvGrpSpPr>
          <p:grpSpPr bwMode="auto">
            <a:xfrm>
              <a:off x="3016" y="3161"/>
              <a:ext cx="945" cy="624"/>
              <a:chOff x="2701" y="3161"/>
              <a:chExt cx="945" cy="624"/>
            </a:xfrm>
          </p:grpSpPr>
          <p:sp>
            <p:nvSpPr>
              <p:cNvPr id="35871" name="Oval 41">
                <a:extLst>
                  <a:ext uri="{FF2B5EF4-FFF2-40B4-BE49-F238E27FC236}">
                    <a16:creationId xmlns:a16="http://schemas.microsoft.com/office/drawing/2014/main" id="{5395696A-5FE0-4CBB-80EB-163790DD9D89}"/>
                  </a:ext>
                </a:extLst>
              </p:cNvPr>
              <p:cNvSpPr>
                <a:spLocks noChangeAspect="1" noChangeArrowheads="1"/>
              </p:cNvSpPr>
              <p:nvPr/>
            </p:nvSpPr>
            <p:spPr bwMode="auto">
              <a:xfrm>
                <a:off x="2701" y="3161"/>
                <a:ext cx="945" cy="62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5872" name="Text Box 42">
                <a:extLst>
                  <a:ext uri="{FF2B5EF4-FFF2-40B4-BE49-F238E27FC236}">
                    <a16:creationId xmlns:a16="http://schemas.microsoft.com/office/drawing/2014/main" id="{22FDBCF2-FD1D-4A9A-BD19-88EBC8D44E6C}"/>
                  </a:ext>
                </a:extLst>
              </p:cNvPr>
              <p:cNvSpPr txBox="1">
                <a:spLocks noChangeAspect="1" noChangeArrowheads="1"/>
              </p:cNvSpPr>
              <p:nvPr/>
            </p:nvSpPr>
            <p:spPr bwMode="auto">
              <a:xfrm>
                <a:off x="2911" y="3317"/>
                <a:ext cx="63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创建</a:t>
                </a:r>
              </a:p>
            </p:txBody>
          </p:sp>
        </p:grpSp>
        <p:grpSp>
          <p:nvGrpSpPr>
            <p:cNvPr id="35846" name="Group 43">
              <a:extLst>
                <a:ext uri="{FF2B5EF4-FFF2-40B4-BE49-F238E27FC236}">
                  <a16:creationId xmlns:a16="http://schemas.microsoft.com/office/drawing/2014/main" id="{98A98AEA-CB5E-4859-832D-4861FED391D3}"/>
                </a:ext>
              </a:extLst>
            </p:cNvPr>
            <p:cNvGrpSpPr>
              <a:grpSpLocks noChangeAspect="1"/>
            </p:cNvGrpSpPr>
            <p:nvPr/>
          </p:nvGrpSpPr>
          <p:grpSpPr bwMode="auto">
            <a:xfrm>
              <a:off x="4591" y="3005"/>
              <a:ext cx="3060" cy="2184"/>
              <a:chOff x="4591" y="3005"/>
              <a:chExt cx="3060" cy="2184"/>
            </a:xfrm>
          </p:grpSpPr>
          <p:sp>
            <p:nvSpPr>
              <p:cNvPr id="35849" name="Text Box 44">
                <a:extLst>
                  <a:ext uri="{FF2B5EF4-FFF2-40B4-BE49-F238E27FC236}">
                    <a16:creationId xmlns:a16="http://schemas.microsoft.com/office/drawing/2014/main" id="{054C100D-325D-45B6-863B-44354DDB1845}"/>
                  </a:ext>
                </a:extLst>
              </p:cNvPr>
              <p:cNvSpPr txBox="1">
                <a:spLocks noChangeAspect="1" noChangeArrowheads="1"/>
              </p:cNvSpPr>
              <p:nvPr/>
            </p:nvSpPr>
            <p:spPr bwMode="auto">
              <a:xfrm>
                <a:off x="5746" y="3005"/>
                <a:ext cx="8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进程调度</a:t>
                </a:r>
              </a:p>
            </p:txBody>
          </p:sp>
          <p:grpSp>
            <p:nvGrpSpPr>
              <p:cNvPr id="35850" name="Group 45">
                <a:extLst>
                  <a:ext uri="{FF2B5EF4-FFF2-40B4-BE49-F238E27FC236}">
                    <a16:creationId xmlns:a16="http://schemas.microsoft.com/office/drawing/2014/main" id="{08965133-D099-4079-B7F1-AB62DFD05875}"/>
                  </a:ext>
                </a:extLst>
              </p:cNvPr>
              <p:cNvGrpSpPr>
                <a:grpSpLocks noChangeAspect="1"/>
              </p:cNvGrpSpPr>
              <p:nvPr/>
            </p:nvGrpSpPr>
            <p:grpSpPr bwMode="auto">
              <a:xfrm>
                <a:off x="4591" y="3161"/>
                <a:ext cx="3060" cy="2028"/>
                <a:chOff x="4591" y="3161"/>
                <a:chExt cx="3060" cy="2028"/>
              </a:xfrm>
            </p:grpSpPr>
            <p:sp>
              <p:nvSpPr>
                <p:cNvPr id="35851" name="Text Box 46">
                  <a:extLst>
                    <a:ext uri="{FF2B5EF4-FFF2-40B4-BE49-F238E27FC236}">
                      <a16:creationId xmlns:a16="http://schemas.microsoft.com/office/drawing/2014/main" id="{E7000C37-655F-4E0D-9F3B-6E397C058901}"/>
                    </a:ext>
                  </a:extLst>
                </p:cNvPr>
                <p:cNvSpPr txBox="1">
                  <a:spLocks noChangeAspect="1" noChangeArrowheads="1"/>
                </p:cNvSpPr>
                <p:nvPr/>
              </p:nvSpPr>
              <p:spPr bwMode="auto">
                <a:xfrm>
                  <a:off x="6901" y="4097"/>
                  <a:ext cx="75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400" b="1">
                      <a:latin typeface="Times New Roman" panose="02020603050405020304" pitchFamily="18" charset="0"/>
                    </a:rPr>
                    <a:t>I/O</a:t>
                  </a:r>
                  <a:r>
                    <a:rPr lang="zh-CN" altLang="en-US" sz="1400" b="1">
                      <a:latin typeface="Times New Roman" panose="02020603050405020304" pitchFamily="18" charset="0"/>
                    </a:rPr>
                    <a:t>请求</a:t>
                  </a:r>
                </a:p>
              </p:txBody>
            </p:sp>
            <p:grpSp>
              <p:nvGrpSpPr>
                <p:cNvPr id="35852" name="Group 47">
                  <a:extLst>
                    <a:ext uri="{FF2B5EF4-FFF2-40B4-BE49-F238E27FC236}">
                      <a16:creationId xmlns:a16="http://schemas.microsoft.com/office/drawing/2014/main" id="{A686E2D2-E9C7-4B43-9CDB-5A2281E0B914}"/>
                    </a:ext>
                  </a:extLst>
                </p:cNvPr>
                <p:cNvGrpSpPr>
                  <a:grpSpLocks noChangeAspect="1"/>
                </p:cNvGrpSpPr>
                <p:nvPr/>
              </p:nvGrpSpPr>
              <p:grpSpPr bwMode="auto">
                <a:xfrm>
                  <a:off x="4591" y="3161"/>
                  <a:ext cx="3045" cy="2028"/>
                  <a:chOff x="4591" y="3161"/>
                  <a:chExt cx="3045" cy="2028"/>
                </a:xfrm>
              </p:grpSpPr>
              <p:grpSp>
                <p:nvGrpSpPr>
                  <p:cNvPr id="35853" name="Group 48">
                    <a:extLst>
                      <a:ext uri="{FF2B5EF4-FFF2-40B4-BE49-F238E27FC236}">
                        <a16:creationId xmlns:a16="http://schemas.microsoft.com/office/drawing/2014/main" id="{78E777F4-78EC-448C-8C53-7EC0827575A9}"/>
                      </a:ext>
                    </a:extLst>
                  </p:cNvPr>
                  <p:cNvGrpSpPr>
                    <a:grpSpLocks noChangeAspect="1"/>
                  </p:cNvGrpSpPr>
                  <p:nvPr/>
                </p:nvGrpSpPr>
                <p:grpSpPr bwMode="auto">
                  <a:xfrm>
                    <a:off x="4591" y="3161"/>
                    <a:ext cx="3045" cy="2028"/>
                    <a:chOff x="4591" y="3161"/>
                    <a:chExt cx="3045" cy="2028"/>
                  </a:xfrm>
                </p:grpSpPr>
                <p:grpSp>
                  <p:nvGrpSpPr>
                    <p:cNvPr id="35855" name="Group 49">
                      <a:extLst>
                        <a:ext uri="{FF2B5EF4-FFF2-40B4-BE49-F238E27FC236}">
                          <a16:creationId xmlns:a16="http://schemas.microsoft.com/office/drawing/2014/main" id="{C80132C0-53F0-4854-9BD8-2B74C55F0FF9}"/>
                        </a:ext>
                      </a:extLst>
                    </p:cNvPr>
                    <p:cNvGrpSpPr>
                      <a:grpSpLocks noChangeAspect="1"/>
                    </p:cNvGrpSpPr>
                    <p:nvPr/>
                  </p:nvGrpSpPr>
                  <p:grpSpPr bwMode="auto">
                    <a:xfrm>
                      <a:off x="5746" y="4565"/>
                      <a:ext cx="945" cy="624"/>
                      <a:chOff x="5221" y="5053"/>
                      <a:chExt cx="945" cy="624"/>
                    </a:xfrm>
                  </p:grpSpPr>
                  <p:sp>
                    <p:nvSpPr>
                      <p:cNvPr id="35869" name="Oval 50">
                        <a:extLst>
                          <a:ext uri="{FF2B5EF4-FFF2-40B4-BE49-F238E27FC236}">
                            <a16:creationId xmlns:a16="http://schemas.microsoft.com/office/drawing/2014/main" id="{F7758798-E07A-467D-A683-C2513B7D96A3}"/>
                          </a:ext>
                        </a:extLst>
                      </p:cNvPr>
                      <p:cNvSpPr>
                        <a:spLocks noChangeAspect="1" noChangeArrowheads="1"/>
                      </p:cNvSpPr>
                      <p:nvPr/>
                    </p:nvSpPr>
                    <p:spPr bwMode="auto">
                      <a:xfrm>
                        <a:off x="5221" y="5053"/>
                        <a:ext cx="945" cy="62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5870" name="Text Box 51">
                        <a:extLst>
                          <a:ext uri="{FF2B5EF4-FFF2-40B4-BE49-F238E27FC236}">
                            <a16:creationId xmlns:a16="http://schemas.microsoft.com/office/drawing/2014/main" id="{53279F72-F2D6-49AA-95E0-A4C3D04AB393}"/>
                          </a:ext>
                        </a:extLst>
                      </p:cNvPr>
                      <p:cNvSpPr txBox="1">
                        <a:spLocks noChangeAspect="1" noChangeArrowheads="1"/>
                      </p:cNvSpPr>
                      <p:nvPr/>
                    </p:nvSpPr>
                    <p:spPr bwMode="auto">
                      <a:xfrm>
                        <a:off x="5536" y="5189"/>
                        <a:ext cx="42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阻塞</a:t>
                        </a:r>
                      </a:p>
                    </p:txBody>
                  </p:sp>
                </p:grpSp>
                <p:grpSp>
                  <p:nvGrpSpPr>
                    <p:cNvPr id="35856" name="Group 52">
                      <a:extLst>
                        <a:ext uri="{FF2B5EF4-FFF2-40B4-BE49-F238E27FC236}">
                          <a16:creationId xmlns:a16="http://schemas.microsoft.com/office/drawing/2014/main" id="{AFAFAEA0-CA47-4C48-BA5A-641BFFC4F7C6}"/>
                        </a:ext>
                      </a:extLst>
                    </p:cNvPr>
                    <p:cNvGrpSpPr>
                      <a:grpSpLocks noChangeAspect="1"/>
                    </p:cNvGrpSpPr>
                    <p:nvPr/>
                  </p:nvGrpSpPr>
                  <p:grpSpPr bwMode="auto">
                    <a:xfrm>
                      <a:off x="4591" y="3161"/>
                      <a:ext cx="3045" cy="780"/>
                      <a:chOff x="4591" y="3161"/>
                      <a:chExt cx="3045" cy="780"/>
                    </a:xfrm>
                  </p:grpSpPr>
                  <p:grpSp>
                    <p:nvGrpSpPr>
                      <p:cNvPr id="35859" name="Group 53">
                        <a:extLst>
                          <a:ext uri="{FF2B5EF4-FFF2-40B4-BE49-F238E27FC236}">
                            <a16:creationId xmlns:a16="http://schemas.microsoft.com/office/drawing/2014/main" id="{CA2FA8C4-9762-490D-A692-3A5B917DB957}"/>
                          </a:ext>
                        </a:extLst>
                      </p:cNvPr>
                      <p:cNvGrpSpPr>
                        <a:grpSpLocks noChangeAspect="1"/>
                      </p:cNvGrpSpPr>
                      <p:nvPr/>
                    </p:nvGrpSpPr>
                    <p:grpSpPr bwMode="auto">
                      <a:xfrm>
                        <a:off x="4591" y="3161"/>
                        <a:ext cx="3045" cy="624"/>
                        <a:chOff x="4591" y="3161"/>
                        <a:chExt cx="3045" cy="624"/>
                      </a:xfrm>
                    </p:grpSpPr>
                    <p:grpSp>
                      <p:nvGrpSpPr>
                        <p:cNvPr id="35861" name="Group 54">
                          <a:extLst>
                            <a:ext uri="{FF2B5EF4-FFF2-40B4-BE49-F238E27FC236}">
                              <a16:creationId xmlns:a16="http://schemas.microsoft.com/office/drawing/2014/main" id="{9086F67F-FA7B-427C-BE70-038AEBB63D34}"/>
                            </a:ext>
                          </a:extLst>
                        </p:cNvPr>
                        <p:cNvGrpSpPr>
                          <a:grpSpLocks noChangeAspect="1"/>
                        </p:cNvGrpSpPr>
                        <p:nvPr/>
                      </p:nvGrpSpPr>
                      <p:grpSpPr bwMode="auto">
                        <a:xfrm>
                          <a:off x="4591" y="3161"/>
                          <a:ext cx="945" cy="624"/>
                          <a:chOff x="3016" y="3005"/>
                          <a:chExt cx="945" cy="624"/>
                        </a:xfrm>
                      </p:grpSpPr>
                      <p:sp>
                        <p:nvSpPr>
                          <p:cNvPr id="35867" name="Oval 55">
                            <a:extLst>
                              <a:ext uri="{FF2B5EF4-FFF2-40B4-BE49-F238E27FC236}">
                                <a16:creationId xmlns:a16="http://schemas.microsoft.com/office/drawing/2014/main" id="{D78079A1-3E9D-4D01-9100-93DEDCDFACA6}"/>
                              </a:ext>
                            </a:extLst>
                          </p:cNvPr>
                          <p:cNvSpPr>
                            <a:spLocks noChangeAspect="1" noChangeArrowheads="1"/>
                          </p:cNvSpPr>
                          <p:nvPr/>
                        </p:nvSpPr>
                        <p:spPr bwMode="auto">
                          <a:xfrm>
                            <a:off x="3016" y="3005"/>
                            <a:ext cx="945" cy="62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5868" name="Text Box 56">
                            <a:extLst>
                              <a:ext uri="{FF2B5EF4-FFF2-40B4-BE49-F238E27FC236}">
                                <a16:creationId xmlns:a16="http://schemas.microsoft.com/office/drawing/2014/main" id="{114D2EED-469D-4B5E-9258-C2F79D4E3451}"/>
                              </a:ext>
                            </a:extLst>
                          </p:cNvPr>
                          <p:cNvSpPr txBox="1">
                            <a:spLocks noChangeAspect="1" noChangeArrowheads="1"/>
                          </p:cNvSpPr>
                          <p:nvPr/>
                        </p:nvSpPr>
                        <p:spPr bwMode="auto">
                          <a:xfrm>
                            <a:off x="3331" y="3161"/>
                            <a:ext cx="5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就绪</a:t>
                            </a:r>
                          </a:p>
                        </p:txBody>
                      </p:sp>
                    </p:grpSp>
                    <p:grpSp>
                      <p:nvGrpSpPr>
                        <p:cNvPr id="35862" name="Group 57">
                          <a:extLst>
                            <a:ext uri="{FF2B5EF4-FFF2-40B4-BE49-F238E27FC236}">
                              <a16:creationId xmlns:a16="http://schemas.microsoft.com/office/drawing/2014/main" id="{2B84BE6D-D055-4497-8543-CD2C6785DC08}"/>
                            </a:ext>
                          </a:extLst>
                        </p:cNvPr>
                        <p:cNvGrpSpPr>
                          <a:grpSpLocks noChangeAspect="1"/>
                        </p:cNvGrpSpPr>
                        <p:nvPr/>
                      </p:nvGrpSpPr>
                      <p:grpSpPr bwMode="auto">
                        <a:xfrm>
                          <a:off x="6691" y="3161"/>
                          <a:ext cx="945" cy="624"/>
                          <a:chOff x="5746" y="3629"/>
                          <a:chExt cx="945" cy="624"/>
                        </a:xfrm>
                      </p:grpSpPr>
                      <p:sp>
                        <p:nvSpPr>
                          <p:cNvPr id="35865" name="Oval 58">
                            <a:extLst>
                              <a:ext uri="{FF2B5EF4-FFF2-40B4-BE49-F238E27FC236}">
                                <a16:creationId xmlns:a16="http://schemas.microsoft.com/office/drawing/2014/main" id="{91F8DB35-D0B1-47BB-872C-4B96099D3E35}"/>
                              </a:ext>
                            </a:extLst>
                          </p:cNvPr>
                          <p:cNvSpPr>
                            <a:spLocks noChangeAspect="1" noChangeArrowheads="1"/>
                          </p:cNvSpPr>
                          <p:nvPr/>
                        </p:nvSpPr>
                        <p:spPr bwMode="auto">
                          <a:xfrm>
                            <a:off x="5746" y="3629"/>
                            <a:ext cx="945" cy="62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5866" name="Text Box 59">
                            <a:extLst>
                              <a:ext uri="{FF2B5EF4-FFF2-40B4-BE49-F238E27FC236}">
                                <a16:creationId xmlns:a16="http://schemas.microsoft.com/office/drawing/2014/main" id="{BB0B0B9B-F0E2-4A96-90FD-4753CD2660D8}"/>
                              </a:ext>
                            </a:extLst>
                          </p:cNvPr>
                          <p:cNvSpPr txBox="1">
                            <a:spLocks noChangeAspect="1" noChangeArrowheads="1"/>
                          </p:cNvSpPr>
                          <p:nvPr/>
                        </p:nvSpPr>
                        <p:spPr bwMode="auto">
                          <a:xfrm>
                            <a:off x="6061" y="3785"/>
                            <a:ext cx="42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执行</a:t>
                            </a:r>
                          </a:p>
                        </p:txBody>
                      </p:sp>
                    </p:grpSp>
                    <p:sp>
                      <p:nvSpPr>
                        <p:cNvPr id="35863" name="Line 60">
                          <a:extLst>
                            <a:ext uri="{FF2B5EF4-FFF2-40B4-BE49-F238E27FC236}">
                              <a16:creationId xmlns:a16="http://schemas.microsoft.com/office/drawing/2014/main" id="{2CB29179-8CE7-4C41-B31E-658886262C9A}"/>
                            </a:ext>
                          </a:extLst>
                        </p:cNvPr>
                        <p:cNvSpPr>
                          <a:spLocks noChangeAspect="1" noChangeShapeType="1"/>
                        </p:cNvSpPr>
                        <p:nvPr/>
                      </p:nvSpPr>
                      <p:spPr bwMode="auto">
                        <a:xfrm>
                          <a:off x="5476" y="3332"/>
                          <a:ext cx="12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64" name="Line 61">
                          <a:extLst>
                            <a:ext uri="{FF2B5EF4-FFF2-40B4-BE49-F238E27FC236}">
                              <a16:creationId xmlns:a16="http://schemas.microsoft.com/office/drawing/2014/main" id="{9FAD4D62-627E-4AA2-8B6D-C212C5AF1438}"/>
                            </a:ext>
                          </a:extLst>
                        </p:cNvPr>
                        <p:cNvSpPr>
                          <a:spLocks noChangeAspect="1" noChangeShapeType="1"/>
                        </p:cNvSpPr>
                        <p:nvPr/>
                      </p:nvSpPr>
                      <p:spPr bwMode="auto">
                        <a:xfrm rot="-10778173">
                          <a:off x="5491" y="3614"/>
                          <a:ext cx="126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5860" name="Text Box 62">
                        <a:extLst>
                          <a:ext uri="{FF2B5EF4-FFF2-40B4-BE49-F238E27FC236}">
                            <a16:creationId xmlns:a16="http://schemas.microsoft.com/office/drawing/2014/main" id="{F1E9A895-EFFD-4DBB-8863-FC727C0C2AAA}"/>
                          </a:ext>
                        </a:extLst>
                      </p:cNvPr>
                      <p:cNvSpPr txBox="1">
                        <a:spLocks noChangeAspect="1" noChangeArrowheads="1"/>
                      </p:cNvSpPr>
                      <p:nvPr/>
                    </p:nvSpPr>
                    <p:spPr bwMode="auto">
                      <a:xfrm>
                        <a:off x="5746" y="3629"/>
                        <a:ext cx="94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400" b="1">
                            <a:latin typeface="Times New Roman" panose="02020603050405020304" pitchFamily="18" charset="0"/>
                          </a:rPr>
                          <a:t>时间片完</a:t>
                        </a:r>
                      </a:p>
                    </p:txBody>
                  </p:sp>
                </p:grpSp>
                <p:sp>
                  <p:nvSpPr>
                    <p:cNvPr id="35857" name="Line 63">
                      <a:extLst>
                        <a:ext uri="{FF2B5EF4-FFF2-40B4-BE49-F238E27FC236}">
                          <a16:creationId xmlns:a16="http://schemas.microsoft.com/office/drawing/2014/main" id="{3DE6B90B-7139-48D9-8244-E5389C482DE9}"/>
                        </a:ext>
                      </a:extLst>
                    </p:cNvPr>
                    <p:cNvSpPr>
                      <a:spLocks noChangeAspect="1" noChangeShapeType="1"/>
                    </p:cNvSpPr>
                    <p:nvPr/>
                  </p:nvSpPr>
                  <p:spPr bwMode="auto">
                    <a:xfrm flipH="1">
                      <a:off x="6481" y="3785"/>
                      <a:ext cx="630" cy="79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8" name="Line 64">
                      <a:extLst>
                        <a:ext uri="{FF2B5EF4-FFF2-40B4-BE49-F238E27FC236}">
                          <a16:creationId xmlns:a16="http://schemas.microsoft.com/office/drawing/2014/main" id="{1B0C523E-B379-499F-AF68-03A31E0E97BA}"/>
                        </a:ext>
                      </a:extLst>
                    </p:cNvPr>
                    <p:cNvSpPr>
                      <a:spLocks noChangeAspect="1" noChangeShapeType="1"/>
                    </p:cNvSpPr>
                    <p:nvPr/>
                  </p:nvSpPr>
                  <p:spPr bwMode="auto">
                    <a:xfrm flipH="1" flipV="1">
                      <a:off x="5221" y="3755"/>
                      <a:ext cx="630" cy="9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5854" name="Text Box 65">
                    <a:extLst>
                      <a:ext uri="{FF2B5EF4-FFF2-40B4-BE49-F238E27FC236}">
                        <a16:creationId xmlns:a16="http://schemas.microsoft.com/office/drawing/2014/main" id="{71C90DD7-AA17-4029-942A-BEA8E6B8A7AD}"/>
                      </a:ext>
                    </a:extLst>
                  </p:cNvPr>
                  <p:cNvSpPr txBox="1">
                    <a:spLocks noChangeAspect="1" noChangeArrowheads="1"/>
                  </p:cNvSpPr>
                  <p:nvPr/>
                </p:nvSpPr>
                <p:spPr bwMode="auto">
                  <a:xfrm>
                    <a:off x="4696" y="4097"/>
                    <a:ext cx="8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400" b="1">
                        <a:latin typeface="Times New Roman" panose="02020603050405020304" pitchFamily="18" charset="0"/>
                      </a:rPr>
                      <a:t>I/O</a:t>
                    </a:r>
                    <a:r>
                      <a:rPr lang="zh-CN" altLang="en-US" sz="1400" b="1">
                        <a:latin typeface="Times New Roman" panose="02020603050405020304" pitchFamily="18" charset="0"/>
                      </a:rPr>
                      <a:t>完成</a:t>
                    </a:r>
                  </a:p>
                </p:txBody>
              </p:sp>
            </p:grpSp>
          </p:grpSp>
        </p:grpSp>
        <p:sp>
          <p:nvSpPr>
            <p:cNvPr id="35847" name="Line 66">
              <a:extLst>
                <a:ext uri="{FF2B5EF4-FFF2-40B4-BE49-F238E27FC236}">
                  <a16:creationId xmlns:a16="http://schemas.microsoft.com/office/drawing/2014/main" id="{F2FA495D-7B7C-4C79-A96E-E17F94C01535}"/>
                </a:ext>
              </a:extLst>
            </p:cNvPr>
            <p:cNvSpPr>
              <a:spLocks noChangeAspect="1" noChangeShapeType="1"/>
            </p:cNvSpPr>
            <p:nvPr/>
          </p:nvSpPr>
          <p:spPr bwMode="auto">
            <a:xfrm>
              <a:off x="3964" y="3473"/>
              <a:ext cx="63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8" name="Line 67">
              <a:extLst>
                <a:ext uri="{FF2B5EF4-FFF2-40B4-BE49-F238E27FC236}">
                  <a16:creationId xmlns:a16="http://schemas.microsoft.com/office/drawing/2014/main" id="{289719B2-CA28-48EA-ACE1-3E3A52CD914A}"/>
                </a:ext>
              </a:extLst>
            </p:cNvPr>
            <p:cNvSpPr>
              <a:spLocks noChangeAspect="1" noChangeShapeType="1"/>
            </p:cNvSpPr>
            <p:nvPr/>
          </p:nvSpPr>
          <p:spPr bwMode="auto">
            <a:xfrm>
              <a:off x="7636" y="3473"/>
              <a:ext cx="63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 name="矩形 2">
            <a:extLst>
              <a:ext uri="{FF2B5EF4-FFF2-40B4-BE49-F238E27FC236}">
                <a16:creationId xmlns:a16="http://schemas.microsoft.com/office/drawing/2014/main" id="{645F9666-6695-4846-B86B-94672DEEED0E}"/>
              </a:ext>
            </a:extLst>
          </p:cNvPr>
          <p:cNvSpPr/>
          <p:nvPr/>
        </p:nvSpPr>
        <p:spPr>
          <a:xfrm>
            <a:off x="3061009" y="468668"/>
            <a:ext cx="3021981" cy="480131"/>
          </a:xfrm>
          <a:prstGeom prst="rect">
            <a:avLst/>
          </a:prstGeom>
        </p:spPr>
        <p:txBody>
          <a:bodyPr wrap="none">
            <a:spAutoFit/>
          </a:bodyPr>
          <a:lstStyle/>
          <a:p>
            <a:pPr marL="171450" lvl="0" indent="-171450" algn="just" defTabSz="685800">
              <a:lnSpc>
                <a:spcPct val="90000"/>
              </a:lnSpc>
              <a:spcBef>
                <a:spcPts val="1350"/>
              </a:spcBef>
              <a:buClr>
                <a:srgbClr val="4A66AC">
                  <a:lumMod val="75000"/>
                </a:srgbClr>
              </a:buClr>
              <a:buSzPct val="100000"/>
            </a:pPr>
            <a:r>
              <a:rPr lang="en-US" altLang="zh-CN" sz="2800" b="1" dirty="0">
                <a:solidFill>
                  <a:srgbClr val="FF0000"/>
                </a:solidFill>
                <a:latin typeface="微软雅黑" panose="020B0503020204020204" pitchFamily="34" charset="-122"/>
                <a:ea typeface="微软雅黑" panose="020B0503020204020204" pitchFamily="34" charset="-122"/>
              </a:rPr>
              <a:t>2.</a:t>
            </a:r>
            <a:r>
              <a:rPr lang="zh-CN" altLang="en-US" sz="2800" b="1" dirty="0">
                <a:solidFill>
                  <a:srgbClr val="FF0000"/>
                </a:solidFill>
                <a:latin typeface="微软雅黑" panose="020B0503020204020204" pitchFamily="34" charset="-122"/>
                <a:ea typeface="微软雅黑" panose="020B0503020204020204" pitchFamily="34" charset="-122"/>
              </a:rPr>
              <a:t>进程的五种状态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37D1219-9F99-4614-84F9-95478498FDBC}"/>
              </a:ext>
            </a:extLst>
          </p:cNvPr>
          <p:cNvSpPr>
            <a:spLocks noGrp="1"/>
          </p:cNvSpPr>
          <p:nvPr>
            <p:ph idx="1"/>
          </p:nvPr>
        </p:nvSpPr>
        <p:spPr/>
        <p:txBody>
          <a:bodyPr/>
          <a:lstStyle/>
          <a:p>
            <a:r>
              <a:rPr lang="zh-CN" altLang="en-US" dirty="0"/>
              <a:t>当出现了引起进程挂起的事件时，用户请求将自己挂起，或者父进程请求挂起自己的子进程，这时使用</a:t>
            </a:r>
            <a:r>
              <a:rPr lang="zh-CN" altLang="en-US" dirty="0">
                <a:solidFill>
                  <a:srgbClr val="00B050"/>
                </a:solidFill>
              </a:rPr>
              <a:t>挂起原语</a:t>
            </a:r>
            <a:r>
              <a:rPr lang="en-US" altLang="zh-CN" dirty="0">
                <a:solidFill>
                  <a:srgbClr val="00B050"/>
                </a:solidFill>
              </a:rPr>
              <a:t>Suspend( )</a:t>
            </a:r>
            <a:r>
              <a:rPr lang="zh-CN" altLang="en-US" dirty="0"/>
              <a:t>。挂起原语检查进程状态，如果处于活动就绪状态就改为</a:t>
            </a:r>
            <a:r>
              <a:rPr lang="zh-CN" altLang="en-US" dirty="0">
                <a:solidFill>
                  <a:srgbClr val="FF0000"/>
                </a:solidFill>
              </a:rPr>
              <a:t>静止就绪</a:t>
            </a:r>
            <a:r>
              <a:rPr lang="zh-CN" altLang="en-US" dirty="0"/>
              <a:t>；如果处于活动阻塞就改为</a:t>
            </a:r>
            <a:r>
              <a:rPr lang="zh-CN" altLang="en-US" dirty="0">
                <a:solidFill>
                  <a:srgbClr val="FF0000"/>
                </a:solidFill>
              </a:rPr>
              <a:t>静止阻塞</a:t>
            </a:r>
            <a:r>
              <a:rPr lang="zh-CN" altLang="en-US" dirty="0"/>
              <a:t>。</a:t>
            </a:r>
            <a:endParaRPr lang="en-US" altLang="zh-CN" dirty="0"/>
          </a:p>
          <a:p>
            <a:r>
              <a:rPr lang="zh-CN" altLang="en-US" dirty="0"/>
              <a:t>当发生激活事件后，系统利用</a:t>
            </a:r>
            <a:r>
              <a:rPr lang="zh-CN" altLang="en-US" dirty="0">
                <a:solidFill>
                  <a:srgbClr val="00B050"/>
                </a:solidFill>
              </a:rPr>
              <a:t>激活原语</a:t>
            </a:r>
            <a:r>
              <a:rPr lang="en-US" altLang="zh-CN" dirty="0">
                <a:solidFill>
                  <a:srgbClr val="00B050"/>
                </a:solidFill>
              </a:rPr>
              <a:t>Active( ) </a:t>
            </a:r>
            <a:r>
              <a:rPr lang="zh-CN" altLang="en-US" dirty="0"/>
              <a:t>将指定进程激活。激活原语将进程从外存调入内存，然后检查进程状态。</a:t>
            </a:r>
            <a:endParaRPr lang="en-US" altLang="zh-CN" dirty="0"/>
          </a:p>
          <a:p>
            <a:endParaRPr lang="zh-CN" altLang="en-US" dirty="0"/>
          </a:p>
        </p:txBody>
      </p:sp>
      <p:sp>
        <p:nvSpPr>
          <p:cNvPr id="3" name="标题 2">
            <a:extLst>
              <a:ext uri="{FF2B5EF4-FFF2-40B4-BE49-F238E27FC236}">
                <a16:creationId xmlns:a16="http://schemas.microsoft.com/office/drawing/2014/main" id="{73BFC86B-512B-42A9-9A3E-2F79ED31F3DD}"/>
              </a:ext>
            </a:extLst>
          </p:cNvPr>
          <p:cNvSpPr>
            <a:spLocks noGrp="1"/>
          </p:cNvSpPr>
          <p:nvPr>
            <p:ph type="title"/>
          </p:nvPr>
        </p:nvSpPr>
        <p:spPr/>
        <p:txBody>
          <a:bodyPr/>
          <a:lstStyle/>
          <a:p>
            <a:r>
              <a:rPr lang="en-US" altLang="zh-CN" dirty="0">
                <a:solidFill>
                  <a:srgbClr val="FF0000"/>
                </a:solidFill>
              </a:rPr>
              <a:t>3. </a:t>
            </a:r>
            <a:r>
              <a:rPr lang="zh-CN" altLang="en-US" dirty="0">
                <a:solidFill>
                  <a:srgbClr val="FF0000"/>
                </a:solidFill>
              </a:rPr>
              <a:t>挂起状态</a:t>
            </a:r>
            <a:br>
              <a:rPr lang="en-US" altLang="zh-CN" dirty="0">
                <a:solidFill>
                  <a:srgbClr val="FF0000"/>
                </a:solidFill>
              </a:rPr>
            </a:br>
            <a:endParaRPr lang="zh-CN" altLang="en-US" dirty="0"/>
          </a:p>
        </p:txBody>
      </p:sp>
      <p:sp>
        <p:nvSpPr>
          <p:cNvPr id="4" name="矩形 3">
            <a:extLst>
              <a:ext uri="{FF2B5EF4-FFF2-40B4-BE49-F238E27FC236}">
                <a16:creationId xmlns:a16="http://schemas.microsoft.com/office/drawing/2014/main" id="{F96A6AC8-F0A9-4C62-A822-41E8B1226D17}"/>
              </a:ext>
            </a:extLst>
          </p:cNvPr>
          <p:cNvSpPr>
            <a:spLocks noChangeArrowheads="1"/>
          </p:cNvSpPr>
          <p:nvPr/>
        </p:nvSpPr>
        <p:spPr bwMode="auto">
          <a:xfrm>
            <a:off x="533399" y="4946359"/>
            <a:ext cx="8077200" cy="120015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dirty="0"/>
              <a:t> </a:t>
            </a:r>
            <a:r>
              <a:rPr lang="zh-CN" altLang="en-US" sz="2400" dirty="0">
                <a:latin typeface="+mj-ea"/>
                <a:ea typeface="+mj-ea"/>
              </a:rPr>
              <a:t>当内存中的所有进程都处于阻塞状态时，就可以通过“交换”（</a:t>
            </a:r>
            <a:r>
              <a:rPr lang="en-US" altLang="zh-CN" sz="2400" dirty="0">
                <a:latin typeface="+mj-ea"/>
                <a:ea typeface="+mj-ea"/>
              </a:rPr>
              <a:t>swapping</a:t>
            </a:r>
            <a:r>
              <a:rPr lang="zh-CN" altLang="en-US" sz="2400" dirty="0">
                <a:latin typeface="+mj-ea"/>
                <a:ea typeface="+mj-ea"/>
              </a:rPr>
              <a:t>）的方法将阻塞进程换出到磁盘的“挂起队列”（</a:t>
            </a:r>
            <a:r>
              <a:rPr lang="en-US" altLang="zh-CN" sz="2400" dirty="0" err="1">
                <a:latin typeface="+mj-ea"/>
                <a:ea typeface="+mj-ea"/>
              </a:rPr>
              <a:t>suspendqueue</a:t>
            </a:r>
            <a:r>
              <a:rPr lang="zh-CN" altLang="en-US" sz="2400" dirty="0">
                <a:latin typeface="+mj-ea"/>
                <a:ea typeface="+mj-ea"/>
              </a:rPr>
              <a:t>），这时进程就处于挂起状态。</a:t>
            </a:r>
          </a:p>
        </p:txBody>
      </p:sp>
    </p:spTree>
    <p:extLst>
      <p:ext uri="{BB962C8B-B14F-4D97-AF65-F5344CB8AC3E}">
        <p14:creationId xmlns:p14="http://schemas.microsoft.com/office/powerpoint/2010/main" val="171185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4383CEEE-3D84-4045-86CA-12DA8F6AB117}"/>
              </a:ext>
            </a:extLst>
          </p:cNvPr>
          <p:cNvSpPr>
            <a:spLocks noGrp="1" noChangeArrowheads="1"/>
          </p:cNvSpPr>
          <p:nvPr>
            <p:ph type="title"/>
          </p:nvPr>
        </p:nvSpPr>
        <p:spPr/>
        <p:txBody>
          <a:bodyPr/>
          <a:lstStyle/>
          <a:p>
            <a:r>
              <a:rPr lang="zh-CN" altLang="en-US"/>
              <a:t>执行程序是计算机的基本任务</a:t>
            </a:r>
          </a:p>
        </p:txBody>
      </p:sp>
      <p:sp>
        <p:nvSpPr>
          <p:cNvPr id="143363" name="Rectangle 3">
            <a:extLst>
              <a:ext uri="{FF2B5EF4-FFF2-40B4-BE49-F238E27FC236}">
                <a16:creationId xmlns:a16="http://schemas.microsoft.com/office/drawing/2014/main" id="{19E3AFCB-06B1-45DF-BA46-41223A98F386}"/>
              </a:ext>
            </a:extLst>
          </p:cNvPr>
          <p:cNvSpPr>
            <a:spLocks noGrp="1" noChangeArrowheads="1"/>
          </p:cNvSpPr>
          <p:nvPr>
            <p:ph type="body" idx="1"/>
          </p:nvPr>
        </p:nvSpPr>
        <p:spPr>
          <a:xfrm>
            <a:off x="612775" y="1268413"/>
            <a:ext cx="7921625" cy="865187"/>
          </a:xfrm>
        </p:spPr>
        <p:txBody>
          <a:bodyPr/>
          <a:lstStyle/>
          <a:p>
            <a:pPr>
              <a:lnSpc>
                <a:spcPct val="130000"/>
              </a:lnSpc>
            </a:pPr>
            <a:r>
              <a:rPr lang="zh-CN" altLang="en-US">
                <a:solidFill>
                  <a:srgbClr val="FF0000"/>
                </a:solidFill>
              </a:rPr>
              <a:t>怎么样让程序执行起来</a:t>
            </a:r>
            <a:r>
              <a:rPr lang="en-US" altLang="zh-CN">
                <a:solidFill>
                  <a:srgbClr val="FF0000"/>
                </a:solidFill>
              </a:rPr>
              <a:t>?</a:t>
            </a:r>
          </a:p>
        </p:txBody>
      </p:sp>
      <p:sp>
        <p:nvSpPr>
          <p:cNvPr id="143367" name="AutoShape 7">
            <a:extLst>
              <a:ext uri="{FF2B5EF4-FFF2-40B4-BE49-F238E27FC236}">
                <a16:creationId xmlns:a16="http://schemas.microsoft.com/office/drawing/2014/main" id="{CEDC09CD-EB75-48C8-A707-120901F31FAD}"/>
              </a:ext>
            </a:extLst>
          </p:cNvPr>
          <p:cNvSpPr>
            <a:spLocks noChangeArrowheads="1"/>
          </p:cNvSpPr>
          <p:nvPr/>
        </p:nvSpPr>
        <p:spPr bwMode="auto">
          <a:xfrm>
            <a:off x="2971800" y="3597275"/>
            <a:ext cx="381000" cy="76200"/>
          </a:xfrm>
          <a:prstGeom prst="rightArrow">
            <a:avLst>
              <a:gd name="adj1" fmla="val 50000"/>
              <a:gd name="adj2" fmla="val 125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3391" name="Group 31">
            <a:extLst>
              <a:ext uri="{FF2B5EF4-FFF2-40B4-BE49-F238E27FC236}">
                <a16:creationId xmlns:a16="http://schemas.microsoft.com/office/drawing/2014/main" id="{DB597DFF-AF75-4156-972F-FF631F470876}"/>
              </a:ext>
            </a:extLst>
          </p:cNvPr>
          <p:cNvGrpSpPr>
            <a:grpSpLocks/>
          </p:cNvGrpSpPr>
          <p:nvPr/>
        </p:nvGrpSpPr>
        <p:grpSpPr bwMode="auto">
          <a:xfrm>
            <a:off x="533400" y="2301875"/>
            <a:ext cx="2362200" cy="3368675"/>
            <a:chOff x="336" y="1450"/>
            <a:chExt cx="1488" cy="2122"/>
          </a:xfrm>
        </p:grpSpPr>
        <p:grpSp>
          <p:nvGrpSpPr>
            <p:cNvPr id="143388" name="Group 28">
              <a:extLst>
                <a:ext uri="{FF2B5EF4-FFF2-40B4-BE49-F238E27FC236}">
                  <a16:creationId xmlns:a16="http://schemas.microsoft.com/office/drawing/2014/main" id="{1D7CADA6-EDA6-4B37-8E24-A9A0779DA7E5}"/>
                </a:ext>
              </a:extLst>
            </p:cNvPr>
            <p:cNvGrpSpPr>
              <a:grpSpLocks/>
            </p:cNvGrpSpPr>
            <p:nvPr/>
          </p:nvGrpSpPr>
          <p:grpSpPr bwMode="auto">
            <a:xfrm>
              <a:off x="336" y="1450"/>
              <a:ext cx="1488" cy="1778"/>
              <a:chOff x="336" y="1450"/>
              <a:chExt cx="1488" cy="1778"/>
            </a:xfrm>
          </p:grpSpPr>
          <p:sp>
            <p:nvSpPr>
              <p:cNvPr id="143365" name="Rectangle 5">
                <a:extLst>
                  <a:ext uri="{FF2B5EF4-FFF2-40B4-BE49-F238E27FC236}">
                    <a16:creationId xmlns:a16="http://schemas.microsoft.com/office/drawing/2014/main" id="{431EDB47-2B9B-45C8-B6F1-593B16571341}"/>
                  </a:ext>
                </a:extLst>
              </p:cNvPr>
              <p:cNvSpPr>
                <a:spLocks noChangeArrowheads="1"/>
              </p:cNvSpPr>
              <p:nvPr/>
            </p:nvSpPr>
            <p:spPr bwMode="auto">
              <a:xfrm>
                <a:off x="336" y="1450"/>
                <a:ext cx="1488" cy="177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6" name="Text Box 6">
                <a:extLst>
                  <a:ext uri="{FF2B5EF4-FFF2-40B4-BE49-F238E27FC236}">
                    <a16:creationId xmlns:a16="http://schemas.microsoft.com/office/drawing/2014/main" id="{211395B2-A16D-4CD5-942A-2421598952E1}"/>
                  </a:ext>
                </a:extLst>
              </p:cNvPr>
              <p:cNvSpPr txBox="1">
                <a:spLocks noChangeArrowheads="1"/>
              </p:cNvSpPr>
              <p:nvPr/>
            </p:nvSpPr>
            <p:spPr bwMode="auto">
              <a:xfrm>
                <a:off x="384" y="1498"/>
                <a:ext cx="1440" cy="1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a:latin typeface="Tahoma" panose="020B0604030504040204" pitchFamily="34" charset="0"/>
                  </a:rPr>
                  <a:t>int main(int argc, char* argv[])</a:t>
                </a:r>
              </a:p>
              <a:p>
                <a:pPr>
                  <a:spcBef>
                    <a:spcPct val="50000"/>
                  </a:spcBef>
                </a:pPr>
                <a:r>
                  <a:rPr lang="en-US" altLang="zh-CN" sz="1200">
                    <a:latin typeface="Tahoma" panose="020B0604030504040204" pitchFamily="34" charset="0"/>
                  </a:rPr>
                  <a:t>{</a:t>
                </a:r>
              </a:p>
              <a:p>
                <a:pPr>
                  <a:spcBef>
                    <a:spcPct val="50000"/>
                  </a:spcBef>
                </a:pPr>
                <a:r>
                  <a:rPr lang="en-US" altLang="zh-CN" sz="1200">
                    <a:latin typeface="Tahoma" panose="020B0604030504040204" pitchFamily="34" charset="0"/>
                  </a:rPr>
                  <a:t>     int  i , to, sum = 0;</a:t>
                </a:r>
              </a:p>
              <a:p>
                <a:pPr>
                  <a:spcBef>
                    <a:spcPct val="50000"/>
                  </a:spcBef>
                </a:pPr>
                <a:r>
                  <a:rPr lang="en-US" altLang="zh-CN" sz="1200">
                    <a:latin typeface="Tahoma" panose="020B0604030504040204" pitchFamily="34" charset="0"/>
                  </a:rPr>
                  <a:t>     to = atoi(argv[1]);</a:t>
                </a:r>
              </a:p>
              <a:p>
                <a:pPr>
                  <a:spcBef>
                    <a:spcPct val="50000"/>
                  </a:spcBef>
                </a:pPr>
                <a:r>
                  <a:rPr lang="en-US" altLang="zh-CN" sz="1200">
                    <a:latin typeface="Tahoma" panose="020B0604030504040204" pitchFamily="34" charset="0"/>
                  </a:rPr>
                  <a:t>     for(i=1; i&lt;=to; i++)</a:t>
                </a:r>
              </a:p>
              <a:p>
                <a:pPr>
                  <a:spcBef>
                    <a:spcPct val="50000"/>
                  </a:spcBef>
                </a:pPr>
                <a:r>
                  <a:rPr lang="en-US" altLang="zh-CN" sz="1200">
                    <a:latin typeface="Tahoma" panose="020B0604030504040204" pitchFamily="34" charset="0"/>
                  </a:rPr>
                  <a:t>     {  </a:t>
                </a:r>
              </a:p>
              <a:p>
                <a:pPr>
                  <a:spcBef>
                    <a:spcPct val="50000"/>
                  </a:spcBef>
                </a:pPr>
                <a:r>
                  <a:rPr lang="en-US" altLang="zh-CN" sz="1200">
                    <a:latin typeface="Tahoma" panose="020B0604030504040204" pitchFamily="34" charset="0"/>
                  </a:rPr>
                  <a:t>          sum = sum + i;</a:t>
                </a:r>
              </a:p>
              <a:p>
                <a:pPr>
                  <a:spcBef>
                    <a:spcPct val="50000"/>
                  </a:spcBef>
                </a:pPr>
                <a:r>
                  <a:rPr lang="en-US" altLang="zh-CN" sz="1200">
                    <a:latin typeface="Tahoma" panose="020B0604030504040204" pitchFamily="34" charset="0"/>
                  </a:rPr>
                  <a:t>      }</a:t>
                </a:r>
              </a:p>
              <a:p>
                <a:pPr>
                  <a:spcBef>
                    <a:spcPct val="50000"/>
                  </a:spcBef>
                </a:pPr>
                <a:r>
                  <a:rPr lang="en-US" altLang="zh-CN" sz="1200">
                    <a:latin typeface="Tahoma" panose="020B0604030504040204" pitchFamily="34" charset="0"/>
                  </a:rPr>
                  <a:t>      printf(“%d”, sum);</a:t>
                </a:r>
              </a:p>
              <a:p>
                <a:pPr>
                  <a:spcBef>
                    <a:spcPct val="50000"/>
                  </a:spcBef>
                </a:pPr>
                <a:r>
                  <a:rPr lang="en-US" altLang="zh-CN" sz="1200">
                    <a:latin typeface="Tahoma" panose="020B0604030504040204" pitchFamily="34" charset="0"/>
                  </a:rPr>
                  <a:t>}</a:t>
                </a:r>
              </a:p>
            </p:txBody>
          </p:sp>
        </p:grpSp>
        <p:sp>
          <p:nvSpPr>
            <p:cNvPr id="143368" name="Text Box 8">
              <a:extLst>
                <a:ext uri="{FF2B5EF4-FFF2-40B4-BE49-F238E27FC236}">
                  <a16:creationId xmlns:a16="http://schemas.microsoft.com/office/drawing/2014/main" id="{A450CD14-A885-4698-A759-98B4560AC206}"/>
                </a:ext>
              </a:extLst>
            </p:cNvPr>
            <p:cNvSpPr txBox="1">
              <a:spLocks noChangeArrowheads="1"/>
            </p:cNvSpPr>
            <p:nvPr/>
          </p:nvSpPr>
          <p:spPr bwMode="auto">
            <a:xfrm>
              <a:off x="720" y="3322"/>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t>源代码</a:t>
              </a:r>
            </a:p>
          </p:txBody>
        </p:sp>
      </p:grpSp>
      <p:sp>
        <p:nvSpPr>
          <p:cNvPr id="143374" name="AutoShape 14">
            <a:extLst>
              <a:ext uri="{FF2B5EF4-FFF2-40B4-BE49-F238E27FC236}">
                <a16:creationId xmlns:a16="http://schemas.microsoft.com/office/drawing/2014/main" id="{26246267-123B-4555-B32B-DD0A274A266F}"/>
              </a:ext>
            </a:extLst>
          </p:cNvPr>
          <p:cNvSpPr>
            <a:spLocks noChangeArrowheads="1"/>
          </p:cNvSpPr>
          <p:nvPr/>
        </p:nvSpPr>
        <p:spPr bwMode="auto">
          <a:xfrm>
            <a:off x="5486400" y="3581400"/>
            <a:ext cx="381000" cy="76200"/>
          </a:xfrm>
          <a:prstGeom prst="rightArrow">
            <a:avLst>
              <a:gd name="adj1" fmla="val 50000"/>
              <a:gd name="adj2" fmla="val 125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3392" name="Group 32">
            <a:extLst>
              <a:ext uri="{FF2B5EF4-FFF2-40B4-BE49-F238E27FC236}">
                <a16:creationId xmlns:a16="http://schemas.microsoft.com/office/drawing/2014/main" id="{FF16EF0D-1A50-456B-91D8-3BF427B61B1D}"/>
              </a:ext>
            </a:extLst>
          </p:cNvPr>
          <p:cNvGrpSpPr>
            <a:grpSpLocks/>
          </p:cNvGrpSpPr>
          <p:nvPr/>
        </p:nvGrpSpPr>
        <p:grpSpPr bwMode="auto">
          <a:xfrm>
            <a:off x="2819400" y="2286000"/>
            <a:ext cx="3352800" cy="3657600"/>
            <a:chOff x="1776" y="1440"/>
            <a:chExt cx="2112" cy="2304"/>
          </a:xfrm>
        </p:grpSpPr>
        <p:grpSp>
          <p:nvGrpSpPr>
            <p:cNvPr id="143389" name="Group 29">
              <a:extLst>
                <a:ext uri="{FF2B5EF4-FFF2-40B4-BE49-F238E27FC236}">
                  <a16:creationId xmlns:a16="http://schemas.microsoft.com/office/drawing/2014/main" id="{15AE2460-5E67-4081-BDFE-20E1FB0D59D1}"/>
                </a:ext>
              </a:extLst>
            </p:cNvPr>
            <p:cNvGrpSpPr>
              <a:grpSpLocks/>
            </p:cNvGrpSpPr>
            <p:nvPr/>
          </p:nvGrpSpPr>
          <p:grpSpPr bwMode="auto">
            <a:xfrm>
              <a:off x="2160" y="1440"/>
              <a:ext cx="1248" cy="1776"/>
              <a:chOff x="2160" y="1440"/>
              <a:chExt cx="1248" cy="1776"/>
            </a:xfrm>
          </p:grpSpPr>
          <p:sp>
            <p:nvSpPr>
              <p:cNvPr id="143372" name="Rectangle 12">
                <a:extLst>
                  <a:ext uri="{FF2B5EF4-FFF2-40B4-BE49-F238E27FC236}">
                    <a16:creationId xmlns:a16="http://schemas.microsoft.com/office/drawing/2014/main" id="{B0868E1D-0269-437F-9582-2AC962D19F89}"/>
                  </a:ext>
                </a:extLst>
              </p:cNvPr>
              <p:cNvSpPr>
                <a:spLocks noChangeArrowheads="1"/>
              </p:cNvSpPr>
              <p:nvPr/>
            </p:nvSpPr>
            <p:spPr bwMode="auto">
              <a:xfrm>
                <a:off x="2160" y="1440"/>
                <a:ext cx="1248" cy="177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3" name="Text Box 13">
                <a:extLst>
                  <a:ext uri="{FF2B5EF4-FFF2-40B4-BE49-F238E27FC236}">
                    <a16:creationId xmlns:a16="http://schemas.microsoft.com/office/drawing/2014/main" id="{D007C04A-F75F-4231-AABD-A3E347827870}"/>
                  </a:ext>
                </a:extLst>
              </p:cNvPr>
              <p:cNvSpPr txBox="1">
                <a:spLocks noChangeArrowheads="1"/>
              </p:cNvSpPr>
              <p:nvPr/>
            </p:nvSpPr>
            <p:spPr bwMode="auto">
              <a:xfrm>
                <a:off x="2160" y="1488"/>
                <a:ext cx="1248" cy="1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latin typeface="Tahoma" panose="020B0604030504040204" pitchFamily="34" charset="0"/>
                  </a:rPr>
                  <a:t>代码段：</a:t>
                </a:r>
              </a:p>
              <a:p>
                <a:pPr>
                  <a:spcBef>
                    <a:spcPct val="50000"/>
                  </a:spcBef>
                </a:pPr>
                <a:r>
                  <a:rPr lang="zh-CN" altLang="en-US" sz="2000">
                    <a:latin typeface="Tahoma" panose="020B0604030504040204" pitchFamily="34" charset="0"/>
                  </a:rPr>
                  <a:t>  </a:t>
                </a:r>
                <a:r>
                  <a:rPr lang="en-US" altLang="zh-CN" sz="2000">
                    <a:latin typeface="Tahoma" panose="020B0604030504040204" pitchFamily="34" charset="0"/>
                  </a:rPr>
                  <a:t>mov ax, [100]</a:t>
                </a:r>
              </a:p>
              <a:p>
                <a:pPr>
                  <a:spcBef>
                    <a:spcPct val="50000"/>
                  </a:spcBef>
                </a:pPr>
                <a:r>
                  <a:rPr lang="en-US" altLang="zh-CN" sz="2000">
                    <a:latin typeface="Tahoma" panose="020B0604030504040204" pitchFamily="34" charset="0"/>
                  </a:rPr>
                  <a:t>  mov bx, [104]</a:t>
                </a:r>
              </a:p>
              <a:p>
                <a:pPr>
                  <a:spcBef>
                    <a:spcPct val="50000"/>
                  </a:spcBef>
                </a:pPr>
                <a:r>
                  <a:rPr lang="en-US" altLang="zh-CN" sz="2000">
                    <a:latin typeface="Tahoma" panose="020B0604030504040204" pitchFamily="34" charset="0"/>
                  </a:rPr>
                  <a:t>  add ax, bx</a:t>
                </a:r>
              </a:p>
              <a:p>
                <a:pPr>
                  <a:spcBef>
                    <a:spcPct val="50000"/>
                  </a:spcBef>
                </a:pPr>
                <a:r>
                  <a:rPr lang="en-US" altLang="zh-CN" sz="2000">
                    <a:latin typeface="Tahoma" panose="020B0604030504040204" pitchFamily="34" charset="0"/>
                  </a:rPr>
                  <a:t>  ……</a:t>
                </a:r>
              </a:p>
              <a:p>
                <a:pPr>
                  <a:spcBef>
                    <a:spcPct val="50000"/>
                  </a:spcBef>
                </a:pPr>
                <a:r>
                  <a:rPr lang="en-US" altLang="zh-CN" sz="2000">
                    <a:latin typeface="Tahoma" panose="020B0604030504040204" pitchFamily="34" charset="0"/>
                  </a:rPr>
                  <a:t>  </a:t>
                </a:r>
              </a:p>
            </p:txBody>
          </p:sp>
        </p:grpSp>
        <p:sp>
          <p:nvSpPr>
            <p:cNvPr id="143375" name="Text Box 15">
              <a:extLst>
                <a:ext uri="{FF2B5EF4-FFF2-40B4-BE49-F238E27FC236}">
                  <a16:creationId xmlns:a16="http://schemas.microsoft.com/office/drawing/2014/main" id="{00D51E67-546B-452E-9349-9D8B34CCCD80}"/>
                </a:ext>
              </a:extLst>
            </p:cNvPr>
            <p:cNvSpPr txBox="1">
              <a:spLocks noChangeArrowheads="1"/>
            </p:cNvSpPr>
            <p:nvPr/>
          </p:nvSpPr>
          <p:spPr bwMode="auto">
            <a:xfrm>
              <a:off x="1776" y="3302"/>
              <a:ext cx="211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a:t>可执行程序</a:t>
              </a:r>
            </a:p>
            <a:p>
              <a:pPr algn="ctr"/>
              <a:r>
                <a:rPr lang="en-US" altLang="zh-CN" sz="2000" b="1"/>
                <a:t>(</a:t>
              </a:r>
              <a:r>
                <a:rPr lang="zh-CN" altLang="en-US" sz="2000" b="1"/>
                <a:t>在磁盘上，没有输出结果</a:t>
              </a:r>
              <a:r>
                <a:rPr lang="en-US" altLang="zh-CN" sz="2000" b="1"/>
                <a:t>)</a:t>
              </a:r>
            </a:p>
          </p:txBody>
        </p:sp>
      </p:grpSp>
      <p:grpSp>
        <p:nvGrpSpPr>
          <p:cNvPr id="143393" name="Group 33">
            <a:extLst>
              <a:ext uri="{FF2B5EF4-FFF2-40B4-BE49-F238E27FC236}">
                <a16:creationId xmlns:a16="http://schemas.microsoft.com/office/drawing/2014/main" id="{71B8A787-DD9A-4A2A-BD48-857B25F0BA0E}"/>
              </a:ext>
            </a:extLst>
          </p:cNvPr>
          <p:cNvGrpSpPr>
            <a:grpSpLocks/>
          </p:cNvGrpSpPr>
          <p:nvPr/>
        </p:nvGrpSpPr>
        <p:grpSpPr bwMode="auto">
          <a:xfrm>
            <a:off x="5867400" y="2286000"/>
            <a:ext cx="3048000" cy="3368675"/>
            <a:chOff x="3696" y="1440"/>
            <a:chExt cx="1920" cy="2122"/>
          </a:xfrm>
        </p:grpSpPr>
        <p:sp>
          <p:nvSpPr>
            <p:cNvPr id="143380" name="Text Box 20">
              <a:extLst>
                <a:ext uri="{FF2B5EF4-FFF2-40B4-BE49-F238E27FC236}">
                  <a16:creationId xmlns:a16="http://schemas.microsoft.com/office/drawing/2014/main" id="{9EB2DCCC-E579-4FE8-B2F2-879958119136}"/>
                </a:ext>
              </a:extLst>
            </p:cNvPr>
            <p:cNvSpPr txBox="1">
              <a:spLocks noChangeArrowheads="1"/>
            </p:cNvSpPr>
            <p:nvPr/>
          </p:nvSpPr>
          <p:spPr bwMode="auto">
            <a:xfrm>
              <a:off x="3696" y="3312"/>
              <a:ext cx="16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a:solidFill>
                    <a:srgbClr val="FF0000"/>
                  </a:solidFill>
                </a:rPr>
                <a:t>程序在内存中运行</a:t>
              </a:r>
            </a:p>
          </p:txBody>
        </p:sp>
        <p:grpSp>
          <p:nvGrpSpPr>
            <p:cNvPr id="143390" name="Group 30">
              <a:extLst>
                <a:ext uri="{FF2B5EF4-FFF2-40B4-BE49-F238E27FC236}">
                  <a16:creationId xmlns:a16="http://schemas.microsoft.com/office/drawing/2014/main" id="{7628F039-5F72-443A-83DD-32388DB71DA2}"/>
                </a:ext>
              </a:extLst>
            </p:cNvPr>
            <p:cNvGrpSpPr>
              <a:grpSpLocks/>
            </p:cNvGrpSpPr>
            <p:nvPr/>
          </p:nvGrpSpPr>
          <p:grpSpPr bwMode="auto">
            <a:xfrm>
              <a:off x="3744" y="1440"/>
              <a:ext cx="1872" cy="1776"/>
              <a:chOff x="3744" y="1440"/>
              <a:chExt cx="1872" cy="1776"/>
            </a:xfrm>
          </p:grpSpPr>
          <p:sp>
            <p:nvSpPr>
              <p:cNvPr id="143378" name="Rectangle 18">
                <a:extLst>
                  <a:ext uri="{FF2B5EF4-FFF2-40B4-BE49-F238E27FC236}">
                    <a16:creationId xmlns:a16="http://schemas.microsoft.com/office/drawing/2014/main" id="{3D720F48-E7B6-4041-8C89-3CF6BBC0CD6E}"/>
                  </a:ext>
                </a:extLst>
              </p:cNvPr>
              <p:cNvSpPr>
                <a:spLocks noChangeArrowheads="1"/>
              </p:cNvSpPr>
              <p:nvPr/>
            </p:nvSpPr>
            <p:spPr bwMode="auto">
              <a:xfrm>
                <a:off x="3744" y="1440"/>
                <a:ext cx="864" cy="177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9" name="Text Box 19">
                <a:extLst>
                  <a:ext uri="{FF2B5EF4-FFF2-40B4-BE49-F238E27FC236}">
                    <a16:creationId xmlns:a16="http://schemas.microsoft.com/office/drawing/2014/main" id="{46D57AE5-4FD4-4B66-87BD-8051AB939F65}"/>
                  </a:ext>
                </a:extLst>
              </p:cNvPr>
              <p:cNvSpPr txBox="1">
                <a:spLocks noChangeArrowheads="1"/>
              </p:cNvSpPr>
              <p:nvPr/>
            </p:nvSpPr>
            <p:spPr bwMode="auto">
              <a:xfrm>
                <a:off x="3744" y="1488"/>
                <a:ext cx="912" cy="1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b="1">
                    <a:latin typeface="Tahoma" panose="020B0604030504040204" pitchFamily="34" charset="0"/>
                  </a:rPr>
                  <a:t>代码段</a:t>
                </a:r>
              </a:p>
              <a:p>
                <a:pPr algn="ctr">
                  <a:spcBef>
                    <a:spcPct val="50000"/>
                  </a:spcBef>
                </a:pPr>
                <a:r>
                  <a:rPr lang="zh-CN" altLang="en-US" sz="2000" b="1">
                    <a:latin typeface="Tahoma" panose="020B0604030504040204" pitchFamily="34" charset="0"/>
                  </a:rPr>
                  <a:t>数据段</a:t>
                </a:r>
              </a:p>
              <a:p>
                <a:pPr algn="ctr">
                  <a:spcBef>
                    <a:spcPct val="50000"/>
                  </a:spcBef>
                </a:pPr>
                <a:endParaRPr lang="zh-CN" altLang="en-US" sz="2000" b="1">
                  <a:latin typeface="Tahoma" panose="020B0604030504040204" pitchFamily="34" charset="0"/>
                </a:endParaRPr>
              </a:p>
              <a:p>
                <a:pPr>
                  <a:spcBef>
                    <a:spcPct val="50000"/>
                  </a:spcBef>
                </a:pPr>
                <a:endParaRPr lang="zh-CN" altLang="en-US" sz="2000" b="1">
                  <a:latin typeface="Tahoma" panose="020B0604030504040204" pitchFamily="34" charset="0"/>
                </a:endParaRPr>
              </a:p>
              <a:p>
                <a:pPr>
                  <a:spcBef>
                    <a:spcPct val="50000"/>
                  </a:spcBef>
                </a:pPr>
                <a:endParaRPr lang="zh-CN" altLang="en-US" sz="2000" b="1">
                  <a:latin typeface="Tahoma" panose="020B0604030504040204" pitchFamily="34" charset="0"/>
                </a:endParaRPr>
              </a:p>
              <a:p>
                <a:pPr algn="ctr">
                  <a:spcBef>
                    <a:spcPct val="50000"/>
                  </a:spcBef>
                </a:pPr>
                <a:r>
                  <a:rPr lang="zh-CN" altLang="en-US" sz="2000" b="1">
                    <a:latin typeface="Tahoma" panose="020B0604030504040204" pitchFamily="34" charset="0"/>
                  </a:rPr>
                  <a:t>栈</a:t>
                </a:r>
                <a:r>
                  <a:rPr lang="en-US" altLang="zh-CN" sz="2000" b="1">
                    <a:latin typeface="Tahoma" panose="020B0604030504040204" pitchFamily="34" charset="0"/>
                  </a:rPr>
                  <a:t>(</a:t>
                </a:r>
                <a:r>
                  <a:rPr lang="zh-CN" altLang="en-US" sz="2000" b="1">
                    <a:latin typeface="Tahoma" panose="020B0604030504040204" pitchFamily="34" charset="0"/>
                  </a:rPr>
                  <a:t>参数等</a:t>
                </a:r>
                <a:r>
                  <a:rPr lang="en-US" altLang="zh-CN" sz="2000" b="1">
                    <a:latin typeface="Tahoma" panose="020B0604030504040204" pitchFamily="34" charset="0"/>
                  </a:rPr>
                  <a:t>)</a:t>
                </a:r>
                <a:r>
                  <a:rPr lang="en-US" altLang="zh-CN" sz="2000">
                    <a:latin typeface="Tahoma" panose="020B0604030504040204" pitchFamily="34" charset="0"/>
                  </a:rPr>
                  <a:t>  </a:t>
                </a:r>
              </a:p>
            </p:txBody>
          </p:sp>
          <p:sp>
            <p:nvSpPr>
              <p:cNvPr id="143381" name="AutoShape 21">
                <a:extLst>
                  <a:ext uri="{FF2B5EF4-FFF2-40B4-BE49-F238E27FC236}">
                    <a16:creationId xmlns:a16="http://schemas.microsoft.com/office/drawing/2014/main" id="{93D5DCEC-4151-48CA-9FEF-52C1B0B63369}"/>
                  </a:ext>
                </a:extLst>
              </p:cNvPr>
              <p:cNvSpPr>
                <a:spLocks noChangeArrowheads="1"/>
              </p:cNvSpPr>
              <p:nvPr/>
            </p:nvSpPr>
            <p:spPr bwMode="auto">
              <a:xfrm rot="16200000">
                <a:off x="4080" y="2784"/>
                <a:ext cx="240" cy="48"/>
              </a:xfrm>
              <a:prstGeom prst="rightArrow">
                <a:avLst>
                  <a:gd name="adj1" fmla="val 50000"/>
                  <a:gd name="adj2" fmla="val 125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2" name="Rectangle 22">
                <a:extLst>
                  <a:ext uri="{FF2B5EF4-FFF2-40B4-BE49-F238E27FC236}">
                    <a16:creationId xmlns:a16="http://schemas.microsoft.com/office/drawing/2014/main" id="{8B884EE4-8C44-4605-8FB3-11F255799B4D}"/>
                  </a:ext>
                </a:extLst>
              </p:cNvPr>
              <p:cNvSpPr>
                <a:spLocks noChangeArrowheads="1"/>
              </p:cNvSpPr>
              <p:nvPr/>
            </p:nvSpPr>
            <p:spPr bwMode="auto">
              <a:xfrm>
                <a:off x="4704" y="2016"/>
                <a:ext cx="864" cy="33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3" name="Text Box 23">
                <a:extLst>
                  <a:ext uri="{FF2B5EF4-FFF2-40B4-BE49-F238E27FC236}">
                    <a16:creationId xmlns:a16="http://schemas.microsoft.com/office/drawing/2014/main" id="{660B947F-98DF-4D59-8445-54CDAAADFDA0}"/>
                  </a:ext>
                </a:extLst>
              </p:cNvPr>
              <p:cNvSpPr txBox="1">
                <a:spLocks noChangeArrowheads="1"/>
              </p:cNvSpPr>
              <p:nvPr/>
            </p:nvSpPr>
            <p:spPr bwMode="auto">
              <a:xfrm>
                <a:off x="4704" y="2064"/>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b="1">
                    <a:latin typeface="Tahoma" panose="020B0604030504040204" pitchFamily="34" charset="0"/>
                  </a:rPr>
                  <a:t>寄存器组</a:t>
                </a:r>
                <a:r>
                  <a:rPr lang="zh-CN" altLang="en-US" sz="2000">
                    <a:latin typeface="Tahoma" panose="020B0604030504040204" pitchFamily="34" charset="0"/>
                  </a:rPr>
                  <a:t>  </a:t>
                </a:r>
              </a:p>
            </p:txBody>
          </p:sp>
          <p:sp>
            <p:nvSpPr>
              <p:cNvPr id="143385" name="Rectangle 25">
                <a:extLst>
                  <a:ext uri="{FF2B5EF4-FFF2-40B4-BE49-F238E27FC236}">
                    <a16:creationId xmlns:a16="http://schemas.microsoft.com/office/drawing/2014/main" id="{6C2CC1EB-FC7C-4311-ACDB-A13AFDD77D6D}"/>
                  </a:ext>
                </a:extLst>
              </p:cNvPr>
              <p:cNvSpPr>
                <a:spLocks noChangeArrowheads="1"/>
              </p:cNvSpPr>
              <p:nvPr/>
            </p:nvSpPr>
            <p:spPr bwMode="auto">
              <a:xfrm>
                <a:off x="4704" y="2352"/>
                <a:ext cx="864" cy="33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6" name="Text Box 26">
                <a:extLst>
                  <a:ext uri="{FF2B5EF4-FFF2-40B4-BE49-F238E27FC236}">
                    <a16:creationId xmlns:a16="http://schemas.microsoft.com/office/drawing/2014/main" id="{2BEEEB7E-B001-4367-B4F7-233720B4CA8A}"/>
                  </a:ext>
                </a:extLst>
              </p:cNvPr>
              <p:cNvSpPr txBox="1">
                <a:spLocks noChangeArrowheads="1"/>
              </p:cNvSpPr>
              <p:nvPr/>
            </p:nvSpPr>
            <p:spPr bwMode="auto">
              <a:xfrm>
                <a:off x="4704" y="2400"/>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b="1">
                    <a:latin typeface="Tahoma" panose="020B0604030504040204" pitchFamily="34" charset="0"/>
                  </a:rPr>
                  <a:t>处理器</a:t>
                </a:r>
                <a:r>
                  <a:rPr lang="zh-CN" altLang="en-US" sz="2000">
                    <a:latin typeface="Tahoma" panose="020B0604030504040204" pitchFamily="34" charset="0"/>
                  </a:rPr>
                  <a:t>  </a:t>
                </a:r>
              </a:p>
            </p:txBody>
          </p:sp>
          <p:sp>
            <p:nvSpPr>
              <p:cNvPr id="143387" name="AutoShape 27">
                <a:extLst>
                  <a:ext uri="{FF2B5EF4-FFF2-40B4-BE49-F238E27FC236}">
                    <a16:creationId xmlns:a16="http://schemas.microsoft.com/office/drawing/2014/main" id="{B7015AA2-87FA-4FBE-AF6E-B4F66D37494A}"/>
                  </a:ext>
                </a:extLst>
              </p:cNvPr>
              <p:cNvSpPr>
                <a:spLocks noChangeArrowheads="1"/>
              </p:cNvSpPr>
              <p:nvPr/>
            </p:nvSpPr>
            <p:spPr bwMode="auto">
              <a:xfrm>
                <a:off x="4560" y="2160"/>
                <a:ext cx="240" cy="96"/>
              </a:xfrm>
              <a:prstGeom prst="rightArrow">
                <a:avLst>
                  <a:gd name="adj1" fmla="val 50000"/>
                  <a:gd name="adj2" fmla="val 625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3391"/>
                                        </p:tgtEl>
                                        <p:attrNameLst>
                                          <p:attrName>style.visibility</p:attrName>
                                        </p:attrNameLst>
                                      </p:cBhvr>
                                      <p:to>
                                        <p:strVal val="visible"/>
                                      </p:to>
                                    </p:set>
                                    <p:animEffect transition="in" filter="dissolve">
                                      <p:cBhvr>
                                        <p:cTn id="7" dur="500"/>
                                        <p:tgtEl>
                                          <p:spTgt spid="1433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nodeType="clickEffect">
                                  <p:stCondLst>
                                    <p:cond delay="0"/>
                                  </p:stCondLst>
                                  <p:childTnLst>
                                    <p:set>
                                      <p:cBhvr>
                                        <p:cTn id="11" dur="1" fill="hold">
                                          <p:stCondLst>
                                            <p:cond delay="0"/>
                                          </p:stCondLst>
                                        </p:cTn>
                                        <p:tgtEl>
                                          <p:spTgt spid="143367"/>
                                        </p:tgtEl>
                                        <p:attrNameLst>
                                          <p:attrName>style.visibility</p:attrName>
                                        </p:attrNameLst>
                                      </p:cBhvr>
                                      <p:to>
                                        <p:strVal val="visible"/>
                                      </p:to>
                                    </p:set>
                                    <p:anim calcmode="lin" valueType="num">
                                      <p:cBhvr>
                                        <p:cTn id="12" dur="500" fill="hold"/>
                                        <p:tgtEl>
                                          <p:spTgt spid="143367"/>
                                        </p:tgtEl>
                                        <p:attrNameLst>
                                          <p:attrName>ppt_w</p:attrName>
                                        </p:attrNameLst>
                                      </p:cBhvr>
                                      <p:tavLst>
                                        <p:tav tm="0">
                                          <p:val>
                                            <p:fltVal val="0"/>
                                          </p:val>
                                        </p:tav>
                                        <p:tav tm="100000">
                                          <p:val>
                                            <p:strVal val="#ppt_w"/>
                                          </p:val>
                                        </p:tav>
                                      </p:tavLst>
                                    </p:anim>
                                    <p:anim calcmode="lin" valueType="num">
                                      <p:cBhvr>
                                        <p:cTn id="13" dur="500" fill="hold"/>
                                        <p:tgtEl>
                                          <p:spTgt spid="143367"/>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143392"/>
                                        </p:tgtEl>
                                        <p:attrNameLst>
                                          <p:attrName>style.visibility</p:attrName>
                                        </p:attrNameLst>
                                      </p:cBhvr>
                                      <p:to>
                                        <p:strVal val="visible"/>
                                      </p:to>
                                    </p:set>
                                    <p:animEffect transition="in" filter="dissolve">
                                      <p:cBhvr>
                                        <p:cTn id="18" dur="500"/>
                                        <p:tgtEl>
                                          <p:spTgt spid="14339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10" fill="hold" nodeType="clickEffect">
                                  <p:stCondLst>
                                    <p:cond delay="0"/>
                                  </p:stCondLst>
                                  <p:childTnLst>
                                    <p:set>
                                      <p:cBhvr>
                                        <p:cTn id="22" dur="1" fill="hold">
                                          <p:stCondLst>
                                            <p:cond delay="0"/>
                                          </p:stCondLst>
                                        </p:cTn>
                                        <p:tgtEl>
                                          <p:spTgt spid="143374"/>
                                        </p:tgtEl>
                                        <p:attrNameLst>
                                          <p:attrName>style.visibility</p:attrName>
                                        </p:attrNameLst>
                                      </p:cBhvr>
                                      <p:to>
                                        <p:strVal val="visible"/>
                                      </p:to>
                                    </p:set>
                                    <p:anim calcmode="lin" valueType="num">
                                      <p:cBhvr>
                                        <p:cTn id="23" dur="500" fill="hold"/>
                                        <p:tgtEl>
                                          <p:spTgt spid="143374"/>
                                        </p:tgtEl>
                                        <p:attrNameLst>
                                          <p:attrName>ppt_w</p:attrName>
                                        </p:attrNameLst>
                                      </p:cBhvr>
                                      <p:tavLst>
                                        <p:tav tm="0">
                                          <p:val>
                                            <p:fltVal val="0"/>
                                          </p:val>
                                        </p:tav>
                                        <p:tav tm="100000">
                                          <p:val>
                                            <p:strVal val="#ppt_w"/>
                                          </p:val>
                                        </p:tav>
                                      </p:tavLst>
                                    </p:anim>
                                    <p:anim calcmode="lin" valueType="num">
                                      <p:cBhvr>
                                        <p:cTn id="24" dur="500" fill="hold"/>
                                        <p:tgtEl>
                                          <p:spTgt spid="143374"/>
                                        </p:tgtEl>
                                        <p:attrNameLst>
                                          <p:attrName>ppt_h</p:attrName>
                                        </p:attrNameLst>
                                      </p:cBhvr>
                                      <p:tavLst>
                                        <p:tav tm="0">
                                          <p:val>
                                            <p:strVal val="#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143393"/>
                                        </p:tgtEl>
                                        <p:attrNameLst>
                                          <p:attrName>style.visibility</p:attrName>
                                        </p:attrNameLst>
                                      </p:cBhvr>
                                      <p:to>
                                        <p:strVal val="visible"/>
                                      </p:to>
                                    </p:set>
                                    <p:animEffect transition="in" filter="dissolve">
                                      <p:cBhvr>
                                        <p:cTn id="29" dur="500"/>
                                        <p:tgtEl>
                                          <p:spTgt spid="143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CE79B80-88D9-43C4-9A5E-1ECFD4E92B5C}"/>
              </a:ext>
            </a:extLst>
          </p:cNvPr>
          <p:cNvSpPr>
            <a:spLocks noGrp="1"/>
          </p:cNvSpPr>
          <p:nvPr>
            <p:ph idx="1"/>
          </p:nvPr>
        </p:nvSpPr>
        <p:spPr/>
        <p:txBody>
          <a:bodyPr/>
          <a:lstStyle/>
          <a:p>
            <a:pPr algn="just">
              <a:buNone/>
            </a:pPr>
            <a:r>
              <a:rPr lang="zh-CN" altLang="en-US" sz="2400" dirty="0"/>
              <a:t>（</a:t>
            </a:r>
            <a:r>
              <a:rPr lang="en-US" altLang="zh-CN" sz="2400" dirty="0"/>
              <a:t>1</a:t>
            </a:r>
            <a:r>
              <a:rPr lang="zh-CN" altLang="en-US" sz="2400" dirty="0"/>
              <a:t>）终端用户的请求。</a:t>
            </a:r>
          </a:p>
          <a:p>
            <a:pPr algn="just">
              <a:buClrTx/>
              <a:buSzTx/>
              <a:buNone/>
            </a:pPr>
            <a:r>
              <a:rPr lang="zh-CN" altLang="en-US" sz="2400" dirty="0"/>
              <a:t>（</a:t>
            </a:r>
            <a:r>
              <a:rPr lang="en-US" altLang="zh-CN" sz="2400" dirty="0"/>
              <a:t>2</a:t>
            </a:r>
            <a:r>
              <a:rPr lang="zh-CN" altLang="en-US" sz="2400" dirty="0"/>
              <a:t>）父进程请求。   </a:t>
            </a:r>
          </a:p>
          <a:p>
            <a:pPr algn="just">
              <a:buClrTx/>
              <a:buSzTx/>
              <a:buNone/>
            </a:pPr>
            <a:r>
              <a:rPr lang="zh-CN" altLang="en-US" sz="2400" dirty="0"/>
              <a:t>（</a:t>
            </a:r>
            <a:r>
              <a:rPr lang="en-US" altLang="zh-CN" sz="2400" dirty="0"/>
              <a:t>3</a:t>
            </a:r>
            <a:r>
              <a:rPr lang="zh-CN" altLang="en-US" sz="2400" dirty="0"/>
              <a:t>）负荷调节的需要。当实时系统中的工作负荷较重，把一些不重要的进程挂起，以保证系统能正常运行。</a:t>
            </a:r>
          </a:p>
          <a:p>
            <a:pPr>
              <a:buClrTx/>
              <a:buSzTx/>
              <a:buNone/>
            </a:pPr>
            <a:r>
              <a:rPr lang="zh-CN" altLang="en-US" sz="2400" dirty="0"/>
              <a:t>（</a:t>
            </a:r>
            <a:r>
              <a:rPr lang="en-US" altLang="zh-CN" sz="2400" dirty="0"/>
              <a:t>4</a:t>
            </a:r>
            <a:r>
              <a:rPr lang="zh-CN" altLang="en-US" sz="2400" dirty="0"/>
              <a:t>）操作系统的需要。操作系统有时希望挂起某些进程，以便检查运行中的资源使用情况或进行记账。 </a:t>
            </a:r>
          </a:p>
          <a:p>
            <a:endParaRPr lang="zh-CN" altLang="en-US" dirty="0"/>
          </a:p>
        </p:txBody>
      </p:sp>
      <p:sp>
        <p:nvSpPr>
          <p:cNvPr id="3" name="标题 2">
            <a:extLst>
              <a:ext uri="{FF2B5EF4-FFF2-40B4-BE49-F238E27FC236}">
                <a16:creationId xmlns:a16="http://schemas.microsoft.com/office/drawing/2014/main" id="{A5BA3D3E-2574-4E22-8B32-6DA7F168ED01}"/>
              </a:ext>
            </a:extLst>
          </p:cNvPr>
          <p:cNvSpPr>
            <a:spLocks noGrp="1"/>
          </p:cNvSpPr>
          <p:nvPr>
            <p:ph type="title"/>
          </p:nvPr>
        </p:nvSpPr>
        <p:spPr/>
        <p:txBody>
          <a:bodyPr/>
          <a:lstStyle/>
          <a:p>
            <a:r>
              <a:rPr lang="en-US" altLang="zh-CN" dirty="0"/>
              <a:t>1</a:t>
            </a:r>
            <a:r>
              <a:rPr lang="zh-CN" altLang="en-US" dirty="0"/>
              <a:t>）造成挂起状态的原因？</a:t>
            </a:r>
          </a:p>
        </p:txBody>
      </p:sp>
      <p:sp>
        <p:nvSpPr>
          <p:cNvPr id="5" name="文本框 4">
            <a:extLst>
              <a:ext uri="{FF2B5EF4-FFF2-40B4-BE49-F238E27FC236}">
                <a16:creationId xmlns:a16="http://schemas.microsoft.com/office/drawing/2014/main" id="{4C05CB10-23B0-4B89-97F6-D67B04F2D779}"/>
              </a:ext>
            </a:extLst>
          </p:cNvPr>
          <p:cNvSpPr txBox="1"/>
          <p:nvPr/>
        </p:nvSpPr>
        <p:spPr>
          <a:xfrm>
            <a:off x="1520190" y="4459535"/>
            <a:ext cx="6739938" cy="1938992"/>
          </a:xfrm>
          <a:prstGeom prst="rect">
            <a:avLst/>
          </a:prstGeom>
          <a:solidFill>
            <a:srgbClr val="FFFF00"/>
          </a:solidFill>
        </p:spPr>
        <p:txBody>
          <a:bodyPr wrap="square">
            <a:spAutoFit/>
          </a:bodyPr>
          <a:lstStyle/>
          <a:p>
            <a:r>
              <a:rPr lang="zh-CN" altLang="en-US" sz="2000" b="1" dirty="0">
                <a:latin typeface="+mj-ea"/>
                <a:ea typeface="+mj-ea"/>
              </a:rPr>
              <a:t>被挂起进程的特征：</a:t>
            </a:r>
          </a:p>
          <a:p>
            <a:pPr marL="342900" indent="-342900">
              <a:buFont typeface="Arial" panose="020B0604020202020204" pitchFamily="34" charset="0"/>
              <a:buChar char="•"/>
            </a:pPr>
            <a:r>
              <a:rPr lang="zh-CN" altLang="en-US" sz="2000" dirty="0">
                <a:latin typeface="+mj-ea"/>
                <a:ea typeface="+mj-ea"/>
              </a:rPr>
              <a:t>不能立即执行</a:t>
            </a:r>
          </a:p>
          <a:p>
            <a:pPr marL="342900" indent="-342900">
              <a:buFont typeface="Arial" panose="020B0604020202020204" pitchFamily="34" charset="0"/>
              <a:buChar char="•"/>
            </a:pPr>
            <a:r>
              <a:rPr lang="zh-CN" altLang="en-US" sz="2000" dirty="0">
                <a:latin typeface="+mj-ea"/>
                <a:ea typeface="+mj-ea"/>
              </a:rPr>
              <a:t>可能是等待某事件发生，若是，则阻塞条件独立于挂起条件，即使阻塞事件发生，该进程也不能执行</a:t>
            </a:r>
          </a:p>
          <a:p>
            <a:pPr marL="342900" indent="-342900">
              <a:buFont typeface="Arial" panose="020B0604020202020204" pitchFamily="34" charset="0"/>
              <a:buChar char="•"/>
            </a:pPr>
            <a:r>
              <a:rPr lang="zh-CN" altLang="en-US" sz="2000" dirty="0">
                <a:latin typeface="+mj-ea"/>
                <a:ea typeface="+mj-ea"/>
              </a:rPr>
              <a:t>使之挂起的进程为：自身、其父进程、</a:t>
            </a:r>
            <a:r>
              <a:rPr lang="en-US" altLang="zh-CN" sz="2000" dirty="0">
                <a:latin typeface="+mj-ea"/>
                <a:ea typeface="+mj-ea"/>
              </a:rPr>
              <a:t>OS</a:t>
            </a:r>
          </a:p>
          <a:p>
            <a:pPr marL="342900" indent="-342900">
              <a:buFont typeface="Arial" panose="020B0604020202020204" pitchFamily="34" charset="0"/>
              <a:buChar char="•"/>
            </a:pPr>
            <a:r>
              <a:rPr lang="zh-CN" altLang="en-US" sz="2000" dirty="0">
                <a:latin typeface="+mj-ea"/>
                <a:ea typeface="+mj-ea"/>
              </a:rPr>
              <a:t>只有挂起它的进程才能使之由挂起状态转换为其他状态</a:t>
            </a:r>
          </a:p>
        </p:txBody>
      </p:sp>
    </p:spTree>
    <p:extLst>
      <p:ext uri="{BB962C8B-B14F-4D97-AF65-F5344CB8AC3E}">
        <p14:creationId xmlns:p14="http://schemas.microsoft.com/office/powerpoint/2010/main" val="724473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D424BD9-8E2B-4F70-AC3B-04A2913C714B}"/>
              </a:ext>
            </a:extLst>
          </p:cNvPr>
          <p:cNvSpPr>
            <a:spLocks noGrp="1"/>
          </p:cNvSpPr>
          <p:nvPr>
            <p:ph type="title"/>
          </p:nvPr>
        </p:nvSpPr>
        <p:spPr/>
        <p:txBody>
          <a:bodyPr/>
          <a:lstStyle/>
          <a:p>
            <a:r>
              <a:rPr lang="en-US" altLang="zh-CN" dirty="0"/>
              <a:t>2</a:t>
            </a:r>
            <a:r>
              <a:rPr lang="zh-CN" altLang="en-US" dirty="0"/>
              <a:t>）进程挂起状态的转换</a:t>
            </a:r>
          </a:p>
        </p:txBody>
      </p:sp>
      <p:pic>
        <p:nvPicPr>
          <p:cNvPr id="4" name="Picture 4" descr="3_8a">
            <a:extLst>
              <a:ext uri="{FF2B5EF4-FFF2-40B4-BE49-F238E27FC236}">
                <a16:creationId xmlns:a16="http://schemas.microsoft.com/office/drawing/2014/main" id="{B6F46159-4A1A-4AD0-89BE-F6415E254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42925" y="1679575"/>
            <a:ext cx="8067675" cy="3716338"/>
          </a:xfrm>
          <a:prstGeom prst="rect">
            <a:avLst/>
          </a:prstGeom>
          <a:noFill/>
        </p:spPr>
      </p:pic>
      <p:sp>
        <p:nvSpPr>
          <p:cNvPr id="5" name="矩形 4">
            <a:extLst>
              <a:ext uri="{FF2B5EF4-FFF2-40B4-BE49-F238E27FC236}">
                <a16:creationId xmlns:a16="http://schemas.microsoft.com/office/drawing/2014/main" id="{ACD93413-9FCC-40E9-84E6-E5D722CE8C85}"/>
              </a:ext>
            </a:extLst>
          </p:cNvPr>
          <p:cNvSpPr/>
          <p:nvPr/>
        </p:nvSpPr>
        <p:spPr>
          <a:xfrm>
            <a:off x="2667000" y="5943600"/>
            <a:ext cx="3797300" cy="400050"/>
          </a:xfrm>
          <a:prstGeom prst="rect">
            <a:avLst/>
          </a:prstGeom>
          <a:solidFill>
            <a:srgbClr val="FFFF00"/>
          </a:solidFill>
        </p:spPr>
        <p:txBody>
          <a:bodyPr wrap="none">
            <a:spAutoFit/>
          </a:bodyPr>
          <a:lstStyle/>
          <a:p>
            <a:pPr eaLnBrk="1" hangingPunct="1">
              <a:defRPr/>
            </a:pPr>
            <a:r>
              <a:rPr lang="zh-CN" altLang="en-US" sz="2000" b="1" dirty="0">
                <a:latin typeface="Arial" charset="0"/>
              </a:rPr>
              <a:t>挂起状态</a:t>
            </a:r>
            <a:r>
              <a:rPr lang="zh-CN" altLang="en-US" sz="2000" b="1" dirty="0">
                <a:effectLst>
                  <a:outerShdw blurRad="38100" dist="38100" dir="2700000" algn="tl">
                    <a:srgbClr val="C0C0C0"/>
                  </a:outerShdw>
                </a:effectLst>
                <a:latin typeface="楷体_GB2312" pitchFamily="49" charset="-122"/>
                <a:ea typeface="楷体_GB2312" pitchFamily="49" charset="-122"/>
              </a:rPr>
              <a:t>（被换出内存的状态）</a:t>
            </a:r>
            <a:endParaRPr lang="zh-CN" altLang="en-US" sz="2000" dirty="0">
              <a:latin typeface="Arial" charset="0"/>
            </a:endParaRPr>
          </a:p>
        </p:txBody>
      </p:sp>
      <p:cxnSp>
        <p:nvCxnSpPr>
          <p:cNvPr id="6" name="直接连接符 4">
            <a:extLst>
              <a:ext uri="{FF2B5EF4-FFF2-40B4-BE49-F238E27FC236}">
                <a16:creationId xmlns:a16="http://schemas.microsoft.com/office/drawing/2014/main" id="{28D3A3CC-5667-45F9-AAAF-19A6FF2E21CA}"/>
              </a:ext>
            </a:extLst>
          </p:cNvPr>
          <p:cNvCxnSpPr>
            <a:cxnSpLocks noChangeShapeType="1"/>
          </p:cNvCxnSpPr>
          <p:nvPr/>
        </p:nvCxnSpPr>
        <p:spPr bwMode="auto">
          <a:xfrm>
            <a:off x="3048000" y="5486400"/>
            <a:ext cx="2438400" cy="0"/>
          </a:xfrm>
          <a:prstGeom prst="line">
            <a:avLst/>
          </a:prstGeom>
          <a:noFill/>
          <a:ln w="38100" algn="ctr">
            <a:solidFill>
              <a:srgbClr val="FF0000"/>
            </a:solidFill>
            <a:round/>
            <a:headEnd/>
            <a:tailEnd/>
          </a:ln>
          <a:effectLst>
            <a:prstShdw prst="shdw17" dist="17961" dir="13500000">
              <a:schemeClr val="bg2"/>
            </a:prst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890754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9939" name="Picture 4" descr="3_8b">
            <a:extLst>
              <a:ext uri="{FF2B5EF4-FFF2-40B4-BE49-F238E27FC236}">
                <a16:creationId xmlns:a16="http://schemas.microsoft.com/office/drawing/2014/main" id="{CC787308-C8E0-48C2-8D43-73818AF31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76400"/>
            <a:ext cx="7620000" cy="491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940" name="直接连接符 4">
            <a:extLst>
              <a:ext uri="{FF2B5EF4-FFF2-40B4-BE49-F238E27FC236}">
                <a16:creationId xmlns:a16="http://schemas.microsoft.com/office/drawing/2014/main" id="{605A2BAA-33B4-4A55-B6E9-A806DCF9BCD6}"/>
              </a:ext>
            </a:extLst>
          </p:cNvPr>
          <p:cNvCxnSpPr>
            <a:cxnSpLocks noChangeShapeType="1"/>
          </p:cNvCxnSpPr>
          <p:nvPr/>
        </p:nvCxnSpPr>
        <p:spPr bwMode="auto">
          <a:xfrm>
            <a:off x="3581400" y="6629400"/>
            <a:ext cx="2438400" cy="0"/>
          </a:xfrm>
          <a:prstGeom prst="line">
            <a:avLst/>
          </a:prstGeom>
          <a:noFill/>
          <a:ln w="38100" algn="ctr">
            <a:solidFill>
              <a:srgbClr val="FF0000"/>
            </a:solidFill>
            <a:round/>
            <a:headEnd/>
            <a:tailEnd/>
          </a:ln>
          <a:effectLst>
            <a:prstShdw prst="shdw17" dist="17961" dir="13500000">
              <a:schemeClr val="bg2"/>
            </a:prstShdw>
          </a:effectLst>
          <a:extLst>
            <a:ext uri="{909E8E84-426E-40DD-AFC4-6F175D3DCCD1}">
              <a14:hiddenFill xmlns:a14="http://schemas.microsoft.com/office/drawing/2010/main">
                <a:noFill/>
              </a14:hiddenFill>
            </a:ext>
          </a:extLst>
        </p:spPr>
      </p:cxnSp>
      <p:sp>
        <p:nvSpPr>
          <p:cNvPr id="7" name="线形标注 2(无边框) 6">
            <a:extLst>
              <a:ext uri="{FF2B5EF4-FFF2-40B4-BE49-F238E27FC236}">
                <a16:creationId xmlns:a16="http://schemas.microsoft.com/office/drawing/2014/main" id="{53C764DD-623E-4EDB-A633-8CB657C63AF9}"/>
              </a:ext>
            </a:extLst>
          </p:cNvPr>
          <p:cNvSpPr>
            <a:spLocks/>
          </p:cNvSpPr>
          <p:nvPr/>
        </p:nvSpPr>
        <p:spPr bwMode="auto">
          <a:xfrm>
            <a:off x="4648200" y="2209800"/>
            <a:ext cx="1371600" cy="762000"/>
          </a:xfrm>
          <a:prstGeom prst="callout2">
            <a:avLst>
              <a:gd name="adj1" fmla="val 18750"/>
              <a:gd name="adj2" fmla="val -8333"/>
              <a:gd name="adj3" fmla="val 18750"/>
              <a:gd name="adj4" fmla="val -16667"/>
              <a:gd name="adj5" fmla="val 188449"/>
              <a:gd name="adj6" fmla="val -39917"/>
            </a:avLst>
          </a:prstGeom>
          <a:noFill/>
          <a:ln w="9525" algn="ctr">
            <a:solidFill>
              <a:srgbClr val="FF0000"/>
            </a:solidFill>
            <a:round/>
            <a:headEnd/>
            <a:tailEnd/>
          </a:ln>
          <a:effectLst>
            <a:prstShdw prst="shdw17" dist="17961" dir="13500000">
              <a:schemeClr val="bg2"/>
            </a:prstShdw>
          </a:effectLst>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solidFill>
                  <a:srgbClr val="FF0000"/>
                </a:solidFill>
              </a:rPr>
              <a:t>活动就绪</a:t>
            </a:r>
          </a:p>
        </p:txBody>
      </p:sp>
      <p:sp>
        <p:nvSpPr>
          <p:cNvPr id="8" name="线形标注 2(无边框) 7">
            <a:extLst>
              <a:ext uri="{FF2B5EF4-FFF2-40B4-BE49-F238E27FC236}">
                <a16:creationId xmlns:a16="http://schemas.microsoft.com/office/drawing/2014/main" id="{C637FAC2-490E-4160-B2E8-E2176E54812C}"/>
              </a:ext>
            </a:extLst>
          </p:cNvPr>
          <p:cNvSpPr>
            <a:spLocks/>
          </p:cNvSpPr>
          <p:nvPr/>
        </p:nvSpPr>
        <p:spPr bwMode="auto">
          <a:xfrm>
            <a:off x="5105400" y="5410200"/>
            <a:ext cx="1143000" cy="304800"/>
          </a:xfrm>
          <a:prstGeom prst="callout2">
            <a:avLst>
              <a:gd name="adj1" fmla="val 18750"/>
              <a:gd name="adj2" fmla="val -8333"/>
              <a:gd name="adj3" fmla="val 18750"/>
              <a:gd name="adj4" fmla="val -16667"/>
              <a:gd name="adj5" fmla="val 112500"/>
              <a:gd name="adj6" fmla="val -46667"/>
            </a:avLst>
          </a:prstGeom>
          <a:noFill/>
          <a:ln w="9525" algn="ctr">
            <a:solidFill>
              <a:srgbClr val="FF0000"/>
            </a:solidFill>
            <a:round/>
            <a:headEnd/>
            <a:tailEnd/>
          </a:ln>
          <a:effectLst>
            <a:prstShdw prst="shdw17" dist="17961" dir="13500000">
              <a:schemeClr val="bg2"/>
            </a:prstShdw>
          </a:effectLst>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solidFill>
                  <a:srgbClr val="FF0000"/>
                </a:solidFill>
              </a:rPr>
              <a:t>活动阻塞</a:t>
            </a:r>
          </a:p>
        </p:txBody>
      </p:sp>
      <p:sp>
        <p:nvSpPr>
          <p:cNvPr id="9" name="线形标注 2(无边框) 8">
            <a:extLst>
              <a:ext uri="{FF2B5EF4-FFF2-40B4-BE49-F238E27FC236}">
                <a16:creationId xmlns:a16="http://schemas.microsoft.com/office/drawing/2014/main" id="{AB8D4B6E-39D7-4A6F-8D73-A8BE75D74506}"/>
              </a:ext>
            </a:extLst>
          </p:cNvPr>
          <p:cNvSpPr>
            <a:spLocks/>
          </p:cNvSpPr>
          <p:nvPr/>
        </p:nvSpPr>
        <p:spPr bwMode="auto">
          <a:xfrm>
            <a:off x="381000" y="3048000"/>
            <a:ext cx="685800" cy="533400"/>
          </a:xfrm>
          <a:prstGeom prst="callout2">
            <a:avLst>
              <a:gd name="adj1" fmla="val 35023"/>
              <a:gd name="adj2" fmla="val 97995"/>
              <a:gd name="adj3" fmla="val 37194"/>
              <a:gd name="adj4" fmla="val 124259"/>
              <a:gd name="adj5" fmla="val 103819"/>
              <a:gd name="adj6" fmla="val 167681"/>
            </a:avLst>
          </a:prstGeom>
          <a:noFill/>
          <a:ln w="9525" algn="ctr">
            <a:solidFill>
              <a:srgbClr val="FF0000"/>
            </a:solidFill>
            <a:round/>
            <a:headEnd/>
            <a:tailEnd/>
          </a:ln>
          <a:effectLst>
            <a:prstShdw prst="shdw17" dist="17961" dir="13500000">
              <a:schemeClr val="bg2"/>
            </a:prstShdw>
          </a:effectLst>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solidFill>
                  <a:srgbClr val="FF0000"/>
                </a:solidFill>
              </a:rPr>
              <a:t>静止就绪</a:t>
            </a:r>
          </a:p>
        </p:txBody>
      </p:sp>
      <p:cxnSp>
        <p:nvCxnSpPr>
          <p:cNvPr id="39944" name="直接连接符 10">
            <a:extLst>
              <a:ext uri="{FF2B5EF4-FFF2-40B4-BE49-F238E27FC236}">
                <a16:creationId xmlns:a16="http://schemas.microsoft.com/office/drawing/2014/main" id="{3080C9D4-F0EC-4165-880C-2D78E3D9F41E}"/>
              </a:ext>
            </a:extLst>
          </p:cNvPr>
          <p:cNvCxnSpPr>
            <a:cxnSpLocks noChangeShapeType="1"/>
          </p:cNvCxnSpPr>
          <p:nvPr/>
        </p:nvCxnSpPr>
        <p:spPr bwMode="auto">
          <a:xfrm>
            <a:off x="2971800" y="6629400"/>
            <a:ext cx="2438400" cy="0"/>
          </a:xfrm>
          <a:prstGeom prst="line">
            <a:avLst/>
          </a:prstGeom>
          <a:noFill/>
          <a:ln w="38100" algn="ctr">
            <a:solidFill>
              <a:srgbClr val="FF0000"/>
            </a:solidFill>
            <a:round/>
            <a:headEnd/>
            <a:tailEnd/>
          </a:ln>
          <a:effectLst>
            <a:prstShdw prst="shdw17" dist="17961" dir="13500000">
              <a:schemeClr val="bg2"/>
            </a:prstShdw>
          </a:effectLst>
          <a:extLst>
            <a:ext uri="{909E8E84-426E-40DD-AFC4-6F175D3DCCD1}">
              <a14:hiddenFill xmlns:a14="http://schemas.microsoft.com/office/drawing/2010/main">
                <a:noFill/>
              </a14:hiddenFill>
            </a:ext>
          </a:extLst>
        </p:spPr>
      </p:cxnSp>
      <p:sp>
        <p:nvSpPr>
          <p:cNvPr id="12" name="线形标注 2(无边框) 11">
            <a:extLst>
              <a:ext uri="{FF2B5EF4-FFF2-40B4-BE49-F238E27FC236}">
                <a16:creationId xmlns:a16="http://schemas.microsoft.com/office/drawing/2014/main" id="{C2A5F72D-3AD5-4F2A-A7B1-D759E0832A2F}"/>
              </a:ext>
            </a:extLst>
          </p:cNvPr>
          <p:cNvSpPr>
            <a:spLocks/>
          </p:cNvSpPr>
          <p:nvPr/>
        </p:nvSpPr>
        <p:spPr bwMode="auto">
          <a:xfrm>
            <a:off x="228600" y="5029200"/>
            <a:ext cx="685800" cy="533400"/>
          </a:xfrm>
          <a:prstGeom prst="callout2">
            <a:avLst>
              <a:gd name="adj1" fmla="val 35023"/>
              <a:gd name="adj2" fmla="val 97995"/>
              <a:gd name="adj3" fmla="val 37194"/>
              <a:gd name="adj4" fmla="val 124259"/>
              <a:gd name="adj5" fmla="val 103819"/>
              <a:gd name="adj6" fmla="val 167681"/>
            </a:avLst>
          </a:prstGeom>
          <a:noFill/>
          <a:ln w="9525" algn="ctr">
            <a:solidFill>
              <a:srgbClr val="FF0000"/>
            </a:solidFill>
            <a:round/>
            <a:headEnd/>
            <a:tailEnd/>
          </a:ln>
          <a:effectLst>
            <a:prstShdw prst="shdw17" dist="17961" dir="13500000">
              <a:schemeClr val="bg2"/>
            </a:prstShdw>
          </a:effectLst>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solidFill>
                  <a:srgbClr val="FF0000"/>
                </a:solidFill>
              </a:rPr>
              <a:t>静止阻塞</a:t>
            </a:r>
          </a:p>
        </p:txBody>
      </p:sp>
      <p:sp>
        <p:nvSpPr>
          <p:cNvPr id="13" name="矩形 12">
            <a:extLst>
              <a:ext uri="{FF2B5EF4-FFF2-40B4-BE49-F238E27FC236}">
                <a16:creationId xmlns:a16="http://schemas.microsoft.com/office/drawing/2014/main" id="{3790ACA6-CA1E-4AF8-BE93-96169E60A3ED}"/>
              </a:ext>
            </a:extLst>
          </p:cNvPr>
          <p:cNvSpPr>
            <a:spLocks noChangeArrowheads="1"/>
          </p:cNvSpPr>
          <p:nvPr/>
        </p:nvSpPr>
        <p:spPr bwMode="auto">
          <a:xfrm>
            <a:off x="4572000" y="76200"/>
            <a:ext cx="4572000" cy="14779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挂起状态又称为静止状态，一个就绪进程被挂起，变为静止就绪；阻塞状态进程被挂起，称为静止阻塞。处于静止状态的进程保存在磁盘上，它只有被对换到内存才能被调度执行。</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43ACC68-CE89-4E07-A384-3A9B539FC628}"/>
              </a:ext>
            </a:extLst>
          </p:cNvPr>
          <p:cNvSpPr/>
          <p:nvPr/>
        </p:nvSpPr>
        <p:spPr>
          <a:xfrm>
            <a:off x="-685800" y="838200"/>
            <a:ext cx="4343400" cy="3108325"/>
          </a:xfrm>
          <a:prstGeom prst="rect">
            <a:avLst/>
          </a:prstGeom>
        </p:spPr>
        <p:txBody>
          <a:bodyPr>
            <a:spAutoFit/>
          </a:bodyPr>
          <a:lstStyle/>
          <a:p>
            <a:pPr lvl="1" algn="ctr" eaLnBrk="1" hangingPunct="1">
              <a:defRPr/>
            </a:pPr>
            <a:r>
              <a:rPr lang="zh-CN" altLang="en-US" sz="3200" b="1" dirty="0">
                <a:effectLst>
                  <a:outerShdw blurRad="38100" dist="38100" dir="2700000" algn="tl">
                    <a:srgbClr val="C0C0C0"/>
                  </a:outerShdw>
                </a:effectLst>
                <a:latin typeface="楷体_GB2312" pitchFamily="49" charset="-122"/>
                <a:ea typeface="楷体_GB2312" pitchFamily="49" charset="-122"/>
              </a:rPr>
              <a:t>进程状态的转换</a:t>
            </a:r>
            <a:endParaRPr lang="en-US" altLang="zh-CN" sz="3200" b="1" dirty="0">
              <a:effectLst>
                <a:outerShdw blurRad="38100" dist="38100" dir="2700000" algn="tl">
                  <a:srgbClr val="C0C0C0"/>
                </a:outerShdw>
              </a:effectLst>
              <a:latin typeface="楷体_GB2312" pitchFamily="49" charset="-122"/>
              <a:ea typeface="楷体_GB2312" pitchFamily="49" charset="-122"/>
            </a:endParaRPr>
          </a:p>
          <a:p>
            <a:pPr lvl="1" algn="ctr" eaLnBrk="1" hangingPunct="1">
              <a:defRPr/>
            </a:pPr>
            <a:endParaRPr lang="en-US" altLang="zh-CN" sz="2000" b="1" dirty="0">
              <a:effectLst>
                <a:outerShdw blurRad="38100" dist="38100" dir="2700000" algn="tl">
                  <a:srgbClr val="C0C0C0"/>
                </a:outerShdw>
              </a:effectLst>
              <a:latin typeface="楷体_GB2312" pitchFamily="49" charset="-122"/>
              <a:ea typeface="楷体_GB2312" pitchFamily="49" charset="-122"/>
            </a:endParaRPr>
          </a:p>
          <a:p>
            <a:pPr lvl="2" algn="ctr" eaLnBrk="1" hangingPunct="1">
              <a:defRPr/>
            </a:pPr>
            <a:r>
              <a:rPr lang="zh-CN" altLang="en-US" sz="2400" b="1" dirty="0">
                <a:solidFill>
                  <a:srgbClr val="FF0000"/>
                </a:solidFill>
                <a:effectLst>
                  <a:outerShdw blurRad="38100" dist="38100" dir="2700000" algn="tl">
                    <a:srgbClr val="C0C0C0"/>
                  </a:outerShdw>
                </a:effectLst>
                <a:latin typeface="楷体_GB2312" pitchFamily="49" charset="-122"/>
                <a:ea typeface="楷体_GB2312" pitchFamily="49" charset="-122"/>
              </a:rPr>
              <a:t>挂起原语</a:t>
            </a:r>
            <a:endParaRPr lang="en-US" altLang="zh-CN" sz="2400" b="1" dirty="0">
              <a:solidFill>
                <a:srgbClr val="FF0000"/>
              </a:solidFill>
              <a:effectLst>
                <a:outerShdw blurRad="38100" dist="38100" dir="2700000" algn="tl">
                  <a:srgbClr val="C0C0C0"/>
                </a:outerShdw>
              </a:effectLst>
              <a:latin typeface="楷体_GB2312" pitchFamily="49" charset="-122"/>
              <a:ea typeface="楷体_GB2312" pitchFamily="49" charset="-122"/>
            </a:endParaRPr>
          </a:p>
          <a:p>
            <a:pPr lvl="2" algn="ctr" eaLnBrk="1" hangingPunct="1">
              <a:defRPr/>
            </a:pPr>
            <a:r>
              <a:rPr lang="zh-CN" altLang="en-US" sz="2400" b="1" dirty="0">
                <a:effectLst>
                  <a:outerShdw blurRad="38100" dist="38100" dir="2700000" algn="tl">
                    <a:srgbClr val="C0C0C0"/>
                  </a:outerShdw>
                </a:effectLst>
                <a:latin typeface="楷体_GB2312" pitchFamily="49" charset="-122"/>
                <a:ea typeface="楷体_GB2312" pitchFamily="49" charset="-122"/>
              </a:rPr>
              <a:t>活动就绪</a:t>
            </a:r>
            <a:r>
              <a:rPr lang="zh-CN" altLang="en-US" sz="2400" b="1" dirty="0">
                <a:effectLst>
                  <a:outerShdw blurRad="38100" dist="38100" dir="2700000" algn="tl">
                    <a:srgbClr val="C0C0C0"/>
                  </a:outerShdw>
                </a:effectLst>
                <a:latin typeface="楷体_GB2312" pitchFamily="49" charset="-122"/>
                <a:ea typeface="楷体_GB2312" pitchFamily="49" charset="-122"/>
                <a:sym typeface="Wingdings" pitchFamily="2" charset="2"/>
              </a:rPr>
              <a:t> </a:t>
            </a:r>
            <a:r>
              <a:rPr lang="zh-CN" altLang="en-US" sz="2400" b="1" dirty="0">
                <a:effectLst>
                  <a:outerShdw blurRad="38100" dist="38100" dir="2700000" algn="tl">
                    <a:srgbClr val="C0C0C0"/>
                  </a:outerShdw>
                </a:effectLst>
                <a:latin typeface="楷体_GB2312" pitchFamily="49" charset="-122"/>
                <a:ea typeface="楷体_GB2312" pitchFamily="49" charset="-122"/>
              </a:rPr>
              <a:t>静止就绪</a:t>
            </a:r>
          </a:p>
          <a:p>
            <a:pPr lvl="2" algn="ctr" eaLnBrk="1" hangingPunct="1">
              <a:defRPr/>
            </a:pPr>
            <a:r>
              <a:rPr lang="zh-CN" altLang="en-US" sz="2400" b="1" dirty="0">
                <a:effectLst>
                  <a:outerShdw blurRad="38100" dist="38100" dir="2700000" algn="tl">
                    <a:srgbClr val="C0C0C0"/>
                  </a:outerShdw>
                </a:effectLst>
                <a:latin typeface="楷体_GB2312" pitchFamily="49" charset="-122"/>
                <a:ea typeface="楷体_GB2312" pitchFamily="49" charset="-122"/>
              </a:rPr>
              <a:t>活动阻塞</a:t>
            </a:r>
            <a:r>
              <a:rPr lang="zh-CN" altLang="en-US" sz="2400" b="1" dirty="0">
                <a:effectLst>
                  <a:outerShdw blurRad="38100" dist="38100" dir="2700000" algn="tl">
                    <a:srgbClr val="C0C0C0"/>
                  </a:outerShdw>
                </a:effectLst>
                <a:latin typeface="楷体_GB2312" pitchFamily="49" charset="-122"/>
                <a:ea typeface="楷体_GB2312" pitchFamily="49" charset="-122"/>
                <a:sym typeface="Wingdings" pitchFamily="2" charset="2"/>
              </a:rPr>
              <a:t></a:t>
            </a:r>
            <a:r>
              <a:rPr lang="zh-CN" altLang="en-US" sz="2400" b="1" dirty="0">
                <a:effectLst>
                  <a:outerShdw blurRad="38100" dist="38100" dir="2700000" algn="tl">
                    <a:srgbClr val="C0C0C0"/>
                  </a:outerShdw>
                </a:effectLst>
                <a:latin typeface="楷体_GB2312" pitchFamily="49" charset="-122"/>
                <a:ea typeface="楷体_GB2312" pitchFamily="49" charset="-122"/>
              </a:rPr>
              <a:t> 静止阻塞</a:t>
            </a:r>
          </a:p>
          <a:p>
            <a:pPr lvl="2" algn="ctr" eaLnBrk="1" hangingPunct="1">
              <a:defRPr/>
            </a:pPr>
            <a:r>
              <a:rPr lang="zh-CN" altLang="en-US" sz="2400" b="1" dirty="0">
                <a:solidFill>
                  <a:srgbClr val="FF0000"/>
                </a:solidFill>
                <a:effectLst>
                  <a:outerShdw blurRad="38100" dist="38100" dir="2700000" algn="tl">
                    <a:srgbClr val="C0C0C0"/>
                  </a:outerShdw>
                </a:effectLst>
                <a:latin typeface="楷体_GB2312" pitchFamily="49" charset="-122"/>
                <a:ea typeface="楷体_GB2312" pitchFamily="49" charset="-122"/>
              </a:rPr>
              <a:t>激活原语</a:t>
            </a:r>
            <a:endParaRPr lang="en-US" altLang="zh-CN" sz="2400" b="1" dirty="0">
              <a:solidFill>
                <a:srgbClr val="FF0000"/>
              </a:solidFill>
              <a:effectLst>
                <a:outerShdw blurRad="38100" dist="38100" dir="2700000" algn="tl">
                  <a:srgbClr val="C0C0C0"/>
                </a:outerShdw>
              </a:effectLst>
              <a:latin typeface="楷体_GB2312" pitchFamily="49" charset="-122"/>
              <a:ea typeface="楷体_GB2312" pitchFamily="49" charset="-122"/>
            </a:endParaRPr>
          </a:p>
          <a:p>
            <a:pPr lvl="2" algn="ctr" eaLnBrk="1" hangingPunct="1">
              <a:defRPr/>
            </a:pPr>
            <a:r>
              <a:rPr lang="zh-CN" altLang="en-US" sz="2400" b="1" dirty="0">
                <a:effectLst>
                  <a:outerShdw blurRad="38100" dist="38100" dir="2700000" algn="tl">
                    <a:srgbClr val="C0C0C0"/>
                  </a:outerShdw>
                </a:effectLst>
                <a:latin typeface="楷体_GB2312" pitchFamily="49" charset="-122"/>
                <a:ea typeface="楷体_GB2312" pitchFamily="49" charset="-122"/>
              </a:rPr>
              <a:t>静止就绪</a:t>
            </a:r>
            <a:r>
              <a:rPr lang="zh-CN" altLang="en-US" sz="2400" b="1" dirty="0">
                <a:effectLst>
                  <a:outerShdw blurRad="38100" dist="38100" dir="2700000" algn="tl">
                    <a:srgbClr val="C0C0C0"/>
                  </a:outerShdw>
                </a:effectLst>
                <a:latin typeface="楷体_GB2312" pitchFamily="49" charset="-122"/>
                <a:ea typeface="楷体_GB2312" pitchFamily="49" charset="-122"/>
                <a:sym typeface="Wingdings" pitchFamily="2" charset="2"/>
              </a:rPr>
              <a:t></a:t>
            </a:r>
            <a:r>
              <a:rPr lang="zh-CN" altLang="en-US" sz="2400" b="1" dirty="0">
                <a:effectLst>
                  <a:outerShdw blurRad="38100" dist="38100" dir="2700000" algn="tl">
                    <a:srgbClr val="C0C0C0"/>
                  </a:outerShdw>
                </a:effectLst>
                <a:latin typeface="楷体_GB2312" pitchFamily="49" charset="-122"/>
                <a:ea typeface="楷体_GB2312" pitchFamily="49" charset="-122"/>
              </a:rPr>
              <a:t> 活动就绪</a:t>
            </a:r>
          </a:p>
          <a:p>
            <a:pPr lvl="2" algn="ctr" eaLnBrk="1" hangingPunct="1">
              <a:defRPr/>
            </a:pPr>
            <a:r>
              <a:rPr lang="zh-CN" altLang="en-US" sz="2400" b="1" dirty="0">
                <a:effectLst>
                  <a:outerShdw blurRad="38100" dist="38100" dir="2700000" algn="tl">
                    <a:srgbClr val="C0C0C0"/>
                  </a:outerShdw>
                </a:effectLst>
                <a:latin typeface="楷体_GB2312" pitchFamily="49" charset="-122"/>
                <a:ea typeface="楷体_GB2312" pitchFamily="49" charset="-122"/>
              </a:rPr>
              <a:t>静止阻塞</a:t>
            </a:r>
            <a:r>
              <a:rPr lang="zh-CN" altLang="en-US" sz="2400" b="1" dirty="0">
                <a:effectLst>
                  <a:outerShdw blurRad="38100" dist="38100" dir="2700000" algn="tl">
                    <a:srgbClr val="C0C0C0"/>
                  </a:outerShdw>
                </a:effectLst>
                <a:latin typeface="楷体_GB2312" pitchFamily="49" charset="-122"/>
                <a:ea typeface="楷体_GB2312" pitchFamily="49" charset="-122"/>
                <a:sym typeface="Wingdings" pitchFamily="2" charset="2"/>
              </a:rPr>
              <a:t></a:t>
            </a:r>
            <a:r>
              <a:rPr lang="zh-CN" altLang="en-US" sz="2400" b="1" dirty="0">
                <a:effectLst>
                  <a:outerShdw blurRad="38100" dist="38100" dir="2700000" algn="tl">
                    <a:srgbClr val="C0C0C0"/>
                  </a:outerShdw>
                </a:effectLst>
                <a:latin typeface="楷体_GB2312" pitchFamily="49" charset="-122"/>
                <a:ea typeface="楷体_GB2312" pitchFamily="49" charset="-122"/>
              </a:rPr>
              <a:t> 活动阻塞</a:t>
            </a:r>
          </a:p>
        </p:txBody>
      </p:sp>
      <p:sp>
        <p:nvSpPr>
          <p:cNvPr id="40963" name="Oval 4">
            <a:extLst>
              <a:ext uri="{FF2B5EF4-FFF2-40B4-BE49-F238E27FC236}">
                <a16:creationId xmlns:a16="http://schemas.microsoft.com/office/drawing/2014/main" id="{B49E0E51-1ADA-485A-B728-34AF64BB510B}"/>
              </a:ext>
            </a:extLst>
          </p:cNvPr>
          <p:cNvSpPr>
            <a:spLocks noChangeArrowheads="1"/>
          </p:cNvSpPr>
          <p:nvPr/>
        </p:nvSpPr>
        <p:spPr bwMode="auto">
          <a:xfrm>
            <a:off x="6248400" y="1905000"/>
            <a:ext cx="1223963" cy="1008063"/>
          </a:xfrm>
          <a:prstGeom prst="ellipse">
            <a:avLst/>
          </a:prstGeom>
          <a:solidFill>
            <a:srgbClr val="00B0F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b="1" dirty="0"/>
              <a:t>执行</a:t>
            </a:r>
          </a:p>
        </p:txBody>
      </p:sp>
      <p:sp>
        <p:nvSpPr>
          <p:cNvPr id="40964" name="Oval 6">
            <a:extLst>
              <a:ext uri="{FF2B5EF4-FFF2-40B4-BE49-F238E27FC236}">
                <a16:creationId xmlns:a16="http://schemas.microsoft.com/office/drawing/2014/main" id="{3F5BC027-06DB-461F-BF9F-51B11DB6B9D5}"/>
              </a:ext>
            </a:extLst>
          </p:cNvPr>
          <p:cNvSpPr>
            <a:spLocks noChangeArrowheads="1"/>
          </p:cNvSpPr>
          <p:nvPr/>
        </p:nvSpPr>
        <p:spPr bwMode="auto">
          <a:xfrm>
            <a:off x="4538663" y="3489325"/>
            <a:ext cx="1420812" cy="1008063"/>
          </a:xfrm>
          <a:prstGeom prst="ellipse">
            <a:avLst/>
          </a:prstGeom>
          <a:solidFill>
            <a:srgbClr val="00B0F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b="1"/>
              <a:t>活动</a:t>
            </a:r>
          </a:p>
          <a:p>
            <a:pPr algn="ctr" eaLnBrk="1" hangingPunct="1">
              <a:spcBef>
                <a:spcPct val="0"/>
              </a:spcBef>
              <a:buClrTx/>
              <a:buSzTx/>
              <a:buFontTx/>
              <a:buNone/>
            </a:pPr>
            <a:r>
              <a:rPr lang="zh-CN" altLang="en-US" sz="1800" b="1"/>
              <a:t>就绪</a:t>
            </a:r>
          </a:p>
        </p:txBody>
      </p:sp>
      <p:sp>
        <p:nvSpPr>
          <p:cNvPr id="40965" name="Oval 7">
            <a:extLst>
              <a:ext uri="{FF2B5EF4-FFF2-40B4-BE49-F238E27FC236}">
                <a16:creationId xmlns:a16="http://schemas.microsoft.com/office/drawing/2014/main" id="{0341041D-EEEA-4D7D-9DF5-22D8ABB366B8}"/>
              </a:ext>
            </a:extLst>
          </p:cNvPr>
          <p:cNvSpPr>
            <a:spLocks noChangeArrowheads="1"/>
          </p:cNvSpPr>
          <p:nvPr/>
        </p:nvSpPr>
        <p:spPr bwMode="auto">
          <a:xfrm>
            <a:off x="7707313" y="3562350"/>
            <a:ext cx="1309687" cy="1008063"/>
          </a:xfrm>
          <a:prstGeom prst="ellipse">
            <a:avLst/>
          </a:prstGeom>
          <a:solidFill>
            <a:srgbClr val="FFC00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b="1"/>
              <a:t>静止</a:t>
            </a:r>
          </a:p>
          <a:p>
            <a:pPr algn="ctr" eaLnBrk="1" hangingPunct="1">
              <a:spcBef>
                <a:spcPct val="0"/>
              </a:spcBef>
              <a:buClrTx/>
              <a:buSzTx/>
              <a:buFontTx/>
              <a:buNone/>
            </a:pPr>
            <a:r>
              <a:rPr lang="zh-CN" altLang="en-US" sz="1800" b="1"/>
              <a:t>就绪</a:t>
            </a:r>
          </a:p>
        </p:txBody>
      </p:sp>
      <p:sp>
        <p:nvSpPr>
          <p:cNvPr id="40966" name="Oval 8">
            <a:extLst>
              <a:ext uri="{FF2B5EF4-FFF2-40B4-BE49-F238E27FC236}">
                <a16:creationId xmlns:a16="http://schemas.microsoft.com/office/drawing/2014/main" id="{A5B66AEE-E0CC-465B-BA2B-8F4D614E3348}"/>
              </a:ext>
            </a:extLst>
          </p:cNvPr>
          <p:cNvSpPr>
            <a:spLocks noChangeArrowheads="1"/>
          </p:cNvSpPr>
          <p:nvPr/>
        </p:nvSpPr>
        <p:spPr bwMode="auto">
          <a:xfrm>
            <a:off x="3224213" y="5578475"/>
            <a:ext cx="1584325" cy="1008063"/>
          </a:xfrm>
          <a:prstGeom prst="ellipse">
            <a:avLst/>
          </a:prstGeom>
          <a:solidFill>
            <a:srgbClr val="00B0F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b="1"/>
              <a:t>活动</a:t>
            </a:r>
          </a:p>
          <a:p>
            <a:pPr algn="ctr" eaLnBrk="1" hangingPunct="1">
              <a:spcBef>
                <a:spcPct val="0"/>
              </a:spcBef>
              <a:buClrTx/>
              <a:buSzTx/>
              <a:buFontTx/>
              <a:buNone/>
            </a:pPr>
            <a:r>
              <a:rPr lang="zh-CN" altLang="en-US" sz="1800" b="1"/>
              <a:t>阻塞</a:t>
            </a:r>
          </a:p>
        </p:txBody>
      </p:sp>
      <p:sp>
        <p:nvSpPr>
          <p:cNvPr id="40967" name="Oval 9">
            <a:extLst>
              <a:ext uri="{FF2B5EF4-FFF2-40B4-BE49-F238E27FC236}">
                <a16:creationId xmlns:a16="http://schemas.microsoft.com/office/drawing/2014/main" id="{8652C373-363E-4646-A7FF-A7797B97786D}"/>
              </a:ext>
            </a:extLst>
          </p:cNvPr>
          <p:cNvSpPr>
            <a:spLocks noChangeArrowheads="1"/>
          </p:cNvSpPr>
          <p:nvPr/>
        </p:nvSpPr>
        <p:spPr bwMode="auto">
          <a:xfrm>
            <a:off x="6392863" y="5651500"/>
            <a:ext cx="1727200" cy="1008063"/>
          </a:xfrm>
          <a:prstGeom prst="ellipse">
            <a:avLst/>
          </a:prstGeom>
          <a:solidFill>
            <a:srgbClr val="FFC00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b="1"/>
              <a:t>静止</a:t>
            </a:r>
          </a:p>
          <a:p>
            <a:pPr algn="ctr" eaLnBrk="1" hangingPunct="1">
              <a:spcBef>
                <a:spcPct val="0"/>
              </a:spcBef>
              <a:buClrTx/>
              <a:buSzTx/>
              <a:buFontTx/>
              <a:buNone/>
            </a:pPr>
            <a:r>
              <a:rPr lang="zh-CN" altLang="en-US" sz="1800" b="1"/>
              <a:t>阻塞</a:t>
            </a:r>
          </a:p>
        </p:txBody>
      </p:sp>
      <p:sp>
        <p:nvSpPr>
          <p:cNvPr id="40968" name="Freeform 10">
            <a:extLst>
              <a:ext uri="{FF2B5EF4-FFF2-40B4-BE49-F238E27FC236}">
                <a16:creationId xmlns:a16="http://schemas.microsoft.com/office/drawing/2014/main" id="{E05051D8-1135-4922-B48D-52CD8CFA3AA5}"/>
              </a:ext>
            </a:extLst>
          </p:cNvPr>
          <p:cNvSpPr>
            <a:spLocks/>
          </p:cNvSpPr>
          <p:nvPr/>
        </p:nvSpPr>
        <p:spPr bwMode="auto">
          <a:xfrm>
            <a:off x="5619750" y="3476625"/>
            <a:ext cx="2232025" cy="301625"/>
          </a:xfrm>
          <a:custGeom>
            <a:avLst/>
            <a:gdLst>
              <a:gd name="T0" fmla="*/ 2147483646 w 1406"/>
              <a:gd name="T1" fmla="*/ 2147483646 h 190"/>
              <a:gd name="T2" fmla="*/ 2147483646 w 1406"/>
              <a:gd name="T3" fmla="*/ 2147483646 h 190"/>
              <a:gd name="T4" fmla="*/ 0 w 1406"/>
              <a:gd name="T5" fmla="*/ 2147483646 h 190"/>
              <a:gd name="T6" fmla="*/ 0 60000 65536"/>
              <a:gd name="T7" fmla="*/ 0 60000 65536"/>
              <a:gd name="T8" fmla="*/ 0 60000 65536"/>
              <a:gd name="T9" fmla="*/ 0 w 1406"/>
              <a:gd name="T10" fmla="*/ 0 h 190"/>
              <a:gd name="T11" fmla="*/ 1406 w 1406"/>
              <a:gd name="T12" fmla="*/ 190 h 190"/>
            </a:gdLst>
            <a:ahLst/>
            <a:cxnLst>
              <a:cxn ang="T6">
                <a:pos x="T0" y="T1"/>
              </a:cxn>
              <a:cxn ang="T7">
                <a:pos x="T2" y="T3"/>
              </a:cxn>
              <a:cxn ang="T8">
                <a:pos x="T4" y="T5"/>
              </a:cxn>
            </a:cxnLst>
            <a:rect l="T9" t="T10" r="T11" b="T12"/>
            <a:pathLst>
              <a:path w="1406" h="190">
                <a:moveTo>
                  <a:pt x="1406" y="190"/>
                </a:moveTo>
                <a:cubicBezTo>
                  <a:pt x="1205" y="103"/>
                  <a:pt x="1005" y="16"/>
                  <a:pt x="771" y="8"/>
                </a:cubicBezTo>
                <a:cubicBezTo>
                  <a:pt x="537" y="0"/>
                  <a:pt x="128" y="121"/>
                  <a:pt x="0" y="144"/>
                </a:cubicBezTo>
              </a:path>
            </a:pathLst>
          </a:custGeom>
          <a:noFill/>
          <a:ln w="2540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0969" name="Text Box 11">
            <a:extLst>
              <a:ext uri="{FF2B5EF4-FFF2-40B4-BE49-F238E27FC236}">
                <a16:creationId xmlns:a16="http://schemas.microsoft.com/office/drawing/2014/main" id="{E8FF1542-13E4-4CBB-AAA0-04CE30E020A6}"/>
              </a:ext>
            </a:extLst>
          </p:cNvPr>
          <p:cNvSpPr txBox="1">
            <a:spLocks noChangeArrowheads="1"/>
          </p:cNvSpPr>
          <p:nvPr/>
        </p:nvSpPr>
        <p:spPr bwMode="auto">
          <a:xfrm>
            <a:off x="6535738" y="3402013"/>
            <a:ext cx="1008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t>激活</a:t>
            </a:r>
          </a:p>
        </p:txBody>
      </p:sp>
      <p:sp>
        <p:nvSpPr>
          <p:cNvPr id="40970" name="Freeform 15">
            <a:extLst>
              <a:ext uri="{FF2B5EF4-FFF2-40B4-BE49-F238E27FC236}">
                <a16:creationId xmlns:a16="http://schemas.microsoft.com/office/drawing/2014/main" id="{2FA7B5B0-DF05-479E-82D6-795DF0C193A6}"/>
              </a:ext>
            </a:extLst>
          </p:cNvPr>
          <p:cNvSpPr>
            <a:spLocks/>
          </p:cNvSpPr>
          <p:nvPr/>
        </p:nvSpPr>
        <p:spPr bwMode="auto">
          <a:xfrm>
            <a:off x="5672138" y="4137025"/>
            <a:ext cx="2087562" cy="228600"/>
          </a:xfrm>
          <a:custGeom>
            <a:avLst/>
            <a:gdLst>
              <a:gd name="T0" fmla="*/ 0 w 1315"/>
              <a:gd name="T1" fmla="*/ 0 h 144"/>
              <a:gd name="T2" fmla="*/ 2147483646 w 1315"/>
              <a:gd name="T3" fmla="*/ 2147483646 h 144"/>
              <a:gd name="T4" fmla="*/ 2147483646 w 1315"/>
              <a:gd name="T5" fmla="*/ 2147483646 h 144"/>
              <a:gd name="T6" fmla="*/ 0 60000 65536"/>
              <a:gd name="T7" fmla="*/ 0 60000 65536"/>
              <a:gd name="T8" fmla="*/ 0 60000 65536"/>
              <a:gd name="T9" fmla="*/ 0 w 1315"/>
              <a:gd name="T10" fmla="*/ 0 h 144"/>
              <a:gd name="T11" fmla="*/ 1315 w 1315"/>
              <a:gd name="T12" fmla="*/ 144 h 144"/>
            </a:gdLst>
            <a:ahLst/>
            <a:cxnLst>
              <a:cxn ang="T6">
                <a:pos x="T0" y="T1"/>
              </a:cxn>
              <a:cxn ang="T7">
                <a:pos x="T2" y="T3"/>
              </a:cxn>
              <a:cxn ang="T8">
                <a:pos x="T4" y="T5"/>
              </a:cxn>
            </a:cxnLst>
            <a:rect l="T9" t="T10" r="T11" b="T12"/>
            <a:pathLst>
              <a:path w="1315" h="144">
                <a:moveTo>
                  <a:pt x="0" y="0"/>
                </a:moveTo>
                <a:cubicBezTo>
                  <a:pt x="230" y="64"/>
                  <a:pt x="461" y="128"/>
                  <a:pt x="680" y="136"/>
                </a:cubicBezTo>
                <a:cubicBezTo>
                  <a:pt x="899" y="144"/>
                  <a:pt x="1209" y="61"/>
                  <a:pt x="1315" y="46"/>
                </a:cubicBezTo>
              </a:path>
            </a:pathLst>
          </a:custGeom>
          <a:noFill/>
          <a:ln w="2540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0971" name="Text Box 17">
            <a:extLst>
              <a:ext uri="{FF2B5EF4-FFF2-40B4-BE49-F238E27FC236}">
                <a16:creationId xmlns:a16="http://schemas.microsoft.com/office/drawing/2014/main" id="{F499B5A9-C860-4D97-8161-1C4C3E614ABC}"/>
              </a:ext>
            </a:extLst>
          </p:cNvPr>
          <p:cNvSpPr txBox="1">
            <a:spLocks noChangeArrowheads="1"/>
          </p:cNvSpPr>
          <p:nvPr/>
        </p:nvSpPr>
        <p:spPr bwMode="auto">
          <a:xfrm>
            <a:off x="6464300" y="4059238"/>
            <a:ext cx="1008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t>挂起</a:t>
            </a:r>
          </a:p>
        </p:txBody>
      </p:sp>
      <p:sp>
        <p:nvSpPr>
          <p:cNvPr id="40972" name="Freeform 18">
            <a:extLst>
              <a:ext uri="{FF2B5EF4-FFF2-40B4-BE49-F238E27FC236}">
                <a16:creationId xmlns:a16="http://schemas.microsoft.com/office/drawing/2014/main" id="{65E66FBF-58AC-4CD4-969C-C48F1F247003}"/>
              </a:ext>
            </a:extLst>
          </p:cNvPr>
          <p:cNvSpPr>
            <a:spLocks/>
          </p:cNvSpPr>
          <p:nvPr/>
        </p:nvSpPr>
        <p:spPr bwMode="auto">
          <a:xfrm>
            <a:off x="4322763" y="5637213"/>
            <a:ext cx="2232025" cy="301625"/>
          </a:xfrm>
          <a:custGeom>
            <a:avLst/>
            <a:gdLst>
              <a:gd name="T0" fmla="*/ 2147483646 w 1406"/>
              <a:gd name="T1" fmla="*/ 2147483646 h 190"/>
              <a:gd name="T2" fmla="*/ 2147483646 w 1406"/>
              <a:gd name="T3" fmla="*/ 2147483646 h 190"/>
              <a:gd name="T4" fmla="*/ 0 w 1406"/>
              <a:gd name="T5" fmla="*/ 2147483646 h 190"/>
              <a:gd name="T6" fmla="*/ 0 60000 65536"/>
              <a:gd name="T7" fmla="*/ 0 60000 65536"/>
              <a:gd name="T8" fmla="*/ 0 60000 65536"/>
              <a:gd name="T9" fmla="*/ 0 w 1406"/>
              <a:gd name="T10" fmla="*/ 0 h 190"/>
              <a:gd name="T11" fmla="*/ 1406 w 1406"/>
              <a:gd name="T12" fmla="*/ 190 h 190"/>
            </a:gdLst>
            <a:ahLst/>
            <a:cxnLst>
              <a:cxn ang="T6">
                <a:pos x="T0" y="T1"/>
              </a:cxn>
              <a:cxn ang="T7">
                <a:pos x="T2" y="T3"/>
              </a:cxn>
              <a:cxn ang="T8">
                <a:pos x="T4" y="T5"/>
              </a:cxn>
            </a:cxnLst>
            <a:rect l="T9" t="T10" r="T11" b="T12"/>
            <a:pathLst>
              <a:path w="1406" h="190">
                <a:moveTo>
                  <a:pt x="1406" y="190"/>
                </a:moveTo>
                <a:cubicBezTo>
                  <a:pt x="1205" y="103"/>
                  <a:pt x="1005" y="16"/>
                  <a:pt x="771" y="8"/>
                </a:cubicBezTo>
                <a:cubicBezTo>
                  <a:pt x="537" y="0"/>
                  <a:pt x="128" y="121"/>
                  <a:pt x="0" y="144"/>
                </a:cubicBezTo>
              </a:path>
            </a:pathLst>
          </a:custGeom>
          <a:noFill/>
          <a:ln w="2540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0973" name="Text Box 19">
            <a:extLst>
              <a:ext uri="{FF2B5EF4-FFF2-40B4-BE49-F238E27FC236}">
                <a16:creationId xmlns:a16="http://schemas.microsoft.com/office/drawing/2014/main" id="{F066F3C6-3483-468A-9ED9-4982D5430E03}"/>
              </a:ext>
            </a:extLst>
          </p:cNvPr>
          <p:cNvSpPr txBox="1">
            <a:spLocks noChangeArrowheads="1"/>
          </p:cNvSpPr>
          <p:nvPr/>
        </p:nvSpPr>
        <p:spPr bwMode="auto">
          <a:xfrm>
            <a:off x="5167313" y="5218113"/>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t>激活</a:t>
            </a:r>
          </a:p>
        </p:txBody>
      </p:sp>
      <p:sp>
        <p:nvSpPr>
          <p:cNvPr id="40974" name="Freeform 20">
            <a:extLst>
              <a:ext uri="{FF2B5EF4-FFF2-40B4-BE49-F238E27FC236}">
                <a16:creationId xmlns:a16="http://schemas.microsoft.com/office/drawing/2014/main" id="{AE2352F4-B0A3-411B-A8E7-F006E149206F}"/>
              </a:ext>
            </a:extLst>
          </p:cNvPr>
          <p:cNvSpPr>
            <a:spLocks/>
          </p:cNvSpPr>
          <p:nvPr/>
        </p:nvSpPr>
        <p:spPr bwMode="auto">
          <a:xfrm>
            <a:off x="4375150" y="6297613"/>
            <a:ext cx="2087563" cy="228600"/>
          </a:xfrm>
          <a:custGeom>
            <a:avLst/>
            <a:gdLst>
              <a:gd name="T0" fmla="*/ 0 w 1315"/>
              <a:gd name="T1" fmla="*/ 0 h 144"/>
              <a:gd name="T2" fmla="*/ 2147483646 w 1315"/>
              <a:gd name="T3" fmla="*/ 2147483646 h 144"/>
              <a:gd name="T4" fmla="*/ 2147483646 w 1315"/>
              <a:gd name="T5" fmla="*/ 2147483646 h 144"/>
              <a:gd name="T6" fmla="*/ 0 60000 65536"/>
              <a:gd name="T7" fmla="*/ 0 60000 65536"/>
              <a:gd name="T8" fmla="*/ 0 60000 65536"/>
              <a:gd name="T9" fmla="*/ 0 w 1315"/>
              <a:gd name="T10" fmla="*/ 0 h 144"/>
              <a:gd name="T11" fmla="*/ 1315 w 1315"/>
              <a:gd name="T12" fmla="*/ 144 h 144"/>
            </a:gdLst>
            <a:ahLst/>
            <a:cxnLst>
              <a:cxn ang="T6">
                <a:pos x="T0" y="T1"/>
              </a:cxn>
              <a:cxn ang="T7">
                <a:pos x="T2" y="T3"/>
              </a:cxn>
              <a:cxn ang="T8">
                <a:pos x="T4" y="T5"/>
              </a:cxn>
            </a:cxnLst>
            <a:rect l="T9" t="T10" r="T11" b="T12"/>
            <a:pathLst>
              <a:path w="1315" h="144">
                <a:moveTo>
                  <a:pt x="0" y="0"/>
                </a:moveTo>
                <a:cubicBezTo>
                  <a:pt x="230" y="64"/>
                  <a:pt x="461" y="128"/>
                  <a:pt x="680" y="136"/>
                </a:cubicBezTo>
                <a:cubicBezTo>
                  <a:pt x="899" y="144"/>
                  <a:pt x="1209" y="61"/>
                  <a:pt x="1315" y="46"/>
                </a:cubicBezTo>
              </a:path>
            </a:pathLst>
          </a:custGeom>
          <a:noFill/>
          <a:ln w="2540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0975" name="Text Box 21">
            <a:extLst>
              <a:ext uri="{FF2B5EF4-FFF2-40B4-BE49-F238E27FC236}">
                <a16:creationId xmlns:a16="http://schemas.microsoft.com/office/drawing/2014/main" id="{AAD84041-3651-4CB0-A64D-2FF8ED0D120F}"/>
              </a:ext>
            </a:extLst>
          </p:cNvPr>
          <p:cNvSpPr txBox="1">
            <a:spLocks noChangeArrowheads="1"/>
          </p:cNvSpPr>
          <p:nvPr/>
        </p:nvSpPr>
        <p:spPr bwMode="auto">
          <a:xfrm>
            <a:off x="5167313" y="6010275"/>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t>挂起</a:t>
            </a:r>
          </a:p>
        </p:txBody>
      </p:sp>
      <p:sp>
        <p:nvSpPr>
          <p:cNvPr id="40976" name="Freeform 22">
            <a:extLst>
              <a:ext uri="{FF2B5EF4-FFF2-40B4-BE49-F238E27FC236}">
                <a16:creationId xmlns:a16="http://schemas.microsoft.com/office/drawing/2014/main" id="{9D81F11E-0483-4F14-8DE3-385A55F66E50}"/>
              </a:ext>
            </a:extLst>
          </p:cNvPr>
          <p:cNvSpPr>
            <a:spLocks/>
          </p:cNvSpPr>
          <p:nvPr/>
        </p:nvSpPr>
        <p:spPr bwMode="auto">
          <a:xfrm>
            <a:off x="3800475" y="4210050"/>
            <a:ext cx="790575" cy="1368425"/>
          </a:xfrm>
          <a:custGeom>
            <a:avLst/>
            <a:gdLst>
              <a:gd name="T0" fmla="*/ 0 w 498"/>
              <a:gd name="T1" fmla="*/ 2147483646 h 862"/>
              <a:gd name="T2" fmla="*/ 2147483646 w 498"/>
              <a:gd name="T3" fmla="*/ 2147483646 h 862"/>
              <a:gd name="T4" fmla="*/ 2147483646 w 498"/>
              <a:gd name="T5" fmla="*/ 0 h 862"/>
              <a:gd name="T6" fmla="*/ 0 60000 65536"/>
              <a:gd name="T7" fmla="*/ 0 60000 65536"/>
              <a:gd name="T8" fmla="*/ 0 60000 65536"/>
              <a:gd name="T9" fmla="*/ 0 w 498"/>
              <a:gd name="T10" fmla="*/ 0 h 862"/>
              <a:gd name="T11" fmla="*/ 498 w 498"/>
              <a:gd name="T12" fmla="*/ 862 h 862"/>
            </a:gdLst>
            <a:ahLst/>
            <a:cxnLst>
              <a:cxn ang="T6">
                <a:pos x="T0" y="T1"/>
              </a:cxn>
              <a:cxn ang="T7">
                <a:pos x="T2" y="T3"/>
              </a:cxn>
              <a:cxn ang="T8">
                <a:pos x="T4" y="T5"/>
              </a:cxn>
            </a:cxnLst>
            <a:rect l="T9" t="T10" r="T11" b="T12"/>
            <a:pathLst>
              <a:path w="498" h="862">
                <a:moveTo>
                  <a:pt x="0" y="862"/>
                </a:moveTo>
                <a:cubicBezTo>
                  <a:pt x="26" y="684"/>
                  <a:pt x="53" y="507"/>
                  <a:pt x="136" y="363"/>
                </a:cubicBezTo>
                <a:cubicBezTo>
                  <a:pt x="219" y="219"/>
                  <a:pt x="438" y="61"/>
                  <a:pt x="498" y="0"/>
                </a:cubicBezTo>
              </a:path>
            </a:pathLst>
          </a:custGeom>
          <a:noFill/>
          <a:ln w="2540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0977" name="Text Box 23">
            <a:extLst>
              <a:ext uri="{FF2B5EF4-FFF2-40B4-BE49-F238E27FC236}">
                <a16:creationId xmlns:a16="http://schemas.microsoft.com/office/drawing/2014/main" id="{C736BBFA-A795-4CF3-AD1F-2462227D738B}"/>
              </a:ext>
            </a:extLst>
          </p:cNvPr>
          <p:cNvSpPr txBox="1">
            <a:spLocks noChangeArrowheads="1"/>
          </p:cNvSpPr>
          <p:nvPr/>
        </p:nvSpPr>
        <p:spPr bwMode="auto">
          <a:xfrm>
            <a:off x="3995738" y="4497388"/>
            <a:ext cx="1171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1"/>
              <a:t>I/O</a:t>
            </a:r>
            <a:r>
              <a:rPr lang="zh-CN" altLang="en-US" sz="1800" b="1"/>
              <a:t>完成</a:t>
            </a:r>
          </a:p>
        </p:txBody>
      </p:sp>
      <p:sp>
        <p:nvSpPr>
          <p:cNvPr id="40978" name="Text Box 24">
            <a:extLst>
              <a:ext uri="{FF2B5EF4-FFF2-40B4-BE49-F238E27FC236}">
                <a16:creationId xmlns:a16="http://schemas.microsoft.com/office/drawing/2014/main" id="{C033A4A6-7388-4EF5-9D2A-284238C0DDDD}"/>
              </a:ext>
            </a:extLst>
          </p:cNvPr>
          <p:cNvSpPr txBox="1">
            <a:spLocks noChangeArrowheads="1"/>
          </p:cNvSpPr>
          <p:nvPr/>
        </p:nvSpPr>
        <p:spPr bwMode="auto">
          <a:xfrm>
            <a:off x="7937500" y="5245656"/>
            <a:ext cx="1079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1" dirty="0"/>
              <a:t>I/O</a:t>
            </a:r>
            <a:r>
              <a:rPr lang="zh-CN" altLang="en-US" sz="1800" b="1" dirty="0"/>
              <a:t>完成</a:t>
            </a:r>
          </a:p>
        </p:txBody>
      </p:sp>
      <p:sp>
        <p:nvSpPr>
          <p:cNvPr id="40979" name="Freeform 25">
            <a:extLst>
              <a:ext uri="{FF2B5EF4-FFF2-40B4-BE49-F238E27FC236}">
                <a16:creationId xmlns:a16="http://schemas.microsoft.com/office/drawing/2014/main" id="{22700218-09AD-4505-97A8-A3D01D525368}"/>
              </a:ext>
            </a:extLst>
          </p:cNvPr>
          <p:cNvSpPr>
            <a:spLocks/>
          </p:cNvSpPr>
          <p:nvPr/>
        </p:nvSpPr>
        <p:spPr bwMode="auto">
          <a:xfrm>
            <a:off x="7456488" y="4497388"/>
            <a:ext cx="790575" cy="1223962"/>
          </a:xfrm>
          <a:custGeom>
            <a:avLst/>
            <a:gdLst>
              <a:gd name="T0" fmla="*/ 0 w 499"/>
              <a:gd name="T1" fmla="*/ 2147483646 h 771"/>
              <a:gd name="T2" fmla="*/ 2147483646 w 499"/>
              <a:gd name="T3" fmla="*/ 2147483646 h 771"/>
              <a:gd name="T4" fmla="*/ 2147483646 w 499"/>
              <a:gd name="T5" fmla="*/ 0 h 771"/>
              <a:gd name="T6" fmla="*/ 0 60000 65536"/>
              <a:gd name="T7" fmla="*/ 0 60000 65536"/>
              <a:gd name="T8" fmla="*/ 0 60000 65536"/>
              <a:gd name="T9" fmla="*/ 0 w 499"/>
              <a:gd name="T10" fmla="*/ 0 h 771"/>
              <a:gd name="T11" fmla="*/ 499 w 499"/>
              <a:gd name="T12" fmla="*/ 771 h 771"/>
            </a:gdLst>
            <a:ahLst/>
            <a:cxnLst>
              <a:cxn ang="T6">
                <a:pos x="T0" y="T1"/>
              </a:cxn>
              <a:cxn ang="T7">
                <a:pos x="T2" y="T3"/>
              </a:cxn>
              <a:cxn ang="T8">
                <a:pos x="T4" y="T5"/>
              </a:cxn>
            </a:cxnLst>
            <a:rect l="T9" t="T10" r="T11" b="T12"/>
            <a:pathLst>
              <a:path w="499" h="771">
                <a:moveTo>
                  <a:pt x="0" y="771"/>
                </a:moveTo>
                <a:cubicBezTo>
                  <a:pt x="140" y="653"/>
                  <a:pt x="280" y="536"/>
                  <a:pt x="363" y="408"/>
                </a:cubicBezTo>
                <a:cubicBezTo>
                  <a:pt x="446" y="280"/>
                  <a:pt x="476" y="68"/>
                  <a:pt x="499" y="0"/>
                </a:cubicBezTo>
              </a:path>
            </a:pathLst>
          </a:custGeom>
          <a:noFill/>
          <a:ln w="2540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0980" name="Freeform 26">
            <a:extLst>
              <a:ext uri="{FF2B5EF4-FFF2-40B4-BE49-F238E27FC236}">
                <a16:creationId xmlns:a16="http://schemas.microsoft.com/office/drawing/2014/main" id="{C8D3496A-4E75-45E4-87DF-A2ADC1A85B2A}"/>
              </a:ext>
            </a:extLst>
          </p:cNvPr>
          <p:cNvSpPr>
            <a:spLocks/>
          </p:cNvSpPr>
          <p:nvPr/>
        </p:nvSpPr>
        <p:spPr bwMode="auto">
          <a:xfrm>
            <a:off x="5438775" y="2265363"/>
            <a:ext cx="808038" cy="1223962"/>
          </a:xfrm>
          <a:custGeom>
            <a:avLst/>
            <a:gdLst>
              <a:gd name="T0" fmla="*/ 0 w 498"/>
              <a:gd name="T1" fmla="*/ 2147483646 h 862"/>
              <a:gd name="T2" fmla="*/ 2147483646 w 498"/>
              <a:gd name="T3" fmla="*/ 2147483646 h 862"/>
              <a:gd name="T4" fmla="*/ 2147483646 w 498"/>
              <a:gd name="T5" fmla="*/ 0 h 862"/>
              <a:gd name="T6" fmla="*/ 0 60000 65536"/>
              <a:gd name="T7" fmla="*/ 0 60000 65536"/>
              <a:gd name="T8" fmla="*/ 0 60000 65536"/>
              <a:gd name="T9" fmla="*/ 0 w 498"/>
              <a:gd name="T10" fmla="*/ 0 h 862"/>
              <a:gd name="T11" fmla="*/ 498 w 498"/>
              <a:gd name="T12" fmla="*/ 862 h 862"/>
            </a:gdLst>
            <a:ahLst/>
            <a:cxnLst>
              <a:cxn ang="T6">
                <a:pos x="T0" y="T1"/>
              </a:cxn>
              <a:cxn ang="T7">
                <a:pos x="T2" y="T3"/>
              </a:cxn>
              <a:cxn ang="T8">
                <a:pos x="T4" y="T5"/>
              </a:cxn>
            </a:cxnLst>
            <a:rect l="T9" t="T10" r="T11" b="T12"/>
            <a:pathLst>
              <a:path w="498" h="862">
                <a:moveTo>
                  <a:pt x="0" y="862"/>
                </a:moveTo>
                <a:cubicBezTo>
                  <a:pt x="26" y="684"/>
                  <a:pt x="53" y="507"/>
                  <a:pt x="136" y="363"/>
                </a:cubicBezTo>
                <a:cubicBezTo>
                  <a:pt x="219" y="219"/>
                  <a:pt x="438" y="61"/>
                  <a:pt x="498" y="0"/>
                </a:cubicBezTo>
              </a:path>
            </a:pathLst>
          </a:custGeom>
          <a:noFill/>
          <a:ln w="2540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0981" name="Freeform 27">
            <a:extLst>
              <a:ext uri="{FF2B5EF4-FFF2-40B4-BE49-F238E27FC236}">
                <a16:creationId xmlns:a16="http://schemas.microsoft.com/office/drawing/2014/main" id="{A424AD4D-B6EC-4FA9-9F2D-0F2E463791DE}"/>
              </a:ext>
            </a:extLst>
          </p:cNvPr>
          <p:cNvSpPr>
            <a:spLocks/>
          </p:cNvSpPr>
          <p:nvPr/>
        </p:nvSpPr>
        <p:spPr bwMode="auto">
          <a:xfrm>
            <a:off x="7472363" y="2493963"/>
            <a:ext cx="792162" cy="1066800"/>
          </a:xfrm>
          <a:custGeom>
            <a:avLst/>
            <a:gdLst>
              <a:gd name="T0" fmla="*/ 0 w 545"/>
              <a:gd name="T1" fmla="*/ 0 h 725"/>
              <a:gd name="T2" fmla="*/ 2147483646 w 545"/>
              <a:gd name="T3" fmla="*/ 2147483646 h 725"/>
              <a:gd name="T4" fmla="*/ 2147483646 w 545"/>
              <a:gd name="T5" fmla="*/ 2147483646 h 725"/>
              <a:gd name="T6" fmla="*/ 0 60000 65536"/>
              <a:gd name="T7" fmla="*/ 0 60000 65536"/>
              <a:gd name="T8" fmla="*/ 0 60000 65536"/>
              <a:gd name="T9" fmla="*/ 0 w 545"/>
              <a:gd name="T10" fmla="*/ 0 h 725"/>
              <a:gd name="T11" fmla="*/ 545 w 545"/>
              <a:gd name="T12" fmla="*/ 725 h 725"/>
            </a:gdLst>
            <a:ahLst/>
            <a:cxnLst>
              <a:cxn ang="T6">
                <a:pos x="T0" y="T1"/>
              </a:cxn>
              <a:cxn ang="T7">
                <a:pos x="T2" y="T3"/>
              </a:cxn>
              <a:cxn ang="T8">
                <a:pos x="T4" y="T5"/>
              </a:cxn>
            </a:cxnLst>
            <a:rect l="T9" t="T10" r="T11" b="T12"/>
            <a:pathLst>
              <a:path w="545" h="725">
                <a:moveTo>
                  <a:pt x="0" y="0"/>
                </a:moveTo>
                <a:cubicBezTo>
                  <a:pt x="136" y="98"/>
                  <a:pt x="272" y="196"/>
                  <a:pt x="363" y="317"/>
                </a:cubicBezTo>
                <a:cubicBezTo>
                  <a:pt x="454" y="438"/>
                  <a:pt x="515" y="657"/>
                  <a:pt x="545" y="725"/>
                </a:cubicBezTo>
              </a:path>
            </a:pathLst>
          </a:custGeom>
          <a:noFill/>
          <a:ln w="2540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0982" name="Text Box 28">
            <a:extLst>
              <a:ext uri="{FF2B5EF4-FFF2-40B4-BE49-F238E27FC236}">
                <a16:creationId xmlns:a16="http://schemas.microsoft.com/office/drawing/2014/main" id="{7AC2E37A-8AD1-41C8-9016-90AAC359A8E4}"/>
              </a:ext>
            </a:extLst>
          </p:cNvPr>
          <p:cNvSpPr txBox="1">
            <a:spLocks noChangeArrowheads="1"/>
          </p:cNvSpPr>
          <p:nvPr/>
        </p:nvSpPr>
        <p:spPr bwMode="auto">
          <a:xfrm>
            <a:off x="7773988" y="2551113"/>
            <a:ext cx="1243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t>挂起</a:t>
            </a:r>
          </a:p>
        </p:txBody>
      </p:sp>
      <p:sp>
        <p:nvSpPr>
          <p:cNvPr id="40983" name="Freeform 29">
            <a:extLst>
              <a:ext uri="{FF2B5EF4-FFF2-40B4-BE49-F238E27FC236}">
                <a16:creationId xmlns:a16="http://schemas.microsoft.com/office/drawing/2014/main" id="{B03EFCE7-0D2D-416A-8B92-CB5AE5F9FAAB}"/>
              </a:ext>
            </a:extLst>
          </p:cNvPr>
          <p:cNvSpPr>
            <a:spLocks/>
          </p:cNvSpPr>
          <p:nvPr/>
        </p:nvSpPr>
        <p:spPr bwMode="auto">
          <a:xfrm>
            <a:off x="3367088" y="2049463"/>
            <a:ext cx="3024187" cy="3671887"/>
          </a:xfrm>
          <a:custGeom>
            <a:avLst/>
            <a:gdLst>
              <a:gd name="T0" fmla="*/ 2147483646 w 1905"/>
              <a:gd name="T1" fmla="*/ 0 h 2313"/>
              <a:gd name="T2" fmla="*/ 2147483646 w 1905"/>
              <a:gd name="T3" fmla="*/ 2147483646 h 2313"/>
              <a:gd name="T4" fmla="*/ 0 w 1905"/>
              <a:gd name="T5" fmla="*/ 2147483646 h 2313"/>
              <a:gd name="T6" fmla="*/ 0 60000 65536"/>
              <a:gd name="T7" fmla="*/ 0 60000 65536"/>
              <a:gd name="T8" fmla="*/ 0 60000 65536"/>
              <a:gd name="T9" fmla="*/ 0 w 1905"/>
              <a:gd name="T10" fmla="*/ 0 h 2313"/>
              <a:gd name="T11" fmla="*/ 1905 w 1905"/>
              <a:gd name="T12" fmla="*/ 2313 h 2313"/>
            </a:gdLst>
            <a:ahLst/>
            <a:cxnLst>
              <a:cxn ang="T6">
                <a:pos x="T0" y="T1"/>
              </a:cxn>
              <a:cxn ang="T7">
                <a:pos x="T2" y="T3"/>
              </a:cxn>
              <a:cxn ang="T8">
                <a:pos x="T4" y="T5"/>
              </a:cxn>
            </a:cxnLst>
            <a:rect l="T9" t="T10" r="T11" b="T12"/>
            <a:pathLst>
              <a:path w="1905" h="2313">
                <a:moveTo>
                  <a:pt x="1905" y="0"/>
                </a:moveTo>
                <a:cubicBezTo>
                  <a:pt x="1384" y="56"/>
                  <a:pt x="863" y="113"/>
                  <a:pt x="545" y="499"/>
                </a:cubicBezTo>
                <a:cubicBezTo>
                  <a:pt x="227" y="885"/>
                  <a:pt x="91" y="2011"/>
                  <a:pt x="0" y="2313"/>
                </a:cubicBezTo>
              </a:path>
            </a:pathLst>
          </a:custGeom>
          <a:noFill/>
          <a:ln w="2540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0984" name="Text Box 30">
            <a:extLst>
              <a:ext uri="{FF2B5EF4-FFF2-40B4-BE49-F238E27FC236}">
                <a16:creationId xmlns:a16="http://schemas.microsoft.com/office/drawing/2014/main" id="{3AB3A583-0975-4F3B-84A6-06241BB788FC}"/>
              </a:ext>
            </a:extLst>
          </p:cNvPr>
          <p:cNvSpPr txBox="1">
            <a:spLocks noChangeArrowheads="1"/>
          </p:cNvSpPr>
          <p:nvPr/>
        </p:nvSpPr>
        <p:spPr bwMode="auto">
          <a:xfrm>
            <a:off x="3708400" y="2493963"/>
            <a:ext cx="135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t>请求</a:t>
            </a:r>
            <a:r>
              <a:rPr lang="en-US" altLang="zh-CN" sz="1800" b="1"/>
              <a:t>I/O</a:t>
            </a:r>
          </a:p>
        </p:txBody>
      </p:sp>
      <p:sp>
        <p:nvSpPr>
          <p:cNvPr id="40985" name="Text Box 11">
            <a:extLst>
              <a:ext uri="{FF2B5EF4-FFF2-40B4-BE49-F238E27FC236}">
                <a16:creationId xmlns:a16="http://schemas.microsoft.com/office/drawing/2014/main" id="{CDC75376-D42C-4487-810A-0F016BC9741E}"/>
              </a:ext>
            </a:extLst>
          </p:cNvPr>
          <p:cNvSpPr txBox="1">
            <a:spLocks noChangeArrowheads="1"/>
          </p:cNvSpPr>
          <p:nvPr/>
        </p:nvSpPr>
        <p:spPr bwMode="auto">
          <a:xfrm>
            <a:off x="5203825" y="2638425"/>
            <a:ext cx="1008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t>调度</a:t>
            </a:r>
          </a:p>
        </p:txBody>
      </p:sp>
      <p:sp>
        <p:nvSpPr>
          <p:cNvPr id="40986" name="Freeform 26">
            <a:extLst>
              <a:ext uri="{FF2B5EF4-FFF2-40B4-BE49-F238E27FC236}">
                <a16:creationId xmlns:a16="http://schemas.microsoft.com/office/drawing/2014/main" id="{7E0F890B-DC11-4AB3-BBF7-103DB40CC619}"/>
              </a:ext>
            </a:extLst>
          </p:cNvPr>
          <p:cNvSpPr>
            <a:spLocks/>
          </p:cNvSpPr>
          <p:nvPr/>
        </p:nvSpPr>
        <p:spPr bwMode="auto">
          <a:xfrm rot="-10416205">
            <a:off x="5607050" y="2598738"/>
            <a:ext cx="658813" cy="998537"/>
          </a:xfrm>
          <a:custGeom>
            <a:avLst/>
            <a:gdLst>
              <a:gd name="T0" fmla="*/ 0 w 498"/>
              <a:gd name="T1" fmla="*/ 2147483646 h 862"/>
              <a:gd name="T2" fmla="*/ 2147483646 w 498"/>
              <a:gd name="T3" fmla="*/ 2147483646 h 862"/>
              <a:gd name="T4" fmla="*/ 2147483646 w 498"/>
              <a:gd name="T5" fmla="*/ 0 h 862"/>
              <a:gd name="T6" fmla="*/ 0 60000 65536"/>
              <a:gd name="T7" fmla="*/ 0 60000 65536"/>
              <a:gd name="T8" fmla="*/ 0 60000 65536"/>
              <a:gd name="T9" fmla="*/ 0 w 498"/>
              <a:gd name="T10" fmla="*/ 0 h 862"/>
              <a:gd name="T11" fmla="*/ 498 w 498"/>
              <a:gd name="T12" fmla="*/ 862 h 862"/>
            </a:gdLst>
            <a:ahLst/>
            <a:cxnLst>
              <a:cxn ang="T6">
                <a:pos x="T0" y="T1"/>
              </a:cxn>
              <a:cxn ang="T7">
                <a:pos x="T2" y="T3"/>
              </a:cxn>
              <a:cxn ang="T8">
                <a:pos x="T4" y="T5"/>
              </a:cxn>
            </a:cxnLst>
            <a:rect l="T9" t="T10" r="T11" b="T12"/>
            <a:pathLst>
              <a:path w="498" h="862">
                <a:moveTo>
                  <a:pt x="0" y="862"/>
                </a:moveTo>
                <a:cubicBezTo>
                  <a:pt x="26" y="684"/>
                  <a:pt x="53" y="507"/>
                  <a:pt x="136" y="363"/>
                </a:cubicBezTo>
                <a:cubicBezTo>
                  <a:pt x="219" y="219"/>
                  <a:pt x="438" y="61"/>
                  <a:pt x="498" y="0"/>
                </a:cubicBezTo>
              </a:path>
            </a:pathLst>
          </a:custGeom>
          <a:noFill/>
          <a:ln w="2540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0987" name="Text Box 11">
            <a:extLst>
              <a:ext uri="{FF2B5EF4-FFF2-40B4-BE49-F238E27FC236}">
                <a16:creationId xmlns:a16="http://schemas.microsoft.com/office/drawing/2014/main" id="{005AEA2E-72F6-4ED7-A0FF-85927CD33944}"/>
              </a:ext>
            </a:extLst>
          </p:cNvPr>
          <p:cNvSpPr txBox="1">
            <a:spLocks noChangeArrowheads="1"/>
          </p:cNvSpPr>
          <p:nvPr/>
        </p:nvSpPr>
        <p:spPr bwMode="auto">
          <a:xfrm>
            <a:off x="5886450" y="2814638"/>
            <a:ext cx="10080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t>时间片用完</a:t>
            </a:r>
          </a:p>
        </p:txBody>
      </p:sp>
      <p:cxnSp>
        <p:nvCxnSpPr>
          <p:cNvPr id="6" name="直接连接符 5">
            <a:extLst>
              <a:ext uri="{FF2B5EF4-FFF2-40B4-BE49-F238E27FC236}">
                <a16:creationId xmlns:a16="http://schemas.microsoft.com/office/drawing/2014/main" id="{D0903CA3-7117-48FF-8F8E-3394EB8B3D82}"/>
              </a:ext>
            </a:extLst>
          </p:cNvPr>
          <p:cNvCxnSpPr>
            <a:cxnSpLocks noChangeShapeType="1"/>
          </p:cNvCxnSpPr>
          <p:nvPr/>
        </p:nvCxnSpPr>
        <p:spPr bwMode="auto">
          <a:xfrm flipH="1">
            <a:off x="4724400" y="1447800"/>
            <a:ext cx="3836988" cy="5334000"/>
          </a:xfrm>
          <a:prstGeom prst="line">
            <a:avLst/>
          </a:prstGeom>
          <a:noFill/>
          <a:ln w="12700" algn="ctr">
            <a:solidFill>
              <a:srgbClr val="FF0000"/>
            </a:solidFill>
            <a:prstDash val="lgDash"/>
            <a:round/>
            <a:headEnd/>
            <a:tailEnd/>
          </a:ln>
          <a:extLst>
            <a:ext uri="{909E8E84-426E-40DD-AFC4-6F175D3DCCD1}">
              <a14:hiddenFill xmlns:a14="http://schemas.microsoft.com/office/drawing/2010/main">
                <a:noFill/>
              </a14:hiddenFill>
            </a:ext>
          </a:extLst>
        </p:spPr>
      </p:cxnSp>
      <p:sp>
        <p:nvSpPr>
          <p:cNvPr id="37" name="Text Box 11">
            <a:extLst>
              <a:ext uri="{FF2B5EF4-FFF2-40B4-BE49-F238E27FC236}">
                <a16:creationId xmlns:a16="http://schemas.microsoft.com/office/drawing/2014/main" id="{ADCC4481-687B-4128-8B80-07E1588899A6}"/>
              </a:ext>
            </a:extLst>
          </p:cNvPr>
          <p:cNvSpPr txBox="1">
            <a:spLocks noChangeArrowheads="1"/>
          </p:cNvSpPr>
          <p:nvPr/>
        </p:nvSpPr>
        <p:spPr bwMode="auto">
          <a:xfrm>
            <a:off x="7386638" y="1447800"/>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FF0000"/>
                </a:solidFill>
              </a:rPr>
              <a:t>内存</a:t>
            </a:r>
          </a:p>
        </p:txBody>
      </p:sp>
      <p:sp>
        <p:nvSpPr>
          <p:cNvPr id="39" name="Text Box 11">
            <a:extLst>
              <a:ext uri="{FF2B5EF4-FFF2-40B4-BE49-F238E27FC236}">
                <a16:creationId xmlns:a16="http://schemas.microsoft.com/office/drawing/2014/main" id="{BB6E4C96-7BB1-4341-B9B0-4C7F937D1BC7}"/>
              </a:ext>
            </a:extLst>
          </p:cNvPr>
          <p:cNvSpPr txBox="1">
            <a:spLocks noChangeArrowheads="1"/>
          </p:cNvSpPr>
          <p:nvPr/>
        </p:nvSpPr>
        <p:spPr bwMode="auto">
          <a:xfrm>
            <a:off x="8293100" y="1817688"/>
            <a:ext cx="8778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FF0000"/>
                </a:solidFill>
              </a:rPr>
              <a:t>外存</a:t>
            </a:r>
          </a:p>
        </p:txBody>
      </p:sp>
      <p:cxnSp>
        <p:nvCxnSpPr>
          <p:cNvPr id="13" name="直接连接符 12">
            <a:extLst>
              <a:ext uri="{FF2B5EF4-FFF2-40B4-BE49-F238E27FC236}">
                <a16:creationId xmlns:a16="http://schemas.microsoft.com/office/drawing/2014/main" id="{33E8893F-DB94-412F-B592-C0824312ED93}"/>
              </a:ext>
            </a:extLst>
          </p:cNvPr>
          <p:cNvCxnSpPr>
            <a:cxnSpLocks noChangeShapeType="1"/>
            <a:stCxn id="40963" idx="0"/>
          </p:cNvCxnSpPr>
          <p:nvPr/>
        </p:nvCxnSpPr>
        <p:spPr bwMode="auto">
          <a:xfrm flipH="1" flipV="1">
            <a:off x="6859588" y="1219200"/>
            <a:ext cx="1587" cy="685800"/>
          </a:xfrm>
          <a:prstGeom prst="line">
            <a:avLst/>
          </a:prstGeom>
          <a:noFill/>
          <a:ln w="28575" algn="ctr">
            <a:solidFill>
              <a:srgbClr val="92D050"/>
            </a:solidFill>
            <a:round/>
            <a:headEnd/>
            <a:tailEnd type="triangle" w="med" len="med"/>
          </a:ln>
          <a:effectLst>
            <a:prstShdw prst="shdw17" dist="17961" dir="13500000">
              <a:schemeClr val="bg2"/>
            </a:prstShdw>
          </a:effectLst>
          <a:extLst>
            <a:ext uri="{909E8E84-426E-40DD-AFC4-6F175D3DCCD1}">
              <a14:hiddenFill xmlns:a14="http://schemas.microsoft.com/office/drawing/2010/main">
                <a:noFill/>
              </a14:hiddenFill>
            </a:ext>
          </a:extLst>
        </p:spPr>
      </p:cxnSp>
      <p:sp>
        <p:nvSpPr>
          <p:cNvPr id="44" name="Oval 4">
            <a:extLst>
              <a:ext uri="{FF2B5EF4-FFF2-40B4-BE49-F238E27FC236}">
                <a16:creationId xmlns:a16="http://schemas.microsoft.com/office/drawing/2014/main" id="{5A8C1935-6A05-49DE-BCE0-EB39375AC371}"/>
              </a:ext>
            </a:extLst>
          </p:cNvPr>
          <p:cNvSpPr>
            <a:spLocks noChangeArrowheads="1"/>
          </p:cNvSpPr>
          <p:nvPr/>
        </p:nvSpPr>
        <p:spPr bwMode="auto">
          <a:xfrm>
            <a:off x="6324600" y="533400"/>
            <a:ext cx="1008063" cy="693738"/>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b="1"/>
              <a:t>终止</a:t>
            </a:r>
          </a:p>
        </p:txBody>
      </p:sp>
      <p:sp>
        <p:nvSpPr>
          <p:cNvPr id="45" name="Text Box 24">
            <a:extLst>
              <a:ext uri="{FF2B5EF4-FFF2-40B4-BE49-F238E27FC236}">
                <a16:creationId xmlns:a16="http://schemas.microsoft.com/office/drawing/2014/main" id="{0601029F-9457-46E2-A4FC-617EFD444DC7}"/>
              </a:ext>
            </a:extLst>
          </p:cNvPr>
          <p:cNvSpPr txBox="1">
            <a:spLocks noChangeArrowheads="1"/>
          </p:cNvSpPr>
          <p:nvPr/>
        </p:nvSpPr>
        <p:spPr bwMode="auto">
          <a:xfrm>
            <a:off x="6311900" y="1333500"/>
            <a:ext cx="655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00B050"/>
                </a:solidFill>
              </a:rPr>
              <a:t>释放</a:t>
            </a:r>
          </a:p>
        </p:txBody>
      </p:sp>
      <p:sp>
        <p:nvSpPr>
          <p:cNvPr id="46" name="Oval 4">
            <a:extLst>
              <a:ext uri="{FF2B5EF4-FFF2-40B4-BE49-F238E27FC236}">
                <a16:creationId xmlns:a16="http://schemas.microsoft.com/office/drawing/2014/main" id="{E6111F99-88A3-4516-9D19-0252B4140962}"/>
              </a:ext>
            </a:extLst>
          </p:cNvPr>
          <p:cNvSpPr>
            <a:spLocks noChangeArrowheads="1"/>
          </p:cNvSpPr>
          <p:nvPr/>
        </p:nvSpPr>
        <p:spPr bwMode="auto">
          <a:xfrm>
            <a:off x="3657600" y="782638"/>
            <a:ext cx="1008063" cy="693737"/>
          </a:xfrm>
          <a:prstGeom prst="ellipse">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b="1"/>
              <a:t>创建</a:t>
            </a:r>
          </a:p>
        </p:txBody>
      </p:sp>
      <p:cxnSp>
        <p:nvCxnSpPr>
          <p:cNvPr id="17" name="直接箭头连接符 16">
            <a:extLst>
              <a:ext uri="{FF2B5EF4-FFF2-40B4-BE49-F238E27FC236}">
                <a16:creationId xmlns:a16="http://schemas.microsoft.com/office/drawing/2014/main" id="{3E1E52E8-6CCF-47C2-8268-337A71A7ED78}"/>
              </a:ext>
            </a:extLst>
          </p:cNvPr>
          <p:cNvCxnSpPr>
            <a:cxnSpLocks noChangeShapeType="1"/>
            <a:stCxn id="46" idx="5"/>
            <a:endCxn id="40965" idx="1"/>
          </p:cNvCxnSpPr>
          <p:nvPr/>
        </p:nvCxnSpPr>
        <p:spPr bwMode="auto">
          <a:xfrm>
            <a:off x="4518025" y="1374775"/>
            <a:ext cx="3381375" cy="2335213"/>
          </a:xfrm>
          <a:prstGeom prst="straightConnector1">
            <a:avLst/>
          </a:prstGeom>
          <a:noFill/>
          <a:ln w="28575" algn="ctr">
            <a:solidFill>
              <a:srgbClr val="92D050"/>
            </a:solidFill>
            <a:prstDash val="sysDash"/>
            <a:round/>
            <a:headEnd/>
            <a:tailEnd type="triangle" w="med" len="med"/>
          </a:ln>
          <a:effectLst>
            <a:prstShdw prst="shdw17" dist="17961" dir="13500000">
              <a:schemeClr val="bg2"/>
            </a:prstShdw>
          </a:effectLst>
          <a:extLst>
            <a:ext uri="{909E8E84-426E-40DD-AFC4-6F175D3DCCD1}">
              <a14:hiddenFill xmlns:a14="http://schemas.microsoft.com/office/drawing/2010/main">
                <a:noFill/>
              </a14:hiddenFill>
            </a:ext>
          </a:extLst>
        </p:spPr>
      </p:cxnSp>
      <p:cxnSp>
        <p:nvCxnSpPr>
          <p:cNvPr id="19" name="直接箭头连接符 18">
            <a:extLst>
              <a:ext uri="{FF2B5EF4-FFF2-40B4-BE49-F238E27FC236}">
                <a16:creationId xmlns:a16="http://schemas.microsoft.com/office/drawing/2014/main" id="{768C44CA-0021-48DE-B12A-B8D80AA658D6}"/>
              </a:ext>
            </a:extLst>
          </p:cNvPr>
          <p:cNvCxnSpPr>
            <a:cxnSpLocks noChangeShapeType="1"/>
          </p:cNvCxnSpPr>
          <p:nvPr/>
        </p:nvCxnSpPr>
        <p:spPr bwMode="auto">
          <a:xfrm>
            <a:off x="4322763" y="1447800"/>
            <a:ext cx="844550" cy="2041525"/>
          </a:xfrm>
          <a:prstGeom prst="straightConnector1">
            <a:avLst/>
          </a:prstGeom>
          <a:noFill/>
          <a:ln w="28575" algn="ctr">
            <a:solidFill>
              <a:srgbClr val="92D050"/>
            </a:solidFill>
            <a:prstDash val="sysDash"/>
            <a:round/>
            <a:headEnd/>
            <a:tailEnd type="triangle" w="med" len="med"/>
          </a:ln>
          <a:effectLst>
            <a:prstShdw prst="shdw17" dist="17961" dir="13500000">
              <a:schemeClr val="bg2"/>
            </a:prstShdw>
          </a:effectLst>
          <a:extLst>
            <a:ext uri="{909E8E84-426E-40DD-AFC4-6F175D3DCCD1}">
              <a14:hiddenFill xmlns:a14="http://schemas.microsoft.com/office/drawing/2010/main">
                <a:noFill/>
              </a14:hiddenFill>
            </a:ext>
          </a:extLst>
        </p:spPr>
      </p:cxnSp>
      <p:sp>
        <p:nvSpPr>
          <p:cNvPr id="52" name="Text Box 24">
            <a:extLst>
              <a:ext uri="{FF2B5EF4-FFF2-40B4-BE49-F238E27FC236}">
                <a16:creationId xmlns:a16="http://schemas.microsoft.com/office/drawing/2014/main" id="{62B3B9CF-49FC-4C65-9D4D-FF2125C07BAC}"/>
              </a:ext>
            </a:extLst>
          </p:cNvPr>
          <p:cNvSpPr txBox="1">
            <a:spLocks noChangeArrowheads="1"/>
          </p:cNvSpPr>
          <p:nvPr/>
        </p:nvSpPr>
        <p:spPr bwMode="auto">
          <a:xfrm>
            <a:off x="4197350" y="1811338"/>
            <a:ext cx="655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00B050"/>
                </a:solidFill>
              </a:rPr>
              <a:t>许可</a:t>
            </a:r>
          </a:p>
        </p:txBody>
      </p:sp>
      <p:sp>
        <p:nvSpPr>
          <p:cNvPr id="53" name="Text Box 24">
            <a:extLst>
              <a:ext uri="{FF2B5EF4-FFF2-40B4-BE49-F238E27FC236}">
                <a16:creationId xmlns:a16="http://schemas.microsoft.com/office/drawing/2014/main" id="{A9618DCF-A73F-4195-B956-46AA53D58025}"/>
              </a:ext>
            </a:extLst>
          </p:cNvPr>
          <p:cNvSpPr txBox="1">
            <a:spLocks noChangeArrowheads="1"/>
          </p:cNvSpPr>
          <p:nvPr/>
        </p:nvSpPr>
        <p:spPr bwMode="auto">
          <a:xfrm>
            <a:off x="5005388" y="1497013"/>
            <a:ext cx="65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00B050"/>
                </a:solidFill>
              </a:rPr>
              <a:t>许可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9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9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9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9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9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9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9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9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9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9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9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98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animBg="1"/>
      <p:bldP spid="40967" grpId="0" animBg="1"/>
      <p:bldP spid="40968" grpId="0" animBg="1"/>
      <p:bldP spid="40969" grpId="0"/>
      <p:bldP spid="40970" grpId="0" animBg="1"/>
      <p:bldP spid="40971" grpId="0"/>
      <p:bldP spid="40972" grpId="0" animBg="1"/>
      <p:bldP spid="40973" grpId="0"/>
      <p:bldP spid="40974" grpId="0" animBg="1"/>
      <p:bldP spid="40975" grpId="0"/>
      <p:bldP spid="40978" grpId="0"/>
      <p:bldP spid="40979" grpId="0" animBg="1"/>
      <p:bldP spid="40981" grpId="0" animBg="1"/>
      <p:bldP spid="40982" grpId="0"/>
      <p:bldP spid="37" grpId="0"/>
      <p:bldP spid="39" grpId="0"/>
      <p:bldP spid="44" grpId="0" animBg="1"/>
      <p:bldP spid="45" grpId="0"/>
      <p:bldP spid="46" grpId="0" animBg="1"/>
      <p:bldP spid="52" grpId="0"/>
      <p:bldP spid="5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E58ACF4-1353-4F82-B3CF-363716A87A92}"/>
              </a:ext>
            </a:extLst>
          </p:cNvPr>
          <p:cNvSpPr>
            <a:spLocks noGrp="1"/>
          </p:cNvSpPr>
          <p:nvPr>
            <p:ph idx="1"/>
          </p:nvPr>
        </p:nvSpPr>
        <p:spPr/>
        <p:txBody>
          <a:bodyPr/>
          <a:lstStyle/>
          <a:p>
            <a:pPr lvl="1">
              <a:lnSpc>
                <a:spcPct val="150000"/>
              </a:lnSpc>
            </a:pPr>
            <a:r>
              <a:rPr lang="zh-CN" altLang="en-US" sz="3200" dirty="0"/>
              <a:t>静止就绪和就绪状态的区别？</a:t>
            </a:r>
          </a:p>
          <a:p>
            <a:pPr lvl="1">
              <a:lnSpc>
                <a:spcPct val="150000"/>
              </a:lnSpc>
            </a:pPr>
            <a:r>
              <a:rPr lang="zh-CN" altLang="en-US" sz="3200" dirty="0"/>
              <a:t>静止就绪状态是否可以进入执行状态</a:t>
            </a:r>
            <a:r>
              <a:rPr lang="en-US" altLang="zh-CN" sz="3200" dirty="0"/>
              <a:t>?</a:t>
            </a:r>
          </a:p>
          <a:p>
            <a:pPr lvl="1">
              <a:lnSpc>
                <a:spcPct val="150000"/>
              </a:lnSpc>
            </a:pPr>
            <a:r>
              <a:rPr lang="zh-CN" altLang="en-US" sz="3200" dirty="0"/>
              <a:t>静止阻塞状态是否可以进入执行状态</a:t>
            </a:r>
            <a:r>
              <a:rPr lang="en-US" altLang="zh-CN" sz="3200" dirty="0"/>
              <a:t>?</a:t>
            </a:r>
          </a:p>
          <a:p>
            <a:pPr lvl="1">
              <a:lnSpc>
                <a:spcPct val="150000"/>
              </a:lnSpc>
            </a:pPr>
            <a:r>
              <a:rPr lang="zh-CN" altLang="en-US" sz="3200" dirty="0"/>
              <a:t>挂起状态的进程是否可以自我激活？</a:t>
            </a:r>
          </a:p>
          <a:p>
            <a:endParaRPr lang="zh-CN" altLang="en-US" dirty="0"/>
          </a:p>
        </p:txBody>
      </p:sp>
      <p:sp>
        <p:nvSpPr>
          <p:cNvPr id="3" name="标题 2">
            <a:extLst>
              <a:ext uri="{FF2B5EF4-FFF2-40B4-BE49-F238E27FC236}">
                <a16:creationId xmlns:a16="http://schemas.microsoft.com/office/drawing/2014/main" id="{4990F7D5-32C4-431C-B41B-C16CEEAB0767}"/>
              </a:ext>
            </a:extLst>
          </p:cNvPr>
          <p:cNvSpPr>
            <a:spLocks noGrp="1"/>
          </p:cNvSpPr>
          <p:nvPr>
            <p:ph type="title"/>
          </p:nvPr>
        </p:nvSpPr>
        <p:spPr/>
        <p:txBody>
          <a:bodyPr/>
          <a:lstStyle/>
          <a:p>
            <a:r>
              <a:rPr lang="zh-CN" altLang="en-US" dirty="0"/>
              <a:t>挂起状态的思考？</a:t>
            </a:r>
          </a:p>
        </p:txBody>
      </p:sp>
    </p:spTree>
    <p:extLst>
      <p:ext uri="{BB962C8B-B14F-4D97-AF65-F5344CB8AC3E}">
        <p14:creationId xmlns:p14="http://schemas.microsoft.com/office/powerpoint/2010/main" val="2227140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F4BBB7F-530C-4AE8-918E-71A81BCD8663}"/>
              </a:ext>
            </a:extLst>
          </p:cNvPr>
          <p:cNvSpPr>
            <a:spLocks noGrp="1"/>
          </p:cNvSpPr>
          <p:nvPr>
            <p:ph idx="1"/>
          </p:nvPr>
        </p:nvSpPr>
        <p:spPr/>
        <p:txBody>
          <a:bodyPr/>
          <a:lstStyle/>
          <a:p>
            <a:r>
              <a:rPr lang="zh-CN" altLang="en-US" dirty="0"/>
              <a:t>可执行程序和进程的区别</a:t>
            </a:r>
            <a:endParaRPr lang="en-US" altLang="zh-CN" dirty="0"/>
          </a:p>
          <a:p>
            <a:pPr marL="0" indent="0">
              <a:buNone/>
            </a:pPr>
            <a:r>
              <a:rPr lang="zh-CN" altLang="en-US" sz="2400" dirty="0"/>
              <a:t>（</a:t>
            </a:r>
            <a:r>
              <a:rPr lang="en-US" altLang="zh-CN" sz="2400" dirty="0"/>
              <a:t>1</a:t>
            </a:r>
            <a:r>
              <a:rPr lang="zh-CN" altLang="en-US" sz="2400" dirty="0"/>
              <a:t>）程序是永存的；进程是暂时的，是程序在数据集上的一次执行，有创建有撤销，存在是暂时的；</a:t>
            </a:r>
            <a:endParaRPr lang="en-US" altLang="zh-CN" sz="2400" dirty="0"/>
          </a:p>
          <a:p>
            <a:pPr marL="0" indent="0">
              <a:buNone/>
            </a:pPr>
            <a:r>
              <a:rPr lang="zh-CN" altLang="en-US" sz="2400" dirty="0"/>
              <a:t>（</a:t>
            </a:r>
            <a:r>
              <a:rPr lang="en-US" altLang="zh-CN" sz="2400" dirty="0"/>
              <a:t>2</a:t>
            </a:r>
            <a:r>
              <a:rPr lang="zh-CN" altLang="en-US" sz="2400" dirty="0"/>
              <a:t>）程序是静态的观念，进程是动态的观念；</a:t>
            </a:r>
            <a:endParaRPr lang="en-US" altLang="zh-CN" sz="2400" dirty="0"/>
          </a:p>
          <a:p>
            <a:pPr marL="0" indent="0">
              <a:buNone/>
            </a:pPr>
            <a:r>
              <a:rPr lang="zh-CN" altLang="en-US" sz="2400" dirty="0"/>
              <a:t>（</a:t>
            </a:r>
            <a:r>
              <a:rPr lang="en-US" altLang="zh-CN" sz="2400" dirty="0"/>
              <a:t>3</a:t>
            </a:r>
            <a:r>
              <a:rPr lang="zh-CN" altLang="en-US" sz="2400" dirty="0"/>
              <a:t>）进程具有并发性，而程序没有；</a:t>
            </a:r>
            <a:endParaRPr lang="en-US" altLang="zh-CN" sz="2400" dirty="0"/>
          </a:p>
          <a:p>
            <a:pPr marL="0" indent="0">
              <a:buNone/>
            </a:pPr>
            <a:r>
              <a:rPr lang="zh-CN" altLang="en-US" sz="2400" dirty="0"/>
              <a:t>（</a:t>
            </a:r>
            <a:r>
              <a:rPr lang="en-US" altLang="zh-CN" sz="2400" dirty="0"/>
              <a:t>4</a:t>
            </a:r>
            <a:r>
              <a:rPr lang="zh-CN" altLang="en-US" sz="2400" dirty="0"/>
              <a:t>）进程是竞争计算机资源的基本单位，程序不是。</a:t>
            </a:r>
            <a:endParaRPr lang="en-US" altLang="zh-CN" sz="2400" dirty="0"/>
          </a:p>
          <a:p>
            <a:pPr marL="0" indent="0">
              <a:buNone/>
            </a:pPr>
            <a:r>
              <a:rPr lang="zh-CN" altLang="en-US" sz="2400" dirty="0"/>
              <a:t>（</a:t>
            </a:r>
            <a:r>
              <a:rPr lang="en-US" altLang="zh-CN" sz="2400" dirty="0"/>
              <a:t>5</a:t>
            </a:r>
            <a:r>
              <a:rPr lang="zh-CN" altLang="en-US" sz="2400" dirty="0"/>
              <a:t>）进程和程序不是一一对应的：</a:t>
            </a:r>
            <a:endParaRPr lang="en-US" altLang="zh-CN" sz="2400" dirty="0"/>
          </a:p>
          <a:p>
            <a:pPr marL="205740" lvl="1" indent="0">
              <a:buNone/>
            </a:pPr>
            <a:r>
              <a:rPr lang="zh-CN" altLang="en-US" dirty="0"/>
              <a:t>一个程序可对应多个进程即多个进程可执行同一程序；</a:t>
            </a:r>
            <a:endParaRPr lang="en-US" altLang="zh-CN" dirty="0"/>
          </a:p>
          <a:p>
            <a:pPr marL="205740" lvl="1" indent="0">
              <a:buNone/>
            </a:pPr>
            <a:r>
              <a:rPr lang="zh-CN" altLang="en-US" dirty="0"/>
              <a:t>一个进程可以执行一个或几个程序。</a:t>
            </a:r>
          </a:p>
          <a:p>
            <a:endParaRPr lang="zh-CN" altLang="en-US" dirty="0"/>
          </a:p>
        </p:txBody>
      </p:sp>
      <p:sp>
        <p:nvSpPr>
          <p:cNvPr id="3" name="标题 2">
            <a:extLst>
              <a:ext uri="{FF2B5EF4-FFF2-40B4-BE49-F238E27FC236}">
                <a16:creationId xmlns:a16="http://schemas.microsoft.com/office/drawing/2014/main" id="{C0A1167C-8760-4BC7-A541-4C36B19EA75F}"/>
              </a:ext>
            </a:extLst>
          </p:cNvPr>
          <p:cNvSpPr>
            <a:spLocks noGrp="1"/>
          </p:cNvSpPr>
          <p:nvPr>
            <p:ph type="title"/>
          </p:nvPr>
        </p:nvSpPr>
        <p:spPr/>
        <p:txBody>
          <a:bodyPr/>
          <a:lstStyle/>
          <a:p>
            <a:r>
              <a:rPr lang="zh-CN" altLang="en-US" dirty="0"/>
              <a:t>小结</a:t>
            </a:r>
          </a:p>
        </p:txBody>
      </p:sp>
    </p:spTree>
    <p:extLst>
      <p:ext uri="{BB962C8B-B14F-4D97-AF65-F5344CB8AC3E}">
        <p14:creationId xmlns:p14="http://schemas.microsoft.com/office/powerpoint/2010/main" val="1317625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E9580C1-24DE-4FBF-987D-8EB6689F26EF}"/>
              </a:ext>
            </a:extLst>
          </p:cNvPr>
          <p:cNvSpPr txBox="1">
            <a:spLocks noChangeArrowheads="1"/>
          </p:cNvSpPr>
          <p:nvPr/>
        </p:nvSpPr>
        <p:spPr>
          <a:xfrm>
            <a:off x="1086767" y="457515"/>
            <a:ext cx="6982813" cy="693412"/>
          </a:xfrm>
          <a:prstGeom prst="rect">
            <a:avLst/>
          </a:prstGeo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r>
              <a:rPr lang="zh-CN" altLang="en-US" sz="2800" dirty="0"/>
              <a:t>补充：</a:t>
            </a:r>
            <a:r>
              <a:rPr lang="zh-CN" altLang="zh-CN" sz="2800" dirty="0"/>
              <a:t>程序在内存中的映像</a:t>
            </a:r>
          </a:p>
        </p:txBody>
      </p:sp>
      <p:sp>
        <p:nvSpPr>
          <p:cNvPr id="5" name="Rectangle 16">
            <a:extLst>
              <a:ext uri="{FF2B5EF4-FFF2-40B4-BE49-F238E27FC236}">
                <a16:creationId xmlns:a16="http://schemas.microsoft.com/office/drawing/2014/main" id="{785A4988-AB78-4AAB-9750-D0358855462A}"/>
              </a:ext>
            </a:extLst>
          </p:cNvPr>
          <p:cNvSpPr>
            <a:spLocks noChangeArrowheads="1"/>
          </p:cNvSpPr>
          <p:nvPr/>
        </p:nvSpPr>
        <p:spPr bwMode="auto">
          <a:xfrm>
            <a:off x="4701187" y="2905232"/>
            <a:ext cx="2449513" cy="187166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80808"/>
                </a:solidFill>
                <a:effectLst/>
                <a:uLnTx/>
                <a:uFillTx/>
                <a:latin typeface="Arial" panose="020B0604020202020204" pitchFamily="34" charset="0"/>
                <a:ea typeface="宋体" panose="02010600030101010101" pitchFamily="2" charset="-122"/>
                <a:cs typeface="+mn-cs"/>
              </a:rPr>
              <a:t>……</a:t>
            </a:r>
          </a:p>
        </p:txBody>
      </p:sp>
      <p:sp>
        <p:nvSpPr>
          <p:cNvPr id="6" name="Rectangle 4">
            <a:extLst>
              <a:ext uri="{FF2B5EF4-FFF2-40B4-BE49-F238E27FC236}">
                <a16:creationId xmlns:a16="http://schemas.microsoft.com/office/drawing/2014/main" id="{88852604-2CD1-4D5E-9370-FED6BA6A4B5C}"/>
              </a:ext>
            </a:extLst>
          </p:cNvPr>
          <p:cNvSpPr>
            <a:spLocks noChangeArrowheads="1"/>
          </p:cNvSpPr>
          <p:nvPr/>
        </p:nvSpPr>
        <p:spPr bwMode="auto">
          <a:xfrm>
            <a:off x="1750025" y="4215575"/>
            <a:ext cx="1655762" cy="790575"/>
          </a:xfrm>
          <a:prstGeom prst="rect">
            <a:avLst/>
          </a:prstGeom>
          <a:solidFill>
            <a:srgbClr val="CCCCCC"/>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rPr>
              <a:t>文本（代码）段</a:t>
            </a:r>
          </a:p>
        </p:txBody>
      </p:sp>
      <p:sp>
        <p:nvSpPr>
          <p:cNvPr id="7" name="Rectangle 5">
            <a:extLst>
              <a:ext uri="{FF2B5EF4-FFF2-40B4-BE49-F238E27FC236}">
                <a16:creationId xmlns:a16="http://schemas.microsoft.com/office/drawing/2014/main" id="{1427C6A4-8DDA-4FFB-9423-FD40EBBC1D69}"/>
              </a:ext>
            </a:extLst>
          </p:cNvPr>
          <p:cNvSpPr>
            <a:spLocks noChangeArrowheads="1"/>
          </p:cNvSpPr>
          <p:nvPr/>
        </p:nvSpPr>
        <p:spPr bwMode="auto">
          <a:xfrm>
            <a:off x="1751612" y="3421825"/>
            <a:ext cx="1655763" cy="790575"/>
          </a:xfrm>
          <a:prstGeom prst="rect">
            <a:avLst/>
          </a:prstGeom>
          <a:solidFill>
            <a:srgbClr val="92D050"/>
          </a:solidFill>
          <a:ln w="9525">
            <a:solidFill>
              <a:srgbClr val="000000"/>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rPr>
              <a:t>数据段</a:t>
            </a:r>
          </a:p>
        </p:txBody>
      </p:sp>
      <p:sp>
        <p:nvSpPr>
          <p:cNvPr id="8" name="Rectangle 6">
            <a:extLst>
              <a:ext uri="{FF2B5EF4-FFF2-40B4-BE49-F238E27FC236}">
                <a16:creationId xmlns:a16="http://schemas.microsoft.com/office/drawing/2014/main" id="{D056D631-5C48-4ACC-8E1F-0FEAC2F08E7C}"/>
              </a:ext>
            </a:extLst>
          </p:cNvPr>
          <p:cNvSpPr>
            <a:spLocks noChangeArrowheads="1"/>
          </p:cNvSpPr>
          <p:nvPr/>
        </p:nvSpPr>
        <p:spPr bwMode="auto">
          <a:xfrm>
            <a:off x="1750025" y="2631250"/>
            <a:ext cx="1655762" cy="790575"/>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rPr>
              <a:t>堆栈段</a:t>
            </a:r>
          </a:p>
        </p:txBody>
      </p:sp>
      <p:sp>
        <p:nvSpPr>
          <p:cNvPr id="9" name="Text Box 7">
            <a:extLst>
              <a:ext uri="{FF2B5EF4-FFF2-40B4-BE49-F238E27FC236}">
                <a16:creationId xmlns:a16="http://schemas.microsoft.com/office/drawing/2014/main" id="{85D6F35E-B554-4DE4-A36D-DC877E2623ED}"/>
              </a:ext>
            </a:extLst>
          </p:cNvPr>
          <p:cNvSpPr txBox="1">
            <a:spLocks noChangeArrowheads="1"/>
          </p:cNvSpPr>
          <p:nvPr/>
        </p:nvSpPr>
        <p:spPr bwMode="auto">
          <a:xfrm>
            <a:off x="670525" y="2275650"/>
            <a:ext cx="1336675"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80808"/>
                </a:solidFill>
                <a:effectLst/>
                <a:uLnTx/>
                <a:uFillTx/>
                <a:latin typeface="Times New Roman" panose="02020603050405020304" pitchFamily="18" charset="0"/>
                <a:ea typeface="宋体" panose="02010600030101010101" pitchFamily="2" charset="-122"/>
                <a:cs typeface="+mn-cs"/>
              </a:rPr>
              <a:t>内存高地址</a:t>
            </a:r>
          </a:p>
        </p:txBody>
      </p:sp>
      <p:sp>
        <p:nvSpPr>
          <p:cNvPr id="10" name="Text Box 8">
            <a:extLst>
              <a:ext uri="{FF2B5EF4-FFF2-40B4-BE49-F238E27FC236}">
                <a16:creationId xmlns:a16="http://schemas.microsoft.com/office/drawing/2014/main" id="{18E2CE24-8E17-4B66-885B-1649826269DB}"/>
              </a:ext>
            </a:extLst>
          </p:cNvPr>
          <p:cNvSpPr txBox="1">
            <a:spLocks noChangeArrowheads="1"/>
          </p:cNvSpPr>
          <p:nvPr/>
        </p:nvSpPr>
        <p:spPr bwMode="auto">
          <a:xfrm>
            <a:off x="670525" y="5083937"/>
            <a:ext cx="1336675"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80808"/>
                </a:solidFill>
                <a:effectLst/>
                <a:uLnTx/>
                <a:uFillTx/>
                <a:latin typeface="Times New Roman" panose="02020603050405020304" pitchFamily="18" charset="0"/>
                <a:ea typeface="宋体" panose="02010600030101010101" pitchFamily="2" charset="-122"/>
                <a:cs typeface="+mn-cs"/>
              </a:rPr>
              <a:t>内存低地址</a:t>
            </a:r>
          </a:p>
        </p:txBody>
      </p:sp>
      <p:sp>
        <p:nvSpPr>
          <p:cNvPr id="11" name="Line 9">
            <a:extLst>
              <a:ext uri="{FF2B5EF4-FFF2-40B4-BE49-F238E27FC236}">
                <a16:creationId xmlns:a16="http://schemas.microsoft.com/office/drawing/2014/main" id="{0D8E9AAA-010F-4760-9731-B71B4C90AEC0}"/>
              </a:ext>
            </a:extLst>
          </p:cNvPr>
          <p:cNvSpPr>
            <a:spLocks noChangeShapeType="1"/>
          </p:cNvSpPr>
          <p:nvPr/>
        </p:nvSpPr>
        <p:spPr bwMode="auto">
          <a:xfrm>
            <a:off x="1391250" y="2774125"/>
            <a:ext cx="0" cy="2160587"/>
          </a:xfrm>
          <a:prstGeom prst="line">
            <a:avLst/>
          </a:prstGeom>
          <a:noFill/>
          <a:ln w="38100">
            <a:solidFill>
              <a:srgbClr val="000000"/>
            </a:solidFill>
            <a:round/>
            <a:headEnd type="triangle" w="med" len="med"/>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endParaRPr>
          </a:p>
        </p:txBody>
      </p:sp>
      <p:sp>
        <p:nvSpPr>
          <p:cNvPr id="12" name="Text Box 10">
            <a:extLst>
              <a:ext uri="{FF2B5EF4-FFF2-40B4-BE49-F238E27FC236}">
                <a16:creationId xmlns:a16="http://schemas.microsoft.com/office/drawing/2014/main" id="{571EC3DA-8DC0-409C-81B7-10F37837247A}"/>
              </a:ext>
            </a:extLst>
          </p:cNvPr>
          <p:cNvSpPr txBox="1">
            <a:spLocks noChangeArrowheads="1"/>
          </p:cNvSpPr>
          <p:nvPr/>
        </p:nvSpPr>
        <p:spPr bwMode="auto">
          <a:xfrm>
            <a:off x="764187" y="3082100"/>
            <a:ext cx="482600" cy="1781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080808"/>
                </a:solidFill>
                <a:effectLst/>
                <a:uLnTx/>
                <a:uFillTx/>
                <a:latin typeface="Times New Roman" panose="02020603050405020304" pitchFamily="18" charset="0"/>
                <a:ea typeface="宋体" panose="02010600030101010101" pitchFamily="2" charset="-122"/>
                <a:cs typeface="+mn-cs"/>
              </a:rPr>
              <a:t>内存递增方向</a:t>
            </a:r>
          </a:p>
        </p:txBody>
      </p:sp>
      <p:sp>
        <p:nvSpPr>
          <p:cNvPr id="13" name="Rectangle 11">
            <a:extLst>
              <a:ext uri="{FF2B5EF4-FFF2-40B4-BE49-F238E27FC236}">
                <a16:creationId xmlns:a16="http://schemas.microsoft.com/office/drawing/2014/main" id="{C7F9517A-376C-4D4B-8FF1-666B7C23F464}"/>
              </a:ext>
            </a:extLst>
          </p:cNvPr>
          <p:cNvSpPr>
            <a:spLocks noChangeArrowheads="1"/>
          </p:cNvSpPr>
          <p:nvPr/>
        </p:nvSpPr>
        <p:spPr bwMode="auto">
          <a:xfrm>
            <a:off x="4701187" y="5281720"/>
            <a:ext cx="2449513" cy="503237"/>
          </a:xfrm>
          <a:prstGeom prst="rect">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rPr>
              <a:t>初始化数据段</a:t>
            </a:r>
          </a:p>
        </p:txBody>
      </p:sp>
      <p:sp>
        <p:nvSpPr>
          <p:cNvPr id="14" name="Rectangle 12">
            <a:extLst>
              <a:ext uri="{FF2B5EF4-FFF2-40B4-BE49-F238E27FC236}">
                <a16:creationId xmlns:a16="http://schemas.microsoft.com/office/drawing/2014/main" id="{BB92062C-34BE-4F34-8CE4-52C7EA1A7DD2}"/>
              </a:ext>
            </a:extLst>
          </p:cNvPr>
          <p:cNvSpPr>
            <a:spLocks noChangeArrowheads="1"/>
          </p:cNvSpPr>
          <p:nvPr/>
        </p:nvSpPr>
        <p:spPr bwMode="auto">
          <a:xfrm>
            <a:off x="4701187" y="4776895"/>
            <a:ext cx="2449513" cy="504825"/>
          </a:xfrm>
          <a:prstGeom prst="rect">
            <a:avLst/>
          </a:prstGeom>
          <a:solidFill>
            <a:srgbClr val="92D050"/>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rPr>
              <a:t>非初始化数据段</a:t>
            </a:r>
            <a:r>
              <a:rPr kumimoji="0" lang="en-US" altLang="zh-CN" sz="1800" b="1"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rPr>
              <a:t>(BSS)</a:t>
            </a:r>
          </a:p>
        </p:txBody>
      </p:sp>
      <p:sp>
        <p:nvSpPr>
          <p:cNvPr id="15" name="Rectangle 14">
            <a:extLst>
              <a:ext uri="{FF2B5EF4-FFF2-40B4-BE49-F238E27FC236}">
                <a16:creationId xmlns:a16="http://schemas.microsoft.com/office/drawing/2014/main" id="{513BDC17-903D-4107-9951-3EF025FAE0F3}"/>
              </a:ext>
            </a:extLst>
          </p:cNvPr>
          <p:cNvSpPr>
            <a:spLocks noChangeArrowheads="1"/>
          </p:cNvSpPr>
          <p:nvPr/>
        </p:nvSpPr>
        <p:spPr bwMode="auto">
          <a:xfrm>
            <a:off x="4701187" y="2833795"/>
            <a:ext cx="23764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r>
              <a:rPr kumimoji="0" lang="zh-CN" altLang="en-US" sz="1800" b="1" i="0" u="none" strike="noStrike" kern="1200" cap="none" spc="0" normalizeH="0" baseline="0" noProof="0" dirty="0">
                <a:ln>
                  <a:noFill/>
                </a:ln>
                <a:solidFill>
                  <a:srgbClr val="080808"/>
                </a:solidFill>
                <a:effectLst/>
                <a:uLnTx/>
                <a:uFillTx/>
                <a:latin typeface="Arial" panose="020B0604020202020204" pitchFamily="34" charset="0"/>
                <a:ea typeface="宋体" panose="02010600030101010101" pitchFamily="2" charset="-122"/>
                <a:cs typeface="+mn-cs"/>
              </a:rPr>
              <a:t>栈</a:t>
            </a:r>
            <a:r>
              <a:rPr kumimoji="0" lang="en-US" altLang="zh-CN" sz="1800" b="1" i="0" u="none" strike="noStrike" kern="1200" cap="none" spc="0" normalizeH="0" baseline="0" noProof="0" dirty="0">
                <a:ln>
                  <a:noFill/>
                </a:ln>
                <a:solidFill>
                  <a:srgbClr val="080808"/>
                </a:solidFill>
                <a:effectLst/>
                <a:uLnTx/>
                <a:uFillTx/>
                <a:latin typeface="Arial" panose="020B0604020202020204" pitchFamily="34" charset="0"/>
                <a:ea typeface="宋体" panose="02010600030101010101" pitchFamily="2" charset="-122"/>
                <a:cs typeface="+mn-cs"/>
              </a:rPr>
              <a:t>(stack)</a:t>
            </a:r>
          </a:p>
        </p:txBody>
      </p:sp>
      <p:sp>
        <p:nvSpPr>
          <p:cNvPr id="16" name="Rectangle 17">
            <a:extLst>
              <a:ext uri="{FF2B5EF4-FFF2-40B4-BE49-F238E27FC236}">
                <a16:creationId xmlns:a16="http://schemas.microsoft.com/office/drawing/2014/main" id="{BCB2109D-0149-4B05-A315-F92DCA4A75C9}"/>
              </a:ext>
            </a:extLst>
          </p:cNvPr>
          <p:cNvSpPr>
            <a:spLocks noChangeArrowheads="1"/>
          </p:cNvSpPr>
          <p:nvPr/>
        </p:nvSpPr>
        <p:spPr bwMode="auto">
          <a:xfrm>
            <a:off x="4629750" y="4202220"/>
            <a:ext cx="24495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r>
              <a:rPr kumimoji="0" lang="zh-CN" altLang="en-US" sz="1800" b="1" i="0" u="none" strike="noStrike" kern="1200" cap="none" spc="0" normalizeH="0" baseline="0" noProof="0" dirty="0">
                <a:ln>
                  <a:noFill/>
                </a:ln>
                <a:solidFill>
                  <a:srgbClr val="080808"/>
                </a:solidFill>
                <a:effectLst/>
                <a:uLnTx/>
                <a:uFillTx/>
                <a:latin typeface="Arial" panose="020B0604020202020204" pitchFamily="34" charset="0"/>
                <a:ea typeface="宋体" panose="02010600030101010101" pitchFamily="2" charset="-122"/>
                <a:cs typeface="+mn-cs"/>
              </a:rPr>
              <a:t>堆</a:t>
            </a:r>
            <a:r>
              <a:rPr kumimoji="0" lang="en-US" altLang="zh-CN" sz="1800" b="1" i="0" u="none" strike="noStrike" kern="1200" cap="none" spc="0" normalizeH="0" baseline="0" noProof="0" dirty="0">
                <a:ln>
                  <a:noFill/>
                </a:ln>
                <a:solidFill>
                  <a:srgbClr val="080808"/>
                </a:solidFill>
                <a:effectLst/>
                <a:uLnTx/>
                <a:uFillTx/>
                <a:latin typeface="Arial" panose="020B0604020202020204" pitchFamily="34" charset="0"/>
                <a:ea typeface="宋体" panose="02010600030101010101" pitchFamily="2" charset="-122"/>
                <a:cs typeface="+mn-cs"/>
              </a:rPr>
              <a:t>(Heap)</a:t>
            </a:r>
          </a:p>
        </p:txBody>
      </p:sp>
      <p:sp>
        <p:nvSpPr>
          <p:cNvPr id="17" name="Line 18">
            <a:extLst>
              <a:ext uri="{FF2B5EF4-FFF2-40B4-BE49-F238E27FC236}">
                <a16:creationId xmlns:a16="http://schemas.microsoft.com/office/drawing/2014/main" id="{108957C8-376C-4B87-8C1A-57496F13D80B}"/>
              </a:ext>
            </a:extLst>
          </p:cNvPr>
          <p:cNvSpPr>
            <a:spLocks noChangeShapeType="1"/>
          </p:cNvSpPr>
          <p:nvPr/>
        </p:nvSpPr>
        <p:spPr bwMode="auto">
          <a:xfrm>
            <a:off x="4702775" y="4273657"/>
            <a:ext cx="2447925"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80808"/>
              </a:solidFill>
              <a:effectLst/>
              <a:uLnTx/>
              <a:uFillTx/>
              <a:latin typeface="Arial" panose="020B0604020202020204" pitchFamily="34" charset="0"/>
              <a:ea typeface="宋体" panose="02010600030101010101" pitchFamily="2" charset="-122"/>
              <a:cs typeface="+mn-cs"/>
            </a:endParaRPr>
          </a:p>
        </p:txBody>
      </p:sp>
      <p:sp>
        <p:nvSpPr>
          <p:cNvPr id="18" name="Line 19">
            <a:extLst>
              <a:ext uri="{FF2B5EF4-FFF2-40B4-BE49-F238E27FC236}">
                <a16:creationId xmlns:a16="http://schemas.microsoft.com/office/drawing/2014/main" id="{11742989-CE0F-4018-8E0C-5CBFD6F554E5}"/>
              </a:ext>
            </a:extLst>
          </p:cNvPr>
          <p:cNvSpPr>
            <a:spLocks noChangeShapeType="1"/>
          </p:cNvSpPr>
          <p:nvPr/>
        </p:nvSpPr>
        <p:spPr bwMode="auto">
          <a:xfrm>
            <a:off x="4701187" y="3408470"/>
            <a:ext cx="2449513"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80808"/>
              </a:solidFill>
              <a:effectLst/>
              <a:uLnTx/>
              <a:uFillTx/>
              <a:latin typeface="Arial" panose="020B0604020202020204" pitchFamily="34" charset="0"/>
              <a:ea typeface="宋体" panose="02010600030101010101" pitchFamily="2" charset="-122"/>
              <a:cs typeface="+mn-cs"/>
            </a:endParaRPr>
          </a:p>
        </p:txBody>
      </p:sp>
      <p:sp>
        <p:nvSpPr>
          <p:cNvPr id="19" name="Text Box 20">
            <a:extLst>
              <a:ext uri="{FF2B5EF4-FFF2-40B4-BE49-F238E27FC236}">
                <a16:creationId xmlns:a16="http://schemas.microsoft.com/office/drawing/2014/main" id="{883CE0F7-5FA0-4A0B-9C0E-99820AAF0842}"/>
              </a:ext>
            </a:extLst>
          </p:cNvPr>
          <p:cNvSpPr txBox="1">
            <a:spLocks noChangeArrowheads="1"/>
          </p:cNvSpPr>
          <p:nvPr/>
        </p:nvSpPr>
        <p:spPr bwMode="auto">
          <a:xfrm>
            <a:off x="7492012" y="3049695"/>
            <a:ext cx="1458913"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080808"/>
                </a:solidFill>
                <a:effectLst/>
                <a:uLnTx/>
                <a:uFillTx/>
                <a:latin typeface="Times New Roman" panose="02020603050405020304" pitchFamily="18" charset="0"/>
                <a:ea typeface="宋体" panose="02010600030101010101" pitchFamily="2" charset="-122"/>
                <a:cs typeface="+mn-cs"/>
              </a:rPr>
              <a:t>栈的增长方向</a:t>
            </a:r>
          </a:p>
        </p:txBody>
      </p:sp>
      <p:sp>
        <p:nvSpPr>
          <p:cNvPr id="20" name="Line 21">
            <a:extLst>
              <a:ext uri="{FF2B5EF4-FFF2-40B4-BE49-F238E27FC236}">
                <a16:creationId xmlns:a16="http://schemas.microsoft.com/office/drawing/2014/main" id="{14CF109E-40C4-49C7-821B-2C6F880AE2CC}"/>
              </a:ext>
            </a:extLst>
          </p:cNvPr>
          <p:cNvSpPr>
            <a:spLocks noChangeShapeType="1"/>
          </p:cNvSpPr>
          <p:nvPr/>
        </p:nvSpPr>
        <p:spPr bwMode="auto">
          <a:xfrm>
            <a:off x="7133237" y="4776895"/>
            <a:ext cx="485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endParaRPr>
          </a:p>
        </p:txBody>
      </p:sp>
      <p:sp>
        <p:nvSpPr>
          <p:cNvPr id="21" name="Line 22">
            <a:extLst>
              <a:ext uri="{FF2B5EF4-FFF2-40B4-BE49-F238E27FC236}">
                <a16:creationId xmlns:a16="http://schemas.microsoft.com/office/drawing/2014/main" id="{75A3E17C-7CE1-4C1E-B66A-96DBA4233910}"/>
              </a:ext>
            </a:extLst>
          </p:cNvPr>
          <p:cNvSpPr>
            <a:spLocks noChangeShapeType="1"/>
          </p:cNvSpPr>
          <p:nvPr/>
        </p:nvSpPr>
        <p:spPr bwMode="auto">
          <a:xfrm>
            <a:off x="7133237" y="2905232"/>
            <a:ext cx="485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endParaRPr>
          </a:p>
        </p:txBody>
      </p:sp>
      <p:sp>
        <p:nvSpPr>
          <p:cNvPr id="22" name="Text Box 23">
            <a:extLst>
              <a:ext uri="{FF2B5EF4-FFF2-40B4-BE49-F238E27FC236}">
                <a16:creationId xmlns:a16="http://schemas.microsoft.com/office/drawing/2014/main" id="{0D001D80-52AF-4679-9B63-78C296C3ECEF}"/>
              </a:ext>
            </a:extLst>
          </p:cNvPr>
          <p:cNvSpPr txBox="1">
            <a:spLocks noChangeArrowheads="1"/>
          </p:cNvSpPr>
          <p:nvPr/>
        </p:nvSpPr>
        <p:spPr bwMode="auto">
          <a:xfrm>
            <a:off x="7492774" y="4349857"/>
            <a:ext cx="145732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080808"/>
                </a:solidFill>
                <a:effectLst/>
                <a:uLnTx/>
                <a:uFillTx/>
                <a:latin typeface="Times New Roman" panose="02020603050405020304" pitchFamily="18" charset="0"/>
                <a:ea typeface="宋体" panose="02010600030101010101" pitchFamily="2" charset="-122"/>
                <a:cs typeface="+mn-cs"/>
              </a:rPr>
              <a:t>堆的增长方向 </a:t>
            </a:r>
          </a:p>
        </p:txBody>
      </p:sp>
      <p:sp>
        <p:nvSpPr>
          <p:cNvPr id="23" name="Line 24">
            <a:extLst>
              <a:ext uri="{FF2B5EF4-FFF2-40B4-BE49-F238E27FC236}">
                <a16:creationId xmlns:a16="http://schemas.microsoft.com/office/drawing/2014/main" id="{6D8C2875-047F-4764-AC5B-07BA63C41EA9}"/>
              </a:ext>
            </a:extLst>
          </p:cNvPr>
          <p:cNvSpPr>
            <a:spLocks noChangeShapeType="1"/>
          </p:cNvSpPr>
          <p:nvPr/>
        </p:nvSpPr>
        <p:spPr bwMode="auto">
          <a:xfrm>
            <a:off x="7349137" y="2905232"/>
            <a:ext cx="0" cy="71278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endParaRPr>
          </a:p>
        </p:txBody>
      </p:sp>
      <p:sp>
        <p:nvSpPr>
          <p:cNvPr id="24" name="Line 25">
            <a:extLst>
              <a:ext uri="{FF2B5EF4-FFF2-40B4-BE49-F238E27FC236}">
                <a16:creationId xmlns:a16="http://schemas.microsoft.com/office/drawing/2014/main" id="{8BE86228-5FB6-4BD3-9714-34E2F82E697D}"/>
              </a:ext>
            </a:extLst>
          </p:cNvPr>
          <p:cNvSpPr>
            <a:spLocks noChangeShapeType="1"/>
          </p:cNvSpPr>
          <p:nvPr/>
        </p:nvSpPr>
        <p:spPr bwMode="auto">
          <a:xfrm flipV="1">
            <a:off x="7349137" y="3827570"/>
            <a:ext cx="0" cy="949325"/>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endParaRPr>
          </a:p>
        </p:txBody>
      </p:sp>
      <p:sp>
        <p:nvSpPr>
          <p:cNvPr id="25" name="Line 26">
            <a:extLst>
              <a:ext uri="{FF2B5EF4-FFF2-40B4-BE49-F238E27FC236}">
                <a16:creationId xmlns:a16="http://schemas.microsoft.com/office/drawing/2014/main" id="{CB5D2922-779F-448A-B650-CAE5E07D1F24}"/>
              </a:ext>
            </a:extLst>
          </p:cNvPr>
          <p:cNvSpPr>
            <a:spLocks noChangeShapeType="1"/>
          </p:cNvSpPr>
          <p:nvPr/>
        </p:nvSpPr>
        <p:spPr bwMode="auto">
          <a:xfrm>
            <a:off x="3405788" y="3423411"/>
            <a:ext cx="1288954" cy="135348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endParaRPr>
          </a:p>
        </p:txBody>
      </p:sp>
      <p:sp>
        <p:nvSpPr>
          <p:cNvPr id="26" name="Line 27">
            <a:extLst>
              <a:ext uri="{FF2B5EF4-FFF2-40B4-BE49-F238E27FC236}">
                <a16:creationId xmlns:a16="http://schemas.microsoft.com/office/drawing/2014/main" id="{C3AE7424-2B92-4B73-9826-D9EEE354C2D5}"/>
              </a:ext>
            </a:extLst>
          </p:cNvPr>
          <p:cNvSpPr>
            <a:spLocks noChangeShapeType="1"/>
          </p:cNvSpPr>
          <p:nvPr/>
        </p:nvSpPr>
        <p:spPr bwMode="auto">
          <a:xfrm>
            <a:off x="3405787" y="2631248"/>
            <a:ext cx="1288954" cy="28575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endParaRPr>
          </a:p>
        </p:txBody>
      </p:sp>
      <p:sp>
        <p:nvSpPr>
          <p:cNvPr id="27" name="Line 28">
            <a:extLst>
              <a:ext uri="{FF2B5EF4-FFF2-40B4-BE49-F238E27FC236}">
                <a16:creationId xmlns:a16="http://schemas.microsoft.com/office/drawing/2014/main" id="{B45C1937-E75C-49A6-A48F-022100294F19}"/>
              </a:ext>
            </a:extLst>
          </p:cNvPr>
          <p:cNvSpPr>
            <a:spLocks noChangeShapeType="1"/>
          </p:cNvSpPr>
          <p:nvPr/>
        </p:nvSpPr>
        <p:spPr bwMode="auto">
          <a:xfrm>
            <a:off x="3405786" y="4215575"/>
            <a:ext cx="1336673" cy="156938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endParaRPr>
          </a:p>
        </p:txBody>
      </p:sp>
      <p:sp>
        <p:nvSpPr>
          <p:cNvPr id="28" name="Rectangle 30">
            <a:extLst>
              <a:ext uri="{FF2B5EF4-FFF2-40B4-BE49-F238E27FC236}">
                <a16:creationId xmlns:a16="http://schemas.microsoft.com/office/drawing/2014/main" id="{047D8A72-5194-4BD7-8E18-5A775EA52011}"/>
              </a:ext>
            </a:extLst>
          </p:cNvPr>
          <p:cNvSpPr>
            <a:spLocks noChangeArrowheads="1"/>
          </p:cNvSpPr>
          <p:nvPr/>
        </p:nvSpPr>
        <p:spPr bwMode="auto">
          <a:xfrm>
            <a:off x="4695599" y="1746107"/>
            <a:ext cx="2449513" cy="6439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80808"/>
                </a:solidFill>
                <a:effectLst/>
                <a:uLnTx/>
                <a:uFillTx/>
                <a:latin typeface="Arial" panose="020B0604020202020204" pitchFamily="34" charset="0"/>
                <a:ea typeface="宋体" panose="02010600030101010101" pitchFamily="2" charset="-122"/>
                <a:cs typeface="+mn-cs"/>
              </a:rPr>
              <a:t>内核数据代码</a:t>
            </a:r>
          </a:p>
        </p:txBody>
      </p:sp>
      <p:sp>
        <p:nvSpPr>
          <p:cNvPr id="29" name="Text Box 31">
            <a:extLst>
              <a:ext uri="{FF2B5EF4-FFF2-40B4-BE49-F238E27FC236}">
                <a16:creationId xmlns:a16="http://schemas.microsoft.com/office/drawing/2014/main" id="{C5AAF856-B40A-4553-8AE2-90EE1C656292}"/>
              </a:ext>
            </a:extLst>
          </p:cNvPr>
          <p:cNvSpPr txBox="1">
            <a:spLocks noChangeArrowheads="1"/>
          </p:cNvSpPr>
          <p:nvPr/>
        </p:nvSpPr>
        <p:spPr bwMode="auto">
          <a:xfrm>
            <a:off x="7235916" y="2037711"/>
            <a:ext cx="1800225"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1" i="0" u="none" strike="noStrike" kern="1200" cap="none" spc="0" normalizeH="0" baseline="0" noProof="0" dirty="0">
                <a:ln>
                  <a:noFill/>
                </a:ln>
                <a:solidFill>
                  <a:srgbClr val="080808"/>
                </a:solidFill>
                <a:effectLst/>
                <a:uLnTx/>
                <a:uFillTx/>
                <a:latin typeface="Arial" panose="020B0604020202020204" pitchFamily="34" charset="0"/>
                <a:ea typeface="宋体" panose="02010600030101010101" pitchFamily="2" charset="-122"/>
                <a:cs typeface="+mn-cs"/>
              </a:rPr>
              <a:t>0xC0000000</a:t>
            </a:r>
          </a:p>
        </p:txBody>
      </p:sp>
      <p:sp>
        <p:nvSpPr>
          <p:cNvPr id="30" name="Text Box 32">
            <a:extLst>
              <a:ext uri="{FF2B5EF4-FFF2-40B4-BE49-F238E27FC236}">
                <a16:creationId xmlns:a16="http://schemas.microsoft.com/office/drawing/2014/main" id="{D5885622-8B1B-47C7-BEDD-868B2CB5DB6B}"/>
              </a:ext>
            </a:extLst>
          </p:cNvPr>
          <p:cNvSpPr txBox="1">
            <a:spLocks noChangeArrowheads="1"/>
          </p:cNvSpPr>
          <p:nvPr/>
        </p:nvSpPr>
        <p:spPr bwMode="auto">
          <a:xfrm>
            <a:off x="6933212" y="5935770"/>
            <a:ext cx="1944687"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dirty="0">
                <a:ln>
                  <a:noFill/>
                </a:ln>
                <a:solidFill>
                  <a:srgbClr val="080808"/>
                </a:solidFill>
                <a:effectLst/>
                <a:uLnTx/>
                <a:uFillTx/>
                <a:latin typeface="Arial" panose="020B0604020202020204" pitchFamily="34" charset="0"/>
                <a:ea typeface="宋体" panose="02010600030101010101" pitchFamily="2" charset="-122"/>
                <a:cs typeface="+mn-cs"/>
              </a:rPr>
              <a:t>0x</a:t>
            </a:r>
            <a:r>
              <a:rPr kumimoji="0" lang="en-US" altLang="zh-CN" sz="1600" b="1" i="0" u="none" strike="noStrike" kern="1200" cap="none" spc="0" normalizeH="0" baseline="0" noProof="0" dirty="0">
                <a:ln>
                  <a:noFill/>
                </a:ln>
                <a:solidFill>
                  <a:srgbClr val="080808"/>
                </a:solidFill>
                <a:effectLst/>
                <a:uLnTx/>
                <a:uFillTx/>
                <a:latin typeface="Arial" panose="020B0604020202020204" pitchFamily="34" charset="0"/>
                <a:ea typeface="宋体" panose="02010600030101010101" pitchFamily="2" charset="-122"/>
                <a:cs typeface="+mn-cs"/>
              </a:rPr>
              <a:t>00000000</a:t>
            </a:r>
          </a:p>
        </p:txBody>
      </p:sp>
      <p:sp>
        <p:nvSpPr>
          <p:cNvPr id="31" name="Line 33">
            <a:extLst>
              <a:ext uri="{FF2B5EF4-FFF2-40B4-BE49-F238E27FC236}">
                <a16:creationId xmlns:a16="http://schemas.microsoft.com/office/drawing/2014/main" id="{2406A8E2-8FE3-4411-9E50-36E79024812A}"/>
              </a:ext>
            </a:extLst>
          </p:cNvPr>
          <p:cNvSpPr>
            <a:spLocks noChangeShapeType="1"/>
          </p:cNvSpPr>
          <p:nvPr/>
        </p:nvSpPr>
        <p:spPr bwMode="auto">
          <a:xfrm flipH="1" flipV="1">
            <a:off x="7150707" y="2402196"/>
            <a:ext cx="1727192" cy="0"/>
          </a:xfrm>
          <a:prstGeom prst="line">
            <a:avLst/>
          </a:prstGeom>
          <a:noFill/>
          <a:ln w="38100" cap="sq">
            <a:solidFill>
              <a:srgbClr val="6600FF"/>
            </a:solidFill>
            <a:round/>
            <a:headEnd/>
            <a:tailEnd/>
          </a:ln>
          <a:extLst>
            <a:ext uri="{909E8E84-426E-40DD-AFC4-6F175D3DCCD1}">
              <a14:hiddenFill xmlns:a14="http://schemas.microsoft.com/office/drawing/2010/main">
                <a:noFill/>
              </a14:hiddenFill>
            </a:ext>
          </a:extLst>
        </p:spPr>
        <p:txBody>
          <a:bodyPr wrap="squar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80808"/>
              </a:solidFill>
              <a:effectLst/>
              <a:uLnTx/>
              <a:uFillTx/>
              <a:latin typeface="Arial" panose="020B0604020202020204" pitchFamily="34" charset="0"/>
              <a:ea typeface="宋体" panose="02010600030101010101" pitchFamily="2" charset="-122"/>
              <a:cs typeface="+mn-cs"/>
            </a:endParaRPr>
          </a:p>
        </p:txBody>
      </p:sp>
      <p:sp>
        <p:nvSpPr>
          <p:cNvPr id="32" name="Rectangle 37">
            <a:extLst>
              <a:ext uri="{FF2B5EF4-FFF2-40B4-BE49-F238E27FC236}">
                <a16:creationId xmlns:a16="http://schemas.microsoft.com/office/drawing/2014/main" id="{2B329AF2-11F9-4CBC-ABFE-049C2DA347CE}"/>
              </a:ext>
            </a:extLst>
          </p:cNvPr>
          <p:cNvSpPr>
            <a:spLocks noChangeArrowheads="1"/>
          </p:cNvSpPr>
          <p:nvPr/>
        </p:nvSpPr>
        <p:spPr bwMode="auto">
          <a:xfrm>
            <a:off x="4701187" y="5784957"/>
            <a:ext cx="2449513" cy="504825"/>
          </a:xfrm>
          <a:prstGeom prst="rect">
            <a:avLst/>
          </a:prstGeom>
          <a:solidFill>
            <a:srgbClr val="CCCCCC"/>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rPr>
              <a:t>代码段</a:t>
            </a:r>
          </a:p>
        </p:txBody>
      </p:sp>
      <p:sp>
        <p:nvSpPr>
          <p:cNvPr id="33" name="Text Box 32">
            <a:extLst>
              <a:ext uri="{FF2B5EF4-FFF2-40B4-BE49-F238E27FC236}">
                <a16:creationId xmlns:a16="http://schemas.microsoft.com/office/drawing/2014/main" id="{91E9F267-0D04-439B-868A-AA4100DD687C}"/>
              </a:ext>
            </a:extLst>
          </p:cNvPr>
          <p:cNvSpPr txBox="1">
            <a:spLocks noChangeArrowheads="1"/>
          </p:cNvSpPr>
          <p:nvPr/>
        </p:nvSpPr>
        <p:spPr bwMode="auto">
          <a:xfrm>
            <a:off x="7199313" y="1666079"/>
            <a:ext cx="1944687"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dirty="0">
                <a:ln>
                  <a:noFill/>
                </a:ln>
                <a:solidFill>
                  <a:srgbClr val="080808"/>
                </a:solidFill>
                <a:effectLst/>
                <a:uLnTx/>
                <a:uFillTx/>
                <a:latin typeface="Arial" panose="020B0604020202020204" pitchFamily="34" charset="0"/>
                <a:ea typeface="宋体" panose="02010600030101010101" pitchFamily="2" charset="-122"/>
                <a:cs typeface="+mn-cs"/>
              </a:rPr>
              <a:t> 0x</a:t>
            </a:r>
            <a:r>
              <a:rPr kumimoji="0" lang="en-US" altLang="zh-CN" sz="1600" b="1" i="0" u="none" strike="noStrike" kern="1200" cap="none" spc="0" normalizeH="0" baseline="0" noProof="0" dirty="0">
                <a:ln>
                  <a:noFill/>
                </a:ln>
                <a:solidFill>
                  <a:srgbClr val="080808"/>
                </a:solidFill>
                <a:effectLst/>
                <a:uLnTx/>
                <a:uFillTx/>
                <a:latin typeface="Arial" panose="020B0604020202020204" pitchFamily="34" charset="0"/>
                <a:ea typeface="宋体" panose="02010600030101010101" pitchFamily="2" charset="-122"/>
                <a:cs typeface="+mn-cs"/>
              </a:rPr>
              <a:t>FFFFFFFF</a:t>
            </a:r>
          </a:p>
        </p:txBody>
      </p:sp>
      <p:sp>
        <p:nvSpPr>
          <p:cNvPr id="34" name="Rectangle 35">
            <a:extLst>
              <a:ext uri="{FF2B5EF4-FFF2-40B4-BE49-F238E27FC236}">
                <a16:creationId xmlns:a16="http://schemas.microsoft.com/office/drawing/2014/main" id="{05D028EC-7EEF-4B7C-80B0-17DC0C2C9FBE}"/>
              </a:ext>
            </a:extLst>
          </p:cNvPr>
          <p:cNvSpPr>
            <a:spLocks noChangeArrowheads="1"/>
          </p:cNvSpPr>
          <p:nvPr/>
        </p:nvSpPr>
        <p:spPr bwMode="auto">
          <a:xfrm>
            <a:off x="4701187" y="2409158"/>
            <a:ext cx="2449513" cy="504825"/>
          </a:xfrm>
          <a:prstGeom prst="rect">
            <a:avLst/>
          </a:prstGeom>
          <a:solidFill>
            <a:srgbClr val="CCCCCC"/>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b="1" dirty="0"/>
              <a:t>PEB&amp;TEB</a:t>
            </a:r>
          </a:p>
        </p:txBody>
      </p:sp>
    </p:spTree>
    <p:extLst>
      <p:ext uri="{BB962C8B-B14F-4D97-AF65-F5344CB8AC3E}">
        <p14:creationId xmlns:p14="http://schemas.microsoft.com/office/powerpoint/2010/main" val="185993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990F7D5-32C4-431C-B41B-C16CEEAB0767}"/>
              </a:ext>
            </a:extLst>
          </p:cNvPr>
          <p:cNvSpPr>
            <a:spLocks noGrp="1"/>
          </p:cNvSpPr>
          <p:nvPr>
            <p:ph type="title"/>
          </p:nvPr>
        </p:nvSpPr>
        <p:spPr/>
        <p:txBody>
          <a:bodyPr/>
          <a:lstStyle/>
          <a:p>
            <a:r>
              <a:rPr lang="en-US" altLang="zh-CN" sz="1600" dirty="0"/>
              <a:t> </a:t>
            </a:r>
            <a:r>
              <a:rPr lang="en-US" altLang="zh-CN" dirty="0"/>
              <a:t>2.2.4 </a:t>
            </a:r>
            <a:r>
              <a:rPr lang="zh-CN" altLang="en-US" dirty="0"/>
              <a:t>进程管理中的数据结构</a:t>
            </a:r>
          </a:p>
        </p:txBody>
      </p:sp>
      <p:sp>
        <p:nvSpPr>
          <p:cNvPr id="4" name="TextBox 2">
            <a:extLst>
              <a:ext uri="{FF2B5EF4-FFF2-40B4-BE49-F238E27FC236}">
                <a16:creationId xmlns:a16="http://schemas.microsoft.com/office/drawing/2014/main" id="{79DCF3D0-254D-4A87-B014-EC1A569B1F4E}"/>
              </a:ext>
            </a:extLst>
          </p:cNvPr>
          <p:cNvSpPr txBox="1">
            <a:spLocks noChangeArrowheads="1"/>
          </p:cNvSpPr>
          <p:nvPr/>
        </p:nvSpPr>
        <p:spPr bwMode="auto">
          <a:xfrm>
            <a:off x="604838" y="1532260"/>
            <a:ext cx="83581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solidFill>
                  <a:srgbClr val="FF0000"/>
                </a:solidFill>
                <a:latin typeface="Tahoma" panose="020B0604030504040204" pitchFamily="34" charset="0"/>
              </a:rPr>
              <a:t>操作系统控制表的结构：</a:t>
            </a:r>
            <a:r>
              <a:rPr kumimoji="1" lang="zh-CN" altLang="en-US" sz="2400" b="1">
                <a:latin typeface="Tahoma" panose="020B0604030504040204" pitchFamily="34" charset="0"/>
              </a:rPr>
              <a:t>操作系统维护的基本信息可以分为四类：存储器、设备、文件和进程，关系如下图：</a:t>
            </a:r>
          </a:p>
        </p:txBody>
      </p:sp>
      <p:graphicFrame>
        <p:nvGraphicFramePr>
          <p:cNvPr id="5" name="Table 3">
            <a:extLst>
              <a:ext uri="{FF2B5EF4-FFF2-40B4-BE49-F238E27FC236}">
                <a16:creationId xmlns:a16="http://schemas.microsoft.com/office/drawing/2014/main" id="{E92C8B7C-8883-429D-B1EE-3769A897079F}"/>
              </a:ext>
            </a:extLst>
          </p:cNvPr>
          <p:cNvGraphicFramePr>
            <a:graphicFrameLocks noGrp="1"/>
          </p:cNvGraphicFramePr>
          <p:nvPr>
            <p:extLst>
              <p:ext uri="{D42A27DB-BD31-4B8C-83A1-F6EECF244321}">
                <p14:modId xmlns:p14="http://schemas.microsoft.com/office/powerpoint/2010/main" val="3737635519"/>
              </p:ext>
            </p:extLst>
          </p:nvPr>
        </p:nvGraphicFramePr>
        <p:xfrm>
          <a:off x="1403350" y="3495998"/>
          <a:ext cx="1143000" cy="1482726"/>
        </p:xfrm>
        <a:graphic>
          <a:graphicData uri="http://schemas.openxmlformats.org/drawingml/2006/table">
            <a:tbl>
              <a:tblPr/>
              <a:tblGrid>
                <a:gridCol w="1143000">
                  <a:extLst>
                    <a:ext uri="{9D8B030D-6E8A-4147-A177-3AD203B41FA5}">
                      <a16:colId xmlns:a16="http://schemas.microsoft.com/office/drawing/2014/main" val="20000"/>
                    </a:ext>
                  </a:extLst>
                </a:gridCol>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Tahoma" pitchFamily="34" charset="0"/>
                          <a:ea typeface="宋体" pitchFamily="2" charset="-122"/>
                        </a:rPr>
                        <a:t>存储器</a:t>
                      </a:r>
                      <a:endParaRPr kumimoji="0" lang="zh-CN" altLang="en-US" sz="1800" b="1" i="0" u="none" strike="noStrike" cap="none" normalizeH="0" baseline="0">
                        <a:ln>
                          <a:noFill/>
                        </a:ln>
                        <a:solidFill>
                          <a:schemeClr val="tx1"/>
                        </a:solidFill>
                        <a:effectLst/>
                        <a:latin typeface="Tahom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0000"/>
                    </a:solid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ahoma" pitchFamily="34" charset="0"/>
                          <a:ea typeface="宋体" pitchFamily="2" charset="-122"/>
                        </a:rPr>
                        <a:t>设备</a:t>
                      </a:r>
                      <a:endParaRPr kumimoji="0" lang="zh-CN" altLang="en-US" sz="1800" b="1" i="0" u="none" strike="noStrike" cap="none" normalizeH="0" baseline="0">
                        <a:ln>
                          <a:noFill/>
                        </a:ln>
                        <a:solidFill>
                          <a:schemeClr val="tx1"/>
                        </a:solidFill>
                        <a:effectLst/>
                        <a:latin typeface="Tahom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ahoma" pitchFamily="34" charset="0"/>
                          <a:ea typeface="宋体" pitchFamily="2" charset="-122"/>
                        </a:rPr>
                        <a:t>文件</a:t>
                      </a:r>
                      <a:endParaRPr kumimoji="0" lang="zh-CN" altLang="en-US" sz="1800" b="1" i="0" u="none" strike="noStrike" cap="none" normalizeH="0" baseline="0">
                        <a:ln>
                          <a:noFill/>
                        </a:ln>
                        <a:solidFill>
                          <a:schemeClr val="tx1"/>
                        </a:solidFill>
                        <a:effectLst/>
                        <a:latin typeface="Tahom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000000"/>
                          </a:solidFill>
                          <a:effectLst/>
                          <a:latin typeface="Tahoma" pitchFamily="34" charset="0"/>
                          <a:ea typeface="宋体" pitchFamily="2" charset="-122"/>
                        </a:rPr>
                        <a:t>进程</a:t>
                      </a:r>
                      <a:endParaRPr kumimoji="0" lang="zh-CN" altLang="en-US" sz="1800" b="1" i="0" u="none" strike="noStrike" cap="none" normalizeH="0" baseline="0" dirty="0">
                        <a:ln>
                          <a:noFill/>
                        </a:ln>
                        <a:solidFill>
                          <a:schemeClr val="tx1"/>
                        </a:solidFill>
                        <a:effectLst/>
                        <a:latin typeface="Tahom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bl>
          </a:graphicData>
        </a:graphic>
      </p:graphicFrame>
      <p:sp>
        <p:nvSpPr>
          <p:cNvPr id="6" name="Rectangle 4">
            <a:extLst>
              <a:ext uri="{FF2B5EF4-FFF2-40B4-BE49-F238E27FC236}">
                <a16:creationId xmlns:a16="http://schemas.microsoft.com/office/drawing/2014/main" id="{D160F69E-A076-4134-AAB3-AFB8CC962464}"/>
              </a:ext>
            </a:extLst>
          </p:cNvPr>
          <p:cNvSpPr/>
          <p:nvPr/>
        </p:nvSpPr>
        <p:spPr bwMode="auto">
          <a:xfrm>
            <a:off x="3635375" y="3565848"/>
            <a:ext cx="1081088" cy="357187"/>
          </a:xfrm>
          <a:prstGeom prst="rect">
            <a:avLst/>
          </a:prstGeom>
          <a:solidFill>
            <a:srgbClr val="FFCC99"/>
          </a:solidFill>
          <a:ln>
            <a:headEnd type="triangle" w="med" len="med"/>
            <a:tailEnd type="none" w="med" len="med"/>
          </a:ln>
        </p:spPr>
        <p:style>
          <a:lnRef idx="1">
            <a:schemeClr val="dk1"/>
          </a:lnRef>
          <a:fillRef idx="2">
            <a:schemeClr val="dk1"/>
          </a:fillRef>
          <a:effectRef idx="1">
            <a:schemeClr val="dk1"/>
          </a:effectRef>
          <a:fontRef idx="minor">
            <a:schemeClr val="dk1"/>
          </a:fontRef>
        </p:style>
        <p:txBody>
          <a:bodyPr/>
          <a:lstStyle/>
          <a:p>
            <a:pPr eaLnBrk="1" hangingPunct="1">
              <a:defRPr/>
            </a:pPr>
            <a:r>
              <a:rPr lang="en-US" altLang="zh-CN" sz="2000" b="1" dirty="0">
                <a:solidFill>
                  <a:schemeClr val="tx1"/>
                </a:solidFill>
              </a:rPr>
              <a:t>I/O</a:t>
            </a:r>
            <a:r>
              <a:rPr lang="zh-CN" altLang="en-US" sz="2000" b="1" dirty="0">
                <a:solidFill>
                  <a:schemeClr val="tx1"/>
                </a:solidFill>
              </a:rPr>
              <a:t>表</a:t>
            </a:r>
          </a:p>
        </p:txBody>
      </p:sp>
      <p:sp>
        <p:nvSpPr>
          <p:cNvPr id="7" name="Rectangle 5">
            <a:extLst>
              <a:ext uri="{FF2B5EF4-FFF2-40B4-BE49-F238E27FC236}">
                <a16:creationId xmlns:a16="http://schemas.microsoft.com/office/drawing/2014/main" id="{5649B637-0204-4472-8CBE-142E5501ADBC}"/>
              </a:ext>
            </a:extLst>
          </p:cNvPr>
          <p:cNvSpPr/>
          <p:nvPr/>
        </p:nvSpPr>
        <p:spPr bwMode="auto">
          <a:xfrm>
            <a:off x="3635375" y="2994348"/>
            <a:ext cx="1081088" cy="357187"/>
          </a:xfrm>
          <a:prstGeom prst="rect">
            <a:avLst/>
          </a:prstGeom>
          <a:ln>
            <a:headEnd type="triangl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eaLnBrk="1" hangingPunct="1">
              <a:defRPr/>
            </a:pPr>
            <a:r>
              <a:rPr lang="zh-CN" altLang="en-US" sz="2000" b="1" dirty="0">
                <a:solidFill>
                  <a:schemeClr val="tx1"/>
                </a:solidFill>
              </a:rPr>
              <a:t>内存表</a:t>
            </a:r>
          </a:p>
        </p:txBody>
      </p:sp>
      <p:sp>
        <p:nvSpPr>
          <p:cNvPr id="8" name="Rectangle 6">
            <a:extLst>
              <a:ext uri="{FF2B5EF4-FFF2-40B4-BE49-F238E27FC236}">
                <a16:creationId xmlns:a16="http://schemas.microsoft.com/office/drawing/2014/main" id="{42844578-50D4-45DF-9EB6-B669E0040861}"/>
              </a:ext>
            </a:extLst>
          </p:cNvPr>
          <p:cNvSpPr/>
          <p:nvPr/>
        </p:nvSpPr>
        <p:spPr bwMode="auto">
          <a:xfrm>
            <a:off x="3708400" y="4065910"/>
            <a:ext cx="1079500" cy="357188"/>
          </a:xfrm>
          <a:prstGeom prst="rect">
            <a:avLst/>
          </a:prstGeom>
          <a:ln>
            <a:headEnd type="triangl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eaLnBrk="1" hangingPunct="1">
              <a:defRPr/>
            </a:pPr>
            <a:r>
              <a:rPr lang="zh-CN" altLang="en-US" sz="2000" b="1" dirty="0">
                <a:solidFill>
                  <a:schemeClr val="tx1"/>
                </a:solidFill>
              </a:rPr>
              <a:t>文件表</a:t>
            </a:r>
          </a:p>
        </p:txBody>
      </p:sp>
      <p:graphicFrame>
        <p:nvGraphicFramePr>
          <p:cNvPr id="9" name="Table 7">
            <a:extLst>
              <a:ext uri="{FF2B5EF4-FFF2-40B4-BE49-F238E27FC236}">
                <a16:creationId xmlns:a16="http://schemas.microsoft.com/office/drawing/2014/main" id="{D85E1FC6-E122-4E9B-BE35-33E317FF3DD8}"/>
              </a:ext>
            </a:extLst>
          </p:cNvPr>
          <p:cNvGraphicFramePr>
            <a:graphicFrameLocks noGrp="1"/>
          </p:cNvGraphicFramePr>
          <p:nvPr>
            <p:extLst>
              <p:ext uri="{D42A27DB-BD31-4B8C-83A1-F6EECF244321}">
                <p14:modId xmlns:p14="http://schemas.microsoft.com/office/powerpoint/2010/main" val="3376387257"/>
              </p:ext>
            </p:extLst>
          </p:nvPr>
        </p:nvGraphicFramePr>
        <p:xfrm>
          <a:off x="3714750" y="4940623"/>
          <a:ext cx="1071563" cy="1482724"/>
        </p:xfrm>
        <a:graphic>
          <a:graphicData uri="http://schemas.openxmlformats.org/drawingml/2006/table">
            <a:tbl>
              <a:tblPr firstRow="1" bandRow="1">
                <a:tableStyleId>{00A15C55-8517-42AA-B614-E9B94910E393}</a:tableStyleId>
              </a:tblPr>
              <a:tblGrid>
                <a:gridCol w="1071563">
                  <a:extLst>
                    <a:ext uri="{9D8B030D-6E8A-4147-A177-3AD203B41FA5}">
                      <a16:colId xmlns:a16="http://schemas.microsoft.com/office/drawing/2014/main" val="20000"/>
                    </a:ext>
                  </a:extLst>
                </a:gridCol>
              </a:tblGrid>
              <a:tr h="370681">
                <a:tc>
                  <a:txBody>
                    <a:bodyPr/>
                    <a:lstStyle/>
                    <a:p>
                      <a:pPr algn="ctr"/>
                      <a:r>
                        <a:rPr lang="zh-CN" altLang="en-US" sz="1800" b="1" dirty="0"/>
                        <a:t>进程</a:t>
                      </a:r>
                      <a:r>
                        <a:rPr lang="en-US" altLang="zh-CN" sz="1800" b="1" dirty="0"/>
                        <a:t>1</a:t>
                      </a:r>
                      <a:endParaRPr lang="zh-CN" altLang="en-US" sz="1800" b="1" dirty="0">
                        <a:solidFill>
                          <a:schemeClr val="tx1"/>
                        </a:solidFill>
                      </a:endParaRPr>
                    </a:p>
                  </a:txBody>
                  <a:tcPr marL="91439" marR="91439" marT="45700" marB="45700"/>
                </a:tc>
                <a:extLst>
                  <a:ext uri="{0D108BD9-81ED-4DB2-BD59-A6C34878D82A}">
                    <a16:rowId xmlns:a16="http://schemas.microsoft.com/office/drawing/2014/main" val="10000"/>
                  </a:ext>
                </a:extLst>
              </a:tr>
              <a:tr h="370681">
                <a:tc>
                  <a:txBody>
                    <a:bodyPr/>
                    <a:lstStyle/>
                    <a:p>
                      <a:pPr algn="ctr"/>
                      <a:r>
                        <a:rPr lang="zh-CN" altLang="en-US" sz="1800" b="1" dirty="0"/>
                        <a:t>进程</a:t>
                      </a:r>
                      <a:r>
                        <a:rPr lang="en-US" altLang="zh-CN" sz="1800" b="1" dirty="0"/>
                        <a:t>2</a:t>
                      </a:r>
                      <a:endParaRPr lang="zh-CN" altLang="en-US" sz="1800" b="1" dirty="0">
                        <a:solidFill>
                          <a:schemeClr val="tx1"/>
                        </a:solidFill>
                      </a:endParaRPr>
                    </a:p>
                  </a:txBody>
                  <a:tcPr marL="91439" marR="91439" marT="45700" marB="45700"/>
                </a:tc>
                <a:extLst>
                  <a:ext uri="{0D108BD9-81ED-4DB2-BD59-A6C34878D82A}">
                    <a16:rowId xmlns:a16="http://schemas.microsoft.com/office/drawing/2014/main" val="10001"/>
                  </a:ext>
                </a:extLst>
              </a:tr>
              <a:tr h="370681">
                <a:tc>
                  <a:txBody>
                    <a:bodyPr/>
                    <a:lstStyle/>
                    <a:p>
                      <a:pPr algn="ctr"/>
                      <a:r>
                        <a:rPr lang="en-US" altLang="zh-CN" sz="1800" b="1" dirty="0"/>
                        <a:t>…</a:t>
                      </a:r>
                      <a:endParaRPr lang="zh-CN" altLang="en-US" sz="1800" b="1" dirty="0">
                        <a:solidFill>
                          <a:schemeClr val="tx1"/>
                        </a:solidFill>
                      </a:endParaRPr>
                    </a:p>
                  </a:txBody>
                  <a:tcPr marL="91439" marR="91439" marT="45700" marB="45700"/>
                </a:tc>
                <a:extLst>
                  <a:ext uri="{0D108BD9-81ED-4DB2-BD59-A6C34878D82A}">
                    <a16:rowId xmlns:a16="http://schemas.microsoft.com/office/drawing/2014/main" val="10002"/>
                  </a:ext>
                </a:extLst>
              </a:tr>
              <a:tr h="370681">
                <a:tc>
                  <a:txBody>
                    <a:bodyPr/>
                    <a:lstStyle/>
                    <a:p>
                      <a:pPr algn="ctr"/>
                      <a:r>
                        <a:rPr lang="zh-CN" altLang="en-US" sz="1800" b="1" dirty="0"/>
                        <a:t>进程</a:t>
                      </a:r>
                      <a:r>
                        <a:rPr lang="en-US" altLang="zh-CN" sz="1800" b="1" dirty="0"/>
                        <a:t>n</a:t>
                      </a:r>
                      <a:endParaRPr lang="zh-CN" altLang="en-US" sz="1800" b="1" dirty="0">
                        <a:solidFill>
                          <a:schemeClr val="tx1"/>
                        </a:solidFill>
                      </a:endParaRPr>
                    </a:p>
                  </a:txBody>
                  <a:tcPr marL="91439" marR="91439" marT="45700" marB="45700"/>
                </a:tc>
                <a:extLst>
                  <a:ext uri="{0D108BD9-81ED-4DB2-BD59-A6C34878D82A}">
                    <a16:rowId xmlns:a16="http://schemas.microsoft.com/office/drawing/2014/main" val="10003"/>
                  </a:ext>
                </a:extLst>
              </a:tr>
            </a:tbl>
          </a:graphicData>
        </a:graphic>
      </p:graphicFrame>
      <p:sp>
        <p:nvSpPr>
          <p:cNvPr id="10" name="TextBox 8">
            <a:extLst>
              <a:ext uri="{FF2B5EF4-FFF2-40B4-BE49-F238E27FC236}">
                <a16:creationId xmlns:a16="http://schemas.microsoft.com/office/drawing/2014/main" id="{1EBB7FCA-8729-485A-B8D2-B726B1F41283}"/>
              </a:ext>
            </a:extLst>
          </p:cNvPr>
          <p:cNvSpPr txBox="1">
            <a:spLocks noChangeArrowheads="1"/>
          </p:cNvSpPr>
          <p:nvPr/>
        </p:nvSpPr>
        <p:spPr bwMode="auto">
          <a:xfrm>
            <a:off x="6429375" y="2978473"/>
            <a:ext cx="963613" cy="1016000"/>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b="1">
                <a:latin typeface="Tahoma" panose="020B0604030504040204" pitchFamily="34" charset="0"/>
              </a:rPr>
              <a:t>进程</a:t>
            </a:r>
            <a:r>
              <a:rPr kumimoji="1" lang="en-US" altLang="zh-CN" sz="2000" b="1">
                <a:latin typeface="Tahoma" panose="020B0604030504040204" pitchFamily="34" charset="0"/>
              </a:rPr>
              <a:t>1</a:t>
            </a:r>
          </a:p>
          <a:p>
            <a:pPr eaLnBrk="1" hangingPunct="1">
              <a:spcBef>
                <a:spcPct val="0"/>
              </a:spcBef>
              <a:buClrTx/>
              <a:buSzTx/>
              <a:buFontTx/>
              <a:buNone/>
            </a:pPr>
            <a:endParaRPr kumimoji="1" lang="en-US" altLang="zh-CN" sz="2000" b="1">
              <a:latin typeface="Tahoma" panose="020B0604030504040204" pitchFamily="34" charset="0"/>
            </a:endParaRPr>
          </a:p>
          <a:p>
            <a:pPr eaLnBrk="1" hangingPunct="1">
              <a:spcBef>
                <a:spcPct val="0"/>
              </a:spcBef>
              <a:buClrTx/>
              <a:buSzTx/>
              <a:buFontTx/>
              <a:buNone/>
            </a:pPr>
            <a:endParaRPr kumimoji="1" lang="zh-CN" altLang="en-US" sz="2000" b="1">
              <a:latin typeface="Tahoma" panose="020B0604030504040204" pitchFamily="34" charset="0"/>
            </a:endParaRPr>
          </a:p>
        </p:txBody>
      </p:sp>
      <p:sp>
        <p:nvSpPr>
          <p:cNvPr id="11" name="TextBox 9">
            <a:extLst>
              <a:ext uri="{FF2B5EF4-FFF2-40B4-BE49-F238E27FC236}">
                <a16:creationId xmlns:a16="http://schemas.microsoft.com/office/drawing/2014/main" id="{C7A49B01-E4AE-496F-926C-7048BFE75DC8}"/>
              </a:ext>
            </a:extLst>
          </p:cNvPr>
          <p:cNvSpPr txBox="1">
            <a:spLocks noChangeArrowheads="1"/>
          </p:cNvSpPr>
          <p:nvPr/>
        </p:nvSpPr>
        <p:spPr bwMode="auto">
          <a:xfrm>
            <a:off x="6500813" y="5193035"/>
            <a:ext cx="963612" cy="1016000"/>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b="1">
                <a:latin typeface="Tahoma" panose="020B0604030504040204" pitchFamily="34" charset="0"/>
              </a:rPr>
              <a:t>进程</a:t>
            </a:r>
            <a:r>
              <a:rPr kumimoji="1" lang="en-US" altLang="zh-CN" sz="2000" b="1">
                <a:latin typeface="Tahoma" panose="020B0604030504040204" pitchFamily="34" charset="0"/>
              </a:rPr>
              <a:t>n</a:t>
            </a:r>
          </a:p>
          <a:p>
            <a:pPr eaLnBrk="1" hangingPunct="1">
              <a:spcBef>
                <a:spcPct val="0"/>
              </a:spcBef>
              <a:buClrTx/>
              <a:buSzTx/>
              <a:buFontTx/>
              <a:buNone/>
            </a:pPr>
            <a:endParaRPr kumimoji="1" lang="en-US" altLang="zh-CN" sz="2000" b="1">
              <a:latin typeface="Tahoma" panose="020B0604030504040204" pitchFamily="34" charset="0"/>
            </a:endParaRPr>
          </a:p>
          <a:p>
            <a:pPr eaLnBrk="1" hangingPunct="1">
              <a:spcBef>
                <a:spcPct val="0"/>
              </a:spcBef>
              <a:buClrTx/>
              <a:buSzTx/>
              <a:buFontTx/>
              <a:buNone/>
            </a:pPr>
            <a:endParaRPr kumimoji="1" lang="zh-CN" altLang="en-US" sz="2000" b="1">
              <a:latin typeface="Tahoma" panose="020B0604030504040204" pitchFamily="34" charset="0"/>
            </a:endParaRPr>
          </a:p>
        </p:txBody>
      </p:sp>
      <p:grpSp>
        <p:nvGrpSpPr>
          <p:cNvPr id="12" name="Group 17">
            <a:extLst>
              <a:ext uri="{FF2B5EF4-FFF2-40B4-BE49-F238E27FC236}">
                <a16:creationId xmlns:a16="http://schemas.microsoft.com/office/drawing/2014/main" id="{74F6E416-77A0-4457-8CB4-1E1E8A1B13F2}"/>
              </a:ext>
            </a:extLst>
          </p:cNvPr>
          <p:cNvGrpSpPr>
            <a:grpSpLocks/>
          </p:cNvGrpSpPr>
          <p:nvPr/>
        </p:nvGrpSpPr>
        <p:grpSpPr bwMode="auto">
          <a:xfrm>
            <a:off x="4786313" y="3065785"/>
            <a:ext cx="1643062" cy="2000250"/>
            <a:chOff x="4786314" y="3286124"/>
            <a:chExt cx="1643074" cy="2000264"/>
          </a:xfrm>
        </p:grpSpPr>
        <p:cxnSp>
          <p:nvCxnSpPr>
            <p:cNvPr id="13" name="Straight Connector 11">
              <a:extLst>
                <a:ext uri="{FF2B5EF4-FFF2-40B4-BE49-F238E27FC236}">
                  <a16:creationId xmlns:a16="http://schemas.microsoft.com/office/drawing/2014/main" id="{4B17BA7F-C17E-472F-B42E-FF345715F90A}"/>
                </a:ext>
              </a:extLst>
            </p:cNvPr>
            <p:cNvCxnSpPr>
              <a:cxnSpLocks noChangeShapeType="1"/>
            </p:cNvCxnSpPr>
            <p:nvPr/>
          </p:nvCxnSpPr>
          <p:spPr bwMode="auto">
            <a:xfrm>
              <a:off x="4786314" y="5286388"/>
              <a:ext cx="500066" cy="0"/>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14" name="Straight Connector 13">
              <a:extLst>
                <a:ext uri="{FF2B5EF4-FFF2-40B4-BE49-F238E27FC236}">
                  <a16:creationId xmlns:a16="http://schemas.microsoft.com/office/drawing/2014/main" id="{A1C5D635-0951-4D4D-AD4E-750BB5B55178}"/>
                </a:ext>
              </a:extLst>
            </p:cNvPr>
            <p:cNvCxnSpPr>
              <a:cxnSpLocks noChangeShapeType="1"/>
            </p:cNvCxnSpPr>
            <p:nvPr/>
          </p:nvCxnSpPr>
          <p:spPr bwMode="auto">
            <a:xfrm rot="5400000" flipH="1" flipV="1">
              <a:off x="4286248" y="4286256"/>
              <a:ext cx="2000264" cy="0"/>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15" name="Straight Arrow Connector 16">
              <a:extLst>
                <a:ext uri="{FF2B5EF4-FFF2-40B4-BE49-F238E27FC236}">
                  <a16:creationId xmlns:a16="http://schemas.microsoft.com/office/drawing/2014/main" id="{A8C402AF-8A4D-44B4-B1CB-96879E779C3E}"/>
                </a:ext>
              </a:extLst>
            </p:cNvPr>
            <p:cNvCxnSpPr>
              <a:cxnSpLocks noChangeShapeType="1"/>
            </p:cNvCxnSpPr>
            <p:nvPr/>
          </p:nvCxnSpPr>
          <p:spPr bwMode="auto">
            <a:xfrm>
              <a:off x="5286380" y="3286124"/>
              <a:ext cx="1143008" cy="1588"/>
            </a:xfrm>
            <a:prstGeom prst="straightConnector1">
              <a:avLst/>
            </a:prstGeom>
            <a:noFill/>
            <a:ln w="25400" algn="ctr">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16" name="Group 25">
            <a:extLst>
              <a:ext uri="{FF2B5EF4-FFF2-40B4-BE49-F238E27FC236}">
                <a16:creationId xmlns:a16="http://schemas.microsoft.com/office/drawing/2014/main" id="{70209BD9-7959-4D01-9C08-28279D9B5679}"/>
              </a:ext>
            </a:extLst>
          </p:cNvPr>
          <p:cNvGrpSpPr>
            <a:grpSpLocks/>
          </p:cNvGrpSpPr>
          <p:nvPr/>
        </p:nvGrpSpPr>
        <p:grpSpPr bwMode="auto">
          <a:xfrm>
            <a:off x="4786313" y="5280348"/>
            <a:ext cx="1643062" cy="930275"/>
            <a:chOff x="4786314" y="5500702"/>
            <a:chExt cx="1643074" cy="930282"/>
          </a:xfrm>
        </p:grpSpPr>
        <p:cxnSp>
          <p:nvCxnSpPr>
            <p:cNvPr id="17" name="Straight Arrow Connector 19">
              <a:extLst>
                <a:ext uri="{FF2B5EF4-FFF2-40B4-BE49-F238E27FC236}">
                  <a16:creationId xmlns:a16="http://schemas.microsoft.com/office/drawing/2014/main" id="{FEB41F98-5922-4FBA-9254-A93EB07171B8}"/>
                </a:ext>
              </a:extLst>
            </p:cNvPr>
            <p:cNvCxnSpPr>
              <a:cxnSpLocks noChangeShapeType="1"/>
            </p:cNvCxnSpPr>
            <p:nvPr/>
          </p:nvCxnSpPr>
          <p:spPr bwMode="auto">
            <a:xfrm>
              <a:off x="4786314" y="6429396"/>
              <a:ext cx="1000132" cy="1588"/>
            </a:xfrm>
            <a:prstGeom prst="straightConnector1">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18" name="Straight Connector 21">
              <a:extLst>
                <a:ext uri="{FF2B5EF4-FFF2-40B4-BE49-F238E27FC236}">
                  <a16:creationId xmlns:a16="http://schemas.microsoft.com/office/drawing/2014/main" id="{B4CDE9A2-7647-47A5-83E4-E1AA18CDD91C}"/>
                </a:ext>
              </a:extLst>
            </p:cNvPr>
            <p:cNvCxnSpPr>
              <a:cxnSpLocks noChangeShapeType="1"/>
            </p:cNvCxnSpPr>
            <p:nvPr/>
          </p:nvCxnSpPr>
          <p:spPr bwMode="auto">
            <a:xfrm rot="5400000" flipH="1" flipV="1">
              <a:off x="5322099" y="5965049"/>
              <a:ext cx="928694" cy="0"/>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19" name="Straight Arrow Connector 23">
              <a:extLst>
                <a:ext uri="{FF2B5EF4-FFF2-40B4-BE49-F238E27FC236}">
                  <a16:creationId xmlns:a16="http://schemas.microsoft.com/office/drawing/2014/main" id="{A8EDA324-C347-4562-8483-6546ED0CBD07}"/>
                </a:ext>
              </a:extLst>
            </p:cNvPr>
            <p:cNvCxnSpPr>
              <a:cxnSpLocks noChangeShapeType="1"/>
            </p:cNvCxnSpPr>
            <p:nvPr/>
          </p:nvCxnSpPr>
          <p:spPr bwMode="auto">
            <a:xfrm>
              <a:off x="5786446" y="5500702"/>
              <a:ext cx="642942" cy="1588"/>
            </a:xfrm>
            <a:prstGeom prst="straightConnector1">
              <a:avLst/>
            </a:prstGeom>
            <a:noFill/>
            <a:ln w="25400" algn="ctr">
              <a:solidFill>
                <a:srgbClr val="FF0000"/>
              </a:solidFill>
              <a:round/>
              <a:headEnd/>
              <a:tailEnd type="arrow" w="med" len="med"/>
            </a:ln>
            <a:extLst>
              <a:ext uri="{909E8E84-426E-40DD-AFC4-6F175D3DCCD1}">
                <a14:hiddenFill xmlns:a14="http://schemas.microsoft.com/office/drawing/2010/main">
                  <a:noFill/>
                </a14:hiddenFill>
              </a:ext>
            </a:extLst>
          </p:spPr>
        </p:cxnSp>
      </p:grpSp>
      <p:cxnSp>
        <p:nvCxnSpPr>
          <p:cNvPr id="20" name="Straight Arrow Connector 27">
            <a:extLst>
              <a:ext uri="{FF2B5EF4-FFF2-40B4-BE49-F238E27FC236}">
                <a16:creationId xmlns:a16="http://schemas.microsoft.com/office/drawing/2014/main" id="{768F6100-B9AD-485E-BF38-F73E41FB2D48}"/>
              </a:ext>
            </a:extLst>
          </p:cNvPr>
          <p:cNvCxnSpPr>
            <a:cxnSpLocks noChangeShapeType="1"/>
            <a:endCxn id="7" idx="1"/>
          </p:cNvCxnSpPr>
          <p:nvPr/>
        </p:nvCxnSpPr>
        <p:spPr bwMode="auto">
          <a:xfrm flipV="1">
            <a:off x="2492375" y="3173735"/>
            <a:ext cx="1143000" cy="465138"/>
          </a:xfrm>
          <a:prstGeom prst="straightConnector1">
            <a:avLst/>
          </a:prstGeom>
          <a:noFill/>
          <a:ln w="25400" algn="ctr">
            <a:solidFill>
              <a:srgbClr val="C00000"/>
            </a:solidFill>
            <a:round/>
            <a:headEnd/>
            <a:tailEnd type="arrow" w="med" len="med"/>
          </a:ln>
          <a:extLst>
            <a:ext uri="{909E8E84-426E-40DD-AFC4-6F175D3DCCD1}">
              <a14:hiddenFill xmlns:a14="http://schemas.microsoft.com/office/drawing/2010/main">
                <a:noFill/>
              </a14:hiddenFill>
            </a:ext>
          </a:extLst>
        </p:spPr>
      </p:cxnSp>
      <p:cxnSp>
        <p:nvCxnSpPr>
          <p:cNvPr id="21" name="Straight Arrow Connector 29">
            <a:extLst>
              <a:ext uri="{FF2B5EF4-FFF2-40B4-BE49-F238E27FC236}">
                <a16:creationId xmlns:a16="http://schemas.microsoft.com/office/drawing/2014/main" id="{4B565BCE-8A93-4571-BC85-97D212E5636D}"/>
              </a:ext>
            </a:extLst>
          </p:cNvPr>
          <p:cNvCxnSpPr>
            <a:cxnSpLocks noChangeShapeType="1"/>
            <a:endCxn id="6" idx="1"/>
          </p:cNvCxnSpPr>
          <p:nvPr/>
        </p:nvCxnSpPr>
        <p:spPr bwMode="auto">
          <a:xfrm flipV="1">
            <a:off x="2492375" y="3745235"/>
            <a:ext cx="1143000" cy="320675"/>
          </a:xfrm>
          <a:prstGeom prst="straightConnector1">
            <a:avLst/>
          </a:prstGeom>
          <a:noFill/>
          <a:ln w="25400" algn="ctr">
            <a:solidFill>
              <a:srgbClr val="C00000"/>
            </a:solidFill>
            <a:round/>
            <a:headEnd/>
            <a:tailEnd type="arrow" w="med" len="med"/>
          </a:ln>
          <a:extLst>
            <a:ext uri="{909E8E84-426E-40DD-AFC4-6F175D3DCCD1}">
              <a14:hiddenFill xmlns:a14="http://schemas.microsoft.com/office/drawing/2010/main">
                <a:noFill/>
              </a14:hiddenFill>
            </a:ext>
          </a:extLst>
        </p:spPr>
      </p:cxnSp>
      <p:cxnSp>
        <p:nvCxnSpPr>
          <p:cNvPr id="22" name="Straight Arrow Connector 31">
            <a:extLst>
              <a:ext uri="{FF2B5EF4-FFF2-40B4-BE49-F238E27FC236}">
                <a16:creationId xmlns:a16="http://schemas.microsoft.com/office/drawing/2014/main" id="{8CD4BC75-2C53-44EF-BA23-6F06AEBCDFA3}"/>
              </a:ext>
            </a:extLst>
          </p:cNvPr>
          <p:cNvCxnSpPr>
            <a:cxnSpLocks noChangeShapeType="1"/>
            <a:endCxn id="8" idx="1"/>
          </p:cNvCxnSpPr>
          <p:nvPr/>
        </p:nvCxnSpPr>
        <p:spPr bwMode="auto">
          <a:xfrm flipV="1">
            <a:off x="2565400" y="4245298"/>
            <a:ext cx="1143000" cy="177800"/>
          </a:xfrm>
          <a:prstGeom prst="straightConnector1">
            <a:avLst/>
          </a:prstGeom>
          <a:noFill/>
          <a:ln w="25400" algn="ctr">
            <a:solidFill>
              <a:srgbClr val="C00000"/>
            </a:solidFill>
            <a:round/>
            <a:headEnd/>
            <a:tailEnd type="arrow" w="med" len="med"/>
          </a:ln>
          <a:extLst>
            <a:ext uri="{909E8E84-426E-40DD-AFC4-6F175D3DCCD1}">
              <a14:hiddenFill xmlns:a14="http://schemas.microsoft.com/office/drawing/2010/main">
                <a:noFill/>
              </a14:hiddenFill>
            </a:ext>
          </a:extLst>
        </p:spPr>
      </p:cxnSp>
      <p:cxnSp>
        <p:nvCxnSpPr>
          <p:cNvPr id="23" name="Straight Arrow Connector 33">
            <a:extLst>
              <a:ext uri="{FF2B5EF4-FFF2-40B4-BE49-F238E27FC236}">
                <a16:creationId xmlns:a16="http://schemas.microsoft.com/office/drawing/2014/main" id="{7C8F1EE5-0E73-4D54-9AB8-D0F3DE029678}"/>
              </a:ext>
            </a:extLst>
          </p:cNvPr>
          <p:cNvCxnSpPr>
            <a:cxnSpLocks noChangeShapeType="1"/>
          </p:cNvCxnSpPr>
          <p:nvPr/>
        </p:nvCxnSpPr>
        <p:spPr bwMode="auto">
          <a:xfrm>
            <a:off x="2428875" y="4780285"/>
            <a:ext cx="1285875" cy="214313"/>
          </a:xfrm>
          <a:prstGeom prst="straightConnector1">
            <a:avLst/>
          </a:prstGeom>
          <a:noFill/>
          <a:ln w="25400" algn="ctr">
            <a:solidFill>
              <a:srgbClr val="C00000"/>
            </a:solidFill>
            <a:round/>
            <a:headEnd/>
            <a:tailEnd type="arrow" w="med" len="med"/>
          </a:ln>
          <a:extLst>
            <a:ext uri="{909E8E84-426E-40DD-AFC4-6F175D3DCCD1}">
              <a14:hiddenFill xmlns:a14="http://schemas.microsoft.com/office/drawing/2010/main">
                <a:noFill/>
              </a14:hiddenFill>
            </a:ext>
          </a:extLst>
        </p:spPr>
      </p:cxnSp>
      <p:grpSp>
        <p:nvGrpSpPr>
          <p:cNvPr id="24" name="Group 38">
            <a:extLst>
              <a:ext uri="{FF2B5EF4-FFF2-40B4-BE49-F238E27FC236}">
                <a16:creationId xmlns:a16="http://schemas.microsoft.com/office/drawing/2014/main" id="{A2E779ED-A47D-4E7B-AE5A-927F6BCF6F73}"/>
              </a:ext>
            </a:extLst>
          </p:cNvPr>
          <p:cNvGrpSpPr>
            <a:grpSpLocks/>
          </p:cNvGrpSpPr>
          <p:nvPr/>
        </p:nvGrpSpPr>
        <p:grpSpPr bwMode="auto">
          <a:xfrm>
            <a:off x="7429500" y="3494410"/>
            <a:ext cx="992188" cy="1857375"/>
            <a:chOff x="7429520" y="3714752"/>
            <a:chExt cx="992509" cy="1857388"/>
          </a:xfrm>
        </p:grpSpPr>
        <p:sp>
          <p:nvSpPr>
            <p:cNvPr id="25" name="TextBox 34">
              <a:extLst>
                <a:ext uri="{FF2B5EF4-FFF2-40B4-BE49-F238E27FC236}">
                  <a16:creationId xmlns:a16="http://schemas.microsoft.com/office/drawing/2014/main" id="{1736509F-5033-45CC-8114-8317858E6EE4}"/>
                </a:ext>
              </a:extLst>
            </p:cNvPr>
            <p:cNvSpPr txBox="1">
              <a:spLocks noChangeArrowheads="1"/>
            </p:cNvSpPr>
            <p:nvPr/>
          </p:nvSpPr>
          <p:spPr bwMode="auto">
            <a:xfrm>
              <a:off x="7929586" y="3786190"/>
              <a:ext cx="49244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solidFill>
                    <a:srgbClr val="FF0000"/>
                  </a:solidFill>
                  <a:latin typeface="Tahoma" panose="020B0604030504040204" pitchFamily="34" charset="0"/>
                </a:rPr>
                <a:t>进</a:t>
              </a:r>
              <a:endParaRPr kumimoji="1" lang="en-US" altLang="zh-CN" sz="2400" b="1">
                <a:solidFill>
                  <a:srgbClr val="FF0000"/>
                </a:solidFill>
                <a:latin typeface="Tahoma" panose="020B0604030504040204" pitchFamily="34" charset="0"/>
              </a:endParaRPr>
            </a:p>
            <a:p>
              <a:pPr eaLnBrk="1" hangingPunct="1">
                <a:spcBef>
                  <a:spcPct val="0"/>
                </a:spcBef>
                <a:buClrTx/>
                <a:buSzTx/>
                <a:buFontTx/>
                <a:buNone/>
              </a:pPr>
              <a:r>
                <a:rPr kumimoji="1" lang="zh-CN" altLang="en-US" sz="2400" b="1">
                  <a:solidFill>
                    <a:srgbClr val="FF0000"/>
                  </a:solidFill>
                  <a:latin typeface="Tahoma" panose="020B0604030504040204" pitchFamily="34" charset="0"/>
                </a:rPr>
                <a:t>程</a:t>
              </a:r>
              <a:endParaRPr kumimoji="1" lang="en-US" altLang="zh-CN" sz="2400" b="1">
                <a:solidFill>
                  <a:srgbClr val="FF0000"/>
                </a:solidFill>
                <a:latin typeface="Tahoma" panose="020B0604030504040204" pitchFamily="34" charset="0"/>
              </a:endParaRPr>
            </a:p>
            <a:p>
              <a:pPr eaLnBrk="1" hangingPunct="1">
                <a:spcBef>
                  <a:spcPct val="0"/>
                </a:spcBef>
                <a:buClrTx/>
                <a:buSzTx/>
                <a:buFontTx/>
                <a:buNone/>
              </a:pPr>
              <a:r>
                <a:rPr kumimoji="1" lang="zh-CN" altLang="en-US" sz="2400" b="1">
                  <a:solidFill>
                    <a:srgbClr val="FF0000"/>
                  </a:solidFill>
                  <a:latin typeface="Tahoma" panose="020B0604030504040204" pitchFamily="34" charset="0"/>
                </a:rPr>
                <a:t>映</a:t>
              </a:r>
              <a:endParaRPr kumimoji="1" lang="en-US" altLang="zh-CN" sz="2400" b="1">
                <a:solidFill>
                  <a:srgbClr val="FF0000"/>
                </a:solidFill>
                <a:latin typeface="Tahoma" panose="020B0604030504040204" pitchFamily="34" charset="0"/>
              </a:endParaRPr>
            </a:p>
            <a:p>
              <a:pPr eaLnBrk="1" hangingPunct="1">
                <a:spcBef>
                  <a:spcPct val="0"/>
                </a:spcBef>
                <a:buClrTx/>
                <a:buSzTx/>
                <a:buFontTx/>
                <a:buNone/>
              </a:pPr>
              <a:r>
                <a:rPr kumimoji="1" lang="zh-CN" altLang="en-US" sz="2400" b="1">
                  <a:solidFill>
                    <a:srgbClr val="FF0000"/>
                  </a:solidFill>
                  <a:latin typeface="Tahoma" panose="020B0604030504040204" pitchFamily="34" charset="0"/>
                </a:rPr>
                <a:t>像</a:t>
              </a:r>
            </a:p>
          </p:txBody>
        </p:sp>
        <p:sp>
          <p:nvSpPr>
            <p:cNvPr id="26" name="Right Brace 35">
              <a:extLst>
                <a:ext uri="{FF2B5EF4-FFF2-40B4-BE49-F238E27FC236}">
                  <a16:creationId xmlns:a16="http://schemas.microsoft.com/office/drawing/2014/main" id="{7E90D570-96EB-4CC3-8E18-12AEE69F2EEC}"/>
                </a:ext>
              </a:extLst>
            </p:cNvPr>
            <p:cNvSpPr>
              <a:spLocks/>
            </p:cNvSpPr>
            <p:nvPr/>
          </p:nvSpPr>
          <p:spPr bwMode="auto">
            <a:xfrm>
              <a:off x="7429520" y="3714752"/>
              <a:ext cx="500066" cy="1857388"/>
            </a:xfrm>
            <a:prstGeom prst="rightBrace">
              <a:avLst>
                <a:gd name="adj1" fmla="val 8340"/>
                <a:gd name="adj2" fmla="val 50745"/>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27" name="TextBox 36">
            <a:extLst>
              <a:ext uri="{FF2B5EF4-FFF2-40B4-BE49-F238E27FC236}">
                <a16:creationId xmlns:a16="http://schemas.microsoft.com/office/drawing/2014/main" id="{13FD40E6-8452-4C0B-BC7B-910271730DA7}"/>
              </a:ext>
            </a:extLst>
          </p:cNvPr>
          <p:cNvSpPr txBox="1">
            <a:spLocks noChangeArrowheads="1"/>
          </p:cNvSpPr>
          <p:nvPr/>
        </p:nvSpPr>
        <p:spPr bwMode="auto">
          <a:xfrm>
            <a:off x="3689350" y="4494535"/>
            <a:ext cx="954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b="1">
                <a:solidFill>
                  <a:srgbClr val="FF0000"/>
                </a:solidFill>
                <a:latin typeface="Tahoma" panose="020B0604030504040204" pitchFamily="34" charset="0"/>
              </a:rPr>
              <a:t>进程表</a:t>
            </a:r>
          </a:p>
        </p:txBody>
      </p:sp>
      <p:sp>
        <p:nvSpPr>
          <p:cNvPr id="28" name="Rectangle 51">
            <a:extLst>
              <a:ext uri="{FF2B5EF4-FFF2-40B4-BE49-F238E27FC236}">
                <a16:creationId xmlns:a16="http://schemas.microsoft.com/office/drawing/2014/main" id="{A9CB88D0-BABC-4C1E-A30D-8303BC0D64CE}"/>
              </a:ext>
            </a:extLst>
          </p:cNvPr>
          <p:cNvSpPr>
            <a:spLocks noChangeArrowheads="1"/>
          </p:cNvSpPr>
          <p:nvPr/>
        </p:nvSpPr>
        <p:spPr bwMode="auto">
          <a:xfrm>
            <a:off x="3708400" y="4504060"/>
            <a:ext cx="1079500" cy="1944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9" name="TextBox 37">
            <a:extLst>
              <a:ext uri="{FF2B5EF4-FFF2-40B4-BE49-F238E27FC236}">
                <a16:creationId xmlns:a16="http://schemas.microsoft.com/office/drawing/2014/main" id="{599A1423-2800-42BF-B6DB-AA5AE4E1179A}"/>
              </a:ext>
            </a:extLst>
          </p:cNvPr>
          <p:cNvSpPr txBox="1">
            <a:spLocks noChangeArrowheads="1"/>
          </p:cNvSpPr>
          <p:nvPr/>
        </p:nvSpPr>
        <p:spPr bwMode="auto">
          <a:xfrm>
            <a:off x="228600" y="4780285"/>
            <a:ext cx="8643938" cy="1692275"/>
          </a:xfrm>
          <a:prstGeom prst="rect">
            <a:avLst/>
          </a:prstGeom>
          <a:solidFill>
            <a:schemeClr val="accent3">
              <a:lumMod val="40000"/>
              <a:lumOff val="60000"/>
            </a:schemeClr>
          </a:solidFill>
          <a:ln w="9525" algn="ctr">
            <a:solidFill>
              <a:srgbClr val="A4EBCD"/>
            </a:solidFill>
            <a:miter lim="800000"/>
            <a:headEnd/>
            <a:tailEnd/>
          </a:ln>
          <a:effectLst>
            <a:outerShdw dist="20000" dir="5400000" rotWithShape="0">
              <a:srgbClr val="000000">
                <a:alpha val="37999"/>
              </a:srgbClr>
            </a:outerShdw>
          </a:effec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00"/>
              </a:buClr>
              <a:buSzTx/>
              <a:buFont typeface="Wingdings" panose="05000000000000000000" pitchFamily="2" charset="2"/>
              <a:buChar char="Ø"/>
            </a:pPr>
            <a:r>
              <a:rPr kumimoji="1" lang="zh-CN" altLang="en-US" sz="2000" b="1" dirty="0">
                <a:solidFill>
                  <a:srgbClr val="000000"/>
                </a:solidFill>
                <a:latin typeface="Tahoma" panose="020B0604030504040204" pitchFamily="34" charset="0"/>
              </a:rPr>
              <a:t>进程是操作系统中最基本、最重要的概念，多道程序出现后为了刻画程序执行的动态情况，描述运行程序的活动规律而引入进程。</a:t>
            </a:r>
            <a:endParaRPr kumimoji="1" lang="en-US" altLang="zh-CN" sz="2000" b="1" dirty="0">
              <a:solidFill>
                <a:srgbClr val="000000"/>
              </a:solidFill>
              <a:latin typeface="Tahoma" panose="020B0604030504040204" pitchFamily="34" charset="0"/>
            </a:endParaRPr>
          </a:p>
          <a:p>
            <a:pPr eaLnBrk="1" hangingPunct="1">
              <a:spcBef>
                <a:spcPct val="0"/>
              </a:spcBef>
              <a:buClr>
                <a:srgbClr val="FF0000"/>
              </a:buClr>
              <a:buSzTx/>
              <a:buFont typeface="Wingdings" panose="05000000000000000000" pitchFamily="2" charset="2"/>
              <a:buChar char="Ø"/>
            </a:pPr>
            <a:r>
              <a:rPr kumimoji="1" lang="zh-CN" altLang="en-US" sz="2000" b="1" dirty="0">
                <a:solidFill>
                  <a:srgbClr val="000000"/>
                </a:solidFill>
                <a:latin typeface="Tahoma" panose="020B0604030504040204" pitchFamily="34" charset="0"/>
              </a:rPr>
              <a:t>进程最少必须包括一个或一组被执行的程序，以及与这些程序相关联的局部变量、全局变量和任何已定义的常量的数据单元。</a:t>
            </a:r>
            <a:endParaRPr kumimoji="1" lang="en-US" altLang="zh-CN" sz="2000" b="1" dirty="0">
              <a:solidFill>
                <a:srgbClr val="000000"/>
              </a:solidFill>
              <a:latin typeface="Tahoma" panose="020B0604030504040204" pitchFamily="34" charset="0"/>
            </a:endParaRPr>
          </a:p>
          <a:p>
            <a:pPr eaLnBrk="1" hangingPunct="1">
              <a:spcBef>
                <a:spcPct val="0"/>
              </a:spcBef>
              <a:buClr>
                <a:srgbClr val="FF0000"/>
              </a:buClr>
              <a:buSzTx/>
              <a:buFont typeface="Wingdings" panose="05000000000000000000" pitchFamily="2" charset="2"/>
              <a:buChar char="Ø"/>
            </a:pPr>
            <a:r>
              <a:rPr kumimoji="1" lang="zh-CN" altLang="en-US" sz="2000" b="1" dirty="0">
                <a:solidFill>
                  <a:srgbClr val="000000"/>
                </a:solidFill>
                <a:latin typeface="Tahoma" panose="020B0604030504040204" pitchFamily="34" charset="0"/>
              </a:rPr>
              <a:t>属于一个进程的程序、数据、栈和属性的集合称为</a:t>
            </a:r>
            <a:r>
              <a:rPr kumimoji="1" lang="zh-CN" altLang="en-US" sz="2000" b="1" dirty="0">
                <a:solidFill>
                  <a:srgbClr val="FF0000"/>
                </a:solidFill>
                <a:latin typeface="Tahoma" panose="020B0604030504040204" pitchFamily="34" charset="0"/>
              </a:rPr>
              <a:t>进程映像</a:t>
            </a:r>
            <a:r>
              <a:rPr kumimoji="1" lang="zh-CN" altLang="en-US" sz="2400" b="1" dirty="0">
                <a:solidFill>
                  <a:srgbClr val="000000"/>
                </a:solidFill>
                <a:latin typeface="Tahoma" panose="020B0604030504040204" pitchFamily="34" charset="0"/>
              </a:rPr>
              <a:t>。</a:t>
            </a:r>
          </a:p>
        </p:txBody>
      </p:sp>
    </p:spTree>
    <p:extLst>
      <p:ext uri="{BB962C8B-B14F-4D97-AF65-F5344CB8AC3E}">
        <p14:creationId xmlns:p14="http://schemas.microsoft.com/office/powerpoint/2010/main" val="49458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6C165F5-6929-4319-B52C-7BBE11FC58BF}"/>
              </a:ext>
            </a:extLst>
          </p:cNvPr>
          <p:cNvSpPr>
            <a:spLocks noGrp="1"/>
          </p:cNvSpPr>
          <p:nvPr>
            <p:ph idx="1"/>
          </p:nvPr>
        </p:nvSpPr>
        <p:spPr/>
        <p:txBody>
          <a:bodyPr/>
          <a:lstStyle/>
          <a:p>
            <a:pPr marL="476250" indent="-476250" algn="just">
              <a:buNone/>
              <a:tabLst>
                <a:tab pos="476250" algn="l"/>
              </a:tabLst>
            </a:pPr>
            <a:r>
              <a:rPr lang="en-US" altLang="zh-CN" sz="3200" dirty="0">
                <a:solidFill>
                  <a:srgbClr val="FF0000"/>
                </a:solidFill>
              </a:rPr>
              <a:t>1.</a:t>
            </a:r>
            <a:r>
              <a:rPr lang="zh-CN" altLang="en-US" sz="3200" dirty="0">
                <a:solidFill>
                  <a:srgbClr val="FF0000"/>
                </a:solidFill>
              </a:rPr>
              <a:t>进程控制块的作用</a:t>
            </a:r>
          </a:p>
          <a:p>
            <a:pPr marL="476250" indent="-476250">
              <a:lnSpc>
                <a:spcPct val="110000"/>
              </a:lnSpc>
              <a:tabLst>
                <a:tab pos="476250" algn="l"/>
              </a:tabLst>
            </a:pPr>
            <a:r>
              <a:rPr lang="zh-CN" altLang="en-US" dirty="0">
                <a:latin typeface="楷体_GB2312" pitchFamily="49" charset="-122"/>
                <a:ea typeface="楷体_GB2312" pitchFamily="49" charset="-122"/>
              </a:rPr>
              <a:t>进程控制块的作用是使一个在多道程序环境下不能独立运行的程序（含数据），成为一个能独立运行的基本单位</a:t>
            </a:r>
            <a:r>
              <a:rPr lang="en-US" altLang="zh-CN" dirty="0">
                <a:latin typeface="Courier New" panose="02070309020205020404" pitchFamily="49" charset="0"/>
                <a:ea typeface="楷体_GB2312" pitchFamily="49" charset="-122"/>
              </a:rPr>
              <a:t>—</a:t>
            </a:r>
            <a:r>
              <a:rPr lang="zh-CN" altLang="en-US" dirty="0">
                <a:latin typeface="楷体_GB2312" pitchFamily="49" charset="-122"/>
                <a:ea typeface="楷体_GB2312" pitchFamily="49" charset="-122"/>
              </a:rPr>
              <a:t>进程。</a:t>
            </a:r>
          </a:p>
          <a:p>
            <a:pPr marL="476250" indent="-476250">
              <a:lnSpc>
                <a:spcPct val="110000"/>
              </a:lnSpc>
              <a:tabLst>
                <a:tab pos="476250" algn="l"/>
              </a:tabLst>
            </a:pPr>
            <a:r>
              <a:rPr lang="zh-CN" altLang="en-US" dirty="0">
                <a:latin typeface="楷体_GB2312" pitchFamily="49" charset="-122"/>
                <a:ea typeface="楷体_GB2312" pitchFamily="49" charset="-122"/>
              </a:rPr>
              <a:t>在进程的整个生命期中，操作系统总是通过</a:t>
            </a:r>
            <a:r>
              <a:rPr lang="en-US" altLang="zh-CN" dirty="0">
                <a:latin typeface="楷体_GB2312" pitchFamily="49" charset="-122"/>
                <a:ea typeface="楷体_GB2312" pitchFamily="49" charset="-122"/>
              </a:rPr>
              <a:t>PCB</a:t>
            </a:r>
            <a:r>
              <a:rPr lang="zh-CN" altLang="en-US" dirty="0">
                <a:latin typeface="楷体_GB2312" pitchFamily="49" charset="-122"/>
                <a:ea typeface="楷体_GB2312" pitchFamily="49" charset="-122"/>
              </a:rPr>
              <a:t>对进程进行控制的。</a:t>
            </a:r>
          </a:p>
          <a:p>
            <a:pPr marL="476250" indent="-476250">
              <a:lnSpc>
                <a:spcPct val="110000"/>
              </a:lnSpc>
              <a:tabLst>
                <a:tab pos="476250" algn="l"/>
              </a:tabLst>
            </a:pPr>
            <a:r>
              <a:rPr lang="zh-CN" altLang="en-US" dirty="0">
                <a:latin typeface="楷体_GB2312" pitchFamily="49" charset="-122"/>
                <a:ea typeface="楷体_GB2312" pitchFamily="49" charset="-122"/>
              </a:rPr>
              <a:t>所以说，</a:t>
            </a:r>
            <a:r>
              <a:rPr lang="en-US" altLang="zh-CN" dirty="0">
                <a:solidFill>
                  <a:srgbClr val="FF0000"/>
                </a:solidFill>
                <a:latin typeface="楷体_GB2312" pitchFamily="49" charset="-122"/>
                <a:ea typeface="楷体_GB2312" pitchFamily="49" charset="-122"/>
              </a:rPr>
              <a:t>PCB</a:t>
            </a:r>
            <a:r>
              <a:rPr lang="zh-CN" altLang="en-US" dirty="0">
                <a:solidFill>
                  <a:srgbClr val="FF0000"/>
                </a:solidFill>
                <a:latin typeface="楷体_GB2312" pitchFamily="49" charset="-122"/>
                <a:ea typeface="楷体_GB2312" pitchFamily="49" charset="-122"/>
              </a:rPr>
              <a:t>是进程存在的唯一标志</a:t>
            </a:r>
            <a:r>
              <a:rPr lang="zh-CN" altLang="en-US" dirty="0">
                <a:latin typeface="楷体_GB2312" pitchFamily="49" charset="-122"/>
                <a:ea typeface="楷体_GB2312" pitchFamily="49" charset="-122"/>
              </a:rPr>
              <a:t>。  </a:t>
            </a:r>
          </a:p>
          <a:p>
            <a:endParaRPr lang="zh-CN" altLang="en-US" dirty="0"/>
          </a:p>
        </p:txBody>
      </p:sp>
      <p:sp>
        <p:nvSpPr>
          <p:cNvPr id="3" name="标题 2">
            <a:extLst>
              <a:ext uri="{FF2B5EF4-FFF2-40B4-BE49-F238E27FC236}">
                <a16:creationId xmlns:a16="http://schemas.microsoft.com/office/drawing/2014/main" id="{CE7E44EE-BF75-4A6D-99BE-C4108903EA69}"/>
              </a:ext>
            </a:extLst>
          </p:cNvPr>
          <p:cNvSpPr>
            <a:spLocks noGrp="1"/>
          </p:cNvSpPr>
          <p:nvPr>
            <p:ph type="title"/>
          </p:nvPr>
        </p:nvSpPr>
        <p:spPr/>
        <p:txBody>
          <a:bodyPr/>
          <a:lstStyle/>
          <a:p>
            <a:r>
              <a:rPr lang="en-US" altLang="zh-CN" dirty="0"/>
              <a:t>2.2.4 </a:t>
            </a:r>
            <a:r>
              <a:rPr lang="zh-CN" altLang="en-US" dirty="0"/>
              <a:t>进程控制块 </a:t>
            </a:r>
            <a:r>
              <a:rPr lang="en-US" altLang="zh-CN" dirty="0"/>
              <a:t>PCB</a:t>
            </a:r>
            <a:endParaRPr lang="zh-CN" altLang="en-US" dirty="0"/>
          </a:p>
        </p:txBody>
      </p:sp>
    </p:spTree>
    <p:extLst>
      <p:ext uri="{BB962C8B-B14F-4D97-AF65-F5344CB8AC3E}">
        <p14:creationId xmlns:p14="http://schemas.microsoft.com/office/powerpoint/2010/main" val="4039245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188DAB3-44B0-40BC-B771-4DF661843A4C}"/>
              </a:ext>
            </a:extLst>
          </p:cNvPr>
          <p:cNvSpPr>
            <a:spLocks noGrp="1"/>
          </p:cNvSpPr>
          <p:nvPr>
            <p:ph idx="1"/>
          </p:nvPr>
        </p:nvSpPr>
        <p:spPr/>
        <p:txBody>
          <a:bodyPr/>
          <a:lstStyle/>
          <a:p>
            <a:pPr>
              <a:lnSpc>
                <a:spcPct val="110000"/>
              </a:lnSpc>
            </a:pPr>
            <a:r>
              <a:rPr lang="en-US" altLang="zh-CN" dirty="0">
                <a:latin typeface="楷体_GB2312" pitchFamily="49" charset="-122"/>
                <a:ea typeface="楷体_GB2312" pitchFamily="49" charset="-122"/>
              </a:rPr>
              <a:t>OS</a:t>
            </a:r>
            <a:r>
              <a:rPr lang="zh-CN" altLang="en-US" dirty="0">
                <a:latin typeface="楷体_GB2312" pitchFamily="49" charset="-122"/>
                <a:ea typeface="楷体_GB2312" pitchFamily="49" charset="-122"/>
              </a:rPr>
              <a:t>是根据</a:t>
            </a:r>
            <a:r>
              <a:rPr lang="en-US" altLang="zh-CN" dirty="0">
                <a:latin typeface="楷体_GB2312" pitchFamily="49" charset="-122"/>
                <a:ea typeface="楷体_GB2312" pitchFamily="49" charset="-122"/>
              </a:rPr>
              <a:t>PCB</a:t>
            </a:r>
            <a:r>
              <a:rPr lang="zh-CN" altLang="en-US" dirty="0">
                <a:latin typeface="楷体_GB2312" pitchFamily="49" charset="-122"/>
                <a:ea typeface="楷体_GB2312" pitchFamily="49" charset="-122"/>
              </a:rPr>
              <a:t>来对并发执行的进程进行控制和管理的，如：</a:t>
            </a:r>
            <a:endParaRPr lang="zh-CN" altLang="en-US" sz="3600" dirty="0"/>
          </a:p>
          <a:p>
            <a:pPr lvl="1"/>
            <a:r>
              <a:rPr lang="zh-CN" altLang="en-US" sz="2800" dirty="0"/>
              <a:t>进程创建：分配进程控制块</a:t>
            </a:r>
          </a:p>
          <a:p>
            <a:pPr lvl="1"/>
            <a:r>
              <a:rPr lang="zh-CN" altLang="en-US" sz="2800" dirty="0"/>
              <a:t>进程调度：保存和读取进程控制块</a:t>
            </a:r>
          </a:p>
          <a:p>
            <a:pPr lvl="1"/>
            <a:r>
              <a:rPr lang="zh-CN" altLang="en-US" sz="2800" dirty="0"/>
              <a:t>进程撤销：回收进程控制块</a:t>
            </a:r>
          </a:p>
          <a:p>
            <a:endParaRPr lang="zh-CN" altLang="en-US" dirty="0"/>
          </a:p>
        </p:txBody>
      </p:sp>
      <p:sp>
        <p:nvSpPr>
          <p:cNvPr id="3" name="标题 2">
            <a:extLst>
              <a:ext uri="{FF2B5EF4-FFF2-40B4-BE49-F238E27FC236}">
                <a16:creationId xmlns:a16="http://schemas.microsoft.com/office/drawing/2014/main" id="{07CEFF33-1864-4C51-9623-1C01B9FA7D7F}"/>
              </a:ext>
            </a:extLst>
          </p:cNvPr>
          <p:cNvSpPr>
            <a:spLocks noGrp="1"/>
          </p:cNvSpPr>
          <p:nvPr>
            <p:ph type="title"/>
          </p:nvPr>
        </p:nvSpPr>
        <p:spPr/>
        <p:txBody>
          <a:bodyPr/>
          <a:lstStyle/>
          <a:p>
            <a:r>
              <a:rPr lang="zh-CN" altLang="en-US" kern="0" dirty="0">
                <a:solidFill>
                  <a:schemeClr val="tx2"/>
                </a:solidFill>
              </a:rPr>
              <a:t>进程控制块</a:t>
            </a:r>
            <a:r>
              <a:rPr lang="en-US" altLang="zh-CN" kern="0" dirty="0">
                <a:solidFill>
                  <a:schemeClr val="tx2"/>
                </a:solidFill>
              </a:rPr>
              <a:t>--</a:t>
            </a:r>
            <a:r>
              <a:rPr lang="zh-CN" altLang="en-US" dirty="0">
                <a:effectLst>
                  <a:outerShdw blurRad="38100" dist="38100" dir="2700000" algn="tl">
                    <a:srgbClr val="C0C0C0"/>
                  </a:outerShdw>
                </a:effectLst>
                <a:latin typeface="楷体_GB2312" pitchFamily="49" charset="-122"/>
                <a:ea typeface="楷体_GB2312" pitchFamily="49" charset="-122"/>
              </a:rPr>
              <a:t>常驻内存</a:t>
            </a:r>
            <a:br>
              <a:rPr lang="zh-CN" altLang="en-US" kern="0" dirty="0">
                <a:solidFill>
                  <a:schemeClr val="tx2"/>
                </a:solidFill>
              </a:rPr>
            </a:br>
            <a:endParaRPr lang="zh-CN" altLang="en-US" dirty="0"/>
          </a:p>
        </p:txBody>
      </p:sp>
    </p:spTree>
    <p:extLst>
      <p:ext uri="{BB962C8B-B14F-4D97-AF65-F5344CB8AC3E}">
        <p14:creationId xmlns:p14="http://schemas.microsoft.com/office/powerpoint/2010/main" val="762197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A1C4CA74-7C0D-4645-BB58-7B426DAF15ED}"/>
              </a:ext>
            </a:extLst>
          </p:cNvPr>
          <p:cNvSpPr>
            <a:spLocks noGrp="1" noChangeArrowheads="1"/>
          </p:cNvSpPr>
          <p:nvPr>
            <p:ph type="title"/>
          </p:nvPr>
        </p:nvSpPr>
        <p:spPr/>
        <p:txBody>
          <a:bodyPr/>
          <a:lstStyle/>
          <a:p>
            <a:r>
              <a:rPr lang="zh-CN" altLang="en-US"/>
              <a:t>程序执行的细节</a:t>
            </a:r>
          </a:p>
        </p:txBody>
      </p:sp>
      <p:grpSp>
        <p:nvGrpSpPr>
          <p:cNvPr id="64562" name="Group 50">
            <a:extLst>
              <a:ext uri="{FF2B5EF4-FFF2-40B4-BE49-F238E27FC236}">
                <a16:creationId xmlns:a16="http://schemas.microsoft.com/office/drawing/2014/main" id="{5830F991-B1DD-41A0-8C60-38809D6BEEA2}"/>
              </a:ext>
            </a:extLst>
          </p:cNvPr>
          <p:cNvGrpSpPr>
            <a:grpSpLocks/>
          </p:cNvGrpSpPr>
          <p:nvPr/>
        </p:nvGrpSpPr>
        <p:grpSpPr bwMode="auto">
          <a:xfrm>
            <a:off x="1062038" y="1524000"/>
            <a:ext cx="3200400" cy="3862388"/>
            <a:chOff x="669" y="960"/>
            <a:chExt cx="2016" cy="2433"/>
          </a:xfrm>
        </p:grpSpPr>
        <p:sp>
          <p:nvSpPr>
            <p:cNvPr id="64535" name="Rectangle 23">
              <a:extLst>
                <a:ext uri="{FF2B5EF4-FFF2-40B4-BE49-F238E27FC236}">
                  <a16:creationId xmlns:a16="http://schemas.microsoft.com/office/drawing/2014/main" id="{22621DDF-FD46-47A1-82EA-EB5AA77249EB}"/>
                </a:ext>
              </a:extLst>
            </p:cNvPr>
            <p:cNvSpPr>
              <a:spLocks noChangeArrowheads="1"/>
            </p:cNvSpPr>
            <p:nvPr/>
          </p:nvSpPr>
          <p:spPr bwMode="auto">
            <a:xfrm>
              <a:off x="669" y="960"/>
              <a:ext cx="1683" cy="238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36" name="Text Box 24">
              <a:extLst>
                <a:ext uri="{FF2B5EF4-FFF2-40B4-BE49-F238E27FC236}">
                  <a16:creationId xmlns:a16="http://schemas.microsoft.com/office/drawing/2014/main" id="{A0FEC137-2084-436A-A228-C09C417D0F3D}"/>
                </a:ext>
              </a:extLst>
            </p:cNvPr>
            <p:cNvSpPr txBox="1">
              <a:spLocks noChangeArrowheads="1"/>
            </p:cNvSpPr>
            <p:nvPr/>
          </p:nvSpPr>
          <p:spPr bwMode="auto">
            <a:xfrm>
              <a:off x="669" y="1008"/>
              <a:ext cx="2016" cy="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t>代码段：</a:t>
              </a:r>
            </a:p>
            <a:p>
              <a:pPr>
                <a:spcBef>
                  <a:spcPct val="50000"/>
                </a:spcBef>
              </a:pPr>
              <a:r>
                <a:rPr lang="zh-CN" altLang="en-US" sz="2000" b="1" dirty="0">
                  <a:latin typeface="Tahoma" panose="020B0604030504040204" pitchFamily="34" charset="0"/>
                </a:rPr>
                <a:t>  </a:t>
              </a:r>
              <a:r>
                <a:rPr lang="en-US" altLang="zh-CN" sz="2000" b="1" dirty="0">
                  <a:latin typeface="Tahoma" panose="020B0604030504040204" pitchFamily="34" charset="0"/>
                </a:rPr>
                <a:t>mov ax, [100]</a:t>
              </a:r>
            </a:p>
            <a:p>
              <a:pPr>
                <a:spcBef>
                  <a:spcPct val="50000"/>
                </a:spcBef>
              </a:pPr>
              <a:r>
                <a:rPr lang="en-US" altLang="zh-CN" sz="2000" b="1" dirty="0">
                  <a:latin typeface="Tahoma" panose="020B0604030504040204" pitchFamily="34" charset="0"/>
                </a:rPr>
                <a:t>  mov bx, [104]</a:t>
              </a:r>
            </a:p>
            <a:p>
              <a:pPr>
                <a:spcBef>
                  <a:spcPct val="50000"/>
                </a:spcBef>
              </a:pPr>
              <a:r>
                <a:rPr lang="en-US" altLang="zh-CN" sz="2000" b="1" dirty="0">
                  <a:latin typeface="Tahoma" panose="020B0604030504040204" pitchFamily="34" charset="0"/>
                </a:rPr>
                <a:t>  add ax, bx</a:t>
              </a:r>
            </a:p>
            <a:p>
              <a:pPr>
                <a:spcBef>
                  <a:spcPct val="50000"/>
                </a:spcBef>
              </a:pPr>
              <a:r>
                <a:rPr lang="en-US" altLang="zh-CN" sz="2000" b="1" dirty="0">
                  <a:latin typeface="Tahoma" panose="020B0604030504040204" pitchFamily="34" charset="0"/>
                </a:rPr>
                <a:t>  ……</a:t>
              </a:r>
            </a:p>
            <a:p>
              <a:pPr>
                <a:spcBef>
                  <a:spcPct val="50000"/>
                </a:spcBef>
              </a:pPr>
              <a:r>
                <a:rPr lang="zh-CN" altLang="en-US" sz="2400" b="1" dirty="0">
                  <a:latin typeface="Tahoma" panose="020B0604030504040204" pitchFamily="34" charset="0"/>
                </a:rPr>
                <a:t>数据段：</a:t>
              </a:r>
              <a:endParaRPr lang="en-US" altLang="zh-CN" sz="2400" b="1" dirty="0">
                <a:latin typeface="Tahoma" panose="020B0604030504040204" pitchFamily="34" charset="0"/>
              </a:endParaRPr>
            </a:p>
            <a:p>
              <a:pPr>
                <a:spcBef>
                  <a:spcPct val="50000"/>
                </a:spcBef>
              </a:pPr>
              <a:r>
                <a:rPr lang="en-US" altLang="zh-CN" sz="2000" dirty="0">
                  <a:latin typeface="Tahoma" panose="020B0604030504040204" pitchFamily="34" charset="0"/>
                </a:rPr>
                <a:t> </a:t>
              </a:r>
              <a:r>
                <a:rPr lang="en-US" altLang="zh-CN" sz="2000" b="1" dirty="0">
                  <a:latin typeface="Tahoma" panose="020B0604030504040204" pitchFamily="34" charset="0"/>
                </a:rPr>
                <a:t>100:   0     //sum</a:t>
              </a:r>
            </a:p>
            <a:p>
              <a:pPr>
                <a:spcBef>
                  <a:spcPct val="50000"/>
                </a:spcBef>
              </a:pPr>
              <a:r>
                <a:rPr lang="en-US" altLang="zh-CN" sz="2000" b="1" dirty="0">
                  <a:latin typeface="Tahoma" panose="020B0604030504040204" pitchFamily="34" charset="0"/>
                </a:rPr>
                <a:t> 104:   1     // </a:t>
              </a:r>
              <a:r>
                <a:rPr lang="en-US" altLang="zh-CN" sz="2000" b="1" dirty="0" err="1">
                  <a:latin typeface="Tahoma" panose="020B0604030504040204" pitchFamily="34" charset="0"/>
                </a:rPr>
                <a:t>i</a:t>
              </a:r>
              <a:endParaRPr lang="en-US" altLang="zh-CN" sz="2000" b="1" dirty="0">
                <a:latin typeface="Tahoma" panose="020B0604030504040204" pitchFamily="34" charset="0"/>
              </a:endParaRPr>
            </a:p>
          </p:txBody>
        </p:sp>
      </p:grpSp>
      <p:sp>
        <p:nvSpPr>
          <p:cNvPr id="64542" name="AutoShape 30">
            <a:extLst>
              <a:ext uri="{FF2B5EF4-FFF2-40B4-BE49-F238E27FC236}">
                <a16:creationId xmlns:a16="http://schemas.microsoft.com/office/drawing/2014/main" id="{96F20953-4AF5-438E-9DF4-3D866E342C4F}"/>
              </a:ext>
            </a:extLst>
          </p:cNvPr>
          <p:cNvSpPr>
            <a:spLocks noChangeArrowheads="1"/>
          </p:cNvSpPr>
          <p:nvPr/>
        </p:nvSpPr>
        <p:spPr bwMode="auto">
          <a:xfrm>
            <a:off x="3276600" y="2209800"/>
            <a:ext cx="842963" cy="204788"/>
          </a:xfrm>
          <a:prstGeom prst="rightArrow">
            <a:avLst>
              <a:gd name="adj1" fmla="val 50000"/>
              <a:gd name="adj2" fmla="val 10290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4545" name="Group 33">
            <a:extLst>
              <a:ext uri="{FF2B5EF4-FFF2-40B4-BE49-F238E27FC236}">
                <a16:creationId xmlns:a16="http://schemas.microsoft.com/office/drawing/2014/main" id="{758D2833-E604-4800-B489-221FE6F3943B}"/>
              </a:ext>
            </a:extLst>
          </p:cNvPr>
          <p:cNvGrpSpPr>
            <a:grpSpLocks/>
          </p:cNvGrpSpPr>
          <p:nvPr/>
        </p:nvGrpSpPr>
        <p:grpSpPr bwMode="auto">
          <a:xfrm>
            <a:off x="228600" y="2085975"/>
            <a:ext cx="998538" cy="466725"/>
            <a:chOff x="139" y="1338"/>
            <a:chExt cx="629" cy="294"/>
          </a:xfrm>
        </p:grpSpPr>
        <p:sp>
          <p:nvSpPr>
            <p:cNvPr id="64543" name="Rectangle 31">
              <a:extLst>
                <a:ext uri="{FF2B5EF4-FFF2-40B4-BE49-F238E27FC236}">
                  <a16:creationId xmlns:a16="http://schemas.microsoft.com/office/drawing/2014/main" id="{61BEB4E6-28B3-43C8-B0D5-D64F91AA7E6B}"/>
                </a:ext>
              </a:extLst>
            </p:cNvPr>
            <p:cNvSpPr>
              <a:spLocks noChangeArrowheads="1"/>
            </p:cNvSpPr>
            <p:nvPr/>
          </p:nvSpPr>
          <p:spPr bwMode="auto">
            <a:xfrm>
              <a:off x="139" y="1338"/>
              <a:ext cx="389"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0000"/>
                  </a:solidFill>
                </a:rPr>
                <a:t>PC</a:t>
              </a:r>
            </a:p>
          </p:txBody>
        </p:sp>
        <p:sp>
          <p:nvSpPr>
            <p:cNvPr id="64544" name="AutoShape 32">
              <a:extLst>
                <a:ext uri="{FF2B5EF4-FFF2-40B4-BE49-F238E27FC236}">
                  <a16:creationId xmlns:a16="http://schemas.microsoft.com/office/drawing/2014/main" id="{F872BDC3-6D7E-4FF8-BA1A-13EAB0A0BC50}"/>
                </a:ext>
              </a:extLst>
            </p:cNvPr>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63" name="Group 51">
            <a:extLst>
              <a:ext uri="{FF2B5EF4-FFF2-40B4-BE49-F238E27FC236}">
                <a16:creationId xmlns:a16="http://schemas.microsoft.com/office/drawing/2014/main" id="{5153063B-75A0-4D43-8205-DFD9E34E1DFC}"/>
              </a:ext>
            </a:extLst>
          </p:cNvPr>
          <p:cNvGrpSpPr>
            <a:grpSpLocks/>
          </p:cNvGrpSpPr>
          <p:nvPr/>
        </p:nvGrpSpPr>
        <p:grpSpPr bwMode="auto">
          <a:xfrm>
            <a:off x="4343400" y="2057400"/>
            <a:ext cx="3429000" cy="466725"/>
            <a:chOff x="2736" y="1296"/>
            <a:chExt cx="2160" cy="294"/>
          </a:xfrm>
        </p:grpSpPr>
        <p:sp>
          <p:nvSpPr>
            <p:cNvPr id="64546" name="Text Box 34">
              <a:extLst>
                <a:ext uri="{FF2B5EF4-FFF2-40B4-BE49-F238E27FC236}">
                  <a16:creationId xmlns:a16="http://schemas.microsoft.com/office/drawing/2014/main" id="{E59EBFB2-BD3C-41B1-870F-52E1E0707F10}"/>
                </a:ext>
              </a:extLst>
            </p:cNvPr>
            <p:cNvSpPr txBox="1">
              <a:spLocks noChangeArrowheads="1"/>
            </p:cNvSpPr>
            <p:nvPr/>
          </p:nvSpPr>
          <p:spPr bwMode="auto">
            <a:xfrm>
              <a:off x="2736" y="1296"/>
              <a:ext cx="1488"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mov ax, [100]</a:t>
              </a:r>
            </a:p>
          </p:txBody>
        </p:sp>
        <p:sp>
          <p:nvSpPr>
            <p:cNvPr id="64547" name="Text Box 35">
              <a:extLst>
                <a:ext uri="{FF2B5EF4-FFF2-40B4-BE49-F238E27FC236}">
                  <a16:creationId xmlns:a16="http://schemas.microsoft.com/office/drawing/2014/main" id="{87D5306B-85C2-4AC2-911C-D92A62A818E8}"/>
                </a:ext>
              </a:extLst>
            </p:cNvPr>
            <p:cNvSpPr txBox="1">
              <a:spLocks noChangeArrowheads="1"/>
            </p:cNvSpPr>
            <p:nvPr/>
          </p:nvSpPr>
          <p:spPr bwMode="auto">
            <a:xfrm>
              <a:off x="4320" y="129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IR</a:t>
              </a:r>
            </a:p>
          </p:txBody>
        </p:sp>
      </p:grpSp>
      <p:grpSp>
        <p:nvGrpSpPr>
          <p:cNvPr id="64564" name="Group 52">
            <a:extLst>
              <a:ext uri="{FF2B5EF4-FFF2-40B4-BE49-F238E27FC236}">
                <a16:creationId xmlns:a16="http://schemas.microsoft.com/office/drawing/2014/main" id="{687EB659-7F1C-4B4A-A3CD-3CD15E655E7F}"/>
              </a:ext>
            </a:extLst>
          </p:cNvPr>
          <p:cNvGrpSpPr>
            <a:grpSpLocks/>
          </p:cNvGrpSpPr>
          <p:nvPr/>
        </p:nvGrpSpPr>
        <p:grpSpPr bwMode="auto">
          <a:xfrm>
            <a:off x="6553200" y="2957513"/>
            <a:ext cx="1752600" cy="481012"/>
            <a:chOff x="4128" y="1863"/>
            <a:chExt cx="1104" cy="303"/>
          </a:xfrm>
        </p:grpSpPr>
        <p:sp>
          <p:nvSpPr>
            <p:cNvPr id="64548" name="Text Box 36">
              <a:extLst>
                <a:ext uri="{FF2B5EF4-FFF2-40B4-BE49-F238E27FC236}">
                  <a16:creationId xmlns:a16="http://schemas.microsoft.com/office/drawing/2014/main" id="{7F2A0381-8211-42E4-81A9-B2961E153ABB}"/>
                </a:ext>
              </a:extLst>
            </p:cNvPr>
            <p:cNvSpPr txBox="1">
              <a:spLocks noChangeArrowheads="1"/>
            </p:cNvSpPr>
            <p:nvPr/>
          </p:nvSpPr>
          <p:spPr bwMode="auto">
            <a:xfrm>
              <a:off x="4128" y="1872"/>
              <a:ext cx="48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p>
          </p:txBody>
        </p:sp>
        <p:sp>
          <p:nvSpPr>
            <p:cNvPr id="64549" name="Text Box 37">
              <a:extLst>
                <a:ext uri="{FF2B5EF4-FFF2-40B4-BE49-F238E27FC236}">
                  <a16:creationId xmlns:a16="http://schemas.microsoft.com/office/drawing/2014/main" id="{E129C766-1153-4CBA-9427-1DE7069324C8}"/>
                </a:ext>
              </a:extLst>
            </p:cNvPr>
            <p:cNvSpPr txBox="1">
              <a:spLocks noChangeArrowheads="1"/>
            </p:cNvSpPr>
            <p:nvPr/>
          </p:nvSpPr>
          <p:spPr bwMode="auto">
            <a:xfrm>
              <a:off x="4656" y="1863"/>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ax</a:t>
              </a:r>
            </a:p>
          </p:txBody>
        </p:sp>
      </p:grpSp>
      <p:grpSp>
        <p:nvGrpSpPr>
          <p:cNvPr id="64557" name="Group 45">
            <a:extLst>
              <a:ext uri="{FF2B5EF4-FFF2-40B4-BE49-F238E27FC236}">
                <a16:creationId xmlns:a16="http://schemas.microsoft.com/office/drawing/2014/main" id="{F377DE6A-E263-44EB-835D-D9AEAF1CD05D}"/>
              </a:ext>
            </a:extLst>
          </p:cNvPr>
          <p:cNvGrpSpPr>
            <a:grpSpLocks/>
          </p:cNvGrpSpPr>
          <p:nvPr/>
        </p:nvGrpSpPr>
        <p:grpSpPr bwMode="auto">
          <a:xfrm>
            <a:off x="5410200" y="2590800"/>
            <a:ext cx="1143000" cy="609600"/>
            <a:chOff x="3408" y="1632"/>
            <a:chExt cx="720" cy="384"/>
          </a:xfrm>
        </p:grpSpPr>
        <p:sp>
          <p:nvSpPr>
            <p:cNvPr id="64555" name="Line 43">
              <a:extLst>
                <a:ext uri="{FF2B5EF4-FFF2-40B4-BE49-F238E27FC236}">
                  <a16:creationId xmlns:a16="http://schemas.microsoft.com/office/drawing/2014/main" id="{7A50E518-6173-4108-82AD-7A4376FB3F83}"/>
                </a:ext>
              </a:extLst>
            </p:cNvPr>
            <p:cNvSpPr>
              <a:spLocks noChangeShapeType="1"/>
            </p:cNvSpPr>
            <p:nvPr/>
          </p:nvSpPr>
          <p:spPr bwMode="auto">
            <a:xfrm>
              <a:off x="3408" y="1632"/>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6" name="Line 44">
              <a:extLst>
                <a:ext uri="{FF2B5EF4-FFF2-40B4-BE49-F238E27FC236}">
                  <a16:creationId xmlns:a16="http://schemas.microsoft.com/office/drawing/2014/main" id="{AFF978DB-524D-4CA5-8DB7-2F49E53A63A2}"/>
                </a:ext>
              </a:extLst>
            </p:cNvPr>
            <p:cNvSpPr>
              <a:spLocks noChangeShapeType="1"/>
            </p:cNvSpPr>
            <p:nvPr/>
          </p:nvSpPr>
          <p:spPr bwMode="auto">
            <a:xfrm>
              <a:off x="3408" y="2016"/>
              <a:ext cx="72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4565" name="Text Box 53">
            <a:extLst>
              <a:ext uri="{FF2B5EF4-FFF2-40B4-BE49-F238E27FC236}">
                <a16:creationId xmlns:a16="http://schemas.microsoft.com/office/drawing/2014/main" id="{550E89DA-00A7-4CE4-97E5-D7627DA965A5}"/>
              </a:ext>
            </a:extLst>
          </p:cNvPr>
          <p:cNvSpPr txBox="1">
            <a:spLocks noChangeArrowheads="1"/>
          </p:cNvSpPr>
          <p:nvPr/>
        </p:nvSpPr>
        <p:spPr bwMode="auto">
          <a:xfrm>
            <a:off x="6767513" y="2986088"/>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0</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64545"/>
                                        </p:tgtEl>
                                        <p:attrNameLst>
                                          <p:attrName>style.visibility</p:attrName>
                                        </p:attrNameLst>
                                      </p:cBhvr>
                                      <p:to>
                                        <p:strVal val="visible"/>
                                      </p:to>
                                    </p:set>
                                    <p:anim calcmode="lin" valueType="num">
                                      <p:cBhvr>
                                        <p:cTn id="7" dur="500" fill="hold"/>
                                        <p:tgtEl>
                                          <p:spTgt spid="64545"/>
                                        </p:tgtEl>
                                        <p:attrNameLst>
                                          <p:attrName>ppt_w</p:attrName>
                                        </p:attrNameLst>
                                      </p:cBhvr>
                                      <p:tavLst>
                                        <p:tav tm="0">
                                          <p:val>
                                            <p:fltVal val="0"/>
                                          </p:val>
                                        </p:tav>
                                        <p:tav tm="100000">
                                          <p:val>
                                            <p:strVal val="#ppt_w"/>
                                          </p:val>
                                        </p:tav>
                                      </p:tavLst>
                                    </p:anim>
                                    <p:anim calcmode="lin" valueType="num">
                                      <p:cBhvr>
                                        <p:cTn id="8" dur="500" fill="hold"/>
                                        <p:tgtEl>
                                          <p:spTgt spid="64545"/>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nodeType="clickEffect">
                                  <p:stCondLst>
                                    <p:cond delay="0"/>
                                  </p:stCondLst>
                                  <p:childTnLst>
                                    <p:set>
                                      <p:cBhvr>
                                        <p:cTn id="12" dur="1" fill="hold">
                                          <p:stCondLst>
                                            <p:cond delay="0"/>
                                          </p:stCondLst>
                                        </p:cTn>
                                        <p:tgtEl>
                                          <p:spTgt spid="64542"/>
                                        </p:tgtEl>
                                        <p:attrNameLst>
                                          <p:attrName>style.visibility</p:attrName>
                                        </p:attrNameLst>
                                      </p:cBhvr>
                                      <p:to>
                                        <p:strVal val="visible"/>
                                      </p:to>
                                    </p:set>
                                    <p:anim calcmode="lin" valueType="num">
                                      <p:cBhvr>
                                        <p:cTn id="13" dur="500" fill="hold"/>
                                        <p:tgtEl>
                                          <p:spTgt spid="64542"/>
                                        </p:tgtEl>
                                        <p:attrNameLst>
                                          <p:attrName>ppt_w</p:attrName>
                                        </p:attrNameLst>
                                      </p:cBhvr>
                                      <p:tavLst>
                                        <p:tav tm="0">
                                          <p:val>
                                            <p:fltVal val="0"/>
                                          </p:val>
                                        </p:tav>
                                        <p:tav tm="100000">
                                          <p:val>
                                            <p:strVal val="#ppt_w"/>
                                          </p:val>
                                        </p:tav>
                                      </p:tavLst>
                                    </p:anim>
                                    <p:anim calcmode="lin" valueType="num">
                                      <p:cBhvr>
                                        <p:cTn id="14" dur="500" fill="hold"/>
                                        <p:tgtEl>
                                          <p:spTgt spid="64542"/>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64563"/>
                                        </p:tgtEl>
                                        <p:attrNameLst>
                                          <p:attrName>style.visibility</p:attrName>
                                        </p:attrNameLst>
                                      </p:cBhvr>
                                      <p:to>
                                        <p:strVal val="visible"/>
                                      </p:to>
                                    </p:set>
                                    <p:animEffect transition="in" filter="dissolve">
                                      <p:cBhvr>
                                        <p:cTn id="19" dur="500"/>
                                        <p:tgtEl>
                                          <p:spTgt spid="6456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64564"/>
                                        </p:tgtEl>
                                        <p:attrNameLst>
                                          <p:attrName>style.visibility</p:attrName>
                                        </p:attrNameLst>
                                      </p:cBhvr>
                                      <p:to>
                                        <p:strVal val="visible"/>
                                      </p:to>
                                    </p:set>
                                    <p:animEffect transition="in" filter="dissolve">
                                      <p:cBhvr>
                                        <p:cTn id="24" dur="500"/>
                                        <p:tgtEl>
                                          <p:spTgt spid="6456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10" fill="hold" nodeType="clickEffect">
                                  <p:stCondLst>
                                    <p:cond delay="0"/>
                                  </p:stCondLst>
                                  <p:childTnLst>
                                    <p:set>
                                      <p:cBhvr>
                                        <p:cTn id="28" dur="1" fill="hold">
                                          <p:stCondLst>
                                            <p:cond delay="0"/>
                                          </p:stCondLst>
                                        </p:cTn>
                                        <p:tgtEl>
                                          <p:spTgt spid="64557"/>
                                        </p:tgtEl>
                                        <p:attrNameLst>
                                          <p:attrName>style.visibility</p:attrName>
                                        </p:attrNameLst>
                                      </p:cBhvr>
                                      <p:to>
                                        <p:strVal val="visible"/>
                                      </p:to>
                                    </p:set>
                                    <p:anim calcmode="lin" valueType="num">
                                      <p:cBhvr>
                                        <p:cTn id="29" dur="500" fill="hold"/>
                                        <p:tgtEl>
                                          <p:spTgt spid="64557"/>
                                        </p:tgtEl>
                                        <p:attrNameLst>
                                          <p:attrName>ppt_w</p:attrName>
                                        </p:attrNameLst>
                                      </p:cBhvr>
                                      <p:tavLst>
                                        <p:tav tm="0">
                                          <p:val>
                                            <p:fltVal val="0"/>
                                          </p:val>
                                        </p:tav>
                                        <p:tav tm="100000">
                                          <p:val>
                                            <p:strVal val="#ppt_w"/>
                                          </p:val>
                                        </p:tav>
                                      </p:tavLst>
                                    </p:anim>
                                    <p:anim calcmode="lin" valueType="num">
                                      <p:cBhvr>
                                        <p:cTn id="30" dur="500" fill="hold"/>
                                        <p:tgtEl>
                                          <p:spTgt spid="64557"/>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64565"/>
                                        </p:tgtEl>
                                        <p:attrNameLst>
                                          <p:attrName>style.visibility</p:attrName>
                                        </p:attrNameLst>
                                      </p:cBhvr>
                                      <p:to>
                                        <p:strVal val="visible"/>
                                      </p:to>
                                    </p:set>
                                    <p:animEffect transition="in" filter="dissolve">
                                      <p:cBhvr>
                                        <p:cTn id="35" dur="500"/>
                                        <p:tgtEl>
                                          <p:spTgt spid="64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6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EFB5C73-E7A2-4CB0-B1BD-6963229F691F}"/>
              </a:ext>
            </a:extLst>
          </p:cNvPr>
          <p:cNvSpPr>
            <a:spLocks noGrp="1"/>
          </p:cNvSpPr>
          <p:nvPr>
            <p:ph idx="1"/>
          </p:nvPr>
        </p:nvSpPr>
        <p:spPr/>
        <p:txBody>
          <a:bodyPr/>
          <a:lstStyle/>
          <a:p>
            <a:r>
              <a:rPr lang="zh-CN" altLang="en-US" sz="3200" dirty="0">
                <a:solidFill>
                  <a:schemeClr val="folHlink"/>
                </a:solidFill>
              </a:rPr>
              <a:t>进程控制块的内容</a:t>
            </a:r>
          </a:p>
          <a:p>
            <a:pPr marL="720090" lvl="1" indent="-514350">
              <a:buFont typeface="+mj-lt"/>
              <a:buAutoNum type="arabicPeriod"/>
            </a:pPr>
            <a:r>
              <a:rPr lang="zh-CN" altLang="en-US" sz="2800" dirty="0">
                <a:solidFill>
                  <a:srgbClr val="FF0000"/>
                </a:solidFill>
              </a:rPr>
              <a:t>进程标识符信息</a:t>
            </a:r>
          </a:p>
          <a:p>
            <a:pPr marL="720090" lvl="1" indent="-514350">
              <a:buFont typeface="+mj-lt"/>
              <a:buAutoNum type="arabicPeriod"/>
            </a:pPr>
            <a:r>
              <a:rPr lang="zh-CN" altLang="en-US" sz="2800" dirty="0">
                <a:solidFill>
                  <a:srgbClr val="FF0000"/>
                </a:solidFill>
              </a:rPr>
              <a:t>处理器状态信息</a:t>
            </a:r>
          </a:p>
          <a:p>
            <a:pPr marL="720090" lvl="1" indent="-514350">
              <a:buFont typeface="+mj-lt"/>
              <a:buAutoNum type="arabicPeriod"/>
            </a:pPr>
            <a:r>
              <a:rPr lang="zh-CN" altLang="en-US" sz="2800" dirty="0">
                <a:solidFill>
                  <a:srgbClr val="FF0000"/>
                </a:solidFill>
              </a:rPr>
              <a:t>进程调度信息</a:t>
            </a:r>
          </a:p>
          <a:p>
            <a:pPr marL="720090" lvl="1" indent="-514350">
              <a:buFont typeface="+mj-lt"/>
              <a:buAutoNum type="arabicPeriod"/>
            </a:pPr>
            <a:r>
              <a:rPr lang="zh-CN" altLang="en-US" sz="2800" dirty="0">
                <a:solidFill>
                  <a:srgbClr val="FF0000"/>
                </a:solidFill>
              </a:rPr>
              <a:t>进程控制信息</a:t>
            </a:r>
          </a:p>
          <a:p>
            <a:endParaRPr lang="zh-CN" altLang="en-US" dirty="0"/>
          </a:p>
        </p:txBody>
      </p:sp>
      <p:sp>
        <p:nvSpPr>
          <p:cNvPr id="3" name="标题 2">
            <a:extLst>
              <a:ext uri="{FF2B5EF4-FFF2-40B4-BE49-F238E27FC236}">
                <a16:creationId xmlns:a16="http://schemas.microsoft.com/office/drawing/2014/main" id="{9F6B53CF-7550-4E45-AF96-44F6E68660F7}"/>
              </a:ext>
            </a:extLst>
          </p:cNvPr>
          <p:cNvSpPr>
            <a:spLocks noGrp="1"/>
          </p:cNvSpPr>
          <p:nvPr>
            <p:ph type="title"/>
          </p:nvPr>
        </p:nvSpPr>
        <p:spPr/>
        <p:txBody>
          <a:bodyPr/>
          <a:lstStyle/>
          <a:p>
            <a:r>
              <a:rPr lang="zh-CN" altLang="en-US" kern="0" dirty="0">
                <a:solidFill>
                  <a:schemeClr val="tx2"/>
                </a:solidFill>
              </a:rPr>
              <a:t> </a:t>
            </a:r>
            <a:r>
              <a:rPr lang="en-US" altLang="zh-CN" kern="0" dirty="0">
                <a:solidFill>
                  <a:schemeClr val="tx2"/>
                </a:solidFill>
              </a:rPr>
              <a:t>2</a:t>
            </a:r>
            <a:r>
              <a:rPr lang="zh-CN" altLang="en-US" kern="0" dirty="0">
                <a:solidFill>
                  <a:schemeClr val="tx2"/>
                </a:solidFill>
              </a:rPr>
              <a:t>．进程控制块中的信息 </a:t>
            </a:r>
            <a:endParaRPr lang="zh-CN" altLang="en-US" dirty="0"/>
          </a:p>
        </p:txBody>
      </p:sp>
    </p:spTree>
    <p:extLst>
      <p:ext uri="{BB962C8B-B14F-4D97-AF65-F5344CB8AC3E}">
        <p14:creationId xmlns:p14="http://schemas.microsoft.com/office/powerpoint/2010/main" val="791633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C12FB8C-D851-43D7-99E5-2C12ED372663}"/>
              </a:ext>
            </a:extLst>
          </p:cNvPr>
          <p:cNvSpPr>
            <a:spLocks noGrp="1"/>
          </p:cNvSpPr>
          <p:nvPr>
            <p:ph idx="1"/>
          </p:nvPr>
        </p:nvSpPr>
        <p:spPr/>
        <p:txBody>
          <a:bodyPr/>
          <a:lstStyle/>
          <a:p>
            <a:pPr marL="193675" indent="-193675" algn="just">
              <a:buNone/>
            </a:pPr>
            <a:r>
              <a:rPr lang="en-US" altLang="zh-CN" sz="2000" dirty="0">
                <a:solidFill>
                  <a:schemeClr val="folHlink"/>
                </a:solidFill>
              </a:rPr>
              <a:t> </a:t>
            </a:r>
            <a:r>
              <a:rPr lang="en-US" altLang="zh-CN" sz="3200" dirty="0">
                <a:solidFill>
                  <a:schemeClr val="folHlink"/>
                </a:solidFill>
                <a:latin typeface="楷体_GB2312" pitchFamily="49" charset="-122"/>
                <a:ea typeface="楷体_GB2312" pitchFamily="49" charset="-122"/>
              </a:rPr>
              <a:t>1</a:t>
            </a:r>
            <a:r>
              <a:rPr lang="zh-CN" altLang="en-US" sz="3200" dirty="0">
                <a:solidFill>
                  <a:schemeClr val="folHlink"/>
                </a:solidFill>
                <a:latin typeface="楷体_GB2312" pitchFamily="49" charset="-122"/>
                <a:ea typeface="楷体_GB2312" pitchFamily="49" charset="-122"/>
              </a:rPr>
              <a:t>）进程标识符</a:t>
            </a:r>
          </a:p>
          <a:p>
            <a:pPr marL="193675" indent="-193675" algn="just">
              <a:buNone/>
            </a:pPr>
            <a:r>
              <a:rPr lang="zh-CN" altLang="en-US" dirty="0">
                <a:latin typeface="楷体_GB2312" pitchFamily="49" charset="-122"/>
                <a:ea typeface="楷体_GB2312" pitchFamily="49" charset="-122"/>
              </a:rPr>
              <a:t> 进程标识符用于唯一地标识一个进程。一个进程通常有两种标识符：</a:t>
            </a:r>
          </a:p>
          <a:p>
            <a:pPr marL="1428750" lvl="1" indent="-955675" algn="just">
              <a:buNone/>
            </a:pP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1</a:t>
            </a:r>
            <a:r>
              <a:rPr lang="zh-CN" altLang="en-US" dirty="0">
                <a:latin typeface="楷体_GB2312" pitchFamily="49" charset="-122"/>
                <a:ea typeface="楷体_GB2312" pitchFamily="49" charset="-122"/>
              </a:rPr>
              <a:t>）</a:t>
            </a:r>
            <a:r>
              <a:rPr lang="zh-CN" altLang="en-US" dirty="0">
                <a:solidFill>
                  <a:srgbClr val="FF0000"/>
                </a:solidFill>
                <a:latin typeface="楷体_GB2312" pitchFamily="49" charset="-122"/>
                <a:ea typeface="楷体_GB2312" pitchFamily="49" charset="-122"/>
              </a:rPr>
              <a:t>内部标识符。</a:t>
            </a:r>
            <a:r>
              <a:rPr lang="zh-CN" altLang="en-US" dirty="0">
                <a:latin typeface="楷体_GB2312" pitchFamily="49" charset="-122"/>
                <a:ea typeface="楷体_GB2312" pitchFamily="49" charset="-122"/>
              </a:rPr>
              <a:t>为每一个进程赋予一个唯一的数字标识符，通常是进程的序号。设置内部标识符主要是为了方便操作系统使用。</a:t>
            </a:r>
          </a:p>
          <a:p>
            <a:pPr marL="1428750" lvl="1" indent="-955675" algn="just">
              <a:buNone/>
            </a:pP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2</a:t>
            </a:r>
            <a:r>
              <a:rPr lang="zh-CN" altLang="en-US" dirty="0">
                <a:latin typeface="楷体_GB2312" pitchFamily="49" charset="-122"/>
                <a:ea typeface="楷体_GB2312" pitchFamily="49" charset="-122"/>
              </a:rPr>
              <a:t>）</a:t>
            </a:r>
            <a:r>
              <a:rPr lang="zh-CN" altLang="en-US" dirty="0">
                <a:solidFill>
                  <a:srgbClr val="FF0000"/>
                </a:solidFill>
                <a:latin typeface="楷体_GB2312" pitchFamily="49" charset="-122"/>
                <a:ea typeface="楷体_GB2312" pitchFamily="49" charset="-122"/>
              </a:rPr>
              <a:t>外部标识符。</a:t>
            </a:r>
            <a:r>
              <a:rPr lang="zh-CN" altLang="en-US" dirty="0">
                <a:latin typeface="楷体_GB2312" pitchFamily="49" charset="-122"/>
                <a:ea typeface="楷体_GB2312" pitchFamily="49" charset="-122"/>
              </a:rPr>
              <a:t>它由创建者提供，通常是由字母、数字组成，往往是由用户（进程）在访问该进程时使用。</a:t>
            </a:r>
          </a:p>
          <a:p>
            <a:endParaRPr lang="zh-CN" altLang="en-US" dirty="0"/>
          </a:p>
        </p:txBody>
      </p:sp>
      <p:sp>
        <p:nvSpPr>
          <p:cNvPr id="3" name="标题 2">
            <a:extLst>
              <a:ext uri="{FF2B5EF4-FFF2-40B4-BE49-F238E27FC236}">
                <a16:creationId xmlns:a16="http://schemas.microsoft.com/office/drawing/2014/main" id="{699363A2-3047-4806-8D65-72679661F4A5}"/>
              </a:ext>
            </a:extLst>
          </p:cNvPr>
          <p:cNvSpPr>
            <a:spLocks noGrp="1"/>
          </p:cNvSpPr>
          <p:nvPr>
            <p:ph type="title"/>
          </p:nvPr>
        </p:nvSpPr>
        <p:spPr/>
        <p:txBody>
          <a:bodyPr/>
          <a:lstStyle/>
          <a:p>
            <a:r>
              <a:rPr lang="en-US" altLang="zh-CN" dirty="0"/>
              <a:t> 2</a:t>
            </a:r>
            <a:r>
              <a:rPr lang="zh-CN" altLang="en-US" dirty="0"/>
              <a:t>．进程控制块中的信息 </a:t>
            </a:r>
          </a:p>
        </p:txBody>
      </p:sp>
    </p:spTree>
    <p:extLst>
      <p:ext uri="{BB962C8B-B14F-4D97-AF65-F5344CB8AC3E}">
        <p14:creationId xmlns:p14="http://schemas.microsoft.com/office/powerpoint/2010/main" val="3714362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9B04DC02-8A1E-426E-AAE1-8F4E060C6397}"/>
              </a:ext>
            </a:extLst>
          </p:cNvPr>
          <p:cNvSpPr>
            <a:spLocks noGrp="1" noRot="1" noChangeArrowheads="1"/>
          </p:cNvSpPr>
          <p:nvPr/>
        </p:nvSpPr>
        <p:spPr bwMode="auto">
          <a:xfrm>
            <a:off x="612067" y="264318"/>
            <a:ext cx="7424737"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eaLnBrk="1" hangingPunct="1">
              <a:defRPr/>
            </a:pPr>
            <a:r>
              <a:rPr lang="en-US" altLang="zh-CN" sz="3600" b="1" dirty="0">
                <a:solidFill>
                  <a:schemeClr val="folHlink"/>
                </a:solidFill>
              </a:rPr>
              <a:t>2</a:t>
            </a:r>
            <a:r>
              <a:rPr lang="zh-CN" altLang="en-US" sz="3600" b="1" dirty="0">
                <a:solidFill>
                  <a:schemeClr val="folHlink"/>
                </a:solidFill>
              </a:rPr>
              <a:t>）处理机状态</a:t>
            </a:r>
          </a:p>
        </p:txBody>
      </p:sp>
      <p:sp>
        <p:nvSpPr>
          <p:cNvPr id="11" name="Rectangle 3">
            <a:extLst>
              <a:ext uri="{FF2B5EF4-FFF2-40B4-BE49-F238E27FC236}">
                <a16:creationId xmlns:a16="http://schemas.microsoft.com/office/drawing/2014/main" id="{F39E881D-1DAB-448F-BEBA-1D8CFC839294}"/>
              </a:ext>
            </a:extLst>
          </p:cNvPr>
          <p:cNvSpPr>
            <a:spLocks noGrp="1" noRot="1" noChangeArrowheads="1"/>
          </p:cNvSpPr>
          <p:nvPr/>
        </p:nvSpPr>
        <p:spPr bwMode="auto">
          <a:xfrm>
            <a:off x="419100" y="1594644"/>
            <a:ext cx="8305800" cy="430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algn="just" eaLnBrk="1" hangingPunct="1">
              <a:lnSpc>
                <a:spcPct val="90000"/>
              </a:lnSpc>
            </a:pPr>
            <a:r>
              <a:rPr lang="zh-CN" altLang="en-US" b="1" dirty="0">
                <a:latin typeface="楷体_GB2312" pitchFamily="49" charset="-122"/>
                <a:ea typeface="楷体_GB2312" pitchFamily="49" charset="-122"/>
              </a:rPr>
              <a:t>处理机状态信息主要是由处理机的各种寄存器的内容组成的。</a:t>
            </a:r>
          </a:p>
          <a:p>
            <a:pPr marL="939800" lvl="1" indent="-482600" algn="just" eaLnBrk="1" hangingPunct="1">
              <a:lnSpc>
                <a:spcPct val="90000"/>
              </a:lnSpc>
              <a:buClrTx/>
              <a:buFont typeface="Wingdings" panose="05000000000000000000" pitchFamily="2" charset="2"/>
              <a:buChar char="Ø"/>
            </a:pPr>
            <a:r>
              <a:rPr lang="zh-CN" altLang="en-US" b="1" dirty="0">
                <a:solidFill>
                  <a:srgbClr val="FF0000"/>
                </a:solidFill>
                <a:latin typeface="楷体_GB2312" pitchFamily="49" charset="-122"/>
                <a:ea typeface="楷体_GB2312" pitchFamily="49" charset="-122"/>
              </a:rPr>
              <a:t>通用寄存器，</a:t>
            </a:r>
            <a:r>
              <a:rPr lang="zh-CN" altLang="en-US" b="1" dirty="0">
                <a:latin typeface="楷体_GB2312" pitchFamily="49" charset="-122"/>
                <a:ea typeface="楷体_GB2312" pitchFamily="49" charset="-122"/>
              </a:rPr>
              <a:t>又称为用户可视寄存器。</a:t>
            </a:r>
          </a:p>
          <a:p>
            <a:pPr marL="939800" lvl="1" indent="-482600" algn="just" eaLnBrk="1" hangingPunct="1">
              <a:lnSpc>
                <a:spcPct val="90000"/>
              </a:lnSpc>
              <a:buClrTx/>
              <a:buFont typeface="Wingdings" panose="05000000000000000000" pitchFamily="2" charset="2"/>
              <a:buChar char="Ø"/>
            </a:pPr>
            <a:r>
              <a:rPr lang="zh-CN" altLang="en-US" b="1" dirty="0">
                <a:solidFill>
                  <a:srgbClr val="FF0000"/>
                </a:solidFill>
                <a:latin typeface="楷体_GB2312" pitchFamily="49" charset="-122"/>
                <a:ea typeface="楷体_GB2312" pitchFamily="49" charset="-122"/>
              </a:rPr>
              <a:t>指令计数器（</a:t>
            </a:r>
            <a:r>
              <a:rPr lang="en-US" altLang="zh-CN" b="1" dirty="0">
                <a:solidFill>
                  <a:srgbClr val="FF0000"/>
                </a:solidFill>
                <a:latin typeface="楷体_GB2312" pitchFamily="49" charset="-122"/>
                <a:ea typeface="楷体_GB2312" pitchFamily="49" charset="-122"/>
              </a:rPr>
              <a:t>PC</a:t>
            </a:r>
            <a:r>
              <a:rPr lang="zh-CN" altLang="en-US" b="1" dirty="0">
                <a:solidFill>
                  <a:srgbClr val="FF0000"/>
                </a:solidFill>
                <a:latin typeface="楷体_GB2312" pitchFamily="49" charset="-122"/>
                <a:ea typeface="楷体_GB2312" pitchFamily="49" charset="-122"/>
              </a:rPr>
              <a:t>）</a:t>
            </a:r>
            <a:r>
              <a:rPr lang="zh-CN" altLang="en-US" b="1" dirty="0">
                <a:latin typeface="楷体_GB2312" pitchFamily="49" charset="-122"/>
                <a:ea typeface="楷体_GB2312" pitchFamily="49" charset="-122"/>
              </a:rPr>
              <a:t>，其中存放了要访问的下一条指令的地址。</a:t>
            </a:r>
          </a:p>
          <a:p>
            <a:pPr marL="939800" lvl="1" indent="-482600" algn="just" eaLnBrk="1" hangingPunct="1">
              <a:lnSpc>
                <a:spcPct val="90000"/>
              </a:lnSpc>
              <a:buClrTx/>
              <a:buFont typeface="Wingdings" panose="05000000000000000000" pitchFamily="2" charset="2"/>
              <a:buChar char="Ø"/>
            </a:pPr>
            <a:r>
              <a:rPr lang="zh-CN" altLang="en-US" b="1" dirty="0">
                <a:solidFill>
                  <a:srgbClr val="FF0000"/>
                </a:solidFill>
                <a:latin typeface="楷体_GB2312" pitchFamily="49" charset="-122"/>
                <a:ea typeface="楷体_GB2312" pitchFamily="49" charset="-122"/>
              </a:rPr>
              <a:t>程序状态字</a:t>
            </a:r>
            <a:r>
              <a:rPr lang="en-US" altLang="zh-CN" b="1" dirty="0">
                <a:solidFill>
                  <a:srgbClr val="FF0000"/>
                </a:solidFill>
                <a:latin typeface="楷体_GB2312" pitchFamily="49" charset="-122"/>
                <a:ea typeface="楷体_GB2312" pitchFamily="49" charset="-122"/>
              </a:rPr>
              <a:t>PSW</a:t>
            </a:r>
            <a:r>
              <a:rPr lang="zh-CN" altLang="en-US" b="1" dirty="0">
                <a:latin typeface="楷体_GB2312" pitchFamily="49" charset="-122"/>
                <a:ea typeface="楷体_GB2312" pitchFamily="49" charset="-122"/>
              </a:rPr>
              <a:t>，其中含有状态信息，如条件码、执行方式、中断屏蔽标志等</a:t>
            </a:r>
          </a:p>
          <a:p>
            <a:pPr marL="939800" lvl="1" indent="-482600" algn="just" eaLnBrk="1" hangingPunct="1">
              <a:lnSpc>
                <a:spcPct val="90000"/>
              </a:lnSpc>
              <a:buClrTx/>
              <a:buFont typeface="Wingdings" panose="05000000000000000000" pitchFamily="2" charset="2"/>
              <a:buChar char="Ø"/>
            </a:pPr>
            <a:r>
              <a:rPr lang="zh-CN" altLang="en-US" b="1" dirty="0">
                <a:solidFill>
                  <a:srgbClr val="FF0000"/>
                </a:solidFill>
                <a:latin typeface="楷体_GB2312" pitchFamily="49" charset="-122"/>
                <a:ea typeface="楷体_GB2312" pitchFamily="49" charset="-122"/>
              </a:rPr>
              <a:t>用户栈指针</a:t>
            </a:r>
            <a:r>
              <a:rPr lang="en-US" altLang="zh-CN" b="1" dirty="0">
                <a:solidFill>
                  <a:srgbClr val="FF0000"/>
                </a:solidFill>
                <a:latin typeface="楷体_GB2312" pitchFamily="49" charset="-122"/>
                <a:ea typeface="楷体_GB2312" pitchFamily="49" charset="-122"/>
              </a:rPr>
              <a:t>(SP)</a:t>
            </a:r>
            <a:r>
              <a:rPr lang="zh-CN" altLang="en-US" b="1" dirty="0">
                <a:latin typeface="楷体_GB2312" pitchFamily="49" charset="-122"/>
                <a:ea typeface="楷体_GB2312" pitchFamily="49" charset="-122"/>
              </a:rPr>
              <a:t>，用于存放系统调用参数及调用地址。栈指针指向该栈的栈顶。</a:t>
            </a:r>
            <a:endParaRPr lang="zh-CN" altLang="en-US" dirty="0">
              <a:latin typeface="楷体_GB2312" pitchFamily="49" charset="-122"/>
              <a:ea typeface="楷体_GB2312" pitchFamily="49" charset="-122"/>
            </a:endParaRPr>
          </a:p>
        </p:txBody>
      </p:sp>
      <p:sp>
        <p:nvSpPr>
          <p:cNvPr id="12" name="Text Box 4">
            <a:extLst>
              <a:ext uri="{FF2B5EF4-FFF2-40B4-BE49-F238E27FC236}">
                <a16:creationId xmlns:a16="http://schemas.microsoft.com/office/drawing/2014/main" id="{28C0826B-A6A0-4E50-97AA-9241839C502B}"/>
              </a:ext>
            </a:extLst>
          </p:cNvPr>
          <p:cNvSpPr txBox="1">
            <a:spLocks noChangeArrowheads="1"/>
          </p:cNvSpPr>
          <p:nvPr/>
        </p:nvSpPr>
        <p:spPr bwMode="auto">
          <a:xfrm>
            <a:off x="342900" y="5861844"/>
            <a:ext cx="845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buClrTx/>
              <a:buSzTx/>
              <a:buFontTx/>
              <a:buNone/>
            </a:pPr>
            <a:r>
              <a:rPr lang="zh-CN" altLang="en-US" sz="2800" b="1" dirty="0">
                <a:solidFill>
                  <a:srgbClr val="FF0000"/>
                </a:solidFill>
              </a:rPr>
              <a:t>这些都是中断和进程切换时需要保护的内容！</a:t>
            </a:r>
          </a:p>
        </p:txBody>
      </p:sp>
    </p:spTree>
    <p:extLst>
      <p:ext uri="{BB962C8B-B14F-4D97-AF65-F5344CB8AC3E}">
        <p14:creationId xmlns:p14="http://schemas.microsoft.com/office/powerpoint/2010/main" val="1555998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1">
            <a:extLst>
              <a:ext uri="{FF2B5EF4-FFF2-40B4-BE49-F238E27FC236}">
                <a16:creationId xmlns:a16="http://schemas.microsoft.com/office/drawing/2014/main" id="{E9386D23-C928-46AF-BFD4-A28A4A77C616}"/>
              </a:ext>
            </a:extLst>
          </p:cNvPr>
          <p:cNvPicPr>
            <a:picLocks noChangeAspect="1"/>
          </p:cNvPicPr>
          <p:nvPr/>
        </p:nvPicPr>
        <p:blipFill>
          <a:blip r:embed="rId3">
            <a:extLst>
              <a:ext uri="{28A0092B-C50C-407E-A947-70E740481C1C}">
                <a14:useLocalDpi xmlns:a14="http://schemas.microsoft.com/office/drawing/2010/main" val="0"/>
              </a:ext>
            </a:extLst>
          </a:blip>
          <a:srcRect t="7089" b="33653"/>
          <a:stretch>
            <a:fillRect/>
          </a:stretch>
        </p:blipFill>
        <p:spPr bwMode="auto">
          <a:xfrm>
            <a:off x="722982" y="3837542"/>
            <a:ext cx="78867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A33F1FDA-AE9D-483D-9406-91C9C70ACCBA}"/>
              </a:ext>
            </a:extLst>
          </p:cNvPr>
          <p:cNvSpPr txBox="1">
            <a:spLocks noRot="1" noChangeArrowheads="1"/>
          </p:cNvSpPr>
          <p:nvPr/>
        </p:nvSpPr>
        <p:spPr bwMode="auto">
          <a:xfrm>
            <a:off x="303882" y="103742"/>
            <a:ext cx="822960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R="0" lvl="0" indent="0" eaLnBrk="1" hangingPunct="1">
              <a:lnSpc>
                <a:spcPct val="100000"/>
              </a:lnSpc>
              <a:buClrTx/>
              <a:buSzTx/>
              <a:buFontTx/>
              <a:buNone/>
              <a:tabLst/>
              <a:defRPr/>
            </a:pPr>
            <a:r>
              <a:rPr lang="en-US" altLang="zh-CN" sz="3600" b="1" dirty="0">
                <a:solidFill>
                  <a:schemeClr val="folHlink"/>
                </a:solidFill>
              </a:rPr>
              <a:t>3</a:t>
            </a:r>
            <a:r>
              <a:rPr lang="zh-CN" altLang="en-US" sz="3600" b="1" dirty="0">
                <a:solidFill>
                  <a:schemeClr val="folHlink"/>
                </a:solidFill>
              </a:rPr>
              <a:t>）进程调度信息</a:t>
            </a:r>
          </a:p>
        </p:txBody>
      </p:sp>
      <p:sp>
        <p:nvSpPr>
          <p:cNvPr id="12" name="Rectangle 3">
            <a:extLst>
              <a:ext uri="{FF2B5EF4-FFF2-40B4-BE49-F238E27FC236}">
                <a16:creationId xmlns:a16="http://schemas.microsoft.com/office/drawing/2014/main" id="{7C24FDD6-FFEE-4D85-870A-73B7948C9FDE}"/>
              </a:ext>
            </a:extLst>
          </p:cNvPr>
          <p:cNvSpPr txBox="1">
            <a:spLocks noRot="1" noChangeArrowheads="1"/>
          </p:cNvSpPr>
          <p:nvPr/>
        </p:nvSpPr>
        <p:spPr bwMode="auto">
          <a:xfrm>
            <a:off x="303882" y="1103867"/>
            <a:ext cx="845978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eaLnBrk="1" hangingPunct="1"/>
            <a:r>
              <a:rPr lang="zh-CN" altLang="en-US" b="1" kern="0" dirty="0">
                <a:latin typeface="+mj-ea"/>
                <a:ea typeface="+mj-ea"/>
              </a:rPr>
              <a:t>在</a:t>
            </a:r>
            <a:r>
              <a:rPr lang="en-US" altLang="zh-CN" b="1" kern="0" dirty="0">
                <a:latin typeface="+mj-ea"/>
                <a:ea typeface="+mj-ea"/>
              </a:rPr>
              <a:t>PCB</a:t>
            </a:r>
            <a:r>
              <a:rPr lang="zh-CN" altLang="en-US" b="1" kern="0" dirty="0">
                <a:latin typeface="+mj-ea"/>
                <a:ea typeface="+mj-ea"/>
              </a:rPr>
              <a:t>中还存放一些与进程调度和进程对换有关的信息。</a:t>
            </a:r>
          </a:p>
          <a:p>
            <a:pPr lvl="1" eaLnBrk="1" hangingPunct="1">
              <a:buClrTx/>
              <a:buFontTx/>
              <a:buNone/>
            </a:pPr>
            <a:r>
              <a:rPr lang="zh-CN" altLang="en-US" b="1" kern="0" dirty="0">
                <a:solidFill>
                  <a:srgbClr val="FF0000"/>
                </a:solidFill>
                <a:latin typeface="+mj-ea"/>
                <a:ea typeface="+mj-ea"/>
              </a:rPr>
              <a:t>①进程状态。指明进程的当前状态。</a:t>
            </a:r>
          </a:p>
          <a:p>
            <a:pPr lvl="1" eaLnBrk="1" hangingPunct="1">
              <a:buClrTx/>
              <a:buFontTx/>
              <a:buNone/>
            </a:pPr>
            <a:r>
              <a:rPr lang="zh-CN" altLang="en-US" b="1" kern="0" dirty="0">
                <a:latin typeface="+mj-ea"/>
                <a:ea typeface="+mj-ea"/>
              </a:rPr>
              <a:t>在</a:t>
            </a:r>
            <a:r>
              <a:rPr lang="en-US" altLang="zh-CN" b="1" kern="0" dirty="0">
                <a:latin typeface="+mj-ea"/>
                <a:ea typeface="+mj-ea"/>
              </a:rPr>
              <a:t>Linux</a:t>
            </a:r>
            <a:r>
              <a:rPr lang="zh-CN" altLang="en-US" b="1" kern="0" dirty="0">
                <a:latin typeface="+mj-ea"/>
                <a:ea typeface="+mj-ea"/>
              </a:rPr>
              <a:t>操作系统中在</a:t>
            </a:r>
            <a:r>
              <a:rPr lang="en-US" altLang="zh-CN" b="1" kern="0" dirty="0" err="1">
                <a:latin typeface="+mj-ea"/>
                <a:ea typeface="+mj-ea"/>
              </a:rPr>
              <a:t>sched.h</a:t>
            </a:r>
            <a:r>
              <a:rPr lang="zh-CN" altLang="en-US" b="1" kern="0" dirty="0">
                <a:latin typeface="+mj-ea"/>
                <a:ea typeface="+mj-ea"/>
              </a:rPr>
              <a:t>中定义了进程的</a:t>
            </a:r>
            <a:r>
              <a:rPr lang="en-US" altLang="zh-CN" b="1" kern="0" dirty="0">
                <a:latin typeface="+mj-ea"/>
                <a:ea typeface="+mj-ea"/>
              </a:rPr>
              <a:t>4</a:t>
            </a:r>
            <a:r>
              <a:rPr lang="zh-CN" altLang="en-US" b="1" kern="0" dirty="0">
                <a:latin typeface="+mj-ea"/>
                <a:ea typeface="+mj-ea"/>
              </a:rPr>
              <a:t>个状态：</a:t>
            </a:r>
          </a:p>
          <a:p>
            <a:pPr lvl="1" eaLnBrk="1" hangingPunct="1">
              <a:buClrTx/>
              <a:buFontTx/>
              <a:buNone/>
            </a:pPr>
            <a:endParaRPr lang="en-US" altLang="zh-CN" b="1" kern="0" dirty="0">
              <a:latin typeface="楷体_GB2312" pitchFamily="49" charset="-122"/>
              <a:ea typeface="楷体_GB2312" pitchFamily="49" charset="-122"/>
            </a:endParaRPr>
          </a:p>
        </p:txBody>
      </p:sp>
      <p:sp>
        <p:nvSpPr>
          <p:cNvPr id="13" name="AutoShape 5">
            <a:extLst>
              <a:ext uri="{FF2B5EF4-FFF2-40B4-BE49-F238E27FC236}">
                <a16:creationId xmlns:a16="http://schemas.microsoft.com/office/drawing/2014/main" id="{473DF6CF-EB15-4F89-93B5-F053866BCD7F}"/>
              </a:ext>
            </a:extLst>
          </p:cNvPr>
          <p:cNvSpPr>
            <a:spLocks/>
          </p:cNvSpPr>
          <p:nvPr/>
        </p:nvSpPr>
        <p:spPr bwMode="auto">
          <a:xfrm>
            <a:off x="5712495" y="4185205"/>
            <a:ext cx="381000" cy="1219200"/>
          </a:xfrm>
          <a:prstGeom prst="rightBrace">
            <a:avLst>
              <a:gd name="adj1" fmla="val 26667"/>
              <a:gd name="adj2" fmla="val 50000"/>
            </a:avLst>
          </a:prstGeom>
          <a:noFill/>
          <a:ln w="19050">
            <a:solidFill>
              <a:srgbClr val="FFFF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80808"/>
                </a:solidFill>
                <a:effectLst/>
                <a:uLnTx/>
                <a:uFillTx/>
                <a:latin typeface="Arial" panose="020B0604020202020204" pitchFamily="34" charset="0"/>
                <a:ea typeface="宋体" panose="02010600030101010101" pitchFamily="2" charset="-122"/>
              </a:rPr>
              <a:t>                          </a:t>
            </a:r>
            <a:r>
              <a:rPr kumimoji="0" lang="zh-CN" altLang="en-US" sz="1800" b="1" i="0" u="none" strike="noStrike" kern="0" cap="none" spc="0" normalizeH="0" baseline="0" noProof="0" dirty="0">
                <a:ln>
                  <a:noFill/>
                </a:ln>
                <a:solidFill>
                  <a:srgbClr val="FFFF99"/>
                </a:solidFill>
                <a:effectLst/>
                <a:uLnTx/>
                <a:uFillTx/>
                <a:latin typeface="Arial" panose="020B0604020202020204" pitchFamily="34" charset="0"/>
                <a:ea typeface="宋体" panose="02010600030101010101" pitchFamily="2" charset="-122"/>
              </a:rPr>
              <a:t>停止状态</a:t>
            </a:r>
          </a:p>
        </p:txBody>
      </p:sp>
      <p:sp>
        <p:nvSpPr>
          <p:cNvPr id="14" name="Line 6">
            <a:extLst>
              <a:ext uri="{FF2B5EF4-FFF2-40B4-BE49-F238E27FC236}">
                <a16:creationId xmlns:a16="http://schemas.microsoft.com/office/drawing/2014/main" id="{5CB632A2-0BF9-412E-B6D9-BB3EF15BA591}"/>
              </a:ext>
            </a:extLst>
          </p:cNvPr>
          <p:cNvSpPr>
            <a:spLocks noChangeShapeType="1"/>
          </p:cNvSpPr>
          <p:nvPr/>
        </p:nvSpPr>
        <p:spPr bwMode="auto">
          <a:xfrm flipV="1">
            <a:off x="5523582" y="3989942"/>
            <a:ext cx="1371600" cy="0"/>
          </a:xfrm>
          <a:prstGeom prst="line">
            <a:avLst/>
          </a:prstGeom>
          <a:noFill/>
          <a:ln w="19050">
            <a:solidFill>
              <a:srgbClr val="FFFF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ea typeface="宋体" panose="02010600030101010101" pitchFamily="2" charset="-122"/>
            </a:endParaRPr>
          </a:p>
        </p:txBody>
      </p:sp>
      <p:sp>
        <p:nvSpPr>
          <p:cNvPr id="15" name="Text Box 7">
            <a:extLst>
              <a:ext uri="{FF2B5EF4-FFF2-40B4-BE49-F238E27FC236}">
                <a16:creationId xmlns:a16="http://schemas.microsoft.com/office/drawing/2014/main" id="{D506F6AF-87DA-4246-A771-429EE3135724}"/>
              </a:ext>
            </a:extLst>
          </p:cNvPr>
          <p:cNvSpPr txBox="1">
            <a:spLocks noChangeArrowheads="1"/>
          </p:cNvSpPr>
          <p:nvPr/>
        </p:nvSpPr>
        <p:spPr bwMode="auto">
          <a:xfrm>
            <a:off x="6971382" y="3870880"/>
            <a:ext cx="129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1" i="0" u="none" strike="noStrike" kern="0" cap="none" spc="0" normalizeH="0" baseline="0" noProof="0">
                <a:ln>
                  <a:noFill/>
                </a:ln>
                <a:solidFill>
                  <a:srgbClr val="FFFF99"/>
                </a:solidFill>
                <a:effectLst/>
                <a:uLnTx/>
                <a:uFillTx/>
                <a:latin typeface="Arial" panose="020B0604020202020204" pitchFamily="34" charset="0"/>
                <a:ea typeface="宋体" panose="02010600030101010101" pitchFamily="2" charset="-122"/>
              </a:rPr>
              <a:t>运行状态</a:t>
            </a:r>
          </a:p>
        </p:txBody>
      </p:sp>
    </p:spTree>
    <p:extLst>
      <p:ext uri="{BB962C8B-B14F-4D97-AF65-F5344CB8AC3E}">
        <p14:creationId xmlns:p14="http://schemas.microsoft.com/office/powerpoint/2010/main" val="1169437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0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20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2000"/>
                                        <p:tgtEl>
                                          <p:spTgt spid="1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animBg="1"/>
      <p:bldP spid="14" grpId="0" animBg="1"/>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F16329E-B3BA-4C0D-9CAE-A7D3D9773C42}"/>
              </a:ext>
            </a:extLst>
          </p:cNvPr>
          <p:cNvSpPr>
            <a:spLocks noGrp="1"/>
          </p:cNvSpPr>
          <p:nvPr>
            <p:ph idx="1"/>
          </p:nvPr>
        </p:nvSpPr>
        <p:spPr/>
        <p:txBody>
          <a:bodyPr/>
          <a:lstStyle/>
          <a:p>
            <a:pPr lvl="1">
              <a:buClrTx/>
              <a:buNone/>
            </a:pPr>
            <a:r>
              <a:rPr lang="en-US" altLang="zh-CN" sz="3200" dirty="0">
                <a:solidFill>
                  <a:srgbClr val="FF0000"/>
                </a:solidFill>
              </a:rPr>
              <a:t>②</a:t>
            </a:r>
            <a:r>
              <a:rPr lang="zh-CN" altLang="en-US" sz="3200" dirty="0">
                <a:solidFill>
                  <a:srgbClr val="FF0000"/>
                </a:solidFill>
              </a:rPr>
              <a:t>进程优先级。</a:t>
            </a:r>
          </a:p>
          <a:p>
            <a:pPr lvl="1">
              <a:buClrTx/>
              <a:buNone/>
            </a:pPr>
            <a:r>
              <a:rPr lang="zh-CN" altLang="en-US" sz="3200" dirty="0">
                <a:solidFill>
                  <a:srgbClr val="FF0000"/>
                </a:solidFill>
              </a:rPr>
              <a:t>③进程调度所需的其它信息。</a:t>
            </a:r>
            <a:r>
              <a:rPr lang="zh-CN" altLang="en-US" sz="3200" dirty="0"/>
              <a:t>如：进程已等待</a:t>
            </a:r>
            <a:r>
              <a:rPr lang="en-US" altLang="zh-CN" sz="3200" dirty="0"/>
              <a:t>CPU</a:t>
            </a:r>
            <a:r>
              <a:rPr lang="zh-CN" altLang="en-US" sz="3200" dirty="0"/>
              <a:t>的时间总和、进程已执行的时间总和等；</a:t>
            </a:r>
          </a:p>
          <a:p>
            <a:pPr lvl="1">
              <a:buClrTx/>
              <a:buNone/>
            </a:pPr>
            <a:r>
              <a:rPr lang="zh-CN" altLang="en-US" sz="3200" dirty="0">
                <a:solidFill>
                  <a:srgbClr val="FF0000"/>
                </a:solidFill>
              </a:rPr>
              <a:t>④事件。</a:t>
            </a:r>
            <a:r>
              <a:rPr lang="zh-CN" altLang="en-US" sz="3200" dirty="0"/>
              <a:t>是指进程由执行状态转变为阻塞状态所等待发生的事件，即</a:t>
            </a:r>
            <a:r>
              <a:rPr lang="zh-CN" altLang="en-US" sz="3200" dirty="0">
                <a:solidFill>
                  <a:srgbClr val="FF0000"/>
                </a:solidFill>
              </a:rPr>
              <a:t>阻塞原因</a:t>
            </a:r>
            <a:r>
              <a:rPr lang="zh-CN" altLang="en-US" sz="3200" dirty="0"/>
              <a:t>。</a:t>
            </a:r>
          </a:p>
          <a:p>
            <a:endParaRPr lang="zh-CN" altLang="en-US" dirty="0"/>
          </a:p>
        </p:txBody>
      </p:sp>
      <p:sp>
        <p:nvSpPr>
          <p:cNvPr id="3" name="标题 2">
            <a:extLst>
              <a:ext uri="{FF2B5EF4-FFF2-40B4-BE49-F238E27FC236}">
                <a16:creationId xmlns:a16="http://schemas.microsoft.com/office/drawing/2014/main" id="{D6B71833-C94F-4638-A907-2C23EB5F1966}"/>
              </a:ext>
            </a:extLst>
          </p:cNvPr>
          <p:cNvSpPr>
            <a:spLocks noGrp="1"/>
          </p:cNvSpPr>
          <p:nvPr>
            <p:ph type="title"/>
          </p:nvPr>
        </p:nvSpPr>
        <p:spPr/>
        <p:txBody>
          <a:bodyPr/>
          <a:lstStyle/>
          <a:p>
            <a:r>
              <a:rPr lang="en-US" altLang="zh-CN" sz="3600" dirty="0">
                <a:solidFill>
                  <a:schemeClr val="folHlink"/>
                </a:solidFill>
              </a:rPr>
              <a:t>3</a:t>
            </a:r>
            <a:r>
              <a:rPr lang="zh-CN" altLang="en-US" sz="3600" dirty="0">
                <a:solidFill>
                  <a:schemeClr val="folHlink"/>
                </a:solidFill>
              </a:rPr>
              <a:t>）进程调度信息</a:t>
            </a:r>
            <a:br>
              <a:rPr lang="zh-CN" altLang="en-US" dirty="0">
                <a:solidFill>
                  <a:schemeClr val="folHlink"/>
                </a:solidFill>
              </a:rPr>
            </a:br>
            <a:endParaRPr lang="zh-CN" altLang="en-US" dirty="0"/>
          </a:p>
        </p:txBody>
      </p:sp>
    </p:spTree>
    <p:extLst>
      <p:ext uri="{BB962C8B-B14F-4D97-AF65-F5344CB8AC3E}">
        <p14:creationId xmlns:p14="http://schemas.microsoft.com/office/powerpoint/2010/main" val="3983484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BA4AC46-7AE8-4327-A54C-1E5292EC01F6}"/>
              </a:ext>
            </a:extLst>
          </p:cNvPr>
          <p:cNvSpPr>
            <a:spLocks noGrp="1" noRot="1" noChangeArrowheads="1"/>
          </p:cNvSpPr>
          <p:nvPr/>
        </p:nvSpPr>
        <p:spPr bwMode="auto">
          <a:xfrm>
            <a:off x="477895" y="112713"/>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eaLnBrk="1" hangingPunct="1">
              <a:defRPr/>
            </a:pPr>
            <a:r>
              <a:rPr lang="en-US" altLang="zh-CN" sz="3600" b="1" dirty="0">
                <a:solidFill>
                  <a:schemeClr val="folHlink"/>
                </a:solidFill>
                <a:latin typeface="+mj-ea"/>
              </a:rPr>
              <a:t>4</a:t>
            </a:r>
            <a:r>
              <a:rPr lang="zh-CN" altLang="en-US" sz="3600" b="1" dirty="0">
                <a:solidFill>
                  <a:schemeClr val="folHlink"/>
                </a:solidFill>
                <a:latin typeface="+mj-ea"/>
              </a:rPr>
              <a:t>）进程控制信息</a:t>
            </a:r>
          </a:p>
        </p:txBody>
      </p:sp>
      <p:sp>
        <p:nvSpPr>
          <p:cNvPr id="7" name="Rectangle 3">
            <a:extLst>
              <a:ext uri="{FF2B5EF4-FFF2-40B4-BE49-F238E27FC236}">
                <a16:creationId xmlns:a16="http://schemas.microsoft.com/office/drawing/2014/main" id="{661CD91B-CCAE-437C-B8AE-B2646CA0644F}"/>
              </a:ext>
            </a:extLst>
          </p:cNvPr>
          <p:cNvSpPr>
            <a:spLocks noGrp="1" noRot="1" noChangeArrowheads="1"/>
          </p:cNvSpPr>
          <p:nvPr/>
        </p:nvSpPr>
        <p:spPr bwMode="auto">
          <a:xfrm>
            <a:off x="477895" y="1563228"/>
            <a:ext cx="8214413" cy="518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eaLnBrk="1" hangingPunct="1">
              <a:buFont typeface="Wingdings 2" panose="05020102010507070707" pitchFamily="18" charset="2"/>
              <a:buNone/>
            </a:pPr>
            <a:r>
              <a:rPr lang="en-US" altLang="zh-CN" sz="2800" b="1" dirty="0">
                <a:solidFill>
                  <a:srgbClr val="C00000"/>
                </a:solidFill>
                <a:latin typeface="+mj-ea"/>
                <a:ea typeface="+mj-ea"/>
              </a:rPr>
              <a:t>①</a:t>
            </a:r>
            <a:r>
              <a:rPr lang="zh-CN" altLang="en-US" sz="2800" b="1" dirty="0">
                <a:solidFill>
                  <a:srgbClr val="C00000"/>
                </a:solidFill>
                <a:latin typeface="+mj-ea"/>
                <a:ea typeface="+mj-ea"/>
              </a:rPr>
              <a:t>程序和数据的地址</a:t>
            </a:r>
            <a:endParaRPr lang="en-US" altLang="zh-CN" sz="2800" b="1" dirty="0">
              <a:solidFill>
                <a:srgbClr val="C00000"/>
              </a:solidFill>
              <a:latin typeface="+mj-ea"/>
              <a:ea typeface="+mj-ea"/>
            </a:endParaRPr>
          </a:p>
          <a:p>
            <a:pPr eaLnBrk="1" hangingPunct="1">
              <a:buFont typeface="Wingdings 2" panose="05020102010507070707" pitchFamily="18" charset="2"/>
              <a:buNone/>
            </a:pPr>
            <a:r>
              <a:rPr lang="en-US" altLang="zh-CN" sz="2800" b="1" dirty="0">
                <a:latin typeface="+mj-ea"/>
                <a:ea typeface="+mj-ea"/>
              </a:rPr>
              <a:t>       --</a:t>
            </a:r>
            <a:r>
              <a:rPr lang="zh-CN" altLang="en-US" sz="2800" b="1" dirty="0">
                <a:latin typeface="+mj-ea"/>
                <a:ea typeface="+mj-ea"/>
              </a:rPr>
              <a:t>进程的程序和数据所在的内存或外存地址。</a:t>
            </a:r>
          </a:p>
          <a:p>
            <a:pPr eaLnBrk="1" hangingPunct="1">
              <a:buNone/>
            </a:pPr>
            <a:r>
              <a:rPr lang="zh-CN" altLang="en-US" sz="2800" b="1" dirty="0">
                <a:solidFill>
                  <a:srgbClr val="C00000"/>
                </a:solidFill>
                <a:latin typeface="+mj-ea"/>
                <a:ea typeface="+mj-ea"/>
              </a:rPr>
              <a:t>②进程同步和通信机制</a:t>
            </a:r>
            <a:endParaRPr lang="en-US" altLang="zh-CN" sz="2800" b="1" dirty="0">
              <a:solidFill>
                <a:srgbClr val="C00000"/>
              </a:solidFill>
              <a:latin typeface="+mj-ea"/>
              <a:ea typeface="+mj-ea"/>
            </a:endParaRPr>
          </a:p>
          <a:p>
            <a:pPr eaLnBrk="1" hangingPunct="1">
              <a:buClrTx/>
              <a:buSzTx/>
              <a:buFontTx/>
              <a:buNone/>
            </a:pPr>
            <a:r>
              <a:rPr lang="en-US" altLang="zh-CN" sz="2800" b="1" dirty="0">
                <a:latin typeface="+mj-ea"/>
                <a:ea typeface="+mj-ea"/>
              </a:rPr>
              <a:t>      --</a:t>
            </a:r>
            <a:r>
              <a:rPr lang="zh-CN" altLang="en-US" sz="2800" b="1" dirty="0">
                <a:latin typeface="+mj-ea"/>
                <a:ea typeface="+mj-ea"/>
              </a:rPr>
              <a:t>实现进程同步和进程通信时必需的机制，如消息队列指针、信号量等。</a:t>
            </a:r>
          </a:p>
          <a:p>
            <a:pPr eaLnBrk="1" hangingPunct="1">
              <a:buNone/>
            </a:pPr>
            <a:r>
              <a:rPr lang="zh-CN" altLang="en-US" sz="2800" b="1" dirty="0">
                <a:solidFill>
                  <a:srgbClr val="C00000"/>
                </a:solidFill>
                <a:latin typeface="+mj-ea"/>
                <a:ea typeface="+mj-ea"/>
              </a:rPr>
              <a:t>③资源清单</a:t>
            </a:r>
            <a:endParaRPr lang="en-US" altLang="zh-CN" sz="2800" b="1" dirty="0">
              <a:solidFill>
                <a:srgbClr val="C00000"/>
              </a:solidFill>
              <a:latin typeface="+mj-ea"/>
              <a:ea typeface="+mj-ea"/>
            </a:endParaRPr>
          </a:p>
          <a:p>
            <a:pPr eaLnBrk="1" hangingPunct="1">
              <a:buClrTx/>
              <a:buSzTx/>
              <a:buFontTx/>
              <a:buNone/>
            </a:pPr>
            <a:r>
              <a:rPr lang="en-US" altLang="zh-CN" sz="2800" b="1" dirty="0">
                <a:latin typeface="+mj-ea"/>
                <a:ea typeface="+mj-ea"/>
              </a:rPr>
              <a:t>     --</a:t>
            </a:r>
            <a:r>
              <a:rPr lang="zh-CN" altLang="en-US" sz="2800" b="1" dirty="0">
                <a:latin typeface="+mj-ea"/>
                <a:ea typeface="+mj-ea"/>
              </a:rPr>
              <a:t>进程所需的全部资源及已经分配到该进程的资源的清单；</a:t>
            </a:r>
          </a:p>
          <a:p>
            <a:pPr eaLnBrk="1" hangingPunct="1">
              <a:buNone/>
            </a:pPr>
            <a:r>
              <a:rPr lang="zh-CN" altLang="en-US" sz="2800" b="1" dirty="0">
                <a:solidFill>
                  <a:srgbClr val="C00000"/>
                </a:solidFill>
                <a:latin typeface="+mj-ea"/>
                <a:ea typeface="+mj-ea"/>
              </a:rPr>
              <a:t>④链接指针</a:t>
            </a:r>
            <a:endParaRPr lang="en-US" altLang="zh-CN" sz="2800" b="1" dirty="0">
              <a:solidFill>
                <a:srgbClr val="C00000"/>
              </a:solidFill>
              <a:latin typeface="+mj-ea"/>
              <a:ea typeface="+mj-ea"/>
            </a:endParaRPr>
          </a:p>
          <a:p>
            <a:pPr eaLnBrk="1" hangingPunct="1">
              <a:buClrTx/>
              <a:buSzTx/>
              <a:buFontTx/>
              <a:buNone/>
            </a:pPr>
            <a:r>
              <a:rPr lang="en-US" altLang="zh-CN" sz="2800" b="1" dirty="0">
                <a:latin typeface="+mj-ea"/>
                <a:ea typeface="+mj-ea"/>
              </a:rPr>
              <a:t>     --</a:t>
            </a:r>
            <a:r>
              <a:rPr lang="zh-CN" altLang="en-US" sz="2800" b="1" dirty="0">
                <a:latin typeface="+mj-ea"/>
                <a:ea typeface="+mj-ea"/>
              </a:rPr>
              <a:t>本队列</a:t>
            </a:r>
            <a:r>
              <a:rPr kumimoji="1" lang="zh-CN" altLang="en-US" sz="2800" b="1" dirty="0">
                <a:latin typeface="+mj-ea"/>
                <a:ea typeface="+mj-ea"/>
              </a:rPr>
              <a:t>下一个进程的</a:t>
            </a:r>
            <a:r>
              <a:rPr kumimoji="1" lang="en-US" altLang="zh-CN" sz="2800" b="1" dirty="0">
                <a:latin typeface="+mj-ea"/>
                <a:ea typeface="+mj-ea"/>
              </a:rPr>
              <a:t>PCB</a:t>
            </a:r>
            <a:r>
              <a:rPr kumimoji="1" lang="zh-CN" altLang="en-US" sz="2800" b="1" dirty="0">
                <a:latin typeface="+mj-ea"/>
                <a:ea typeface="+mj-ea"/>
              </a:rPr>
              <a:t>的首地址。 </a:t>
            </a:r>
          </a:p>
          <a:p>
            <a:pPr eaLnBrk="1" hangingPunct="1">
              <a:buClrTx/>
              <a:buSzTx/>
              <a:buFontTx/>
              <a:buNone/>
            </a:pPr>
            <a:endParaRPr lang="en-US" altLang="zh-CN" sz="2800" b="1" dirty="0">
              <a:latin typeface="+mj-ea"/>
              <a:ea typeface="+mj-ea"/>
            </a:endParaRPr>
          </a:p>
        </p:txBody>
      </p:sp>
    </p:spTree>
    <p:extLst>
      <p:ext uri="{BB962C8B-B14F-4D97-AF65-F5344CB8AC3E}">
        <p14:creationId xmlns:p14="http://schemas.microsoft.com/office/powerpoint/2010/main" val="2792349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8F3838C-FD69-4A49-8882-64CED63C67A7}"/>
              </a:ext>
            </a:extLst>
          </p:cNvPr>
          <p:cNvSpPr/>
          <p:nvPr/>
        </p:nvSpPr>
        <p:spPr>
          <a:xfrm>
            <a:off x="762000" y="533400"/>
            <a:ext cx="6880225" cy="769938"/>
          </a:xfrm>
          <a:prstGeom prst="rect">
            <a:avLst/>
          </a:prstGeom>
        </p:spPr>
        <p:txBody>
          <a:bodyPr wrap="none">
            <a:spAutoFit/>
          </a:bodyPr>
          <a:lstStyle/>
          <a:p>
            <a:pPr eaLnBrk="1" hangingPunct="1">
              <a:defRPr/>
            </a:pPr>
            <a:r>
              <a:rPr lang="en-US" altLang="zh-CN" sz="4400" b="1" kern="0" dirty="0">
                <a:solidFill>
                  <a:srgbClr val="0039AC"/>
                </a:solidFill>
                <a:effectLst>
                  <a:outerShdw blurRad="38100" dist="38100" dir="2700000" algn="tl">
                    <a:srgbClr val="000000"/>
                  </a:outerShdw>
                </a:effectLst>
                <a:latin typeface="Arial"/>
                <a:ea typeface="宋体"/>
                <a:cs typeface="+mj-cs"/>
              </a:rPr>
              <a:t>3</a:t>
            </a:r>
            <a:r>
              <a:rPr lang="zh-CN" altLang="en-US" sz="4400" b="1" kern="0" dirty="0">
                <a:solidFill>
                  <a:srgbClr val="0039AC"/>
                </a:solidFill>
                <a:effectLst>
                  <a:outerShdw blurRad="38100" dist="38100" dir="2700000" algn="tl">
                    <a:srgbClr val="000000"/>
                  </a:outerShdw>
                </a:effectLst>
                <a:latin typeface="Arial"/>
                <a:ea typeface="宋体"/>
                <a:cs typeface="+mj-cs"/>
              </a:rPr>
              <a:t>．进程控制块的组织方式 </a:t>
            </a:r>
            <a:endParaRPr lang="zh-CN" altLang="en-US" dirty="0">
              <a:latin typeface="Arial" charset="0"/>
            </a:endParaRPr>
          </a:p>
        </p:txBody>
      </p:sp>
      <p:sp>
        <p:nvSpPr>
          <p:cNvPr id="4" name="Rectangle 3">
            <a:extLst>
              <a:ext uri="{FF2B5EF4-FFF2-40B4-BE49-F238E27FC236}">
                <a16:creationId xmlns:a16="http://schemas.microsoft.com/office/drawing/2014/main" id="{582B05DA-B8BF-44E2-B003-06CFCC4E0245}"/>
              </a:ext>
            </a:extLst>
          </p:cNvPr>
          <p:cNvSpPr txBox="1">
            <a:spLocks noRot="1" noChangeArrowheads="1"/>
          </p:cNvSpPr>
          <p:nvPr/>
        </p:nvSpPr>
        <p:spPr bwMode="auto">
          <a:xfrm>
            <a:off x="533400" y="1828800"/>
            <a:ext cx="8077200" cy="4498975"/>
          </a:xfrm>
          <a:prstGeom prst="rect">
            <a:avLst/>
          </a:prstGeom>
          <a:noFill/>
          <a:ln w="9525">
            <a:noFill/>
            <a:miter lim="800000"/>
            <a:headEnd/>
            <a:tailEnd/>
          </a:ln>
        </p:spPr>
        <p:txBody>
          <a:bodyPr/>
          <a:lstStyle/>
          <a:p>
            <a:pPr marL="342900" indent="-342900" algn="just" eaLnBrk="1" hangingPunct="1">
              <a:spcBef>
                <a:spcPct val="20000"/>
              </a:spcBef>
              <a:buClr>
                <a:schemeClr val="folHlink"/>
              </a:buClr>
              <a:buSzPct val="85000"/>
              <a:buFont typeface="Wingdings 2" pitchFamily="18" charset="2"/>
              <a:buNone/>
              <a:defRPr/>
            </a:pPr>
            <a:r>
              <a:rPr lang="en-US" altLang="zh-CN" sz="3200" b="1" kern="0" dirty="0">
                <a:solidFill>
                  <a:srgbClr val="0066FF"/>
                </a:solidFill>
                <a:latin typeface="+mn-lt"/>
                <a:ea typeface="+mn-ea"/>
              </a:rPr>
              <a:t> 1</a:t>
            </a:r>
            <a:r>
              <a:rPr lang="zh-CN" altLang="en-US" sz="3200" b="1" kern="0" dirty="0">
                <a:solidFill>
                  <a:srgbClr val="0066FF"/>
                </a:solidFill>
                <a:latin typeface="+mn-lt"/>
                <a:ea typeface="+mn-ea"/>
              </a:rPr>
              <a:t>）线性方式</a:t>
            </a:r>
          </a:p>
          <a:p>
            <a:pPr marL="342900" indent="-342900" algn="just" eaLnBrk="1" hangingPunct="1">
              <a:spcBef>
                <a:spcPct val="20000"/>
              </a:spcBef>
              <a:buClr>
                <a:schemeClr val="folHlink"/>
              </a:buClr>
              <a:buSzPct val="85000"/>
              <a:buFont typeface="Wingdings 2" pitchFamily="18" charset="2"/>
              <a:buNone/>
              <a:defRPr/>
            </a:pPr>
            <a:r>
              <a:rPr lang="zh-CN" altLang="en-US" sz="2800" b="1" kern="0" dirty="0">
                <a:latin typeface="+mn-lt"/>
                <a:ea typeface="+mn-ea"/>
              </a:rPr>
              <a:t>   把系统中所有的</a:t>
            </a:r>
            <a:r>
              <a:rPr lang="en-US" altLang="zh-CN" sz="2800" b="1" kern="0" dirty="0">
                <a:latin typeface="+mn-lt"/>
                <a:ea typeface="+mn-ea"/>
              </a:rPr>
              <a:t>PCB</a:t>
            </a:r>
            <a:r>
              <a:rPr lang="zh-CN" altLang="en-US" sz="2800" b="1" kern="0" dirty="0">
                <a:latin typeface="+mn-lt"/>
                <a:ea typeface="+mn-ea"/>
              </a:rPr>
              <a:t>都组织在一张线性表中。</a:t>
            </a:r>
          </a:p>
          <a:p>
            <a:pPr marL="342900" indent="-342900" algn="just" eaLnBrk="1" hangingPunct="1">
              <a:spcBef>
                <a:spcPct val="20000"/>
              </a:spcBef>
              <a:buClr>
                <a:schemeClr val="folHlink"/>
              </a:buClr>
              <a:buSzPct val="85000"/>
              <a:buFont typeface="Wingdings 2" pitchFamily="18" charset="2"/>
              <a:buNone/>
              <a:defRPr/>
            </a:pPr>
            <a:r>
              <a:rPr lang="zh-CN" altLang="en-US" sz="3200" b="1" kern="0" dirty="0">
                <a:latin typeface="+mn-lt"/>
                <a:ea typeface="+mn-ea"/>
              </a:rPr>
              <a:t> </a:t>
            </a:r>
          </a:p>
        </p:txBody>
      </p:sp>
      <p:sp>
        <p:nvSpPr>
          <p:cNvPr id="58372" name="Text Box 12">
            <a:extLst>
              <a:ext uri="{FF2B5EF4-FFF2-40B4-BE49-F238E27FC236}">
                <a16:creationId xmlns:a16="http://schemas.microsoft.com/office/drawing/2014/main" id="{C469BD00-CEDC-43FD-A81B-FC8BAAA47CE0}"/>
              </a:ext>
            </a:extLst>
          </p:cNvPr>
          <p:cNvSpPr txBox="1">
            <a:spLocks noChangeArrowheads="1"/>
          </p:cNvSpPr>
          <p:nvPr/>
        </p:nvSpPr>
        <p:spPr bwMode="auto">
          <a:xfrm>
            <a:off x="3733800" y="4713288"/>
            <a:ext cx="1219200" cy="40957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ts val="600"/>
              </a:spcBef>
              <a:spcAft>
                <a:spcPts val="400"/>
              </a:spcAft>
              <a:buClrTx/>
              <a:buSzTx/>
              <a:buFontTx/>
              <a:buNone/>
            </a:pPr>
            <a:r>
              <a:rPr lang="en-US" altLang="zh-CN" sz="1800" b="1">
                <a:latin typeface="Times New Roman" panose="02020603050405020304" pitchFamily="18" charset="0"/>
              </a:rPr>
              <a:t>PCB5</a:t>
            </a:r>
            <a:endParaRPr lang="en-US" altLang="zh-CN" sz="1800" b="1"/>
          </a:p>
        </p:txBody>
      </p:sp>
      <p:sp>
        <p:nvSpPr>
          <p:cNvPr id="58373" name="Text Box 13">
            <a:extLst>
              <a:ext uri="{FF2B5EF4-FFF2-40B4-BE49-F238E27FC236}">
                <a16:creationId xmlns:a16="http://schemas.microsoft.com/office/drawing/2014/main" id="{688E75E3-9E82-4FE1-93B4-9B22DAA6A10E}"/>
              </a:ext>
            </a:extLst>
          </p:cNvPr>
          <p:cNvSpPr txBox="1">
            <a:spLocks noChangeArrowheads="1"/>
          </p:cNvSpPr>
          <p:nvPr/>
        </p:nvSpPr>
        <p:spPr bwMode="auto">
          <a:xfrm>
            <a:off x="3733800" y="5135563"/>
            <a:ext cx="1219200" cy="411162"/>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ts val="600"/>
              </a:spcBef>
              <a:spcAft>
                <a:spcPts val="400"/>
              </a:spcAft>
              <a:buClrTx/>
              <a:buSzTx/>
              <a:buFontTx/>
              <a:buNone/>
            </a:pPr>
            <a:r>
              <a:rPr lang="en-US" altLang="zh-CN" sz="2000" b="1">
                <a:latin typeface="Times New Roman" panose="02020603050405020304" pitchFamily="18" charset="0"/>
              </a:rPr>
              <a:t>PCB6</a:t>
            </a:r>
            <a:endParaRPr lang="en-US" altLang="zh-CN" sz="2000" b="1"/>
          </a:p>
        </p:txBody>
      </p:sp>
      <p:sp>
        <p:nvSpPr>
          <p:cNvPr id="58374" name="Text Box 14">
            <a:extLst>
              <a:ext uri="{FF2B5EF4-FFF2-40B4-BE49-F238E27FC236}">
                <a16:creationId xmlns:a16="http://schemas.microsoft.com/office/drawing/2014/main" id="{A05780F9-9D4B-440B-9FA7-700337E9784F}"/>
              </a:ext>
            </a:extLst>
          </p:cNvPr>
          <p:cNvSpPr txBox="1">
            <a:spLocks noChangeArrowheads="1"/>
          </p:cNvSpPr>
          <p:nvPr/>
        </p:nvSpPr>
        <p:spPr bwMode="auto">
          <a:xfrm>
            <a:off x="3733800" y="5532438"/>
            <a:ext cx="1219200" cy="411162"/>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ts val="600"/>
              </a:spcBef>
              <a:spcAft>
                <a:spcPts val="400"/>
              </a:spcAft>
              <a:buClrTx/>
              <a:buSzTx/>
              <a:buFontTx/>
              <a:buNone/>
            </a:pPr>
            <a:r>
              <a:rPr lang="en-US" altLang="zh-CN" sz="2000" b="1">
                <a:latin typeface="Times New Roman" panose="02020603050405020304" pitchFamily="18" charset="0"/>
              </a:rPr>
              <a:t>PCB7</a:t>
            </a:r>
            <a:endParaRPr lang="en-US" altLang="zh-CN" sz="2000" b="1"/>
          </a:p>
        </p:txBody>
      </p:sp>
      <p:sp>
        <p:nvSpPr>
          <p:cNvPr id="58375" name="Text Box 9">
            <a:extLst>
              <a:ext uri="{FF2B5EF4-FFF2-40B4-BE49-F238E27FC236}">
                <a16:creationId xmlns:a16="http://schemas.microsoft.com/office/drawing/2014/main" id="{A90F5171-9519-4834-A077-ECAF17E9598A}"/>
              </a:ext>
            </a:extLst>
          </p:cNvPr>
          <p:cNvSpPr txBox="1">
            <a:spLocks noChangeArrowheads="1"/>
          </p:cNvSpPr>
          <p:nvPr/>
        </p:nvSpPr>
        <p:spPr bwMode="auto">
          <a:xfrm>
            <a:off x="3733800" y="3551238"/>
            <a:ext cx="1219200" cy="411162"/>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ts val="600"/>
              </a:spcBef>
              <a:spcAft>
                <a:spcPts val="400"/>
              </a:spcAft>
              <a:buClrTx/>
              <a:buSzTx/>
              <a:buFontTx/>
              <a:buNone/>
            </a:pPr>
            <a:r>
              <a:rPr lang="en-US" altLang="zh-CN" sz="1800" b="1">
                <a:latin typeface="Times New Roman" panose="02020603050405020304" pitchFamily="18" charset="0"/>
              </a:rPr>
              <a:t>PCB2</a:t>
            </a:r>
            <a:endParaRPr lang="en-US" altLang="zh-CN" sz="1800" b="1"/>
          </a:p>
        </p:txBody>
      </p:sp>
      <p:sp>
        <p:nvSpPr>
          <p:cNvPr id="58376" name="Text Box 10">
            <a:extLst>
              <a:ext uri="{FF2B5EF4-FFF2-40B4-BE49-F238E27FC236}">
                <a16:creationId xmlns:a16="http://schemas.microsoft.com/office/drawing/2014/main" id="{F16C8762-6AD3-4B5B-A917-12DE1C6608F8}"/>
              </a:ext>
            </a:extLst>
          </p:cNvPr>
          <p:cNvSpPr txBox="1">
            <a:spLocks noChangeArrowheads="1"/>
          </p:cNvSpPr>
          <p:nvPr/>
        </p:nvSpPr>
        <p:spPr bwMode="auto">
          <a:xfrm>
            <a:off x="3735388" y="3895725"/>
            <a:ext cx="1219200" cy="411163"/>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ts val="600"/>
              </a:spcBef>
              <a:spcAft>
                <a:spcPts val="400"/>
              </a:spcAft>
              <a:buClrTx/>
              <a:buSzTx/>
              <a:buFontTx/>
              <a:buNone/>
            </a:pPr>
            <a:r>
              <a:rPr lang="en-US" altLang="zh-CN" sz="1800" b="1">
                <a:latin typeface="Times New Roman" panose="02020603050405020304" pitchFamily="18" charset="0"/>
              </a:rPr>
              <a:t>PCB3</a:t>
            </a:r>
            <a:endParaRPr lang="en-US" altLang="zh-CN" sz="1800" b="1"/>
          </a:p>
        </p:txBody>
      </p:sp>
      <p:sp>
        <p:nvSpPr>
          <p:cNvPr id="58377" name="Text Box 11">
            <a:extLst>
              <a:ext uri="{FF2B5EF4-FFF2-40B4-BE49-F238E27FC236}">
                <a16:creationId xmlns:a16="http://schemas.microsoft.com/office/drawing/2014/main" id="{E0CF950D-AC62-4D95-B417-D61B53B879E1}"/>
              </a:ext>
            </a:extLst>
          </p:cNvPr>
          <p:cNvSpPr txBox="1">
            <a:spLocks noChangeArrowheads="1"/>
          </p:cNvSpPr>
          <p:nvPr/>
        </p:nvSpPr>
        <p:spPr bwMode="auto">
          <a:xfrm>
            <a:off x="3733800" y="4316413"/>
            <a:ext cx="1219200" cy="411162"/>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ts val="600"/>
              </a:spcBef>
              <a:spcAft>
                <a:spcPts val="400"/>
              </a:spcAft>
              <a:buClrTx/>
              <a:buSzTx/>
              <a:buFontTx/>
              <a:buNone/>
            </a:pPr>
            <a:r>
              <a:rPr lang="en-US" altLang="zh-CN" sz="1800" b="1">
                <a:latin typeface="Times New Roman" panose="02020603050405020304" pitchFamily="18" charset="0"/>
              </a:rPr>
              <a:t>PCB4</a:t>
            </a:r>
            <a:endParaRPr lang="en-US" altLang="zh-CN" sz="1800" b="1"/>
          </a:p>
        </p:txBody>
      </p:sp>
      <p:sp>
        <p:nvSpPr>
          <p:cNvPr id="58378" name="Text Box 15">
            <a:extLst>
              <a:ext uri="{FF2B5EF4-FFF2-40B4-BE49-F238E27FC236}">
                <a16:creationId xmlns:a16="http://schemas.microsoft.com/office/drawing/2014/main" id="{FCE9F130-8DC4-4671-94C8-C04284FDABA2}"/>
              </a:ext>
            </a:extLst>
          </p:cNvPr>
          <p:cNvSpPr txBox="1">
            <a:spLocks noChangeArrowheads="1"/>
          </p:cNvSpPr>
          <p:nvPr/>
        </p:nvSpPr>
        <p:spPr bwMode="auto">
          <a:xfrm>
            <a:off x="3733800" y="3170238"/>
            <a:ext cx="1219200" cy="411162"/>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ts val="600"/>
              </a:spcBef>
              <a:spcAft>
                <a:spcPts val="400"/>
              </a:spcAft>
              <a:buClrTx/>
              <a:buSzTx/>
              <a:buFontTx/>
              <a:buNone/>
            </a:pPr>
            <a:r>
              <a:rPr lang="en-US" altLang="zh-CN" sz="1800" b="1">
                <a:latin typeface="Times New Roman" panose="02020603050405020304" pitchFamily="18" charset="0"/>
              </a:rPr>
              <a:t>PCB1</a:t>
            </a:r>
            <a:endParaRPr lang="en-US" altLang="zh-CN" sz="1800" b="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9" name="Group 2">
            <a:extLst>
              <a:ext uri="{FF2B5EF4-FFF2-40B4-BE49-F238E27FC236}">
                <a16:creationId xmlns:a16="http://schemas.microsoft.com/office/drawing/2014/main" id="{CA88C7CD-DC3D-43F4-A5DE-910B910315DC}"/>
              </a:ext>
            </a:extLst>
          </p:cNvPr>
          <p:cNvGrpSpPr>
            <a:grpSpLocks/>
          </p:cNvGrpSpPr>
          <p:nvPr/>
        </p:nvGrpSpPr>
        <p:grpSpPr bwMode="auto">
          <a:xfrm>
            <a:off x="762000" y="2438400"/>
            <a:ext cx="8096250" cy="2743200"/>
            <a:chOff x="528" y="384"/>
            <a:chExt cx="5100" cy="1728"/>
          </a:xfrm>
        </p:grpSpPr>
        <p:sp>
          <p:nvSpPr>
            <p:cNvPr id="60421" name="Rectangle 3">
              <a:extLst>
                <a:ext uri="{FF2B5EF4-FFF2-40B4-BE49-F238E27FC236}">
                  <a16:creationId xmlns:a16="http://schemas.microsoft.com/office/drawing/2014/main" id="{40186EF7-C479-4956-855D-04398A270C22}"/>
                </a:ext>
              </a:extLst>
            </p:cNvPr>
            <p:cNvSpPr>
              <a:spLocks noChangeArrowheads="1"/>
            </p:cNvSpPr>
            <p:nvPr/>
          </p:nvSpPr>
          <p:spPr bwMode="auto">
            <a:xfrm>
              <a:off x="528" y="384"/>
              <a:ext cx="1008" cy="1728"/>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zh-CN" sz="2400" b="1">
                <a:latin typeface="+mj-ea"/>
                <a:ea typeface="+mj-ea"/>
              </a:endParaRPr>
            </a:p>
          </p:txBody>
        </p:sp>
        <p:sp>
          <p:nvSpPr>
            <p:cNvPr id="60422" name="Line 4">
              <a:extLst>
                <a:ext uri="{FF2B5EF4-FFF2-40B4-BE49-F238E27FC236}">
                  <a16:creationId xmlns:a16="http://schemas.microsoft.com/office/drawing/2014/main" id="{7BEEC5D9-1EA2-4F8C-8221-3E128848A46D}"/>
                </a:ext>
              </a:extLst>
            </p:cNvPr>
            <p:cNvSpPr>
              <a:spLocks noChangeShapeType="1"/>
            </p:cNvSpPr>
            <p:nvPr/>
          </p:nvSpPr>
          <p:spPr bwMode="auto">
            <a:xfrm>
              <a:off x="528" y="720"/>
              <a:ext cx="10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23" name="Line 5">
              <a:extLst>
                <a:ext uri="{FF2B5EF4-FFF2-40B4-BE49-F238E27FC236}">
                  <a16:creationId xmlns:a16="http://schemas.microsoft.com/office/drawing/2014/main" id="{C2FFA841-BE06-42FB-8792-95D434736C5C}"/>
                </a:ext>
              </a:extLst>
            </p:cNvPr>
            <p:cNvSpPr>
              <a:spLocks noChangeShapeType="1"/>
            </p:cNvSpPr>
            <p:nvPr/>
          </p:nvSpPr>
          <p:spPr bwMode="auto">
            <a:xfrm>
              <a:off x="528" y="1104"/>
              <a:ext cx="10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24" name="Line 6">
              <a:extLst>
                <a:ext uri="{FF2B5EF4-FFF2-40B4-BE49-F238E27FC236}">
                  <a16:creationId xmlns:a16="http://schemas.microsoft.com/office/drawing/2014/main" id="{3DE4EB2A-C4A1-4FB7-A4E9-BF3EF5585AD3}"/>
                </a:ext>
              </a:extLst>
            </p:cNvPr>
            <p:cNvSpPr>
              <a:spLocks noChangeShapeType="1"/>
            </p:cNvSpPr>
            <p:nvPr/>
          </p:nvSpPr>
          <p:spPr bwMode="auto">
            <a:xfrm>
              <a:off x="528" y="1488"/>
              <a:ext cx="10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25" name="Line 7">
              <a:extLst>
                <a:ext uri="{FF2B5EF4-FFF2-40B4-BE49-F238E27FC236}">
                  <a16:creationId xmlns:a16="http://schemas.microsoft.com/office/drawing/2014/main" id="{BBCB552E-E634-47E2-86C7-BB99754F2559}"/>
                </a:ext>
              </a:extLst>
            </p:cNvPr>
            <p:cNvSpPr>
              <a:spLocks noChangeShapeType="1"/>
            </p:cNvSpPr>
            <p:nvPr/>
          </p:nvSpPr>
          <p:spPr bwMode="auto">
            <a:xfrm>
              <a:off x="528" y="1824"/>
              <a:ext cx="10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26" name="Text Box 8">
              <a:extLst>
                <a:ext uri="{FF2B5EF4-FFF2-40B4-BE49-F238E27FC236}">
                  <a16:creationId xmlns:a16="http://schemas.microsoft.com/office/drawing/2014/main" id="{1AEFA6D2-B8C4-461F-9F73-DD1ED9F268AC}"/>
                </a:ext>
              </a:extLst>
            </p:cNvPr>
            <p:cNvSpPr txBox="1">
              <a:spLocks noChangeArrowheads="1"/>
            </p:cNvSpPr>
            <p:nvPr/>
          </p:nvSpPr>
          <p:spPr bwMode="auto">
            <a:xfrm>
              <a:off x="609" y="799"/>
              <a:ext cx="89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1600" b="1" dirty="0">
                  <a:latin typeface="+mj-ea"/>
                  <a:ea typeface="+mj-ea"/>
                </a:rPr>
                <a:t>就绪队列指针</a:t>
              </a:r>
            </a:p>
          </p:txBody>
        </p:sp>
        <p:sp>
          <p:nvSpPr>
            <p:cNvPr id="60427" name="Text Box 9">
              <a:extLst>
                <a:ext uri="{FF2B5EF4-FFF2-40B4-BE49-F238E27FC236}">
                  <a16:creationId xmlns:a16="http://schemas.microsoft.com/office/drawing/2014/main" id="{D67287BC-A00D-4120-BFD4-53EE94EB148A}"/>
                </a:ext>
              </a:extLst>
            </p:cNvPr>
            <p:cNvSpPr txBox="1">
              <a:spLocks noChangeArrowheads="1"/>
            </p:cNvSpPr>
            <p:nvPr/>
          </p:nvSpPr>
          <p:spPr bwMode="auto">
            <a:xfrm>
              <a:off x="624" y="1152"/>
              <a:ext cx="89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1600" b="1" dirty="0">
                  <a:latin typeface="+mj-ea"/>
                  <a:ea typeface="+mj-ea"/>
                </a:rPr>
                <a:t>阻塞队列指针</a:t>
              </a:r>
            </a:p>
          </p:txBody>
        </p:sp>
        <p:sp>
          <p:nvSpPr>
            <p:cNvPr id="60428" name="Text Box 10">
              <a:extLst>
                <a:ext uri="{FF2B5EF4-FFF2-40B4-BE49-F238E27FC236}">
                  <a16:creationId xmlns:a16="http://schemas.microsoft.com/office/drawing/2014/main" id="{A25A4D64-B12C-43A5-B720-3311437DFF36}"/>
                </a:ext>
              </a:extLst>
            </p:cNvPr>
            <p:cNvSpPr txBox="1">
              <a:spLocks noChangeArrowheads="1"/>
            </p:cNvSpPr>
            <p:nvPr/>
          </p:nvSpPr>
          <p:spPr bwMode="auto">
            <a:xfrm>
              <a:off x="614" y="1567"/>
              <a:ext cx="89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1600" b="1">
                  <a:latin typeface="+mj-ea"/>
                  <a:ea typeface="+mj-ea"/>
                </a:rPr>
                <a:t>空白队列指针</a:t>
              </a:r>
            </a:p>
          </p:txBody>
        </p:sp>
        <p:grpSp>
          <p:nvGrpSpPr>
            <p:cNvPr id="60429" name="Group 11">
              <a:extLst>
                <a:ext uri="{FF2B5EF4-FFF2-40B4-BE49-F238E27FC236}">
                  <a16:creationId xmlns:a16="http://schemas.microsoft.com/office/drawing/2014/main" id="{BBC275C3-5FD8-4451-AE42-46264E76212C}"/>
                </a:ext>
              </a:extLst>
            </p:cNvPr>
            <p:cNvGrpSpPr>
              <a:grpSpLocks/>
            </p:cNvGrpSpPr>
            <p:nvPr/>
          </p:nvGrpSpPr>
          <p:grpSpPr bwMode="auto">
            <a:xfrm>
              <a:off x="2016" y="768"/>
              <a:ext cx="720" cy="240"/>
              <a:chOff x="2016" y="768"/>
              <a:chExt cx="720" cy="240"/>
            </a:xfrm>
          </p:grpSpPr>
          <p:sp>
            <p:nvSpPr>
              <p:cNvPr id="60472" name="Rectangle 12">
                <a:extLst>
                  <a:ext uri="{FF2B5EF4-FFF2-40B4-BE49-F238E27FC236}">
                    <a16:creationId xmlns:a16="http://schemas.microsoft.com/office/drawing/2014/main" id="{A160F4C7-7B97-436D-A02C-4A77089DF69F}"/>
                  </a:ext>
                </a:extLst>
              </p:cNvPr>
              <p:cNvSpPr>
                <a:spLocks noChangeArrowheads="1"/>
              </p:cNvSpPr>
              <p:nvPr/>
            </p:nvSpPr>
            <p:spPr bwMode="auto">
              <a:xfrm>
                <a:off x="2016" y="768"/>
                <a:ext cx="720" cy="240"/>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b="1">
                    <a:latin typeface="+mj-ea"/>
                    <a:ea typeface="+mj-ea"/>
                  </a:rPr>
                  <a:t>PCB1</a:t>
                </a:r>
              </a:p>
            </p:txBody>
          </p:sp>
          <p:sp>
            <p:nvSpPr>
              <p:cNvPr id="60473" name="Line 13">
                <a:extLst>
                  <a:ext uri="{FF2B5EF4-FFF2-40B4-BE49-F238E27FC236}">
                    <a16:creationId xmlns:a16="http://schemas.microsoft.com/office/drawing/2014/main" id="{65EDCFC7-602F-4A5B-8293-F9A1DCE7E38F}"/>
                  </a:ext>
                </a:extLst>
              </p:cNvPr>
              <p:cNvSpPr>
                <a:spLocks noChangeShapeType="1"/>
              </p:cNvSpPr>
              <p:nvPr/>
            </p:nvSpPr>
            <p:spPr bwMode="auto">
              <a:xfrm>
                <a:off x="2592" y="76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grpSp>
        <p:grpSp>
          <p:nvGrpSpPr>
            <p:cNvPr id="60430" name="Group 14">
              <a:extLst>
                <a:ext uri="{FF2B5EF4-FFF2-40B4-BE49-F238E27FC236}">
                  <a16:creationId xmlns:a16="http://schemas.microsoft.com/office/drawing/2014/main" id="{B43B90D3-A91A-4AE8-A56D-7DF9ABE7A1DD}"/>
                </a:ext>
              </a:extLst>
            </p:cNvPr>
            <p:cNvGrpSpPr>
              <a:grpSpLocks/>
            </p:cNvGrpSpPr>
            <p:nvPr/>
          </p:nvGrpSpPr>
          <p:grpSpPr bwMode="auto">
            <a:xfrm>
              <a:off x="3216" y="768"/>
              <a:ext cx="720" cy="240"/>
              <a:chOff x="2016" y="768"/>
              <a:chExt cx="720" cy="240"/>
            </a:xfrm>
          </p:grpSpPr>
          <p:sp>
            <p:nvSpPr>
              <p:cNvPr id="60470" name="Rectangle 15">
                <a:extLst>
                  <a:ext uri="{FF2B5EF4-FFF2-40B4-BE49-F238E27FC236}">
                    <a16:creationId xmlns:a16="http://schemas.microsoft.com/office/drawing/2014/main" id="{A9615ABB-9770-47C8-A010-969FF6363252}"/>
                  </a:ext>
                </a:extLst>
              </p:cNvPr>
              <p:cNvSpPr>
                <a:spLocks noChangeArrowheads="1"/>
              </p:cNvSpPr>
              <p:nvPr/>
            </p:nvSpPr>
            <p:spPr bwMode="auto">
              <a:xfrm>
                <a:off x="2016" y="768"/>
                <a:ext cx="720" cy="240"/>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b="1">
                    <a:latin typeface="+mj-ea"/>
                    <a:ea typeface="+mj-ea"/>
                  </a:rPr>
                  <a:t>PCB2</a:t>
                </a:r>
              </a:p>
            </p:txBody>
          </p:sp>
          <p:sp>
            <p:nvSpPr>
              <p:cNvPr id="60471" name="Line 16">
                <a:extLst>
                  <a:ext uri="{FF2B5EF4-FFF2-40B4-BE49-F238E27FC236}">
                    <a16:creationId xmlns:a16="http://schemas.microsoft.com/office/drawing/2014/main" id="{C2EA85EF-3DA5-49E3-8ED0-7DF3C179B5F7}"/>
                  </a:ext>
                </a:extLst>
              </p:cNvPr>
              <p:cNvSpPr>
                <a:spLocks noChangeShapeType="1"/>
              </p:cNvSpPr>
              <p:nvPr/>
            </p:nvSpPr>
            <p:spPr bwMode="auto">
              <a:xfrm>
                <a:off x="2592" y="76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grpSp>
        <p:grpSp>
          <p:nvGrpSpPr>
            <p:cNvPr id="60431" name="Group 17">
              <a:extLst>
                <a:ext uri="{FF2B5EF4-FFF2-40B4-BE49-F238E27FC236}">
                  <a16:creationId xmlns:a16="http://schemas.microsoft.com/office/drawing/2014/main" id="{CF2D38E2-7528-4C75-8A72-77A331CF2AC8}"/>
                </a:ext>
              </a:extLst>
            </p:cNvPr>
            <p:cNvGrpSpPr>
              <a:grpSpLocks/>
            </p:cNvGrpSpPr>
            <p:nvPr/>
          </p:nvGrpSpPr>
          <p:grpSpPr bwMode="auto">
            <a:xfrm>
              <a:off x="4752" y="720"/>
              <a:ext cx="816" cy="240"/>
              <a:chOff x="2016" y="768"/>
              <a:chExt cx="720" cy="240"/>
            </a:xfrm>
          </p:grpSpPr>
          <p:sp>
            <p:nvSpPr>
              <p:cNvPr id="60468" name="Rectangle 18">
                <a:extLst>
                  <a:ext uri="{FF2B5EF4-FFF2-40B4-BE49-F238E27FC236}">
                    <a16:creationId xmlns:a16="http://schemas.microsoft.com/office/drawing/2014/main" id="{C36A223F-86E4-4547-8B34-B0A6A5AA770C}"/>
                  </a:ext>
                </a:extLst>
              </p:cNvPr>
              <p:cNvSpPr>
                <a:spLocks noChangeArrowheads="1"/>
              </p:cNvSpPr>
              <p:nvPr/>
            </p:nvSpPr>
            <p:spPr bwMode="auto">
              <a:xfrm>
                <a:off x="2016" y="768"/>
                <a:ext cx="720" cy="240"/>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b="1">
                    <a:latin typeface="+mj-ea"/>
                    <a:ea typeface="+mj-ea"/>
                  </a:rPr>
                  <a:t>PCB</a:t>
                </a:r>
                <a:r>
                  <a:rPr kumimoji="1" lang="en-US" altLang="zh-CN" sz="1200" b="1">
                    <a:latin typeface="+mj-ea"/>
                    <a:ea typeface="+mj-ea"/>
                  </a:rPr>
                  <a:t>m</a:t>
                </a:r>
              </a:p>
            </p:txBody>
          </p:sp>
          <p:sp>
            <p:nvSpPr>
              <p:cNvPr id="60469" name="Line 19">
                <a:extLst>
                  <a:ext uri="{FF2B5EF4-FFF2-40B4-BE49-F238E27FC236}">
                    <a16:creationId xmlns:a16="http://schemas.microsoft.com/office/drawing/2014/main" id="{51028E12-F82F-4EB8-B4E8-2B06E764F66E}"/>
                  </a:ext>
                </a:extLst>
              </p:cNvPr>
              <p:cNvSpPr>
                <a:spLocks noChangeShapeType="1"/>
              </p:cNvSpPr>
              <p:nvPr/>
            </p:nvSpPr>
            <p:spPr bwMode="auto">
              <a:xfrm>
                <a:off x="2592" y="76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grpSp>
        <p:grpSp>
          <p:nvGrpSpPr>
            <p:cNvPr id="60432" name="Group 20">
              <a:extLst>
                <a:ext uri="{FF2B5EF4-FFF2-40B4-BE49-F238E27FC236}">
                  <a16:creationId xmlns:a16="http://schemas.microsoft.com/office/drawing/2014/main" id="{D521B590-07E2-440B-93DD-6F7FE998D6BA}"/>
                </a:ext>
              </a:extLst>
            </p:cNvPr>
            <p:cNvGrpSpPr>
              <a:grpSpLocks/>
            </p:cNvGrpSpPr>
            <p:nvPr/>
          </p:nvGrpSpPr>
          <p:grpSpPr bwMode="auto">
            <a:xfrm>
              <a:off x="2016" y="1200"/>
              <a:ext cx="720" cy="240"/>
              <a:chOff x="2016" y="768"/>
              <a:chExt cx="720" cy="240"/>
            </a:xfrm>
          </p:grpSpPr>
          <p:sp>
            <p:nvSpPr>
              <p:cNvPr id="60466" name="Rectangle 21">
                <a:extLst>
                  <a:ext uri="{FF2B5EF4-FFF2-40B4-BE49-F238E27FC236}">
                    <a16:creationId xmlns:a16="http://schemas.microsoft.com/office/drawing/2014/main" id="{8D560C3E-B64E-438D-82FA-9955574C9896}"/>
                  </a:ext>
                </a:extLst>
              </p:cNvPr>
              <p:cNvSpPr>
                <a:spLocks noChangeArrowheads="1"/>
              </p:cNvSpPr>
              <p:nvPr/>
            </p:nvSpPr>
            <p:spPr bwMode="auto">
              <a:xfrm>
                <a:off x="2016" y="768"/>
                <a:ext cx="720" cy="24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b="1">
                    <a:latin typeface="+mj-ea"/>
                    <a:ea typeface="+mj-ea"/>
                  </a:rPr>
                  <a:t>PCB1</a:t>
                </a:r>
              </a:p>
            </p:txBody>
          </p:sp>
          <p:sp>
            <p:nvSpPr>
              <p:cNvPr id="60467" name="Line 22">
                <a:extLst>
                  <a:ext uri="{FF2B5EF4-FFF2-40B4-BE49-F238E27FC236}">
                    <a16:creationId xmlns:a16="http://schemas.microsoft.com/office/drawing/2014/main" id="{B60E9ABD-2145-4DD7-A354-FDE942F93FBF}"/>
                  </a:ext>
                </a:extLst>
              </p:cNvPr>
              <p:cNvSpPr>
                <a:spLocks noChangeShapeType="1"/>
              </p:cNvSpPr>
              <p:nvPr/>
            </p:nvSpPr>
            <p:spPr bwMode="auto">
              <a:xfrm>
                <a:off x="2592" y="76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grpSp>
        <p:grpSp>
          <p:nvGrpSpPr>
            <p:cNvPr id="60433" name="Group 23">
              <a:extLst>
                <a:ext uri="{FF2B5EF4-FFF2-40B4-BE49-F238E27FC236}">
                  <a16:creationId xmlns:a16="http://schemas.microsoft.com/office/drawing/2014/main" id="{F9EFDF91-E561-4125-BDA2-3A0D98ED23D7}"/>
                </a:ext>
              </a:extLst>
            </p:cNvPr>
            <p:cNvGrpSpPr>
              <a:grpSpLocks/>
            </p:cNvGrpSpPr>
            <p:nvPr/>
          </p:nvGrpSpPr>
          <p:grpSpPr bwMode="auto">
            <a:xfrm>
              <a:off x="3264" y="1200"/>
              <a:ext cx="720" cy="240"/>
              <a:chOff x="2016" y="768"/>
              <a:chExt cx="720" cy="240"/>
            </a:xfrm>
          </p:grpSpPr>
          <p:sp>
            <p:nvSpPr>
              <p:cNvPr id="60464" name="Rectangle 24">
                <a:extLst>
                  <a:ext uri="{FF2B5EF4-FFF2-40B4-BE49-F238E27FC236}">
                    <a16:creationId xmlns:a16="http://schemas.microsoft.com/office/drawing/2014/main" id="{9A3CFA21-B7B5-4BB8-9549-1D52D0C117D3}"/>
                  </a:ext>
                </a:extLst>
              </p:cNvPr>
              <p:cNvSpPr>
                <a:spLocks noChangeArrowheads="1"/>
              </p:cNvSpPr>
              <p:nvPr/>
            </p:nvSpPr>
            <p:spPr bwMode="auto">
              <a:xfrm>
                <a:off x="2016" y="768"/>
                <a:ext cx="720" cy="24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b="1">
                    <a:latin typeface="+mj-ea"/>
                    <a:ea typeface="+mj-ea"/>
                  </a:rPr>
                  <a:t>PCB2</a:t>
                </a:r>
              </a:p>
            </p:txBody>
          </p:sp>
          <p:sp>
            <p:nvSpPr>
              <p:cNvPr id="60465" name="Line 25">
                <a:extLst>
                  <a:ext uri="{FF2B5EF4-FFF2-40B4-BE49-F238E27FC236}">
                    <a16:creationId xmlns:a16="http://schemas.microsoft.com/office/drawing/2014/main" id="{8756CA49-DCEE-42F7-A4CD-C6426FABD68B}"/>
                  </a:ext>
                </a:extLst>
              </p:cNvPr>
              <p:cNvSpPr>
                <a:spLocks noChangeShapeType="1"/>
              </p:cNvSpPr>
              <p:nvPr/>
            </p:nvSpPr>
            <p:spPr bwMode="auto">
              <a:xfrm>
                <a:off x="2592" y="76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grpSp>
        <p:grpSp>
          <p:nvGrpSpPr>
            <p:cNvPr id="60434" name="Group 26">
              <a:extLst>
                <a:ext uri="{FF2B5EF4-FFF2-40B4-BE49-F238E27FC236}">
                  <a16:creationId xmlns:a16="http://schemas.microsoft.com/office/drawing/2014/main" id="{54844001-EE96-460F-AFF3-40F2C2C5C8A9}"/>
                </a:ext>
              </a:extLst>
            </p:cNvPr>
            <p:cNvGrpSpPr>
              <a:grpSpLocks/>
            </p:cNvGrpSpPr>
            <p:nvPr/>
          </p:nvGrpSpPr>
          <p:grpSpPr bwMode="auto">
            <a:xfrm>
              <a:off x="4806" y="1152"/>
              <a:ext cx="810" cy="258"/>
              <a:chOff x="1926" y="768"/>
              <a:chExt cx="810" cy="258"/>
            </a:xfrm>
          </p:grpSpPr>
          <p:sp>
            <p:nvSpPr>
              <p:cNvPr id="60462" name="Rectangle 27">
                <a:extLst>
                  <a:ext uri="{FF2B5EF4-FFF2-40B4-BE49-F238E27FC236}">
                    <a16:creationId xmlns:a16="http://schemas.microsoft.com/office/drawing/2014/main" id="{29769989-36F4-4B4F-8492-9D223E380137}"/>
                  </a:ext>
                </a:extLst>
              </p:cNvPr>
              <p:cNvSpPr>
                <a:spLocks noChangeArrowheads="1"/>
              </p:cNvSpPr>
              <p:nvPr/>
            </p:nvSpPr>
            <p:spPr bwMode="auto">
              <a:xfrm>
                <a:off x="1926" y="786"/>
                <a:ext cx="810" cy="24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b="1">
                    <a:latin typeface="+mj-ea"/>
                    <a:ea typeface="+mj-ea"/>
                  </a:rPr>
                  <a:t>PCB</a:t>
                </a:r>
                <a:r>
                  <a:rPr kumimoji="1" lang="en-US" altLang="zh-CN" sz="1200" b="1">
                    <a:latin typeface="+mj-ea"/>
                    <a:ea typeface="+mj-ea"/>
                  </a:rPr>
                  <a:t>n</a:t>
                </a:r>
              </a:p>
            </p:txBody>
          </p:sp>
          <p:sp>
            <p:nvSpPr>
              <p:cNvPr id="60463" name="Line 28">
                <a:extLst>
                  <a:ext uri="{FF2B5EF4-FFF2-40B4-BE49-F238E27FC236}">
                    <a16:creationId xmlns:a16="http://schemas.microsoft.com/office/drawing/2014/main" id="{63913173-22DD-4E73-BDCA-D2EA65E4C2B0}"/>
                  </a:ext>
                </a:extLst>
              </p:cNvPr>
              <p:cNvSpPr>
                <a:spLocks noChangeShapeType="1"/>
              </p:cNvSpPr>
              <p:nvPr/>
            </p:nvSpPr>
            <p:spPr bwMode="auto">
              <a:xfrm>
                <a:off x="2544" y="76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grpSp>
        <p:grpSp>
          <p:nvGrpSpPr>
            <p:cNvPr id="60435" name="Group 29">
              <a:extLst>
                <a:ext uri="{FF2B5EF4-FFF2-40B4-BE49-F238E27FC236}">
                  <a16:creationId xmlns:a16="http://schemas.microsoft.com/office/drawing/2014/main" id="{CD11C9F7-1911-49C8-B6E2-5EFC46F8B7A8}"/>
                </a:ext>
              </a:extLst>
            </p:cNvPr>
            <p:cNvGrpSpPr>
              <a:grpSpLocks/>
            </p:cNvGrpSpPr>
            <p:nvPr/>
          </p:nvGrpSpPr>
          <p:grpSpPr bwMode="auto">
            <a:xfrm>
              <a:off x="2016" y="1584"/>
              <a:ext cx="720" cy="240"/>
              <a:chOff x="2016" y="768"/>
              <a:chExt cx="720" cy="240"/>
            </a:xfrm>
          </p:grpSpPr>
          <p:sp>
            <p:nvSpPr>
              <p:cNvPr id="60460" name="Rectangle 30">
                <a:extLst>
                  <a:ext uri="{FF2B5EF4-FFF2-40B4-BE49-F238E27FC236}">
                    <a16:creationId xmlns:a16="http://schemas.microsoft.com/office/drawing/2014/main" id="{A0B80DE1-DA1F-4670-92B3-411C73A62F78}"/>
                  </a:ext>
                </a:extLst>
              </p:cNvPr>
              <p:cNvSpPr>
                <a:spLocks noChangeArrowheads="1"/>
              </p:cNvSpPr>
              <p:nvPr/>
            </p:nvSpPr>
            <p:spPr bwMode="auto">
              <a:xfrm>
                <a:off x="2016" y="768"/>
                <a:ext cx="720" cy="240"/>
              </a:xfrm>
              <a:prstGeom prst="rect">
                <a:avLst/>
              </a:prstGeom>
              <a:solidFill>
                <a:srgbClr val="FFFFCC"/>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b="1">
                    <a:latin typeface="+mj-ea"/>
                    <a:ea typeface="+mj-ea"/>
                  </a:rPr>
                  <a:t>PCB1</a:t>
                </a:r>
              </a:p>
            </p:txBody>
          </p:sp>
          <p:sp>
            <p:nvSpPr>
              <p:cNvPr id="60461" name="Line 31">
                <a:extLst>
                  <a:ext uri="{FF2B5EF4-FFF2-40B4-BE49-F238E27FC236}">
                    <a16:creationId xmlns:a16="http://schemas.microsoft.com/office/drawing/2014/main" id="{3B65DCEC-EE15-456F-9251-47D9E0446F0F}"/>
                  </a:ext>
                </a:extLst>
              </p:cNvPr>
              <p:cNvSpPr>
                <a:spLocks noChangeShapeType="1"/>
              </p:cNvSpPr>
              <p:nvPr/>
            </p:nvSpPr>
            <p:spPr bwMode="auto">
              <a:xfrm>
                <a:off x="2592" y="76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grpSp>
        <p:grpSp>
          <p:nvGrpSpPr>
            <p:cNvPr id="60436" name="Group 32">
              <a:extLst>
                <a:ext uri="{FF2B5EF4-FFF2-40B4-BE49-F238E27FC236}">
                  <a16:creationId xmlns:a16="http://schemas.microsoft.com/office/drawing/2014/main" id="{E16CD060-A371-4302-8977-3CDA3246A770}"/>
                </a:ext>
              </a:extLst>
            </p:cNvPr>
            <p:cNvGrpSpPr>
              <a:grpSpLocks/>
            </p:cNvGrpSpPr>
            <p:nvPr/>
          </p:nvGrpSpPr>
          <p:grpSpPr bwMode="auto">
            <a:xfrm>
              <a:off x="3264" y="1536"/>
              <a:ext cx="720" cy="240"/>
              <a:chOff x="2016" y="768"/>
              <a:chExt cx="720" cy="240"/>
            </a:xfrm>
          </p:grpSpPr>
          <p:sp>
            <p:nvSpPr>
              <p:cNvPr id="60458" name="Rectangle 33">
                <a:extLst>
                  <a:ext uri="{FF2B5EF4-FFF2-40B4-BE49-F238E27FC236}">
                    <a16:creationId xmlns:a16="http://schemas.microsoft.com/office/drawing/2014/main" id="{306FDAB5-A29E-4166-9334-897CBB25AC9D}"/>
                  </a:ext>
                </a:extLst>
              </p:cNvPr>
              <p:cNvSpPr>
                <a:spLocks noChangeArrowheads="1"/>
              </p:cNvSpPr>
              <p:nvPr/>
            </p:nvSpPr>
            <p:spPr bwMode="auto">
              <a:xfrm>
                <a:off x="2016" y="768"/>
                <a:ext cx="720" cy="240"/>
              </a:xfrm>
              <a:prstGeom prst="rect">
                <a:avLst/>
              </a:prstGeom>
              <a:solidFill>
                <a:srgbClr val="FFFFCC"/>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b="1">
                    <a:latin typeface="+mj-ea"/>
                    <a:ea typeface="+mj-ea"/>
                  </a:rPr>
                  <a:t>PCB2</a:t>
                </a:r>
              </a:p>
            </p:txBody>
          </p:sp>
          <p:sp>
            <p:nvSpPr>
              <p:cNvPr id="60459" name="Line 34">
                <a:extLst>
                  <a:ext uri="{FF2B5EF4-FFF2-40B4-BE49-F238E27FC236}">
                    <a16:creationId xmlns:a16="http://schemas.microsoft.com/office/drawing/2014/main" id="{1D2A9808-1E2D-4FE8-960A-A359B3D27FCC}"/>
                  </a:ext>
                </a:extLst>
              </p:cNvPr>
              <p:cNvSpPr>
                <a:spLocks noChangeShapeType="1"/>
              </p:cNvSpPr>
              <p:nvPr/>
            </p:nvSpPr>
            <p:spPr bwMode="auto">
              <a:xfrm>
                <a:off x="2592" y="76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grpSp>
        <p:grpSp>
          <p:nvGrpSpPr>
            <p:cNvPr id="60437" name="Group 35">
              <a:extLst>
                <a:ext uri="{FF2B5EF4-FFF2-40B4-BE49-F238E27FC236}">
                  <a16:creationId xmlns:a16="http://schemas.microsoft.com/office/drawing/2014/main" id="{36B329A2-8F5E-4354-A8E4-AED2B9646BC0}"/>
                </a:ext>
              </a:extLst>
            </p:cNvPr>
            <p:cNvGrpSpPr>
              <a:grpSpLocks/>
            </p:cNvGrpSpPr>
            <p:nvPr/>
          </p:nvGrpSpPr>
          <p:grpSpPr bwMode="auto">
            <a:xfrm>
              <a:off x="4824" y="1536"/>
              <a:ext cx="792" cy="240"/>
              <a:chOff x="1944" y="768"/>
              <a:chExt cx="792" cy="240"/>
            </a:xfrm>
          </p:grpSpPr>
          <p:sp>
            <p:nvSpPr>
              <p:cNvPr id="60456" name="Rectangle 36">
                <a:extLst>
                  <a:ext uri="{FF2B5EF4-FFF2-40B4-BE49-F238E27FC236}">
                    <a16:creationId xmlns:a16="http://schemas.microsoft.com/office/drawing/2014/main" id="{3E8474B3-9A7B-48C8-B553-ED2974154825}"/>
                  </a:ext>
                </a:extLst>
              </p:cNvPr>
              <p:cNvSpPr>
                <a:spLocks noChangeArrowheads="1"/>
              </p:cNvSpPr>
              <p:nvPr/>
            </p:nvSpPr>
            <p:spPr bwMode="auto">
              <a:xfrm>
                <a:off x="1944" y="768"/>
                <a:ext cx="792" cy="240"/>
              </a:xfrm>
              <a:prstGeom prst="rect">
                <a:avLst/>
              </a:prstGeom>
              <a:solidFill>
                <a:srgbClr val="FFFFCC"/>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b="1">
                    <a:latin typeface="+mj-ea"/>
                    <a:ea typeface="+mj-ea"/>
                  </a:rPr>
                  <a:t>PCBt</a:t>
                </a:r>
              </a:p>
            </p:txBody>
          </p:sp>
          <p:sp>
            <p:nvSpPr>
              <p:cNvPr id="60457" name="Line 37">
                <a:extLst>
                  <a:ext uri="{FF2B5EF4-FFF2-40B4-BE49-F238E27FC236}">
                    <a16:creationId xmlns:a16="http://schemas.microsoft.com/office/drawing/2014/main" id="{3FE5C8D6-EFC5-49CA-A4E8-C92080AAEB6F}"/>
                  </a:ext>
                </a:extLst>
              </p:cNvPr>
              <p:cNvSpPr>
                <a:spLocks noChangeShapeType="1"/>
              </p:cNvSpPr>
              <p:nvPr/>
            </p:nvSpPr>
            <p:spPr bwMode="auto">
              <a:xfrm>
                <a:off x="2544" y="76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grpSp>
        <p:sp>
          <p:nvSpPr>
            <p:cNvPr id="60438" name="Line 38">
              <a:extLst>
                <a:ext uri="{FF2B5EF4-FFF2-40B4-BE49-F238E27FC236}">
                  <a16:creationId xmlns:a16="http://schemas.microsoft.com/office/drawing/2014/main" id="{FDE7150C-840D-47F8-8A58-81EF7678005C}"/>
                </a:ext>
              </a:extLst>
            </p:cNvPr>
            <p:cNvSpPr>
              <a:spLocks noChangeShapeType="1"/>
            </p:cNvSpPr>
            <p:nvPr/>
          </p:nvSpPr>
          <p:spPr bwMode="auto">
            <a:xfrm>
              <a:off x="1536" y="864"/>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39" name="Line 39">
              <a:extLst>
                <a:ext uri="{FF2B5EF4-FFF2-40B4-BE49-F238E27FC236}">
                  <a16:creationId xmlns:a16="http://schemas.microsoft.com/office/drawing/2014/main" id="{85278D45-C8BB-4829-B87E-C9D5A91848D5}"/>
                </a:ext>
              </a:extLst>
            </p:cNvPr>
            <p:cNvSpPr>
              <a:spLocks noChangeShapeType="1"/>
            </p:cNvSpPr>
            <p:nvPr/>
          </p:nvSpPr>
          <p:spPr bwMode="auto">
            <a:xfrm>
              <a:off x="2688" y="912"/>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40" name="Line 40">
              <a:extLst>
                <a:ext uri="{FF2B5EF4-FFF2-40B4-BE49-F238E27FC236}">
                  <a16:creationId xmlns:a16="http://schemas.microsoft.com/office/drawing/2014/main" id="{F08A2AFD-2CD7-4138-8D24-0C6CC7003AE7}"/>
                </a:ext>
              </a:extLst>
            </p:cNvPr>
            <p:cNvSpPr>
              <a:spLocks noChangeShapeType="1"/>
            </p:cNvSpPr>
            <p:nvPr/>
          </p:nvSpPr>
          <p:spPr bwMode="auto">
            <a:xfrm>
              <a:off x="3840" y="864"/>
              <a:ext cx="3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41" name="Text Box 41">
              <a:extLst>
                <a:ext uri="{FF2B5EF4-FFF2-40B4-BE49-F238E27FC236}">
                  <a16:creationId xmlns:a16="http://schemas.microsoft.com/office/drawing/2014/main" id="{F9B6B684-BEF9-431F-AA33-7A772C534D1A}"/>
                </a:ext>
              </a:extLst>
            </p:cNvPr>
            <p:cNvSpPr txBox="1">
              <a:spLocks noChangeArrowheads="1"/>
            </p:cNvSpPr>
            <p:nvPr/>
          </p:nvSpPr>
          <p:spPr bwMode="auto">
            <a:xfrm>
              <a:off x="4224" y="67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mj-ea"/>
                  <a:ea typeface="+mj-ea"/>
                </a:rPr>
                <a:t>…</a:t>
              </a:r>
            </a:p>
          </p:txBody>
        </p:sp>
        <p:sp>
          <p:nvSpPr>
            <p:cNvPr id="60442" name="Line 42">
              <a:extLst>
                <a:ext uri="{FF2B5EF4-FFF2-40B4-BE49-F238E27FC236}">
                  <a16:creationId xmlns:a16="http://schemas.microsoft.com/office/drawing/2014/main" id="{39262844-0439-41FD-91E4-8771CE6BD559}"/>
                </a:ext>
              </a:extLst>
            </p:cNvPr>
            <p:cNvSpPr>
              <a:spLocks noChangeShapeType="1"/>
            </p:cNvSpPr>
            <p:nvPr/>
          </p:nvSpPr>
          <p:spPr bwMode="auto">
            <a:xfrm>
              <a:off x="4560" y="86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43" name="Line 43">
              <a:extLst>
                <a:ext uri="{FF2B5EF4-FFF2-40B4-BE49-F238E27FC236}">
                  <a16:creationId xmlns:a16="http://schemas.microsoft.com/office/drawing/2014/main" id="{E78D00DB-C3FF-4984-8622-084BE36C958F}"/>
                </a:ext>
              </a:extLst>
            </p:cNvPr>
            <p:cNvSpPr>
              <a:spLocks noChangeShapeType="1"/>
            </p:cNvSpPr>
            <p:nvPr/>
          </p:nvSpPr>
          <p:spPr bwMode="auto">
            <a:xfrm>
              <a:off x="1488" y="1296"/>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44" name="Line 44">
              <a:extLst>
                <a:ext uri="{FF2B5EF4-FFF2-40B4-BE49-F238E27FC236}">
                  <a16:creationId xmlns:a16="http://schemas.microsoft.com/office/drawing/2014/main" id="{2BAB44AE-106D-41E0-AE06-B2F9C805543C}"/>
                </a:ext>
              </a:extLst>
            </p:cNvPr>
            <p:cNvSpPr>
              <a:spLocks noChangeShapeType="1"/>
            </p:cNvSpPr>
            <p:nvPr/>
          </p:nvSpPr>
          <p:spPr bwMode="auto">
            <a:xfrm>
              <a:off x="2688" y="1296"/>
              <a:ext cx="5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45" name="Line 45">
              <a:extLst>
                <a:ext uri="{FF2B5EF4-FFF2-40B4-BE49-F238E27FC236}">
                  <a16:creationId xmlns:a16="http://schemas.microsoft.com/office/drawing/2014/main" id="{16894F24-7C89-4A8C-A063-EC9082E431EA}"/>
                </a:ext>
              </a:extLst>
            </p:cNvPr>
            <p:cNvSpPr>
              <a:spLocks noChangeShapeType="1"/>
            </p:cNvSpPr>
            <p:nvPr/>
          </p:nvSpPr>
          <p:spPr bwMode="auto">
            <a:xfrm>
              <a:off x="3936" y="1296"/>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46" name="Text Box 46">
              <a:extLst>
                <a:ext uri="{FF2B5EF4-FFF2-40B4-BE49-F238E27FC236}">
                  <a16:creationId xmlns:a16="http://schemas.microsoft.com/office/drawing/2014/main" id="{5A1B4B13-E0A9-4ED1-996F-EC8FD9296D0A}"/>
                </a:ext>
              </a:extLst>
            </p:cNvPr>
            <p:cNvSpPr txBox="1">
              <a:spLocks noChangeArrowheads="1"/>
            </p:cNvSpPr>
            <p:nvPr/>
          </p:nvSpPr>
          <p:spPr bwMode="auto">
            <a:xfrm>
              <a:off x="4224" y="110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mj-ea"/>
                  <a:ea typeface="+mj-ea"/>
                </a:rPr>
                <a:t>…</a:t>
              </a:r>
            </a:p>
          </p:txBody>
        </p:sp>
        <p:sp>
          <p:nvSpPr>
            <p:cNvPr id="60447" name="Line 47">
              <a:extLst>
                <a:ext uri="{FF2B5EF4-FFF2-40B4-BE49-F238E27FC236}">
                  <a16:creationId xmlns:a16="http://schemas.microsoft.com/office/drawing/2014/main" id="{EF4AA2DB-5E71-4BEC-8B39-86DD88B4FA16}"/>
                </a:ext>
              </a:extLst>
            </p:cNvPr>
            <p:cNvSpPr>
              <a:spLocks noChangeShapeType="1"/>
            </p:cNvSpPr>
            <p:nvPr/>
          </p:nvSpPr>
          <p:spPr bwMode="auto">
            <a:xfrm>
              <a:off x="4560" y="1296"/>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48" name="Line 48">
              <a:extLst>
                <a:ext uri="{FF2B5EF4-FFF2-40B4-BE49-F238E27FC236}">
                  <a16:creationId xmlns:a16="http://schemas.microsoft.com/office/drawing/2014/main" id="{287E8294-954C-427A-8D9E-3EBB149C1E49}"/>
                </a:ext>
              </a:extLst>
            </p:cNvPr>
            <p:cNvSpPr>
              <a:spLocks noChangeShapeType="1"/>
            </p:cNvSpPr>
            <p:nvPr/>
          </p:nvSpPr>
          <p:spPr bwMode="auto">
            <a:xfrm>
              <a:off x="1488" y="1680"/>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49" name="Line 49">
              <a:extLst>
                <a:ext uri="{FF2B5EF4-FFF2-40B4-BE49-F238E27FC236}">
                  <a16:creationId xmlns:a16="http://schemas.microsoft.com/office/drawing/2014/main" id="{73F69364-4C85-4D14-BA4C-7B9BBA02A6ED}"/>
                </a:ext>
              </a:extLst>
            </p:cNvPr>
            <p:cNvSpPr>
              <a:spLocks noChangeShapeType="1"/>
            </p:cNvSpPr>
            <p:nvPr/>
          </p:nvSpPr>
          <p:spPr bwMode="auto">
            <a:xfrm>
              <a:off x="2688" y="1680"/>
              <a:ext cx="5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50" name="Line 50">
              <a:extLst>
                <a:ext uri="{FF2B5EF4-FFF2-40B4-BE49-F238E27FC236}">
                  <a16:creationId xmlns:a16="http://schemas.microsoft.com/office/drawing/2014/main" id="{44BF15FD-4B51-4B33-877B-E56A94F9EA6F}"/>
                </a:ext>
              </a:extLst>
            </p:cNvPr>
            <p:cNvSpPr>
              <a:spLocks noChangeShapeType="1"/>
            </p:cNvSpPr>
            <p:nvPr/>
          </p:nvSpPr>
          <p:spPr bwMode="auto">
            <a:xfrm>
              <a:off x="3888" y="1680"/>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51" name="Text Box 51">
              <a:extLst>
                <a:ext uri="{FF2B5EF4-FFF2-40B4-BE49-F238E27FC236}">
                  <a16:creationId xmlns:a16="http://schemas.microsoft.com/office/drawing/2014/main" id="{15006784-ADC3-4DEC-AA8F-681F6FCBAE87}"/>
                </a:ext>
              </a:extLst>
            </p:cNvPr>
            <p:cNvSpPr txBox="1">
              <a:spLocks noChangeArrowheads="1"/>
            </p:cNvSpPr>
            <p:nvPr/>
          </p:nvSpPr>
          <p:spPr bwMode="auto">
            <a:xfrm>
              <a:off x="4224" y="148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mj-ea"/>
                  <a:ea typeface="+mj-ea"/>
                </a:rPr>
                <a:t>…</a:t>
              </a:r>
            </a:p>
          </p:txBody>
        </p:sp>
        <p:sp>
          <p:nvSpPr>
            <p:cNvPr id="60452" name="Line 52">
              <a:extLst>
                <a:ext uri="{FF2B5EF4-FFF2-40B4-BE49-F238E27FC236}">
                  <a16:creationId xmlns:a16="http://schemas.microsoft.com/office/drawing/2014/main" id="{ED80FE17-F47C-42D7-8328-6A113AE34974}"/>
                </a:ext>
              </a:extLst>
            </p:cNvPr>
            <p:cNvSpPr>
              <a:spLocks noChangeShapeType="1"/>
            </p:cNvSpPr>
            <p:nvPr/>
          </p:nvSpPr>
          <p:spPr bwMode="auto">
            <a:xfrm>
              <a:off x="4560" y="1680"/>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453" name="Text Box 53">
              <a:extLst>
                <a:ext uri="{FF2B5EF4-FFF2-40B4-BE49-F238E27FC236}">
                  <a16:creationId xmlns:a16="http://schemas.microsoft.com/office/drawing/2014/main" id="{DA9958B3-33B6-4861-BB34-804C39D60954}"/>
                </a:ext>
              </a:extLst>
            </p:cNvPr>
            <p:cNvSpPr txBox="1">
              <a:spLocks noChangeArrowheads="1"/>
            </p:cNvSpPr>
            <p:nvPr/>
          </p:nvSpPr>
          <p:spPr bwMode="auto">
            <a:xfrm>
              <a:off x="5366" y="775"/>
              <a:ext cx="18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400" b="1">
                  <a:latin typeface="+mj-ea"/>
                  <a:ea typeface="+mj-ea"/>
                </a:rPr>
                <a:t>0</a:t>
              </a:r>
            </a:p>
          </p:txBody>
        </p:sp>
        <p:sp>
          <p:nvSpPr>
            <p:cNvPr id="60454" name="Text Box 54">
              <a:extLst>
                <a:ext uri="{FF2B5EF4-FFF2-40B4-BE49-F238E27FC236}">
                  <a16:creationId xmlns:a16="http://schemas.microsoft.com/office/drawing/2014/main" id="{ED8997EC-9AB3-4C11-9466-CAC7553195B9}"/>
                </a:ext>
              </a:extLst>
            </p:cNvPr>
            <p:cNvSpPr txBox="1">
              <a:spLocks noChangeArrowheads="1"/>
            </p:cNvSpPr>
            <p:nvPr/>
          </p:nvSpPr>
          <p:spPr bwMode="auto">
            <a:xfrm>
              <a:off x="5396" y="1200"/>
              <a:ext cx="18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400" b="1">
                  <a:latin typeface="+mj-ea"/>
                  <a:ea typeface="+mj-ea"/>
                </a:rPr>
                <a:t>0</a:t>
              </a:r>
            </a:p>
          </p:txBody>
        </p:sp>
        <p:sp>
          <p:nvSpPr>
            <p:cNvPr id="60455" name="Text Box 55">
              <a:extLst>
                <a:ext uri="{FF2B5EF4-FFF2-40B4-BE49-F238E27FC236}">
                  <a16:creationId xmlns:a16="http://schemas.microsoft.com/office/drawing/2014/main" id="{80FC961D-118A-4577-955F-A45ABC655C9A}"/>
                </a:ext>
              </a:extLst>
            </p:cNvPr>
            <p:cNvSpPr txBox="1">
              <a:spLocks noChangeArrowheads="1"/>
            </p:cNvSpPr>
            <p:nvPr/>
          </p:nvSpPr>
          <p:spPr bwMode="auto">
            <a:xfrm>
              <a:off x="5442" y="1560"/>
              <a:ext cx="18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400" b="1">
                  <a:latin typeface="+mj-ea"/>
                  <a:ea typeface="+mj-ea"/>
                </a:rPr>
                <a:t>0</a:t>
              </a:r>
            </a:p>
          </p:txBody>
        </p:sp>
      </p:grpSp>
      <p:sp>
        <p:nvSpPr>
          <p:cNvPr id="58" name="Text Box 56">
            <a:extLst>
              <a:ext uri="{FF2B5EF4-FFF2-40B4-BE49-F238E27FC236}">
                <a16:creationId xmlns:a16="http://schemas.microsoft.com/office/drawing/2014/main" id="{2FC39DDC-4A16-4037-8609-4F7011927C1E}"/>
              </a:ext>
            </a:extLst>
          </p:cNvPr>
          <p:cNvSpPr txBox="1">
            <a:spLocks noChangeArrowheads="1"/>
          </p:cNvSpPr>
          <p:nvPr/>
        </p:nvSpPr>
        <p:spPr bwMode="auto">
          <a:xfrm>
            <a:off x="304800" y="5562600"/>
            <a:ext cx="8458200" cy="70802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b="1" dirty="0">
                <a:latin typeface="Tahoma" panose="020B0604030504040204" pitchFamily="34" charset="0"/>
              </a:rPr>
              <a:t>通常，可根据等待事件的不同，组织多个不同的阻塞队列</a:t>
            </a:r>
            <a:r>
              <a:rPr kumimoji="1" lang="en-US" altLang="zh-CN" sz="2000" b="1" dirty="0">
                <a:latin typeface="Tahoma" panose="020B0604030504040204" pitchFamily="34" charset="0"/>
              </a:rPr>
              <a:t>(</a:t>
            </a:r>
            <a:r>
              <a:rPr kumimoji="1" lang="zh-CN" altLang="en-US" sz="2000" b="1" dirty="0">
                <a:latin typeface="Tahoma" panose="020B0604030504040204" pitchFamily="34" charset="0"/>
              </a:rPr>
              <a:t>如等待打印机和等待内存等</a:t>
            </a:r>
            <a:r>
              <a:rPr kumimoji="1" lang="en-US" altLang="zh-CN" sz="2000" b="1" dirty="0">
                <a:latin typeface="Tahoma" panose="020B0604030504040204" pitchFamily="34" charset="0"/>
              </a:rPr>
              <a:t>)</a:t>
            </a:r>
            <a:r>
              <a:rPr kumimoji="1" lang="zh-CN" altLang="en-US" sz="2000" b="1" dirty="0">
                <a:latin typeface="Tahoma" panose="020B0604030504040204" pitchFamily="34" charset="0"/>
              </a:rPr>
              <a:t>。</a:t>
            </a:r>
          </a:p>
        </p:txBody>
      </p:sp>
      <p:sp>
        <p:nvSpPr>
          <p:cNvPr id="3" name="矩形 2">
            <a:extLst>
              <a:ext uri="{FF2B5EF4-FFF2-40B4-BE49-F238E27FC236}">
                <a16:creationId xmlns:a16="http://schemas.microsoft.com/office/drawing/2014/main" id="{D68E8236-F4FD-447E-B9F5-5E287EF2BD79}"/>
              </a:ext>
            </a:extLst>
          </p:cNvPr>
          <p:cNvSpPr/>
          <p:nvPr/>
        </p:nvSpPr>
        <p:spPr>
          <a:xfrm>
            <a:off x="1997037" y="285174"/>
            <a:ext cx="6896100" cy="646331"/>
          </a:xfrm>
          <a:prstGeom prst="rect">
            <a:avLst/>
          </a:prstGeom>
        </p:spPr>
        <p:txBody>
          <a:bodyPr wrap="square">
            <a:spAutoFit/>
          </a:bodyPr>
          <a:lstStyle/>
          <a:p>
            <a:pPr lvl="0">
              <a:defRPr/>
            </a:pPr>
            <a:r>
              <a:rPr lang="en-US" altLang="zh-CN" sz="3600" b="1" kern="0" dirty="0">
                <a:solidFill>
                  <a:srgbClr val="0039AC"/>
                </a:solidFill>
                <a:effectLst>
                  <a:outerShdw blurRad="38100" dist="38100" dir="2700000" algn="tl">
                    <a:srgbClr val="000000"/>
                  </a:outerShdw>
                </a:effectLst>
                <a:ea typeface="宋体"/>
              </a:rPr>
              <a:t>3</a:t>
            </a:r>
            <a:r>
              <a:rPr lang="zh-CN" altLang="en-US" sz="3600" b="1" kern="0" dirty="0">
                <a:solidFill>
                  <a:srgbClr val="0039AC"/>
                </a:solidFill>
                <a:effectLst>
                  <a:outerShdw blurRad="38100" dist="38100" dir="2700000" algn="tl">
                    <a:srgbClr val="000000"/>
                  </a:outerShdw>
                </a:effectLst>
                <a:ea typeface="宋体"/>
              </a:rPr>
              <a:t>．进程控制块的组织方式 </a:t>
            </a:r>
            <a:endParaRPr lang="zh-CN" altLang="en-US" sz="1400" dirty="0">
              <a:solidFill>
                <a:prstClr val="black"/>
              </a:solidFill>
              <a:latin typeface="Arial" charset="0"/>
            </a:endParaRPr>
          </a:p>
        </p:txBody>
      </p:sp>
      <p:sp>
        <p:nvSpPr>
          <p:cNvPr id="4" name="矩形 3">
            <a:extLst>
              <a:ext uri="{FF2B5EF4-FFF2-40B4-BE49-F238E27FC236}">
                <a16:creationId xmlns:a16="http://schemas.microsoft.com/office/drawing/2014/main" id="{B5C8F972-F46A-4490-83E8-2E78528E599B}"/>
              </a:ext>
            </a:extLst>
          </p:cNvPr>
          <p:cNvSpPr/>
          <p:nvPr/>
        </p:nvSpPr>
        <p:spPr>
          <a:xfrm>
            <a:off x="466552" y="1022003"/>
            <a:ext cx="8296448" cy="1384995"/>
          </a:xfrm>
          <a:prstGeom prst="rect">
            <a:avLst/>
          </a:prstGeom>
        </p:spPr>
        <p:txBody>
          <a:bodyPr wrap="square">
            <a:spAutoFit/>
          </a:bodyPr>
          <a:lstStyle/>
          <a:p>
            <a:pPr algn="just"/>
            <a:r>
              <a:rPr lang="en-US" altLang="zh-CN" sz="2800" b="1" dirty="0">
                <a:solidFill>
                  <a:srgbClr val="0066FF"/>
                </a:solidFill>
              </a:rPr>
              <a:t> 2</a:t>
            </a:r>
            <a:r>
              <a:rPr lang="zh-CN" altLang="en-US" sz="2800" b="1" dirty="0">
                <a:solidFill>
                  <a:srgbClr val="0066FF"/>
                </a:solidFill>
              </a:rPr>
              <a:t>）链接方式</a:t>
            </a:r>
          </a:p>
          <a:p>
            <a:pPr algn="just"/>
            <a:r>
              <a:rPr lang="zh-CN" altLang="en-US" sz="2800" b="1" dirty="0"/>
              <a:t>   把具有同一状态的</a:t>
            </a:r>
            <a:r>
              <a:rPr lang="en-US" altLang="zh-CN" sz="2800" b="1" dirty="0"/>
              <a:t>PCB</a:t>
            </a:r>
            <a:r>
              <a:rPr lang="zh-CN" altLang="en-US" sz="2800" b="1" dirty="0"/>
              <a:t>，用其中的链接指针链接成一个队列。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A613B2F-857A-46EB-A663-D94FA0D48644}"/>
              </a:ext>
            </a:extLst>
          </p:cNvPr>
          <p:cNvSpPr>
            <a:spLocks noGrp="1"/>
          </p:cNvSpPr>
          <p:nvPr>
            <p:ph idx="1"/>
          </p:nvPr>
        </p:nvSpPr>
        <p:spPr/>
        <p:txBody>
          <a:bodyPr/>
          <a:lstStyle/>
          <a:p>
            <a:pPr algn="just">
              <a:lnSpc>
                <a:spcPct val="150000"/>
              </a:lnSpc>
              <a:buNone/>
            </a:pPr>
            <a:r>
              <a:rPr lang="en-US" altLang="zh-CN" dirty="0">
                <a:solidFill>
                  <a:srgbClr val="0066FF"/>
                </a:solidFill>
              </a:rPr>
              <a:t>3</a:t>
            </a:r>
            <a:r>
              <a:rPr lang="zh-CN" altLang="en-US" dirty="0">
                <a:solidFill>
                  <a:srgbClr val="0066FF"/>
                </a:solidFill>
              </a:rPr>
              <a:t>）索引方式</a:t>
            </a:r>
          </a:p>
          <a:p>
            <a:pPr>
              <a:lnSpc>
                <a:spcPct val="150000"/>
              </a:lnSpc>
              <a:buNone/>
            </a:pPr>
            <a:r>
              <a:rPr lang="zh-CN" altLang="en-US" dirty="0"/>
              <a:t>   相同状态的进程</a:t>
            </a:r>
            <a:r>
              <a:rPr lang="en-US" altLang="zh-CN" dirty="0"/>
              <a:t>PCB</a:t>
            </a:r>
            <a:r>
              <a:rPr lang="zh-CN" altLang="en-US" dirty="0"/>
              <a:t>组织在一张表格中，系统根据所有进程的状态建立几张索引表，系统分别记载各</a:t>
            </a:r>
            <a:r>
              <a:rPr lang="en-US" altLang="zh-CN" dirty="0"/>
              <a:t>PCB</a:t>
            </a:r>
            <a:r>
              <a:rPr lang="zh-CN" altLang="en-US" dirty="0"/>
              <a:t>表格的起始地址。 </a:t>
            </a:r>
          </a:p>
          <a:p>
            <a:endParaRPr lang="zh-CN" altLang="en-US" dirty="0"/>
          </a:p>
        </p:txBody>
      </p:sp>
      <p:sp>
        <p:nvSpPr>
          <p:cNvPr id="3" name="标题 2">
            <a:extLst>
              <a:ext uri="{FF2B5EF4-FFF2-40B4-BE49-F238E27FC236}">
                <a16:creationId xmlns:a16="http://schemas.microsoft.com/office/drawing/2014/main" id="{991030D7-5EE7-4C01-B8C9-0E0D864FF8A7}"/>
              </a:ext>
            </a:extLst>
          </p:cNvPr>
          <p:cNvSpPr>
            <a:spLocks noGrp="1"/>
          </p:cNvSpPr>
          <p:nvPr>
            <p:ph type="title"/>
          </p:nvPr>
        </p:nvSpPr>
        <p:spPr/>
        <p:txBody>
          <a:bodyPr/>
          <a:lstStyle/>
          <a:p>
            <a:r>
              <a:rPr lang="en-US" altLang="zh-CN" kern="0" dirty="0">
                <a:solidFill>
                  <a:srgbClr val="0039AC"/>
                </a:solidFill>
                <a:effectLst>
                  <a:outerShdw blurRad="38100" dist="38100" dir="2700000" algn="tl">
                    <a:srgbClr val="000000"/>
                  </a:outerShdw>
                </a:effectLst>
                <a:ea typeface="宋体"/>
              </a:rPr>
              <a:t>3</a:t>
            </a:r>
            <a:r>
              <a:rPr lang="zh-CN" altLang="en-US" kern="0" dirty="0">
                <a:solidFill>
                  <a:srgbClr val="0039AC"/>
                </a:solidFill>
                <a:effectLst>
                  <a:outerShdw blurRad="38100" dist="38100" dir="2700000" algn="tl">
                    <a:srgbClr val="000000"/>
                  </a:outerShdw>
                </a:effectLst>
                <a:ea typeface="宋体"/>
              </a:rPr>
              <a:t>．进程控制块的组织方式 </a:t>
            </a:r>
            <a:br>
              <a:rPr lang="zh-CN" altLang="en-US" sz="1200" dirty="0">
                <a:solidFill>
                  <a:prstClr val="black"/>
                </a:solidFill>
                <a:latin typeface="Arial" charset="0"/>
              </a:rPr>
            </a:br>
            <a:endParaRPr lang="zh-CN" altLang="en-US" dirty="0"/>
          </a:p>
        </p:txBody>
      </p:sp>
    </p:spTree>
    <p:extLst>
      <p:ext uri="{BB962C8B-B14F-4D97-AF65-F5344CB8AC3E}">
        <p14:creationId xmlns:p14="http://schemas.microsoft.com/office/powerpoint/2010/main" val="900880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5">
            <a:extLst>
              <a:ext uri="{FF2B5EF4-FFF2-40B4-BE49-F238E27FC236}">
                <a16:creationId xmlns:a16="http://schemas.microsoft.com/office/drawing/2014/main" id="{6F68067A-440B-4B36-A2B5-D6793F86C2AB}"/>
              </a:ext>
            </a:extLst>
          </p:cNvPr>
          <p:cNvGrpSpPr>
            <a:grpSpLocks/>
          </p:cNvGrpSpPr>
          <p:nvPr/>
        </p:nvGrpSpPr>
        <p:grpSpPr bwMode="auto">
          <a:xfrm>
            <a:off x="758825" y="2087563"/>
            <a:ext cx="7620000" cy="2408237"/>
            <a:chOff x="1008" y="2808"/>
            <a:chExt cx="3981" cy="1517"/>
          </a:xfrm>
        </p:grpSpPr>
        <p:grpSp>
          <p:nvGrpSpPr>
            <p:cNvPr id="63494" name="Group 121">
              <a:extLst>
                <a:ext uri="{FF2B5EF4-FFF2-40B4-BE49-F238E27FC236}">
                  <a16:creationId xmlns:a16="http://schemas.microsoft.com/office/drawing/2014/main" id="{8395FBE1-50FD-402E-8B79-5EE6D6D1AF7A}"/>
                </a:ext>
              </a:extLst>
            </p:cNvPr>
            <p:cNvGrpSpPr>
              <a:grpSpLocks/>
            </p:cNvGrpSpPr>
            <p:nvPr/>
          </p:nvGrpSpPr>
          <p:grpSpPr bwMode="auto">
            <a:xfrm>
              <a:off x="4125" y="2808"/>
              <a:ext cx="864" cy="1496"/>
              <a:chOff x="4128" y="2688"/>
              <a:chExt cx="864" cy="1496"/>
            </a:xfrm>
          </p:grpSpPr>
          <p:sp>
            <p:nvSpPr>
              <p:cNvPr id="63518" name="Rectangle 88">
                <a:extLst>
                  <a:ext uri="{FF2B5EF4-FFF2-40B4-BE49-F238E27FC236}">
                    <a16:creationId xmlns:a16="http://schemas.microsoft.com/office/drawing/2014/main" id="{F7998A93-06B3-4718-94B7-C1137DCF8F4F}"/>
                  </a:ext>
                </a:extLst>
              </p:cNvPr>
              <p:cNvSpPr>
                <a:spLocks noChangeArrowheads="1"/>
              </p:cNvSpPr>
              <p:nvPr/>
            </p:nvSpPr>
            <p:spPr bwMode="auto">
              <a:xfrm>
                <a:off x="4128" y="2688"/>
                <a:ext cx="864" cy="1488"/>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endParaRPr kumimoji="1" lang="zh-CN" altLang="zh-CN" sz="2000" b="1">
                  <a:solidFill>
                    <a:srgbClr val="FF9900"/>
                  </a:solidFill>
                  <a:latin typeface="Times New Roman" panose="02020603050405020304" pitchFamily="18" charset="0"/>
                </a:endParaRPr>
              </a:p>
            </p:txBody>
          </p:sp>
          <p:sp>
            <p:nvSpPr>
              <p:cNvPr id="63519" name="Line 89">
                <a:extLst>
                  <a:ext uri="{FF2B5EF4-FFF2-40B4-BE49-F238E27FC236}">
                    <a16:creationId xmlns:a16="http://schemas.microsoft.com/office/drawing/2014/main" id="{E9B87A12-561D-4C2A-B305-D93A2F83E388}"/>
                  </a:ext>
                </a:extLst>
              </p:cNvPr>
              <p:cNvSpPr>
                <a:spLocks noChangeShapeType="1"/>
              </p:cNvSpPr>
              <p:nvPr/>
            </p:nvSpPr>
            <p:spPr bwMode="auto">
              <a:xfrm>
                <a:off x="4128" y="2976"/>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0" name="Line 90">
                <a:extLst>
                  <a:ext uri="{FF2B5EF4-FFF2-40B4-BE49-F238E27FC236}">
                    <a16:creationId xmlns:a16="http://schemas.microsoft.com/office/drawing/2014/main" id="{136AE1B8-B47C-47AE-93A1-90DBAF3C2B05}"/>
                  </a:ext>
                </a:extLst>
              </p:cNvPr>
              <p:cNvSpPr>
                <a:spLocks noChangeShapeType="1"/>
              </p:cNvSpPr>
              <p:nvPr/>
            </p:nvSpPr>
            <p:spPr bwMode="auto">
              <a:xfrm>
                <a:off x="4128" y="3216"/>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1" name="Line 91">
                <a:extLst>
                  <a:ext uri="{FF2B5EF4-FFF2-40B4-BE49-F238E27FC236}">
                    <a16:creationId xmlns:a16="http://schemas.microsoft.com/office/drawing/2014/main" id="{734B6E7E-5D25-4628-9357-ECC5D49B99F8}"/>
                  </a:ext>
                </a:extLst>
              </p:cNvPr>
              <p:cNvSpPr>
                <a:spLocks noChangeShapeType="1"/>
              </p:cNvSpPr>
              <p:nvPr/>
            </p:nvSpPr>
            <p:spPr bwMode="auto">
              <a:xfrm>
                <a:off x="4128" y="3456"/>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2" name="Line 92">
                <a:extLst>
                  <a:ext uri="{FF2B5EF4-FFF2-40B4-BE49-F238E27FC236}">
                    <a16:creationId xmlns:a16="http://schemas.microsoft.com/office/drawing/2014/main" id="{2748B465-24B0-4B47-9AA1-C6AAA70EEA08}"/>
                  </a:ext>
                </a:extLst>
              </p:cNvPr>
              <p:cNvSpPr>
                <a:spLocks noChangeShapeType="1"/>
              </p:cNvSpPr>
              <p:nvPr/>
            </p:nvSpPr>
            <p:spPr bwMode="auto">
              <a:xfrm>
                <a:off x="4128" y="3696"/>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3" name="Line 93">
                <a:extLst>
                  <a:ext uri="{FF2B5EF4-FFF2-40B4-BE49-F238E27FC236}">
                    <a16:creationId xmlns:a16="http://schemas.microsoft.com/office/drawing/2014/main" id="{FCE428CE-8743-4297-BD31-45087E2DEB29}"/>
                  </a:ext>
                </a:extLst>
              </p:cNvPr>
              <p:cNvSpPr>
                <a:spLocks noChangeShapeType="1"/>
              </p:cNvSpPr>
              <p:nvPr/>
            </p:nvSpPr>
            <p:spPr bwMode="auto">
              <a:xfrm>
                <a:off x="4128" y="3936"/>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4" name="Text Box 95">
                <a:extLst>
                  <a:ext uri="{FF2B5EF4-FFF2-40B4-BE49-F238E27FC236}">
                    <a16:creationId xmlns:a16="http://schemas.microsoft.com/office/drawing/2014/main" id="{DFC11829-8F24-4243-B2BC-E14A4E978019}"/>
                  </a:ext>
                </a:extLst>
              </p:cNvPr>
              <p:cNvSpPr txBox="1">
                <a:spLocks noChangeArrowheads="1"/>
              </p:cNvSpPr>
              <p:nvPr/>
            </p:nvSpPr>
            <p:spPr bwMode="auto">
              <a:xfrm>
                <a:off x="4367" y="2754"/>
                <a:ext cx="4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en-US" altLang="zh-CN" sz="2000" b="1">
                    <a:solidFill>
                      <a:srgbClr val="800000"/>
                    </a:solidFill>
                    <a:latin typeface="Times New Roman" panose="02020603050405020304" pitchFamily="18" charset="0"/>
                  </a:rPr>
                  <a:t>PCB1</a:t>
                </a:r>
              </a:p>
            </p:txBody>
          </p:sp>
          <p:sp>
            <p:nvSpPr>
              <p:cNvPr id="63525" name="Text Box 96">
                <a:extLst>
                  <a:ext uri="{FF2B5EF4-FFF2-40B4-BE49-F238E27FC236}">
                    <a16:creationId xmlns:a16="http://schemas.microsoft.com/office/drawing/2014/main" id="{91BE536A-E236-4555-A79F-AA6B010CD921}"/>
                  </a:ext>
                </a:extLst>
              </p:cNvPr>
              <p:cNvSpPr txBox="1">
                <a:spLocks noChangeArrowheads="1"/>
              </p:cNvSpPr>
              <p:nvPr/>
            </p:nvSpPr>
            <p:spPr bwMode="auto">
              <a:xfrm>
                <a:off x="4367" y="3426"/>
                <a:ext cx="4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en-US" altLang="zh-CN" sz="2000" b="1">
                    <a:solidFill>
                      <a:srgbClr val="800000"/>
                    </a:solidFill>
                    <a:latin typeface="Times New Roman" panose="02020603050405020304" pitchFamily="18" charset="0"/>
                  </a:rPr>
                  <a:t>PCB4</a:t>
                </a:r>
              </a:p>
            </p:txBody>
          </p:sp>
          <p:sp>
            <p:nvSpPr>
              <p:cNvPr id="63526" name="Text Box 97">
                <a:extLst>
                  <a:ext uri="{FF2B5EF4-FFF2-40B4-BE49-F238E27FC236}">
                    <a16:creationId xmlns:a16="http://schemas.microsoft.com/office/drawing/2014/main" id="{598D066F-7499-4B61-9EEE-D790A9FDEAC0}"/>
                  </a:ext>
                </a:extLst>
              </p:cNvPr>
              <p:cNvSpPr txBox="1">
                <a:spLocks noChangeArrowheads="1"/>
              </p:cNvSpPr>
              <p:nvPr/>
            </p:nvSpPr>
            <p:spPr bwMode="auto">
              <a:xfrm>
                <a:off x="4367" y="3186"/>
                <a:ext cx="4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en-US" altLang="zh-CN" sz="2000" b="1">
                    <a:solidFill>
                      <a:srgbClr val="800000"/>
                    </a:solidFill>
                    <a:latin typeface="Times New Roman" panose="02020603050405020304" pitchFamily="18" charset="0"/>
                  </a:rPr>
                  <a:t>PCB3</a:t>
                </a:r>
              </a:p>
            </p:txBody>
          </p:sp>
          <p:sp>
            <p:nvSpPr>
              <p:cNvPr id="63527" name="Text Box 98">
                <a:extLst>
                  <a:ext uri="{FF2B5EF4-FFF2-40B4-BE49-F238E27FC236}">
                    <a16:creationId xmlns:a16="http://schemas.microsoft.com/office/drawing/2014/main" id="{4FBB1317-2A6B-4915-B906-FA58679048D5}"/>
                  </a:ext>
                </a:extLst>
              </p:cNvPr>
              <p:cNvSpPr txBox="1">
                <a:spLocks noChangeArrowheads="1"/>
              </p:cNvSpPr>
              <p:nvPr/>
            </p:nvSpPr>
            <p:spPr bwMode="auto">
              <a:xfrm>
                <a:off x="4367" y="2946"/>
                <a:ext cx="4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en-US" altLang="zh-CN" sz="2000" b="1">
                    <a:solidFill>
                      <a:srgbClr val="800000"/>
                    </a:solidFill>
                    <a:latin typeface="Times New Roman" panose="02020603050405020304" pitchFamily="18" charset="0"/>
                  </a:rPr>
                  <a:t>PCB2</a:t>
                </a:r>
              </a:p>
            </p:txBody>
          </p:sp>
          <p:sp>
            <p:nvSpPr>
              <p:cNvPr id="63528" name="Text Box 99">
                <a:extLst>
                  <a:ext uri="{FF2B5EF4-FFF2-40B4-BE49-F238E27FC236}">
                    <a16:creationId xmlns:a16="http://schemas.microsoft.com/office/drawing/2014/main" id="{2BCBE275-0867-490E-8686-A2FC7C972D58}"/>
                  </a:ext>
                </a:extLst>
              </p:cNvPr>
              <p:cNvSpPr txBox="1">
                <a:spLocks noChangeArrowheads="1"/>
              </p:cNvSpPr>
              <p:nvPr/>
            </p:nvSpPr>
            <p:spPr bwMode="auto">
              <a:xfrm>
                <a:off x="4367" y="3666"/>
                <a:ext cx="4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en-US" altLang="zh-CN" sz="2000" b="1">
                    <a:solidFill>
                      <a:srgbClr val="800000"/>
                    </a:solidFill>
                    <a:latin typeface="Times New Roman" panose="02020603050405020304" pitchFamily="18" charset="0"/>
                  </a:rPr>
                  <a:t>PCB5</a:t>
                </a:r>
              </a:p>
            </p:txBody>
          </p:sp>
          <p:sp>
            <p:nvSpPr>
              <p:cNvPr id="63529" name="Text Box 100">
                <a:extLst>
                  <a:ext uri="{FF2B5EF4-FFF2-40B4-BE49-F238E27FC236}">
                    <a16:creationId xmlns:a16="http://schemas.microsoft.com/office/drawing/2014/main" id="{B68FF15C-56B0-4051-93CC-C90C84209BE1}"/>
                  </a:ext>
                </a:extLst>
              </p:cNvPr>
              <p:cNvSpPr txBox="1">
                <a:spLocks noChangeArrowheads="1"/>
              </p:cNvSpPr>
              <p:nvPr/>
            </p:nvSpPr>
            <p:spPr bwMode="auto">
              <a:xfrm>
                <a:off x="4367" y="3934"/>
                <a:ext cx="4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en-US" altLang="zh-CN" sz="2000" b="1">
                    <a:solidFill>
                      <a:srgbClr val="800000"/>
                    </a:solidFill>
                    <a:latin typeface="Times New Roman" panose="02020603050405020304" pitchFamily="18" charset="0"/>
                  </a:rPr>
                  <a:t>PCB6</a:t>
                </a:r>
              </a:p>
            </p:txBody>
          </p:sp>
        </p:grpSp>
        <p:grpSp>
          <p:nvGrpSpPr>
            <p:cNvPr id="63495" name="Group 110">
              <a:extLst>
                <a:ext uri="{FF2B5EF4-FFF2-40B4-BE49-F238E27FC236}">
                  <a16:creationId xmlns:a16="http://schemas.microsoft.com/office/drawing/2014/main" id="{C7FCCACA-0C62-41D7-A637-F34AA0BB4BAC}"/>
                </a:ext>
              </a:extLst>
            </p:cNvPr>
            <p:cNvGrpSpPr>
              <a:grpSpLocks/>
            </p:cNvGrpSpPr>
            <p:nvPr/>
          </p:nvGrpSpPr>
          <p:grpSpPr bwMode="auto">
            <a:xfrm>
              <a:off x="1008" y="2832"/>
              <a:ext cx="760" cy="255"/>
              <a:chOff x="480" y="2880"/>
              <a:chExt cx="760" cy="324"/>
            </a:xfrm>
          </p:grpSpPr>
          <p:sp>
            <p:nvSpPr>
              <p:cNvPr id="63516" name="Rectangle 107">
                <a:extLst>
                  <a:ext uri="{FF2B5EF4-FFF2-40B4-BE49-F238E27FC236}">
                    <a16:creationId xmlns:a16="http://schemas.microsoft.com/office/drawing/2014/main" id="{9ADE80C3-7C80-4EA2-9701-AD36FC0CC35B}"/>
                  </a:ext>
                </a:extLst>
              </p:cNvPr>
              <p:cNvSpPr>
                <a:spLocks noChangeArrowheads="1"/>
              </p:cNvSpPr>
              <p:nvPr/>
            </p:nvSpPr>
            <p:spPr bwMode="auto">
              <a:xfrm>
                <a:off x="480" y="2880"/>
                <a:ext cx="760" cy="288"/>
              </a:xfrm>
              <a:prstGeom prst="rect">
                <a:avLst/>
              </a:prstGeom>
              <a:solidFill>
                <a:srgbClr val="FFFFCC"/>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en-US" sz="2400">
                  <a:latin typeface="Tahoma" panose="020B0604030504040204" pitchFamily="34" charset="0"/>
                </a:endParaRPr>
              </a:p>
            </p:txBody>
          </p:sp>
          <p:sp>
            <p:nvSpPr>
              <p:cNvPr id="63517" name="Text Box 79">
                <a:extLst>
                  <a:ext uri="{FF2B5EF4-FFF2-40B4-BE49-F238E27FC236}">
                    <a16:creationId xmlns:a16="http://schemas.microsoft.com/office/drawing/2014/main" id="{B56DD7EE-EF88-4094-ADA4-FBA4FA195854}"/>
                  </a:ext>
                </a:extLst>
              </p:cNvPr>
              <p:cNvSpPr txBox="1">
                <a:spLocks noChangeArrowheads="1"/>
              </p:cNvSpPr>
              <p:nvPr/>
            </p:nvSpPr>
            <p:spPr bwMode="auto">
              <a:xfrm>
                <a:off x="531" y="2886"/>
                <a:ext cx="63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000" b="1">
                    <a:solidFill>
                      <a:srgbClr val="800000"/>
                    </a:solidFill>
                    <a:latin typeface="Times New Roman" panose="02020603050405020304" pitchFamily="18" charset="0"/>
                  </a:rPr>
                  <a:t>执行指针</a:t>
                </a:r>
              </a:p>
            </p:txBody>
          </p:sp>
        </p:grpSp>
        <p:sp>
          <p:nvSpPr>
            <p:cNvPr id="63496" name="Text Box 80">
              <a:extLst>
                <a:ext uri="{FF2B5EF4-FFF2-40B4-BE49-F238E27FC236}">
                  <a16:creationId xmlns:a16="http://schemas.microsoft.com/office/drawing/2014/main" id="{E6B8F893-CDB9-4589-9757-32B339464E1E}"/>
                </a:ext>
              </a:extLst>
            </p:cNvPr>
            <p:cNvSpPr txBox="1">
              <a:spLocks noChangeArrowheads="1"/>
            </p:cNvSpPr>
            <p:nvPr/>
          </p:nvSpPr>
          <p:spPr bwMode="auto">
            <a:xfrm>
              <a:off x="1008" y="3231"/>
              <a:ext cx="760" cy="250"/>
            </a:xfrm>
            <a:prstGeom prst="rect">
              <a:avLst/>
            </a:prstGeom>
            <a:solidFill>
              <a:srgbClr val="FFFFCC"/>
            </a:solidFill>
            <a:ln w="9525">
              <a:solidFill>
                <a:srgbClr val="000000"/>
              </a:solidFill>
              <a:miter lim="800000"/>
              <a:headEnd/>
              <a:tailEnd/>
            </a:ln>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000" b="1">
                  <a:solidFill>
                    <a:srgbClr val="800000"/>
                  </a:solidFill>
                  <a:latin typeface="Times New Roman" panose="02020603050405020304" pitchFamily="18" charset="0"/>
                </a:rPr>
                <a:t>就绪表指针</a:t>
              </a:r>
            </a:p>
          </p:txBody>
        </p:sp>
        <p:sp>
          <p:nvSpPr>
            <p:cNvPr id="63497" name="Text Box 81">
              <a:extLst>
                <a:ext uri="{FF2B5EF4-FFF2-40B4-BE49-F238E27FC236}">
                  <a16:creationId xmlns:a16="http://schemas.microsoft.com/office/drawing/2014/main" id="{A9671DA9-F7BF-4FAF-B8EB-6B35AFE1EBDE}"/>
                </a:ext>
              </a:extLst>
            </p:cNvPr>
            <p:cNvSpPr txBox="1">
              <a:spLocks noChangeArrowheads="1"/>
            </p:cNvSpPr>
            <p:nvPr/>
          </p:nvSpPr>
          <p:spPr bwMode="auto">
            <a:xfrm>
              <a:off x="1008" y="3759"/>
              <a:ext cx="760" cy="250"/>
            </a:xfrm>
            <a:prstGeom prst="rect">
              <a:avLst/>
            </a:prstGeom>
            <a:solidFill>
              <a:srgbClr val="FFFFCC"/>
            </a:solidFill>
            <a:ln w="9525">
              <a:solidFill>
                <a:srgbClr val="000000"/>
              </a:solidFill>
              <a:miter lim="800000"/>
              <a:headEnd/>
              <a:tailEnd/>
            </a:ln>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000" b="1">
                  <a:solidFill>
                    <a:srgbClr val="800000"/>
                  </a:solidFill>
                  <a:latin typeface="Times New Roman" panose="02020603050405020304" pitchFamily="18" charset="0"/>
                </a:rPr>
                <a:t>阻塞表指针</a:t>
              </a:r>
            </a:p>
          </p:txBody>
        </p:sp>
        <p:grpSp>
          <p:nvGrpSpPr>
            <p:cNvPr id="63498" name="Group 104">
              <a:extLst>
                <a:ext uri="{FF2B5EF4-FFF2-40B4-BE49-F238E27FC236}">
                  <a16:creationId xmlns:a16="http://schemas.microsoft.com/office/drawing/2014/main" id="{D9A5AE72-D6AD-4CA4-8C81-40D8CA1373FF}"/>
                </a:ext>
              </a:extLst>
            </p:cNvPr>
            <p:cNvGrpSpPr>
              <a:grpSpLocks/>
            </p:cNvGrpSpPr>
            <p:nvPr/>
          </p:nvGrpSpPr>
          <p:grpSpPr bwMode="auto">
            <a:xfrm>
              <a:off x="2496" y="3168"/>
              <a:ext cx="816" cy="432"/>
              <a:chOff x="2496" y="3168"/>
              <a:chExt cx="816" cy="432"/>
            </a:xfrm>
          </p:grpSpPr>
          <p:sp>
            <p:nvSpPr>
              <p:cNvPr id="63513" name="Rectangle 82">
                <a:extLst>
                  <a:ext uri="{FF2B5EF4-FFF2-40B4-BE49-F238E27FC236}">
                    <a16:creationId xmlns:a16="http://schemas.microsoft.com/office/drawing/2014/main" id="{0BBFAAC3-3B79-486A-AE44-485BC3850704}"/>
                  </a:ext>
                </a:extLst>
              </p:cNvPr>
              <p:cNvSpPr>
                <a:spLocks noChangeArrowheads="1"/>
              </p:cNvSpPr>
              <p:nvPr/>
            </p:nvSpPr>
            <p:spPr bwMode="auto">
              <a:xfrm>
                <a:off x="2496" y="3168"/>
                <a:ext cx="816" cy="43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en-US" sz="2400">
                  <a:latin typeface="Tahoma" panose="020B0604030504040204" pitchFamily="34" charset="0"/>
                </a:endParaRPr>
              </a:p>
            </p:txBody>
          </p:sp>
          <p:sp>
            <p:nvSpPr>
              <p:cNvPr id="63514" name="Line 84">
                <a:extLst>
                  <a:ext uri="{FF2B5EF4-FFF2-40B4-BE49-F238E27FC236}">
                    <a16:creationId xmlns:a16="http://schemas.microsoft.com/office/drawing/2014/main" id="{911BC007-141E-4FA8-8AB3-FD8C2EA60A57}"/>
                  </a:ext>
                </a:extLst>
              </p:cNvPr>
              <p:cNvSpPr>
                <a:spLocks noChangeShapeType="1"/>
              </p:cNvSpPr>
              <p:nvPr/>
            </p:nvSpPr>
            <p:spPr bwMode="auto">
              <a:xfrm>
                <a:off x="2496" y="331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5" name="Line 85">
                <a:extLst>
                  <a:ext uri="{FF2B5EF4-FFF2-40B4-BE49-F238E27FC236}">
                    <a16:creationId xmlns:a16="http://schemas.microsoft.com/office/drawing/2014/main" id="{8E853C69-F099-4826-84A6-FD882FE4BA62}"/>
                  </a:ext>
                </a:extLst>
              </p:cNvPr>
              <p:cNvSpPr>
                <a:spLocks noChangeShapeType="1"/>
              </p:cNvSpPr>
              <p:nvPr/>
            </p:nvSpPr>
            <p:spPr bwMode="auto">
              <a:xfrm>
                <a:off x="2496" y="3456"/>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499" name="Group 105">
              <a:extLst>
                <a:ext uri="{FF2B5EF4-FFF2-40B4-BE49-F238E27FC236}">
                  <a16:creationId xmlns:a16="http://schemas.microsoft.com/office/drawing/2014/main" id="{58CCEBA2-B71C-4F10-AFEB-8946C31AD454}"/>
                </a:ext>
              </a:extLst>
            </p:cNvPr>
            <p:cNvGrpSpPr>
              <a:grpSpLocks/>
            </p:cNvGrpSpPr>
            <p:nvPr/>
          </p:nvGrpSpPr>
          <p:grpSpPr bwMode="auto">
            <a:xfrm>
              <a:off x="2496" y="3696"/>
              <a:ext cx="816" cy="432"/>
              <a:chOff x="2496" y="3744"/>
              <a:chExt cx="816" cy="432"/>
            </a:xfrm>
          </p:grpSpPr>
          <p:sp>
            <p:nvSpPr>
              <p:cNvPr id="63510" name="Rectangle 83">
                <a:extLst>
                  <a:ext uri="{FF2B5EF4-FFF2-40B4-BE49-F238E27FC236}">
                    <a16:creationId xmlns:a16="http://schemas.microsoft.com/office/drawing/2014/main" id="{0BBD3429-6EC2-4E30-9AC6-F78C39F8FACF}"/>
                  </a:ext>
                </a:extLst>
              </p:cNvPr>
              <p:cNvSpPr>
                <a:spLocks noChangeArrowheads="1"/>
              </p:cNvSpPr>
              <p:nvPr/>
            </p:nvSpPr>
            <p:spPr bwMode="auto">
              <a:xfrm>
                <a:off x="2496" y="3744"/>
                <a:ext cx="816" cy="43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en-US" sz="2400">
                  <a:latin typeface="Tahoma" panose="020B0604030504040204" pitchFamily="34" charset="0"/>
                </a:endParaRPr>
              </a:p>
            </p:txBody>
          </p:sp>
          <p:sp>
            <p:nvSpPr>
              <p:cNvPr id="63511" name="Line 86">
                <a:extLst>
                  <a:ext uri="{FF2B5EF4-FFF2-40B4-BE49-F238E27FC236}">
                    <a16:creationId xmlns:a16="http://schemas.microsoft.com/office/drawing/2014/main" id="{BE82179C-7A00-430E-B85F-DAA280674F72}"/>
                  </a:ext>
                </a:extLst>
              </p:cNvPr>
              <p:cNvSpPr>
                <a:spLocks noChangeShapeType="1"/>
              </p:cNvSpPr>
              <p:nvPr/>
            </p:nvSpPr>
            <p:spPr bwMode="auto">
              <a:xfrm>
                <a:off x="2496" y="3888"/>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2" name="Line 87">
                <a:extLst>
                  <a:ext uri="{FF2B5EF4-FFF2-40B4-BE49-F238E27FC236}">
                    <a16:creationId xmlns:a16="http://schemas.microsoft.com/office/drawing/2014/main" id="{B5ECEBA6-17CA-4B9D-9519-CAE93891750B}"/>
                  </a:ext>
                </a:extLst>
              </p:cNvPr>
              <p:cNvSpPr>
                <a:spLocks noChangeShapeType="1"/>
              </p:cNvSpPr>
              <p:nvPr/>
            </p:nvSpPr>
            <p:spPr bwMode="auto">
              <a:xfrm flipV="1">
                <a:off x="2496" y="403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3500" name="Line 106">
              <a:extLst>
                <a:ext uri="{FF2B5EF4-FFF2-40B4-BE49-F238E27FC236}">
                  <a16:creationId xmlns:a16="http://schemas.microsoft.com/office/drawing/2014/main" id="{7233AAD1-AE22-470E-AAAE-F5D63CBB5FE9}"/>
                </a:ext>
              </a:extLst>
            </p:cNvPr>
            <p:cNvSpPr>
              <a:spLocks noChangeShapeType="1"/>
            </p:cNvSpPr>
            <p:nvPr/>
          </p:nvSpPr>
          <p:spPr bwMode="auto">
            <a:xfrm flipV="1">
              <a:off x="1824" y="2880"/>
              <a:ext cx="230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01" name="Line 113">
              <a:extLst>
                <a:ext uri="{FF2B5EF4-FFF2-40B4-BE49-F238E27FC236}">
                  <a16:creationId xmlns:a16="http://schemas.microsoft.com/office/drawing/2014/main" id="{97AD3BC2-61CF-4257-951C-058A379463BF}"/>
                </a:ext>
              </a:extLst>
            </p:cNvPr>
            <p:cNvSpPr>
              <a:spLocks noChangeShapeType="1"/>
            </p:cNvSpPr>
            <p:nvPr/>
          </p:nvSpPr>
          <p:spPr bwMode="auto">
            <a:xfrm flipV="1">
              <a:off x="1728" y="3216"/>
              <a:ext cx="768"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02" name="Line 114">
              <a:extLst>
                <a:ext uri="{FF2B5EF4-FFF2-40B4-BE49-F238E27FC236}">
                  <a16:creationId xmlns:a16="http://schemas.microsoft.com/office/drawing/2014/main" id="{5A3CE428-547B-4D89-B9A2-27C53FCBF729}"/>
                </a:ext>
              </a:extLst>
            </p:cNvPr>
            <p:cNvSpPr>
              <a:spLocks noChangeShapeType="1"/>
            </p:cNvSpPr>
            <p:nvPr/>
          </p:nvSpPr>
          <p:spPr bwMode="auto">
            <a:xfrm flipV="1">
              <a:off x="1776" y="3792"/>
              <a:ext cx="672"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03" name="Line 115">
              <a:extLst>
                <a:ext uri="{FF2B5EF4-FFF2-40B4-BE49-F238E27FC236}">
                  <a16:creationId xmlns:a16="http://schemas.microsoft.com/office/drawing/2014/main" id="{89AE851C-19E3-471A-A010-8717D6F7DCB5}"/>
                </a:ext>
              </a:extLst>
            </p:cNvPr>
            <p:cNvSpPr>
              <a:spLocks noChangeShapeType="1"/>
            </p:cNvSpPr>
            <p:nvPr/>
          </p:nvSpPr>
          <p:spPr bwMode="auto">
            <a:xfrm>
              <a:off x="3216" y="3216"/>
              <a:ext cx="91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04" name="Line 116">
              <a:extLst>
                <a:ext uri="{FF2B5EF4-FFF2-40B4-BE49-F238E27FC236}">
                  <a16:creationId xmlns:a16="http://schemas.microsoft.com/office/drawing/2014/main" id="{80B024A1-6BD8-4890-8B4C-8AC721EC6E74}"/>
                </a:ext>
              </a:extLst>
            </p:cNvPr>
            <p:cNvSpPr>
              <a:spLocks noChangeShapeType="1"/>
            </p:cNvSpPr>
            <p:nvPr/>
          </p:nvSpPr>
          <p:spPr bwMode="auto">
            <a:xfrm flipV="1">
              <a:off x="3216" y="3120"/>
              <a:ext cx="912"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05" name="Line 118">
              <a:extLst>
                <a:ext uri="{FF2B5EF4-FFF2-40B4-BE49-F238E27FC236}">
                  <a16:creationId xmlns:a16="http://schemas.microsoft.com/office/drawing/2014/main" id="{EAC8B1E2-C39F-4DA7-A79C-841EB9005678}"/>
                </a:ext>
              </a:extLst>
            </p:cNvPr>
            <p:cNvSpPr>
              <a:spLocks noChangeShapeType="1"/>
            </p:cNvSpPr>
            <p:nvPr/>
          </p:nvSpPr>
          <p:spPr bwMode="auto">
            <a:xfrm flipV="1">
              <a:off x="3250" y="3552"/>
              <a:ext cx="878" cy="3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06" name="Line 119">
              <a:extLst>
                <a:ext uri="{FF2B5EF4-FFF2-40B4-BE49-F238E27FC236}">
                  <a16:creationId xmlns:a16="http://schemas.microsoft.com/office/drawing/2014/main" id="{B5DF944E-06E1-4A79-90E1-6AECC0ED4B0A}"/>
                </a:ext>
              </a:extLst>
            </p:cNvPr>
            <p:cNvSpPr>
              <a:spLocks noChangeShapeType="1"/>
            </p:cNvSpPr>
            <p:nvPr/>
          </p:nvSpPr>
          <p:spPr bwMode="auto">
            <a:xfrm>
              <a:off x="3264" y="3792"/>
              <a:ext cx="86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07" name="Line 120">
              <a:extLst>
                <a:ext uri="{FF2B5EF4-FFF2-40B4-BE49-F238E27FC236}">
                  <a16:creationId xmlns:a16="http://schemas.microsoft.com/office/drawing/2014/main" id="{4AAAF90A-1441-49BC-90A5-93A9795866E0}"/>
                </a:ext>
              </a:extLst>
            </p:cNvPr>
            <p:cNvSpPr>
              <a:spLocks noChangeShapeType="1"/>
            </p:cNvSpPr>
            <p:nvPr/>
          </p:nvSpPr>
          <p:spPr bwMode="auto">
            <a:xfrm>
              <a:off x="3264" y="4036"/>
              <a:ext cx="864"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08" name="Text Box 122">
              <a:extLst>
                <a:ext uri="{FF2B5EF4-FFF2-40B4-BE49-F238E27FC236}">
                  <a16:creationId xmlns:a16="http://schemas.microsoft.com/office/drawing/2014/main" id="{F7F96E4C-56E7-4EF4-923E-3FE8A3B24141}"/>
                </a:ext>
              </a:extLst>
            </p:cNvPr>
            <p:cNvSpPr txBox="1">
              <a:spLocks noChangeArrowheads="1"/>
            </p:cNvSpPr>
            <p:nvPr/>
          </p:nvSpPr>
          <p:spPr bwMode="auto">
            <a:xfrm>
              <a:off x="2486" y="2926"/>
              <a:ext cx="7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000" b="1">
                  <a:solidFill>
                    <a:schemeClr val="hlink"/>
                  </a:solidFill>
                  <a:latin typeface="Times New Roman" panose="02020603050405020304" pitchFamily="18" charset="0"/>
                </a:rPr>
                <a:t>就绪索引表</a:t>
              </a:r>
            </a:p>
          </p:txBody>
        </p:sp>
        <p:sp>
          <p:nvSpPr>
            <p:cNvPr id="63509" name="Text Box 123">
              <a:extLst>
                <a:ext uri="{FF2B5EF4-FFF2-40B4-BE49-F238E27FC236}">
                  <a16:creationId xmlns:a16="http://schemas.microsoft.com/office/drawing/2014/main" id="{04ECC17B-26C4-44B9-B4FB-D572355E9202}"/>
                </a:ext>
              </a:extLst>
            </p:cNvPr>
            <p:cNvSpPr txBox="1">
              <a:spLocks noChangeArrowheads="1"/>
            </p:cNvSpPr>
            <p:nvPr/>
          </p:nvSpPr>
          <p:spPr bwMode="auto">
            <a:xfrm>
              <a:off x="2592" y="4075"/>
              <a:ext cx="7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000" b="1">
                  <a:solidFill>
                    <a:schemeClr val="hlink"/>
                  </a:solidFill>
                  <a:latin typeface="Times New Roman" panose="02020603050405020304" pitchFamily="18" charset="0"/>
                </a:rPr>
                <a:t>阻塞索引表</a:t>
              </a:r>
            </a:p>
          </p:txBody>
        </p:sp>
      </p:grpSp>
      <p:sp>
        <p:nvSpPr>
          <p:cNvPr id="63491" name="Text Box 129">
            <a:extLst>
              <a:ext uri="{FF2B5EF4-FFF2-40B4-BE49-F238E27FC236}">
                <a16:creationId xmlns:a16="http://schemas.microsoft.com/office/drawing/2014/main" id="{504E8F1D-F4AC-4128-9D53-05C40F51E995}"/>
              </a:ext>
            </a:extLst>
          </p:cNvPr>
          <p:cNvSpPr txBox="1">
            <a:spLocks noChangeArrowheads="1"/>
          </p:cNvSpPr>
          <p:nvPr/>
        </p:nvSpPr>
        <p:spPr bwMode="auto">
          <a:xfrm>
            <a:off x="7116763" y="4572000"/>
            <a:ext cx="950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a:solidFill>
                  <a:schemeClr val="hlink"/>
                </a:solidFill>
                <a:latin typeface="Tahoma" panose="020B0604030504040204" pitchFamily="34" charset="0"/>
              </a:rPr>
              <a:t>PCB</a:t>
            </a:r>
            <a:r>
              <a:rPr kumimoji="1" lang="zh-CN" altLang="en-US" sz="2000" b="1">
                <a:solidFill>
                  <a:schemeClr val="hlink"/>
                </a:solidFill>
                <a:latin typeface="Tahoma" panose="020B0604030504040204" pitchFamily="34" charset="0"/>
              </a:rPr>
              <a:t>表</a:t>
            </a:r>
          </a:p>
        </p:txBody>
      </p:sp>
      <p:sp>
        <p:nvSpPr>
          <p:cNvPr id="63492" name="矩形 1">
            <a:extLst>
              <a:ext uri="{FF2B5EF4-FFF2-40B4-BE49-F238E27FC236}">
                <a16:creationId xmlns:a16="http://schemas.microsoft.com/office/drawing/2014/main" id="{791F0D19-C51E-4C7A-A657-FC266CCEA621}"/>
              </a:ext>
            </a:extLst>
          </p:cNvPr>
          <p:cNvSpPr>
            <a:spLocks noChangeArrowheads="1"/>
          </p:cNvSpPr>
          <p:nvPr/>
        </p:nvSpPr>
        <p:spPr bwMode="auto">
          <a:xfrm>
            <a:off x="838200" y="5105400"/>
            <a:ext cx="7467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8000"/>
              </a:buClr>
              <a:buSzTx/>
              <a:buFont typeface="Arial" panose="020B0604020202020204" pitchFamily="34" charset="0"/>
              <a:buChar char="•"/>
            </a:pPr>
            <a:r>
              <a:rPr lang="zh-CN" altLang="en-US" sz="2400" b="1"/>
              <a:t>系统根据所有进程的状态建立相应的索引表，并将每个索引表的首地址记录在内存中的专用单元中。</a:t>
            </a:r>
            <a:endParaRPr lang="en-US" altLang="zh-CN" sz="2400" b="1"/>
          </a:p>
          <a:p>
            <a:pPr eaLnBrk="1" hangingPunct="1">
              <a:spcBef>
                <a:spcPct val="0"/>
              </a:spcBef>
              <a:buClr>
                <a:srgbClr val="008000"/>
              </a:buClr>
              <a:buSzTx/>
              <a:buFont typeface="Arial" panose="020B0604020202020204" pitchFamily="34" charset="0"/>
              <a:buChar char="•"/>
            </a:pPr>
            <a:r>
              <a:rPr lang="zh-CN" altLang="en-US" sz="2400" b="1"/>
              <a:t>每个索引表的表目记录一个</a:t>
            </a:r>
            <a:r>
              <a:rPr lang="en-US" altLang="zh-CN" sz="2400" b="1"/>
              <a:t>PCB</a:t>
            </a:r>
            <a:r>
              <a:rPr lang="zh-CN" altLang="en-US" sz="2400" b="1"/>
              <a:t>在系统</a:t>
            </a:r>
            <a:r>
              <a:rPr lang="en-US" altLang="zh-CN" sz="2400" b="1"/>
              <a:t>PCB</a:t>
            </a:r>
            <a:r>
              <a:rPr lang="zh-CN" altLang="en-US" sz="2400" b="1"/>
              <a:t>表中的位置。</a:t>
            </a:r>
            <a:endParaRPr lang="zh-CN" altLang="en-US" sz="2400"/>
          </a:p>
        </p:txBody>
      </p:sp>
      <p:sp>
        <p:nvSpPr>
          <p:cNvPr id="3" name="矩形 2">
            <a:extLst>
              <a:ext uri="{FF2B5EF4-FFF2-40B4-BE49-F238E27FC236}">
                <a16:creationId xmlns:a16="http://schemas.microsoft.com/office/drawing/2014/main" id="{5AA62F2E-E0DC-4D28-8E05-D521B578B51E}"/>
              </a:ext>
            </a:extLst>
          </p:cNvPr>
          <p:cNvSpPr/>
          <p:nvPr/>
        </p:nvSpPr>
        <p:spPr>
          <a:xfrm>
            <a:off x="758825" y="609600"/>
            <a:ext cx="1831975" cy="830263"/>
          </a:xfrm>
          <a:prstGeom prst="rect">
            <a:avLst/>
          </a:prstGeom>
        </p:spPr>
        <p:txBody>
          <a:bodyPr wrap="none">
            <a:spAutoFit/>
          </a:bodyPr>
          <a:lstStyle/>
          <a:p>
            <a:pPr marL="342900" indent="-342900" algn="just" eaLnBrk="1" hangingPunct="1">
              <a:lnSpc>
                <a:spcPct val="150000"/>
              </a:lnSpc>
              <a:spcBef>
                <a:spcPct val="20000"/>
              </a:spcBef>
              <a:buClr>
                <a:srgbClr val="CC3300"/>
              </a:buClr>
              <a:buSzPct val="85000"/>
              <a:defRPr/>
            </a:pPr>
            <a:r>
              <a:rPr lang="zh-CN" altLang="en-US" sz="3200" b="1" kern="0" dirty="0">
                <a:latin typeface="Arial"/>
                <a:ea typeface="宋体"/>
              </a:rPr>
              <a:t>索引方式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853F5B83-1357-424A-9166-6309DE4265E1}"/>
              </a:ext>
            </a:extLst>
          </p:cNvPr>
          <p:cNvSpPr>
            <a:spLocks noGrp="1" noChangeArrowheads="1"/>
          </p:cNvSpPr>
          <p:nvPr>
            <p:ph type="title"/>
          </p:nvPr>
        </p:nvSpPr>
        <p:spPr/>
        <p:txBody>
          <a:bodyPr/>
          <a:lstStyle/>
          <a:p>
            <a:r>
              <a:rPr lang="zh-CN" altLang="en-US"/>
              <a:t>程序执行的细节</a:t>
            </a:r>
          </a:p>
        </p:txBody>
      </p:sp>
      <p:grpSp>
        <p:nvGrpSpPr>
          <p:cNvPr id="146435" name="Group 3">
            <a:extLst>
              <a:ext uri="{FF2B5EF4-FFF2-40B4-BE49-F238E27FC236}">
                <a16:creationId xmlns:a16="http://schemas.microsoft.com/office/drawing/2014/main" id="{D27D2B40-70E3-4893-BE6A-0A8895792501}"/>
              </a:ext>
            </a:extLst>
          </p:cNvPr>
          <p:cNvGrpSpPr>
            <a:grpSpLocks/>
          </p:cNvGrpSpPr>
          <p:nvPr/>
        </p:nvGrpSpPr>
        <p:grpSpPr bwMode="auto">
          <a:xfrm>
            <a:off x="1062038" y="1524000"/>
            <a:ext cx="3200400" cy="3789363"/>
            <a:chOff x="669" y="960"/>
            <a:chExt cx="2016" cy="2387"/>
          </a:xfrm>
        </p:grpSpPr>
        <p:sp>
          <p:nvSpPr>
            <p:cNvPr id="146436" name="Rectangle 4">
              <a:extLst>
                <a:ext uri="{FF2B5EF4-FFF2-40B4-BE49-F238E27FC236}">
                  <a16:creationId xmlns:a16="http://schemas.microsoft.com/office/drawing/2014/main" id="{2150AC6A-C621-46CA-A82D-209E4DA7E883}"/>
                </a:ext>
              </a:extLst>
            </p:cNvPr>
            <p:cNvSpPr>
              <a:spLocks noChangeArrowheads="1"/>
            </p:cNvSpPr>
            <p:nvPr/>
          </p:nvSpPr>
          <p:spPr bwMode="auto">
            <a:xfrm>
              <a:off x="669" y="960"/>
              <a:ext cx="1683" cy="238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37" name="Text Box 5">
              <a:extLst>
                <a:ext uri="{FF2B5EF4-FFF2-40B4-BE49-F238E27FC236}">
                  <a16:creationId xmlns:a16="http://schemas.microsoft.com/office/drawing/2014/main" id="{52E4F5DD-457D-43E9-9B1A-4F049E2E752B}"/>
                </a:ext>
              </a:extLst>
            </p:cNvPr>
            <p:cNvSpPr txBox="1">
              <a:spLocks noChangeArrowheads="1"/>
            </p:cNvSpPr>
            <p:nvPr/>
          </p:nvSpPr>
          <p:spPr bwMode="auto">
            <a:xfrm>
              <a:off x="669" y="1008"/>
              <a:ext cx="2016" cy="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代码段：</a:t>
              </a:r>
            </a:p>
            <a:p>
              <a:pPr>
                <a:spcBef>
                  <a:spcPct val="50000"/>
                </a:spcBef>
              </a:pPr>
              <a:r>
                <a:rPr lang="zh-CN" altLang="en-US" sz="2000" b="1">
                  <a:latin typeface="Tahoma" panose="020B0604030504040204" pitchFamily="34" charset="0"/>
                </a:rPr>
                <a:t>  </a:t>
              </a:r>
              <a:r>
                <a:rPr lang="en-US" altLang="zh-CN" sz="2000" b="1">
                  <a:latin typeface="Tahoma" panose="020B0604030504040204" pitchFamily="34" charset="0"/>
                </a:rPr>
                <a:t>mov ax, [100]</a:t>
              </a:r>
            </a:p>
            <a:p>
              <a:pPr>
                <a:spcBef>
                  <a:spcPct val="50000"/>
                </a:spcBef>
              </a:pPr>
              <a:r>
                <a:rPr lang="en-US" altLang="zh-CN" sz="2000" b="1">
                  <a:latin typeface="Tahoma" panose="020B0604030504040204" pitchFamily="34" charset="0"/>
                </a:rPr>
                <a:t>  mov bx, [104]</a:t>
              </a:r>
            </a:p>
            <a:p>
              <a:pPr>
                <a:spcBef>
                  <a:spcPct val="50000"/>
                </a:spcBef>
              </a:pPr>
              <a:r>
                <a:rPr lang="en-US" altLang="zh-CN" sz="2000" b="1">
                  <a:latin typeface="Tahoma" panose="020B0604030504040204" pitchFamily="34" charset="0"/>
                </a:rPr>
                <a:t>  add ax, bx</a:t>
              </a:r>
            </a:p>
            <a:p>
              <a:pPr>
                <a:spcBef>
                  <a:spcPct val="50000"/>
                </a:spcBef>
              </a:pPr>
              <a:r>
                <a:rPr lang="en-US" altLang="zh-CN" sz="2000" b="1">
                  <a:latin typeface="Tahoma" panose="020B0604030504040204" pitchFamily="34" charset="0"/>
                </a:rPr>
                <a:t>  ……</a:t>
              </a:r>
            </a:p>
            <a:p>
              <a:pPr>
                <a:spcBef>
                  <a:spcPct val="50000"/>
                </a:spcBef>
              </a:pPr>
              <a:endParaRPr lang="en-US" altLang="zh-CN" sz="2000" b="1">
                <a:latin typeface="Tahoma" panose="020B0604030504040204" pitchFamily="34" charset="0"/>
              </a:endParaRPr>
            </a:p>
            <a:p>
              <a:pPr>
                <a:spcBef>
                  <a:spcPct val="50000"/>
                </a:spcBef>
              </a:pPr>
              <a:r>
                <a:rPr lang="en-US" altLang="zh-CN" sz="2000">
                  <a:latin typeface="Tahoma" panose="020B0604030504040204" pitchFamily="34" charset="0"/>
                </a:rPr>
                <a:t> </a:t>
              </a:r>
              <a:r>
                <a:rPr lang="en-US" altLang="zh-CN" sz="2000" b="1">
                  <a:latin typeface="Tahoma" panose="020B0604030504040204" pitchFamily="34" charset="0"/>
                </a:rPr>
                <a:t>100:   0     //sum</a:t>
              </a:r>
            </a:p>
            <a:p>
              <a:pPr>
                <a:spcBef>
                  <a:spcPct val="50000"/>
                </a:spcBef>
              </a:pPr>
              <a:r>
                <a:rPr lang="en-US" altLang="zh-CN" sz="2000" b="1">
                  <a:latin typeface="Tahoma" panose="020B0604030504040204" pitchFamily="34" charset="0"/>
                </a:rPr>
                <a:t> 104:   1     // i</a:t>
              </a:r>
            </a:p>
          </p:txBody>
        </p:sp>
      </p:grpSp>
      <p:sp>
        <p:nvSpPr>
          <p:cNvPr id="146438" name="AutoShape 6">
            <a:extLst>
              <a:ext uri="{FF2B5EF4-FFF2-40B4-BE49-F238E27FC236}">
                <a16:creationId xmlns:a16="http://schemas.microsoft.com/office/drawing/2014/main" id="{06C98023-C79A-418D-9B4D-6C4DE0891AB2}"/>
              </a:ext>
            </a:extLst>
          </p:cNvPr>
          <p:cNvSpPr>
            <a:spLocks noChangeArrowheads="1"/>
          </p:cNvSpPr>
          <p:nvPr/>
        </p:nvSpPr>
        <p:spPr bwMode="auto">
          <a:xfrm>
            <a:off x="3276600" y="2652713"/>
            <a:ext cx="842963" cy="204787"/>
          </a:xfrm>
          <a:prstGeom prst="rightArrow">
            <a:avLst>
              <a:gd name="adj1" fmla="val 50000"/>
              <a:gd name="adj2" fmla="val 10290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6439" name="Group 7">
            <a:extLst>
              <a:ext uri="{FF2B5EF4-FFF2-40B4-BE49-F238E27FC236}">
                <a16:creationId xmlns:a16="http://schemas.microsoft.com/office/drawing/2014/main" id="{F9A9FD42-8E65-43CF-AEC1-AD7B7C44197D}"/>
              </a:ext>
            </a:extLst>
          </p:cNvPr>
          <p:cNvGrpSpPr>
            <a:grpSpLocks/>
          </p:cNvGrpSpPr>
          <p:nvPr/>
        </p:nvGrpSpPr>
        <p:grpSpPr bwMode="auto">
          <a:xfrm>
            <a:off x="228600" y="2562225"/>
            <a:ext cx="998538" cy="466725"/>
            <a:chOff x="139" y="1338"/>
            <a:chExt cx="629" cy="294"/>
          </a:xfrm>
        </p:grpSpPr>
        <p:sp>
          <p:nvSpPr>
            <p:cNvPr id="146440" name="Rectangle 8">
              <a:extLst>
                <a:ext uri="{FF2B5EF4-FFF2-40B4-BE49-F238E27FC236}">
                  <a16:creationId xmlns:a16="http://schemas.microsoft.com/office/drawing/2014/main" id="{7C37C88D-3101-47F9-AC69-89BCEF79016E}"/>
                </a:ext>
              </a:extLst>
            </p:cNvPr>
            <p:cNvSpPr>
              <a:spLocks noChangeArrowheads="1"/>
            </p:cNvSpPr>
            <p:nvPr/>
          </p:nvSpPr>
          <p:spPr bwMode="auto">
            <a:xfrm>
              <a:off x="139" y="1338"/>
              <a:ext cx="389"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0000"/>
                  </a:solidFill>
                </a:rPr>
                <a:t>PC</a:t>
              </a:r>
            </a:p>
          </p:txBody>
        </p:sp>
        <p:sp>
          <p:nvSpPr>
            <p:cNvPr id="146441" name="AutoShape 9">
              <a:extLst>
                <a:ext uri="{FF2B5EF4-FFF2-40B4-BE49-F238E27FC236}">
                  <a16:creationId xmlns:a16="http://schemas.microsoft.com/office/drawing/2014/main" id="{6EE54D44-AB8E-48E2-8A71-A3AE4D727867}"/>
                </a:ext>
              </a:extLst>
            </p:cNvPr>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6442" name="Group 10">
            <a:extLst>
              <a:ext uri="{FF2B5EF4-FFF2-40B4-BE49-F238E27FC236}">
                <a16:creationId xmlns:a16="http://schemas.microsoft.com/office/drawing/2014/main" id="{654240DC-8DAA-41A2-9064-C214F2E1A4B1}"/>
              </a:ext>
            </a:extLst>
          </p:cNvPr>
          <p:cNvGrpSpPr>
            <a:grpSpLocks/>
          </p:cNvGrpSpPr>
          <p:nvPr/>
        </p:nvGrpSpPr>
        <p:grpSpPr bwMode="auto">
          <a:xfrm>
            <a:off x="4343400" y="2500313"/>
            <a:ext cx="3429000" cy="466725"/>
            <a:chOff x="2736" y="1296"/>
            <a:chExt cx="2160" cy="294"/>
          </a:xfrm>
        </p:grpSpPr>
        <p:sp>
          <p:nvSpPr>
            <p:cNvPr id="146443" name="Text Box 11">
              <a:extLst>
                <a:ext uri="{FF2B5EF4-FFF2-40B4-BE49-F238E27FC236}">
                  <a16:creationId xmlns:a16="http://schemas.microsoft.com/office/drawing/2014/main" id="{C9009975-4FB2-4513-872B-64F8B4CEDA7E}"/>
                </a:ext>
              </a:extLst>
            </p:cNvPr>
            <p:cNvSpPr txBox="1">
              <a:spLocks noChangeArrowheads="1"/>
            </p:cNvSpPr>
            <p:nvPr/>
          </p:nvSpPr>
          <p:spPr bwMode="auto">
            <a:xfrm>
              <a:off x="2736" y="1296"/>
              <a:ext cx="1488"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mov bx, [104]</a:t>
              </a:r>
            </a:p>
          </p:txBody>
        </p:sp>
        <p:sp>
          <p:nvSpPr>
            <p:cNvPr id="146444" name="Text Box 12">
              <a:extLst>
                <a:ext uri="{FF2B5EF4-FFF2-40B4-BE49-F238E27FC236}">
                  <a16:creationId xmlns:a16="http://schemas.microsoft.com/office/drawing/2014/main" id="{66B8667E-9814-4B30-A624-342B15E41345}"/>
                </a:ext>
              </a:extLst>
            </p:cNvPr>
            <p:cNvSpPr txBox="1">
              <a:spLocks noChangeArrowheads="1"/>
            </p:cNvSpPr>
            <p:nvPr/>
          </p:nvSpPr>
          <p:spPr bwMode="auto">
            <a:xfrm>
              <a:off x="4320" y="129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IR</a:t>
              </a:r>
            </a:p>
          </p:txBody>
        </p:sp>
      </p:grpSp>
      <p:grpSp>
        <p:nvGrpSpPr>
          <p:cNvPr id="146445" name="Group 13">
            <a:extLst>
              <a:ext uri="{FF2B5EF4-FFF2-40B4-BE49-F238E27FC236}">
                <a16:creationId xmlns:a16="http://schemas.microsoft.com/office/drawing/2014/main" id="{6410FD9C-2524-4B86-80F6-9C70E801C5EE}"/>
              </a:ext>
            </a:extLst>
          </p:cNvPr>
          <p:cNvGrpSpPr>
            <a:grpSpLocks/>
          </p:cNvGrpSpPr>
          <p:nvPr/>
        </p:nvGrpSpPr>
        <p:grpSpPr bwMode="auto">
          <a:xfrm>
            <a:off x="6567488" y="4162425"/>
            <a:ext cx="1752600" cy="481013"/>
            <a:chOff x="4128" y="1863"/>
            <a:chExt cx="1104" cy="303"/>
          </a:xfrm>
        </p:grpSpPr>
        <p:sp>
          <p:nvSpPr>
            <p:cNvPr id="146446" name="Text Box 14">
              <a:extLst>
                <a:ext uri="{FF2B5EF4-FFF2-40B4-BE49-F238E27FC236}">
                  <a16:creationId xmlns:a16="http://schemas.microsoft.com/office/drawing/2014/main" id="{5C48AD63-726B-4F5D-81D8-5819CF4623D8}"/>
                </a:ext>
              </a:extLst>
            </p:cNvPr>
            <p:cNvSpPr txBox="1">
              <a:spLocks noChangeArrowheads="1"/>
            </p:cNvSpPr>
            <p:nvPr/>
          </p:nvSpPr>
          <p:spPr bwMode="auto">
            <a:xfrm>
              <a:off x="4128" y="1872"/>
              <a:ext cx="48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p>
          </p:txBody>
        </p:sp>
        <p:sp>
          <p:nvSpPr>
            <p:cNvPr id="146447" name="Text Box 15">
              <a:extLst>
                <a:ext uri="{FF2B5EF4-FFF2-40B4-BE49-F238E27FC236}">
                  <a16:creationId xmlns:a16="http://schemas.microsoft.com/office/drawing/2014/main" id="{C643ACDE-126B-4A43-9E42-922FB996AF0E}"/>
                </a:ext>
              </a:extLst>
            </p:cNvPr>
            <p:cNvSpPr txBox="1">
              <a:spLocks noChangeArrowheads="1"/>
            </p:cNvSpPr>
            <p:nvPr/>
          </p:nvSpPr>
          <p:spPr bwMode="auto">
            <a:xfrm>
              <a:off x="4656" y="1863"/>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bx</a:t>
              </a:r>
            </a:p>
          </p:txBody>
        </p:sp>
      </p:grpSp>
      <p:grpSp>
        <p:nvGrpSpPr>
          <p:cNvPr id="146448" name="Group 16">
            <a:extLst>
              <a:ext uri="{FF2B5EF4-FFF2-40B4-BE49-F238E27FC236}">
                <a16:creationId xmlns:a16="http://schemas.microsoft.com/office/drawing/2014/main" id="{81A8BD1B-E498-4A4E-AAE8-5DF070CDB467}"/>
              </a:ext>
            </a:extLst>
          </p:cNvPr>
          <p:cNvGrpSpPr>
            <a:grpSpLocks/>
          </p:cNvGrpSpPr>
          <p:nvPr/>
        </p:nvGrpSpPr>
        <p:grpSpPr bwMode="auto">
          <a:xfrm>
            <a:off x="5410200" y="3033713"/>
            <a:ext cx="1143000" cy="1385887"/>
            <a:chOff x="3408" y="1632"/>
            <a:chExt cx="720" cy="384"/>
          </a:xfrm>
        </p:grpSpPr>
        <p:sp>
          <p:nvSpPr>
            <p:cNvPr id="146449" name="Line 17">
              <a:extLst>
                <a:ext uri="{FF2B5EF4-FFF2-40B4-BE49-F238E27FC236}">
                  <a16:creationId xmlns:a16="http://schemas.microsoft.com/office/drawing/2014/main" id="{7E6BDFFD-45C5-40E8-B292-C9637692738F}"/>
                </a:ext>
              </a:extLst>
            </p:cNvPr>
            <p:cNvSpPr>
              <a:spLocks noChangeShapeType="1"/>
            </p:cNvSpPr>
            <p:nvPr/>
          </p:nvSpPr>
          <p:spPr bwMode="auto">
            <a:xfrm>
              <a:off x="3408" y="1632"/>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50" name="Line 18">
              <a:extLst>
                <a:ext uri="{FF2B5EF4-FFF2-40B4-BE49-F238E27FC236}">
                  <a16:creationId xmlns:a16="http://schemas.microsoft.com/office/drawing/2014/main" id="{FB231DBF-3E69-4C8F-93CE-B7ECF8A4191F}"/>
                </a:ext>
              </a:extLst>
            </p:cNvPr>
            <p:cNvSpPr>
              <a:spLocks noChangeShapeType="1"/>
            </p:cNvSpPr>
            <p:nvPr/>
          </p:nvSpPr>
          <p:spPr bwMode="auto">
            <a:xfrm>
              <a:off x="3408" y="2016"/>
              <a:ext cx="72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6451" name="Text Box 19">
            <a:extLst>
              <a:ext uri="{FF2B5EF4-FFF2-40B4-BE49-F238E27FC236}">
                <a16:creationId xmlns:a16="http://schemas.microsoft.com/office/drawing/2014/main" id="{DB5F202B-9E64-4A5C-B8DB-9FACEBCEA59C}"/>
              </a:ext>
            </a:extLst>
          </p:cNvPr>
          <p:cNvSpPr txBox="1">
            <a:spLocks noChangeArrowheads="1"/>
          </p:cNvSpPr>
          <p:nvPr/>
        </p:nvSpPr>
        <p:spPr bwMode="auto">
          <a:xfrm>
            <a:off x="6781800" y="41910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1</a:t>
            </a:r>
          </a:p>
        </p:txBody>
      </p:sp>
      <p:sp>
        <p:nvSpPr>
          <p:cNvPr id="146452" name="Text Box 20">
            <a:extLst>
              <a:ext uri="{FF2B5EF4-FFF2-40B4-BE49-F238E27FC236}">
                <a16:creationId xmlns:a16="http://schemas.microsoft.com/office/drawing/2014/main" id="{83DCBDA9-DCB5-4306-B845-F7566AC70EA3}"/>
              </a:ext>
            </a:extLst>
          </p:cNvPr>
          <p:cNvSpPr txBox="1">
            <a:spLocks noChangeArrowheads="1"/>
          </p:cNvSpPr>
          <p:nvPr/>
        </p:nvSpPr>
        <p:spPr bwMode="auto">
          <a:xfrm>
            <a:off x="6553200" y="3519488"/>
            <a:ext cx="762000"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a:t>0</a:t>
            </a:r>
          </a:p>
        </p:txBody>
      </p:sp>
      <p:sp>
        <p:nvSpPr>
          <p:cNvPr id="146453" name="Text Box 21">
            <a:extLst>
              <a:ext uri="{FF2B5EF4-FFF2-40B4-BE49-F238E27FC236}">
                <a16:creationId xmlns:a16="http://schemas.microsoft.com/office/drawing/2014/main" id="{F9C933CD-1C4E-4BCA-B63B-68090F5FBF62}"/>
              </a:ext>
            </a:extLst>
          </p:cNvPr>
          <p:cNvSpPr txBox="1">
            <a:spLocks noChangeArrowheads="1"/>
          </p:cNvSpPr>
          <p:nvPr/>
        </p:nvSpPr>
        <p:spPr bwMode="auto">
          <a:xfrm>
            <a:off x="7391400" y="35052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ax</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46439"/>
                                        </p:tgtEl>
                                        <p:attrNameLst>
                                          <p:attrName>style.visibility</p:attrName>
                                        </p:attrNameLst>
                                      </p:cBhvr>
                                      <p:to>
                                        <p:strVal val="visible"/>
                                      </p:to>
                                    </p:set>
                                    <p:anim calcmode="lin" valueType="num">
                                      <p:cBhvr>
                                        <p:cTn id="7" dur="500" fill="hold"/>
                                        <p:tgtEl>
                                          <p:spTgt spid="146439"/>
                                        </p:tgtEl>
                                        <p:attrNameLst>
                                          <p:attrName>ppt_w</p:attrName>
                                        </p:attrNameLst>
                                      </p:cBhvr>
                                      <p:tavLst>
                                        <p:tav tm="0">
                                          <p:val>
                                            <p:fltVal val="0"/>
                                          </p:val>
                                        </p:tav>
                                        <p:tav tm="100000">
                                          <p:val>
                                            <p:strVal val="#ppt_w"/>
                                          </p:val>
                                        </p:tav>
                                      </p:tavLst>
                                    </p:anim>
                                    <p:anim calcmode="lin" valueType="num">
                                      <p:cBhvr>
                                        <p:cTn id="8" dur="500" fill="hold"/>
                                        <p:tgtEl>
                                          <p:spTgt spid="146439"/>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nodeType="clickEffect">
                                  <p:stCondLst>
                                    <p:cond delay="0"/>
                                  </p:stCondLst>
                                  <p:childTnLst>
                                    <p:set>
                                      <p:cBhvr>
                                        <p:cTn id="12" dur="1" fill="hold">
                                          <p:stCondLst>
                                            <p:cond delay="0"/>
                                          </p:stCondLst>
                                        </p:cTn>
                                        <p:tgtEl>
                                          <p:spTgt spid="146438"/>
                                        </p:tgtEl>
                                        <p:attrNameLst>
                                          <p:attrName>style.visibility</p:attrName>
                                        </p:attrNameLst>
                                      </p:cBhvr>
                                      <p:to>
                                        <p:strVal val="visible"/>
                                      </p:to>
                                    </p:set>
                                    <p:anim calcmode="lin" valueType="num">
                                      <p:cBhvr>
                                        <p:cTn id="13" dur="500" fill="hold"/>
                                        <p:tgtEl>
                                          <p:spTgt spid="146438"/>
                                        </p:tgtEl>
                                        <p:attrNameLst>
                                          <p:attrName>ppt_w</p:attrName>
                                        </p:attrNameLst>
                                      </p:cBhvr>
                                      <p:tavLst>
                                        <p:tav tm="0">
                                          <p:val>
                                            <p:fltVal val="0"/>
                                          </p:val>
                                        </p:tav>
                                        <p:tav tm="100000">
                                          <p:val>
                                            <p:strVal val="#ppt_w"/>
                                          </p:val>
                                        </p:tav>
                                      </p:tavLst>
                                    </p:anim>
                                    <p:anim calcmode="lin" valueType="num">
                                      <p:cBhvr>
                                        <p:cTn id="14" dur="500" fill="hold"/>
                                        <p:tgtEl>
                                          <p:spTgt spid="146438"/>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146442"/>
                                        </p:tgtEl>
                                        <p:attrNameLst>
                                          <p:attrName>style.visibility</p:attrName>
                                        </p:attrNameLst>
                                      </p:cBhvr>
                                      <p:to>
                                        <p:strVal val="visible"/>
                                      </p:to>
                                    </p:set>
                                    <p:animEffect transition="in" filter="dissolve">
                                      <p:cBhvr>
                                        <p:cTn id="19" dur="500"/>
                                        <p:tgtEl>
                                          <p:spTgt spid="14644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146445"/>
                                        </p:tgtEl>
                                        <p:attrNameLst>
                                          <p:attrName>style.visibility</p:attrName>
                                        </p:attrNameLst>
                                      </p:cBhvr>
                                      <p:to>
                                        <p:strVal val="visible"/>
                                      </p:to>
                                    </p:set>
                                    <p:animEffect transition="in" filter="dissolve">
                                      <p:cBhvr>
                                        <p:cTn id="24" dur="500"/>
                                        <p:tgtEl>
                                          <p:spTgt spid="14644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10" fill="hold" nodeType="clickEffect">
                                  <p:stCondLst>
                                    <p:cond delay="0"/>
                                  </p:stCondLst>
                                  <p:childTnLst>
                                    <p:set>
                                      <p:cBhvr>
                                        <p:cTn id="28" dur="1" fill="hold">
                                          <p:stCondLst>
                                            <p:cond delay="0"/>
                                          </p:stCondLst>
                                        </p:cTn>
                                        <p:tgtEl>
                                          <p:spTgt spid="146448"/>
                                        </p:tgtEl>
                                        <p:attrNameLst>
                                          <p:attrName>style.visibility</p:attrName>
                                        </p:attrNameLst>
                                      </p:cBhvr>
                                      <p:to>
                                        <p:strVal val="visible"/>
                                      </p:to>
                                    </p:set>
                                    <p:anim calcmode="lin" valueType="num">
                                      <p:cBhvr>
                                        <p:cTn id="29" dur="500" fill="hold"/>
                                        <p:tgtEl>
                                          <p:spTgt spid="146448"/>
                                        </p:tgtEl>
                                        <p:attrNameLst>
                                          <p:attrName>ppt_w</p:attrName>
                                        </p:attrNameLst>
                                      </p:cBhvr>
                                      <p:tavLst>
                                        <p:tav tm="0">
                                          <p:val>
                                            <p:fltVal val="0"/>
                                          </p:val>
                                        </p:tav>
                                        <p:tav tm="100000">
                                          <p:val>
                                            <p:strVal val="#ppt_w"/>
                                          </p:val>
                                        </p:tav>
                                      </p:tavLst>
                                    </p:anim>
                                    <p:anim calcmode="lin" valueType="num">
                                      <p:cBhvr>
                                        <p:cTn id="30" dur="500" fill="hold"/>
                                        <p:tgtEl>
                                          <p:spTgt spid="146448"/>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46451"/>
                                        </p:tgtEl>
                                        <p:attrNameLst>
                                          <p:attrName>style.visibility</p:attrName>
                                        </p:attrNameLst>
                                      </p:cBhvr>
                                      <p:to>
                                        <p:strVal val="visible"/>
                                      </p:to>
                                    </p:set>
                                    <p:animEffect transition="in" filter="dissolve">
                                      <p:cBhvr>
                                        <p:cTn id="35" dur="500"/>
                                        <p:tgtEl>
                                          <p:spTgt spid="146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5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a:extLst>
              <a:ext uri="{FF2B5EF4-FFF2-40B4-BE49-F238E27FC236}">
                <a16:creationId xmlns:a16="http://schemas.microsoft.com/office/drawing/2014/main" id="{430A21CC-3861-4E49-A40F-FD35869877D8}"/>
              </a:ext>
            </a:extLst>
          </p:cNvPr>
          <p:cNvSpPr>
            <a:spLocks noGrp="1" noChangeArrowheads="1"/>
          </p:cNvSpPr>
          <p:nvPr>
            <p:ph type="body" idx="1"/>
          </p:nvPr>
        </p:nvSpPr>
        <p:spPr>
          <a:xfrm>
            <a:off x="381000" y="1676400"/>
            <a:ext cx="8099425" cy="4114800"/>
          </a:xfrm>
        </p:spPr>
        <p:txBody>
          <a:bodyPr/>
          <a:lstStyle/>
          <a:p>
            <a:pPr>
              <a:lnSpc>
                <a:spcPts val="4000"/>
              </a:lnSpc>
            </a:pPr>
            <a:r>
              <a:rPr lang="zh-CN" altLang="en-US"/>
              <a:t>比较以上两种方式的特点，链接方式是插入和删除操作很方便，查找速度慢；索引方式查找速度快，但因为索引表是线性的，因此插入和删除操作麻烦。</a:t>
            </a:r>
          </a:p>
          <a:p>
            <a:pPr>
              <a:lnSpc>
                <a:spcPct val="140000"/>
              </a:lnSpc>
            </a:pPr>
            <a:r>
              <a:rPr lang="zh-CN" altLang="en-US"/>
              <a:t>因为进程的主要操作就是插入和删除，因此，链接方式使用更多一些。</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8728744-B93E-4FA2-8C83-EE7E767240F3}"/>
              </a:ext>
            </a:extLst>
          </p:cNvPr>
          <p:cNvSpPr>
            <a:spLocks noGrp="1"/>
          </p:cNvSpPr>
          <p:nvPr>
            <p:ph idx="1"/>
          </p:nvPr>
        </p:nvSpPr>
        <p:spPr/>
        <p:txBody>
          <a:bodyPr/>
          <a:lstStyle/>
          <a:p>
            <a:r>
              <a:rPr lang="en-US" altLang="zh-CN" dirty="0"/>
              <a:t>Linux</a:t>
            </a:r>
            <a:r>
              <a:rPr lang="zh-CN" altLang="en-US" dirty="0"/>
              <a:t>操作系统中采用</a:t>
            </a:r>
            <a:r>
              <a:rPr lang="en-US" altLang="zh-CN" dirty="0" err="1"/>
              <a:t>task_struct</a:t>
            </a:r>
            <a:r>
              <a:rPr lang="zh-CN" altLang="en-US" dirty="0"/>
              <a:t>来表示进程控制块。</a:t>
            </a:r>
            <a:endParaRPr lang="en-US" altLang="zh-CN" dirty="0"/>
          </a:p>
          <a:p>
            <a:r>
              <a:rPr lang="en-US" altLang="zh-CN" dirty="0"/>
              <a:t>Linux</a:t>
            </a:r>
            <a:r>
              <a:rPr lang="zh-CN" altLang="en-US" dirty="0"/>
              <a:t>操作系统最多允许</a:t>
            </a:r>
            <a:r>
              <a:rPr lang="en-US" altLang="zh-CN" dirty="0"/>
              <a:t>512</a:t>
            </a:r>
            <a:r>
              <a:rPr lang="zh-CN" altLang="en-US" dirty="0"/>
              <a:t>个进程，采用结构指针数组来表示。</a:t>
            </a:r>
          </a:p>
          <a:p>
            <a:pPr lvl="1"/>
            <a:r>
              <a:rPr lang="zh-CN" altLang="en-US" dirty="0"/>
              <a:t>定义格式：</a:t>
            </a:r>
          </a:p>
          <a:p>
            <a:pPr lvl="1">
              <a:buNone/>
            </a:pPr>
            <a:r>
              <a:rPr lang="zh-CN" altLang="en-US" dirty="0"/>
              <a:t>       </a:t>
            </a:r>
            <a:r>
              <a:rPr lang="en-US" altLang="zh-CN" dirty="0"/>
              <a:t>struct </a:t>
            </a:r>
            <a:r>
              <a:rPr lang="en-US" altLang="zh-CN" dirty="0" err="1"/>
              <a:t>task_struct</a:t>
            </a:r>
            <a:r>
              <a:rPr lang="en-US" altLang="zh-CN" dirty="0"/>
              <a:t> *task[NR_TASKS];</a:t>
            </a:r>
          </a:p>
          <a:p>
            <a:pPr lvl="1">
              <a:buNone/>
            </a:pPr>
            <a:r>
              <a:rPr lang="en-US" altLang="zh-CN" dirty="0"/>
              <a:t>       </a:t>
            </a:r>
            <a:r>
              <a:rPr lang="zh-CN" altLang="en-US" dirty="0"/>
              <a:t>其中， </a:t>
            </a:r>
            <a:r>
              <a:rPr lang="en-US" altLang="zh-CN" dirty="0"/>
              <a:t>NR_TASKS=512</a:t>
            </a:r>
          </a:p>
          <a:p>
            <a:endParaRPr lang="zh-CN" altLang="en-US" dirty="0"/>
          </a:p>
        </p:txBody>
      </p:sp>
      <p:sp>
        <p:nvSpPr>
          <p:cNvPr id="3" name="标题 2">
            <a:extLst>
              <a:ext uri="{FF2B5EF4-FFF2-40B4-BE49-F238E27FC236}">
                <a16:creationId xmlns:a16="http://schemas.microsoft.com/office/drawing/2014/main" id="{A9FA7362-686A-40F9-A29F-021D1B8B0DAE}"/>
              </a:ext>
            </a:extLst>
          </p:cNvPr>
          <p:cNvSpPr>
            <a:spLocks noGrp="1"/>
          </p:cNvSpPr>
          <p:nvPr>
            <p:ph type="title"/>
          </p:nvPr>
        </p:nvSpPr>
        <p:spPr/>
        <p:txBody>
          <a:bodyPr/>
          <a:lstStyle/>
          <a:p>
            <a:r>
              <a:rPr lang="en-US" altLang="zh-CN" dirty="0">
                <a:solidFill>
                  <a:srgbClr val="0066FF"/>
                </a:solidFill>
                <a:effectLst>
                  <a:outerShdw blurRad="38100" dist="38100" dir="2700000" algn="tl">
                    <a:srgbClr val="C0C0C0"/>
                  </a:outerShdw>
                </a:effectLst>
              </a:rPr>
              <a:t>2.2.5 PCB</a:t>
            </a:r>
            <a:r>
              <a:rPr lang="zh-CN" altLang="en-US" dirty="0">
                <a:solidFill>
                  <a:srgbClr val="0066FF"/>
                </a:solidFill>
                <a:effectLst>
                  <a:outerShdw blurRad="38100" dist="38100" dir="2700000" algn="tl">
                    <a:srgbClr val="C0C0C0"/>
                  </a:outerShdw>
                </a:effectLst>
              </a:rPr>
              <a:t>实例解析</a:t>
            </a:r>
            <a:endParaRPr lang="zh-CN" altLang="en-US" dirty="0"/>
          </a:p>
        </p:txBody>
      </p:sp>
    </p:spTree>
    <p:extLst>
      <p:ext uri="{BB962C8B-B14F-4D97-AF65-F5344CB8AC3E}">
        <p14:creationId xmlns:p14="http://schemas.microsoft.com/office/powerpoint/2010/main" val="693367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a:extLst>
              <a:ext uri="{FF2B5EF4-FFF2-40B4-BE49-F238E27FC236}">
                <a16:creationId xmlns:a16="http://schemas.microsoft.com/office/drawing/2014/main" id="{B8E1FEFD-A421-4C25-8869-24F1F5FE42E5}"/>
              </a:ext>
            </a:extLst>
          </p:cNvPr>
          <p:cNvSpPr>
            <a:spLocks noGrp="1"/>
          </p:cNvSpPr>
          <p:nvPr>
            <p:ph type="title"/>
          </p:nvPr>
        </p:nvSpPr>
        <p:spPr/>
        <p:txBody>
          <a:bodyPr/>
          <a:lstStyle/>
          <a:p>
            <a:r>
              <a:rPr lang="zh-CN" altLang="en-US" b="1"/>
              <a:t>课后练习</a:t>
            </a:r>
          </a:p>
        </p:txBody>
      </p:sp>
      <p:sp>
        <p:nvSpPr>
          <p:cNvPr id="66563" name="内容占位符 2">
            <a:extLst>
              <a:ext uri="{FF2B5EF4-FFF2-40B4-BE49-F238E27FC236}">
                <a16:creationId xmlns:a16="http://schemas.microsoft.com/office/drawing/2014/main" id="{8CDA29E0-F46F-4F4A-9AA4-5C041CB57F79}"/>
              </a:ext>
            </a:extLst>
          </p:cNvPr>
          <p:cNvSpPr>
            <a:spLocks noGrp="1"/>
          </p:cNvSpPr>
          <p:nvPr>
            <p:ph idx="1"/>
          </p:nvPr>
        </p:nvSpPr>
        <p:spPr/>
        <p:txBody>
          <a:bodyPr/>
          <a:lstStyle/>
          <a:p>
            <a:pPr>
              <a:lnSpc>
                <a:spcPct val="150000"/>
              </a:lnSpc>
            </a:pPr>
            <a:r>
              <a:rPr lang="zh-CN" altLang="en-US" sz="2800" b="1"/>
              <a:t>学习</a:t>
            </a:r>
            <a:r>
              <a:rPr lang="en-US" altLang="zh-CN" sz="2800" b="1"/>
              <a:t>Linux</a:t>
            </a:r>
            <a:r>
              <a:rPr lang="zh-CN" altLang="en-US" sz="2800" b="1"/>
              <a:t>操作系统的进程控制块，看看里面都有些什么，并尽可能的搞懂里面的内容。</a:t>
            </a:r>
          </a:p>
        </p:txBody>
      </p:sp>
      <p:pic>
        <p:nvPicPr>
          <p:cNvPr id="2" name="图片 1">
            <a:extLst>
              <a:ext uri="{FF2B5EF4-FFF2-40B4-BE49-F238E27FC236}">
                <a16:creationId xmlns:a16="http://schemas.microsoft.com/office/drawing/2014/main" id="{61F87056-F61A-4B1F-A06A-A57468E1B02E}"/>
              </a:ext>
            </a:extLst>
          </p:cNvPr>
          <p:cNvPicPr>
            <a:picLocks noChangeAspect="1"/>
          </p:cNvPicPr>
          <p:nvPr/>
        </p:nvPicPr>
        <p:blipFill rotWithShape="1">
          <a:blip r:embed="rId3"/>
          <a:srcRect b="18444"/>
          <a:stretch/>
        </p:blipFill>
        <p:spPr>
          <a:xfrm>
            <a:off x="712178" y="2643987"/>
            <a:ext cx="7902037" cy="34367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a:extLst>
              <a:ext uri="{FF2B5EF4-FFF2-40B4-BE49-F238E27FC236}">
                <a16:creationId xmlns:a16="http://schemas.microsoft.com/office/drawing/2014/main" id="{0F1BD034-85AE-442B-A47D-07B0567E332F}"/>
              </a:ext>
            </a:extLst>
          </p:cNvPr>
          <p:cNvSpPr>
            <a:spLocks noGrp="1" noChangeArrowheads="1"/>
          </p:cNvSpPr>
          <p:nvPr>
            <p:ph type="body" idx="1"/>
          </p:nvPr>
        </p:nvSpPr>
        <p:spPr>
          <a:xfrm>
            <a:off x="714021" y="1288256"/>
            <a:ext cx="8229600" cy="5434013"/>
          </a:xfrm>
        </p:spPr>
        <p:txBody>
          <a:bodyPr/>
          <a:lstStyle/>
          <a:p>
            <a:pPr>
              <a:buFontTx/>
              <a:buNone/>
            </a:pPr>
            <a:r>
              <a:rPr lang="en-US" altLang="en-US" dirty="0">
                <a:solidFill>
                  <a:srgbClr val="FF0000"/>
                </a:solidFill>
              </a:rPr>
              <a:t>●</a:t>
            </a:r>
            <a:r>
              <a:rPr lang="en-US" altLang="zh-CN" sz="2800" dirty="0" err="1">
                <a:latin typeface="楷体_GB2312" pitchFamily="49" charset="-122"/>
                <a:ea typeface="楷体_GB2312" pitchFamily="49" charset="-122"/>
              </a:rPr>
              <a:t>task_struct</a:t>
            </a:r>
            <a:r>
              <a:rPr lang="zh-CN" altLang="en-US" sz="2800" dirty="0">
                <a:latin typeface="楷体_GB2312" pitchFamily="49" charset="-122"/>
                <a:ea typeface="楷体_GB2312" pitchFamily="49" charset="-122"/>
              </a:rPr>
              <a:t>结构</a:t>
            </a:r>
            <a:r>
              <a:rPr lang="zh-CN" altLang="en-US" dirty="0"/>
              <a:t> </a:t>
            </a:r>
          </a:p>
          <a:p>
            <a:pPr>
              <a:buFontTx/>
              <a:buNone/>
            </a:pPr>
            <a:r>
              <a:rPr lang="zh-CN" altLang="en-US" sz="2000" dirty="0"/>
              <a:t>      </a:t>
            </a:r>
            <a:r>
              <a:rPr lang="en-US" altLang="zh-CN" sz="2000" dirty="0"/>
              <a:t>Linux</a:t>
            </a:r>
            <a:r>
              <a:rPr lang="zh-CN" altLang="en-US" sz="2000" dirty="0"/>
              <a:t>系统中的每个进程都有一个名为</a:t>
            </a:r>
            <a:r>
              <a:rPr lang="en-US" altLang="zh-CN" sz="2000" dirty="0" err="1"/>
              <a:t>task_struct</a:t>
            </a:r>
            <a:r>
              <a:rPr lang="zh-CN" altLang="en-US" sz="2000" dirty="0"/>
              <a:t>的数据结构，它相当于“进程控制块”。</a:t>
            </a:r>
          </a:p>
          <a:p>
            <a:pPr>
              <a:buFontTx/>
              <a:buNone/>
            </a:pPr>
            <a:r>
              <a:rPr lang="zh-CN" altLang="en-US" sz="2400" dirty="0">
                <a:latin typeface="楷体_GB2312" pitchFamily="49" charset="-122"/>
                <a:ea typeface="楷体_GB2312" pitchFamily="49" charset="-122"/>
              </a:rPr>
              <a:t>   </a:t>
            </a:r>
            <a:r>
              <a:rPr lang="en-US" altLang="zh-CN" sz="2400" dirty="0" err="1">
                <a:latin typeface="楷体_GB2312" pitchFamily="49" charset="-122"/>
                <a:ea typeface="楷体_GB2312" pitchFamily="49" charset="-122"/>
              </a:rPr>
              <a:t>task_struct</a:t>
            </a:r>
            <a:r>
              <a:rPr lang="zh-CN" altLang="en-US" sz="2400" dirty="0">
                <a:latin typeface="楷体_GB2312" pitchFamily="49" charset="-122"/>
                <a:ea typeface="楷体_GB2312" pitchFamily="49" charset="-122"/>
              </a:rPr>
              <a:t>结构包含下列信息：</a:t>
            </a:r>
          </a:p>
          <a:p>
            <a:pPr>
              <a:buFontTx/>
              <a:buNone/>
            </a:pPr>
            <a:r>
              <a:rPr lang="zh-CN" altLang="en-US" sz="2000" dirty="0"/>
              <a:t>    进程状态      调度信息      标识符      内部进程通信      链接信息    </a:t>
            </a:r>
          </a:p>
          <a:p>
            <a:pPr>
              <a:buFontTx/>
              <a:buNone/>
            </a:pPr>
            <a:r>
              <a:rPr lang="zh-CN" altLang="en-US" sz="2000" dirty="0"/>
              <a:t>    时间和计时器        文件系统       虚拟内存       处理器信息</a:t>
            </a:r>
          </a:p>
          <a:p>
            <a:pPr>
              <a:buFontTx/>
              <a:buNone/>
            </a:pPr>
            <a:r>
              <a:rPr lang="en-US" altLang="en-US" dirty="0">
                <a:solidFill>
                  <a:srgbClr val="FF0000"/>
                </a:solidFill>
              </a:rPr>
              <a:t>●</a:t>
            </a:r>
            <a:r>
              <a:rPr lang="zh-CN" altLang="en-US" sz="2800" dirty="0">
                <a:ea typeface="楷体_GB2312" pitchFamily="49" charset="-122"/>
              </a:rPr>
              <a:t>进程</a:t>
            </a:r>
            <a:r>
              <a:rPr lang="zh-CN" altLang="en-US" dirty="0">
                <a:ea typeface="楷体_GB2312" pitchFamily="49" charset="-122"/>
              </a:rPr>
              <a:t>系统堆栈区</a:t>
            </a:r>
            <a:endParaRPr lang="en-US" altLang="zh-CN" dirty="0">
              <a:ea typeface="楷体_GB2312" pitchFamily="49" charset="-122"/>
            </a:endParaRPr>
          </a:p>
          <a:p>
            <a:pPr>
              <a:buFontTx/>
              <a:buNone/>
            </a:pPr>
            <a:r>
              <a:rPr lang="zh-CN" altLang="en-US" dirty="0">
                <a:ea typeface="楷体_GB2312" pitchFamily="49" charset="-122"/>
              </a:rPr>
              <a:t>（内核</a:t>
            </a:r>
            <a:r>
              <a:rPr lang="zh-CN" altLang="en-US" sz="2800" dirty="0">
                <a:ea typeface="楷体_GB2312" pitchFamily="49" charset="-122"/>
              </a:rPr>
              <a:t>栈）</a:t>
            </a:r>
            <a:r>
              <a:rPr lang="zh-CN" altLang="en-US" dirty="0"/>
              <a:t> </a:t>
            </a:r>
          </a:p>
          <a:p>
            <a:pPr>
              <a:buFontTx/>
              <a:buNone/>
            </a:pPr>
            <a:endParaRPr lang="zh-CN" altLang="en-US" dirty="0"/>
          </a:p>
          <a:p>
            <a:pPr>
              <a:buFontTx/>
              <a:buNone/>
            </a:pPr>
            <a:endParaRPr lang="en-US" altLang="zh-CN" dirty="0"/>
          </a:p>
        </p:txBody>
      </p:sp>
      <p:pic>
        <p:nvPicPr>
          <p:cNvPr id="68611" name="Picture 4" descr="t66">
            <a:extLst>
              <a:ext uri="{FF2B5EF4-FFF2-40B4-BE49-F238E27FC236}">
                <a16:creationId xmlns:a16="http://schemas.microsoft.com/office/drawing/2014/main" id="{DD29FAA9-E8A0-4112-8FB8-7A6343991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099" y="4005263"/>
            <a:ext cx="3622675" cy="2717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D636865-757D-4381-8EE3-714A22325FEA}"/>
              </a:ext>
            </a:extLst>
          </p:cNvPr>
          <p:cNvSpPr>
            <a:spLocks noGrp="1"/>
          </p:cNvSpPr>
          <p:nvPr>
            <p:ph idx="1"/>
          </p:nvPr>
        </p:nvSpPr>
        <p:spPr/>
        <p:txBody>
          <a:bodyPr/>
          <a:lstStyle/>
          <a:p>
            <a:r>
              <a:rPr lang="zh-CN" altLang="en-US" dirty="0"/>
              <a:t>在／</a:t>
            </a:r>
            <a:r>
              <a:rPr lang="en-US" altLang="zh-CN" dirty="0"/>
              <a:t>include/</a:t>
            </a:r>
            <a:r>
              <a:rPr lang="en-US" altLang="zh-CN" dirty="0" err="1"/>
              <a:t>linux</a:t>
            </a:r>
            <a:r>
              <a:rPr lang="en-US" altLang="zh-CN" dirty="0"/>
              <a:t>/</a:t>
            </a:r>
            <a:r>
              <a:rPr lang="en-US" altLang="zh-CN" dirty="0" err="1"/>
              <a:t>sched.h</a:t>
            </a:r>
            <a:r>
              <a:rPr lang="zh-CN" altLang="en-US" dirty="0"/>
              <a:t>中定义了如下一个联合结构</a:t>
            </a:r>
            <a:r>
              <a:rPr lang="en-US" altLang="zh-CN" dirty="0"/>
              <a:t>:</a:t>
            </a:r>
          </a:p>
          <a:p>
            <a:pPr marL="0" indent="0">
              <a:buNone/>
            </a:pPr>
            <a:r>
              <a:rPr lang="en-US" altLang="zh-CN" dirty="0"/>
              <a:t>union </a:t>
            </a:r>
            <a:r>
              <a:rPr lang="en-US" altLang="zh-CN" dirty="0" err="1"/>
              <a:t>task_union</a:t>
            </a:r>
            <a:r>
              <a:rPr lang="en-US" altLang="zh-CN" dirty="0"/>
              <a:t> {</a:t>
            </a:r>
          </a:p>
          <a:p>
            <a:pPr marL="0" indent="0">
              <a:buNone/>
            </a:pPr>
            <a:r>
              <a:rPr lang="en-US" altLang="zh-CN" dirty="0"/>
              <a:t>      struct </a:t>
            </a:r>
            <a:r>
              <a:rPr lang="en-US" altLang="zh-CN" dirty="0" err="1"/>
              <a:t>task_struct</a:t>
            </a:r>
            <a:r>
              <a:rPr lang="en-US" altLang="zh-CN" dirty="0"/>
              <a:t> task;</a:t>
            </a:r>
          </a:p>
          <a:p>
            <a:pPr marL="0" indent="0">
              <a:buNone/>
            </a:pPr>
            <a:r>
              <a:rPr lang="en-US" altLang="zh-CN" dirty="0"/>
              <a:t>      unsigned long stack[2408];</a:t>
            </a:r>
          </a:p>
          <a:p>
            <a:pPr marL="0" indent="0">
              <a:buNone/>
            </a:pPr>
            <a:r>
              <a:rPr lang="en-US" altLang="zh-CN" dirty="0"/>
              <a:t>}</a:t>
            </a:r>
          </a:p>
          <a:p>
            <a:pPr marL="0" indent="0">
              <a:buNone/>
            </a:pPr>
            <a:endParaRPr lang="zh-CN" altLang="en-US" dirty="0"/>
          </a:p>
        </p:txBody>
      </p:sp>
      <p:sp>
        <p:nvSpPr>
          <p:cNvPr id="3" name="标题 2">
            <a:extLst>
              <a:ext uri="{FF2B5EF4-FFF2-40B4-BE49-F238E27FC236}">
                <a16:creationId xmlns:a16="http://schemas.microsoft.com/office/drawing/2014/main" id="{7994401C-31D9-42A4-B5D4-6980C2751CC7}"/>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887690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819E64D-65FA-4E86-8BA1-AE2C53E5664D}"/>
              </a:ext>
            </a:extLst>
          </p:cNvPr>
          <p:cNvSpPr>
            <a:spLocks noGrp="1"/>
          </p:cNvSpPr>
          <p:nvPr>
            <p:ph idx="1"/>
          </p:nvPr>
        </p:nvSpPr>
        <p:spPr/>
        <p:txBody>
          <a:bodyPr/>
          <a:lstStyle/>
          <a:p>
            <a:pPr>
              <a:buFont typeface="Wingdings" panose="05000000000000000000" pitchFamily="2" charset="2"/>
              <a:buChar char="Ø"/>
            </a:pPr>
            <a:r>
              <a:rPr lang="zh-CN" altLang="en-US" dirty="0">
                <a:solidFill>
                  <a:schemeClr val="folHlink"/>
                </a:solidFill>
              </a:rPr>
              <a:t>进程控制</a:t>
            </a:r>
          </a:p>
          <a:p>
            <a:pPr lvl="1"/>
            <a:r>
              <a:rPr lang="zh-CN" altLang="en-US" dirty="0"/>
              <a:t>创建一个新进程，终止进程</a:t>
            </a:r>
          </a:p>
          <a:p>
            <a:pPr lvl="1"/>
            <a:r>
              <a:rPr lang="zh-CN" altLang="en-US" dirty="0"/>
              <a:t>进程运行中的状态转换。</a:t>
            </a:r>
          </a:p>
          <a:p>
            <a:pPr lvl="1"/>
            <a:endParaRPr lang="zh-CN" altLang="en-US" dirty="0"/>
          </a:p>
          <a:p>
            <a:pPr>
              <a:buFont typeface="Wingdings" panose="05000000000000000000" pitchFamily="2" charset="2"/>
              <a:buChar char="Ø"/>
            </a:pPr>
            <a:r>
              <a:rPr lang="zh-CN" altLang="en-US" dirty="0"/>
              <a:t>进程控制一般是由</a:t>
            </a:r>
            <a:r>
              <a:rPr lang="en-US" altLang="zh-CN" dirty="0"/>
              <a:t>OS</a:t>
            </a:r>
            <a:r>
              <a:rPr lang="zh-CN" altLang="en-US" dirty="0"/>
              <a:t>内核中的一组</a:t>
            </a:r>
            <a:r>
              <a:rPr lang="zh-CN" altLang="en-US" dirty="0">
                <a:solidFill>
                  <a:srgbClr val="FF0000"/>
                </a:solidFill>
              </a:rPr>
              <a:t>原语</a:t>
            </a:r>
            <a:r>
              <a:rPr lang="zh-CN" altLang="en-US" dirty="0"/>
              <a:t>来实现的。 </a:t>
            </a:r>
          </a:p>
          <a:p>
            <a:endParaRPr lang="zh-CN" altLang="en-US" dirty="0"/>
          </a:p>
        </p:txBody>
      </p:sp>
      <p:sp>
        <p:nvSpPr>
          <p:cNvPr id="3" name="标题 2">
            <a:extLst>
              <a:ext uri="{FF2B5EF4-FFF2-40B4-BE49-F238E27FC236}">
                <a16:creationId xmlns:a16="http://schemas.microsoft.com/office/drawing/2014/main" id="{43AF74F9-644D-4B8F-9C4F-29E6D5379301}"/>
              </a:ext>
            </a:extLst>
          </p:cNvPr>
          <p:cNvSpPr>
            <a:spLocks noGrp="1"/>
          </p:cNvSpPr>
          <p:nvPr>
            <p:ph type="title"/>
          </p:nvPr>
        </p:nvSpPr>
        <p:spPr/>
        <p:txBody>
          <a:bodyPr/>
          <a:lstStyle/>
          <a:p>
            <a:r>
              <a:rPr lang="en-US" altLang="zh-CN" dirty="0">
                <a:effectLst>
                  <a:outerShdw blurRad="38100" dist="38100" dir="2700000" algn="tl">
                    <a:srgbClr val="C0C0C0"/>
                  </a:outerShdw>
                </a:effectLst>
              </a:rPr>
              <a:t>2.3 </a:t>
            </a:r>
            <a:r>
              <a:rPr lang="zh-CN" altLang="en-US">
                <a:effectLst>
                  <a:outerShdw blurRad="38100" dist="38100" dir="2700000" algn="tl">
                    <a:srgbClr val="C0C0C0"/>
                  </a:outerShdw>
                </a:effectLst>
              </a:rPr>
              <a:t>操作系统对进程的控制</a:t>
            </a:r>
            <a:endParaRPr lang="zh-CN" altLang="en-US"/>
          </a:p>
        </p:txBody>
      </p:sp>
    </p:spTree>
    <p:extLst>
      <p:ext uri="{BB962C8B-B14F-4D97-AF65-F5344CB8AC3E}">
        <p14:creationId xmlns:p14="http://schemas.microsoft.com/office/powerpoint/2010/main" val="3490108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a:extLst>
              <a:ext uri="{FF2B5EF4-FFF2-40B4-BE49-F238E27FC236}">
                <a16:creationId xmlns:a16="http://schemas.microsoft.com/office/drawing/2014/main" id="{6E2017BF-5564-4012-8285-A17F14200080}"/>
              </a:ext>
            </a:extLst>
          </p:cNvPr>
          <p:cNvSpPr>
            <a:spLocks noGrp="1" noRot="1" noChangeArrowheads="1"/>
          </p:cNvSpPr>
          <p:nvPr>
            <p:ph type="title"/>
          </p:nvPr>
        </p:nvSpPr>
        <p:spPr/>
        <p:txBody>
          <a:bodyPr/>
          <a:lstStyle/>
          <a:p>
            <a:pPr eaLnBrk="1" hangingPunct="1">
              <a:defRPr/>
            </a:pPr>
            <a:r>
              <a:rPr lang="en-US" altLang="zh-CN" b="1" dirty="0">
                <a:effectLst>
                  <a:outerShdw blurRad="38100" dist="38100" dir="2700000" algn="tl">
                    <a:srgbClr val="C0C0C0"/>
                  </a:outerShdw>
                </a:effectLst>
              </a:rPr>
              <a:t>2.3 </a:t>
            </a:r>
            <a:r>
              <a:rPr lang="zh-CN" altLang="en-US" b="1" dirty="0">
                <a:effectLst>
                  <a:outerShdw blurRad="38100" dist="38100" dir="2700000" algn="tl">
                    <a:srgbClr val="C0C0C0"/>
                  </a:outerShdw>
                </a:effectLst>
              </a:rPr>
              <a:t>操作系统对进程的控制</a:t>
            </a:r>
          </a:p>
        </p:txBody>
      </p:sp>
      <p:sp>
        <p:nvSpPr>
          <p:cNvPr id="71683" name="Rectangle 3">
            <a:extLst>
              <a:ext uri="{FF2B5EF4-FFF2-40B4-BE49-F238E27FC236}">
                <a16:creationId xmlns:a16="http://schemas.microsoft.com/office/drawing/2014/main" id="{4C83D87A-AE30-48D4-AC8D-75DA835FE7A9}"/>
              </a:ext>
            </a:extLst>
          </p:cNvPr>
          <p:cNvSpPr>
            <a:spLocks noGrp="1" noRot="1" noChangeArrowheads="1"/>
          </p:cNvSpPr>
          <p:nvPr>
            <p:ph type="body" idx="1"/>
          </p:nvPr>
        </p:nvSpPr>
        <p:spPr/>
        <p:txBody>
          <a:bodyPr/>
          <a:lstStyle/>
          <a:p>
            <a:pPr>
              <a:buClr>
                <a:schemeClr val="hlink"/>
              </a:buClr>
              <a:buSzTx/>
            </a:pPr>
            <a:r>
              <a:rPr lang="zh-CN" altLang="en-US" b="1" dirty="0">
                <a:solidFill>
                  <a:srgbClr val="FF0000"/>
                </a:solidFill>
              </a:rPr>
              <a:t>原语</a:t>
            </a:r>
            <a:r>
              <a:rPr lang="zh-CN" altLang="en-US" b="1" dirty="0"/>
              <a:t>：</a:t>
            </a:r>
            <a:endParaRPr lang="en-US" altLang="zh-CN" b="1" dirty="0"/>
          </a:p>
          <a:p>
            <a:pPr lvl="1">
              <a:buClr>
                <a:schemeClr val="hlink"/>
              </a:buClr>
              <a:buSzTx/>
            </a:pPr>
            <a:r>
              <a:rPr lang="zh-CN" altLang="en-US" b="0" dirty="0"/>
              <a:t>操作系统内核或微核提供核外调用的过程或函数称为原语</a:t>
            </a:r>
            <a:endParaRPr lang="en-US" altLang="zh-CN" b="0" dirty="0"/>
          </a:p>
          <a:p>
            <a:pPr lvl="1">
              <a:buClr>
                <a:schemeClr val="hlink"/>
              </a:buClr>
              <a:buSzTx/>
            </a:pPr>
            <a:r>
              <a:rPr lang="zh-CN" altLang="en-US" b="0" dirty="0"/>
              <a:t>原语是由若干条指令构成，用于完成特定功能的一段程序。</a:t>
            </a:r>
            <a:endParaRPr lang="en-US" altLang="zh-CN" b="0" dirty="0"/>
          </a:p>
          <a:p>
            <a:pPr lvl="1">
              <a:buClr>
                <a:schemeClr val="hlink"/>
              </a:buClr>
              <a:buSzTx/>
            </a:pPr>
            <a:r>
              <a:rPr lang="zh-CN" altLang="en-US" b="0" dirty="0"/>
              <a:t>原语在执行过程不允许被中断。</a:t>
            </a:r>
            <a:endParaRPr lang="en-US" altLang="zh-CN" b="0" dirty="0"/>
          </a:p>
          <a:p>
            <a:pPr eaLnBrk="1" hangingPunct="1">
              <a:lnSpc>
                <a:spcPct val="90000"/>
              </a:lnSpc>
              <a:buClr>
                <a:srgbClr val="FF9900"/>
              </a:buClr>
              <a:buFont typeface="Wingdings" panose="05000000000000000000" pitchFamily="2" charset="2"/>
              <a:buNone/>
            </a:pPr>
            <a:r>
              <a:rPr lang="zh-CN" altLang="en-US" b="1" dirty="0">
                <a:solidFill>
                  <a:srgbClr val="FF0000"/>
                </a:solidFill>
              </a:rPr>
              <a:t>原子操作</a:t>
            </a:r>
            <a:r>
              <a:rPr lang="zh-CN" altLang="en-US" b="1" dirty="0"/>
              <a:t>：</a:t>
            </a:r>
            <a:endParaRPr lang="en-US" altLang="zh-CN" b="1" dirty="0"/>
          </a:p>
          <a:p>
            <a:pPr lvl="1">
              <a:buClr>
                <a:schemeClr val="hlink"/>
              </a:buClr>
              <a:buSzTx/>
            </a:pPr>
            <a:r>
              <a:rPr lang="zh-CN" altLang="en-US" b="0" dirty="0"/>
              <a:t>执行中不能被其它进程（线程）打断的操作就叫原子操作。</a:t>
            </a:r>
            <a:endParaRPr lang="en-US" altLang="zh-CN" b="0" dirty="0"/>
          </a:p>
          <a:p>
            <a:pPr lvl="1">
              <a:buClr>
                <a:schemeClr val="hlink"/>
              </a:buClr>
              <a:buSzTx/>
            </a:pPr>
            <a:r>
              <a:rPr lang="zh-CN" altLang="en-US" b="0" dirty="0"/>
              <a:t>当该次操作不能完成的时候，必须回到操作之前的状态，原子操作不可拆分。 </a:t>
            </a:r>
          </a:p>
          <a:p>
            <a:pPr eaLnBrk="1" hangingPunct="1"/>
            <a:endParaRPr lang="zh-CN" altLang="en-US"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animEffect transition="in" filter="fade">
                                      <p:cBhvr>
                                        <p:cTn id="7" dur="500"/>
                                        <p:tgtEl>
                                          <p:spTgt spid="7168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683">
                                            <p:txEl>
                                              <p:pRg st="1" end="1"/>
                                            </p:txEl>
                                          </p:spTgt>
                                        </p:tgtEl>
                                        <p:attrNameLst>
                                          <p:attrName>style.visibility</p:attrName>
                                        </p:attrNameLst>
                                      </p:cBhvr>
                                      <p:to>
                                        <p:strVal val="visible"/>
                                      </p:to>
                                    </p:set>
                                    <p:animEffect transition="in" filter="fade">
                                      <p:cBhvr>
                                        <p:cTn id="10" dur="500"/>
                                        <p:tgtEl>
                                          <p:spTgt spid="7168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683">
                                            <p:txEl>
                                              <p:pRg st="2" end="2"/>
                                            </p:txEl>
                                          </p:spTgt>
                                        </p:tgtEl>
                                        <p:attrNameLst>
                                          <p:attrName>style.visibility</p:attrName>
                                        </p:attrNameLst>
                                      </p:cBhvr>
                                      <p:to>
                                        <p:strVal val="visible"/>
                                      </p:to>
                                    </p:set>
                                    <p:animEffect transition="in" filter="fade">
                                      <p:cBhvr>
                                        <p:cTn id="15" dur="500"/>
                                        <p:tgtEl>
                                          <p:spTgt spid="7168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1683">
                                            <p:txEl>
                                              <p:pRg st="3" end="3"/>
                                            </p:txEl>
                                          </p:spTgt>
                                        </p:tgtEl>
                                        <p:attrNameLst>
                                          <p:attrName>style.visibility</p:attrName>
                                        </p:attrNameLst>
                                      </p:cBhvr>
                                      <p:to>
                                        <p:strVal val="visible"/>
                                      </p:to>
                                    </p:set>
                                    <p:animEffect transition="in" filter="fade">
                                      <p:cBhvr>
                                        <p:cTn id="20" dur="500"/>
                                        <p:tgtEl>
                                          <p:spTgt spid="7168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1683">
                                            <p:txEl>
                                              <p:pRg st="4" end="4"/>
                                            </p:txEl>
                                          </p:spTgt>
                                        </p:tgtEl>
                                        <p:attrNameLst>
                                          <p:attrName>style.visibility</p:attrName>
                                        </p:attrNameLst>
                                      </p:cBhvr>
                                      <p:to>
                                        <p:strVal val="visible"/>
                                      </p:to>
                                    </p:set>
                                    <p:animEffect transition="in" filter="fade">
                                      <p:cBhvr>
                                        <p:cTn id="25" dur="500"/>
                                        <p:tgtEl>
                                          <p:spTgt spid="7168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1683">
                                            <p:txEl>
                                              <p:pRg st="5" end="5"/>
                                            </p:txEl>
                                          </p:spTgt>
                                        </p:tgtEl>
                                        <p:attrNameLst>
                                          <p:attrName>style.visibility</p:attrName>
                                        </p:attrNameLst>
                                      </p:cBhvr>
                                      <p:to>
                                        <p:strVal val="visible"/>
                                      </p:to>
                                    </p:set>
                                    <p:animEffect transition="in" filter="fade">
                                      <p:cBhvr>
                                        <p:cTn id="28" dur="500"/>
                                        <p:tgtEl>
                                          <p:spTgt spid="7168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1683">
                                            <p:txEl>
                                              <p:pRg st="6" end="6"/>
                                            </p:txEl>
                                          </p:spTgt>
                                        </p:tgtEl>
                                        <p:attrNameLst>
                                          <p:attrName>style.visibility</p:attrName>
                                        </p:attrNameLst>
                                      </p:cBhvr>
                                      <p:to>
                                        <p:strVal val="visible"/>
                                      </p:to>
                                    </p:set>
                                    <p:animEffect transition="in" filter="fade">
                                      <p:cBhvr>
                                        <p:cTn id="31" dur="500"/>
                                        <p:tgtEl>
                                          <p:spTgt spid="716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a:extLst>
              <a:ext uri="{FF2B5EF4-FFF2-40B4-BE49-F238E27FC236}">
                <a16:creationId xmlns:a16="http://schemas.microsoft.com/office/drawing/2014/main" id="{8DDE210D-1DBF-4491-853F-360D28A575AE}"/>
              </a:ext>
            </a:extLst>
          </p:cNvPr>
          <p:cNvSpPr>
            <a:spLocks noGrp="1"/>
          </p:cNvSpPr>
          <p:nvPr>
            <p:ph type="title"/>
          </p:nvPr>
        </p:nvSpPr>
        <p:spPr/>
        <p:txBody>
          <a:bodyPr/>
          <a:lstStyle/>
          <a:p>
            <a:r>
              <a:rPr lang="en-US" altLang="zh-CN" b="1" dirty="0"/>
              <a:t>2.3.1 </a:t>
            </a:r>
            <a:r>
              <a:rPr lang="zh-CN" altLang="en-US" b="1" dirty="0"/>
              <a:t>操作系统内核</a:t>
            </a:r>
          </a:p>
        </p:txBody>
      </p:sp>
      <p:sp>
        <p:nvSpPr>
          <p:cNvPr id="59395" name="内容占位符 2">
            <a:extLst>
              <a:ext uri="{FF2B5EF4-FFF2-40B4-BE49-F238E27FC236}">
                <a16:creationId xmlns:a16="http://schemas.microsoft.com/office/drawing/2014/main" id="{580A9A80-FF75-4218-9834-9A081C52EC3B}"/>
              </a:ext>
            </a:extLst>
          </p:cNvPr>
          <p:cNvSpPr>
            <a:spLocks noGrp="1"/>
          </p:cNvSpPr>
          <p:nvPr>
            <p:ph idx="1"/>
          </p:nvPr>
        </p:nvSpPr>
        <p:spPr>
          <a:xfrm>
            <a:off x="301625" y="1600200"/>
            <a:ext cx="8689975" cy="4498975"/>
          </a:xfrm>
        </p:spPr>
        <p:txBody>
          <a:bodyPr/>
          <a:lstStyle/>
          <a:p>
            <a:pPr>
              <a:defRPr/>
            </a:pPr>
            <a:r>
              <a:rPr lang="zh-CN" altLang="en-US" sz="2800" b="0" dirty="0"/>
              <a:t>内核是计算机硬件的第一层扩充软件，为系统对进程控制、存储器管理等提供有效的机制。</a:t>
            </a:r>
            <a:endParaRPr lang="en-US" altLang="zh-CN" sz="2800" b="0" dirty="0"/>
          </a:p>
          <a:p>
            <a:pPr>
              <a:defRPr/>
            </a:pPr>
            <a:r>
              <a:rPr lang="zh-CN" altLang="en-US" sz="2800" b="0" dirty="0"/>
              <a:t>内核常驻内存，紧靠硬件，运行效率较高。</a:t>
            </a:r>
            <a:endParaRPr lang="en-US" altLang="zh-CN" sz="2800" b="0" dirty="0"/>
          </a:p>
          <a:p>
            <a:pPr>
              <a:defRPr/>
            </a:pPr>
            <a:r>
              <a:rPr lang="zh-CN" altLang="en-US" sz="2800" b="0" dirty="0"/>
              <a:t>为了防止</a:t>
            </a:r>
            <a:r>
              <a:rPr lang="en-US" altLang="zh-CN" sz="2800" b="0" dirty="0"/>
              <a:t>OS</a:t>
            </a:r>
            <a:r>
              <a:rPr lang="zh-CN" altLang="en-US" sz="2800" b="0" dirty="0"/>
              <a:t>及关键数据如</a:t>
            </a:r>
            <a:r>
              <a:rPr lang="en-US" altLang="zh-CN" sz="2800" b="0" dirty="0"/>
              <a:t>PCB</a:t>
            </a:r>
            <a:r>
              <a:rPr lang="zh-CN" altLang="en-US" sz="2800" b="0" dirty="0"/>
              <a:t>等受到用户程序有意或无意的破坏，通常将处理机的执行状态划分为两种</a:t>
            </a:r>
            <a:r>
              <a:rPr lang="zh-CN" altLang="en-US" sz="2800" dirty="0"/>
              <a:t>。</a:t>
            </a:r>
            <a:endParaRPr lang="en-US" altLang="zh-CN" sz="2800" dirty="0"/>
          </a:p>
          <a:p>
            <a:pPr marL="0" indent="0">
              <a:buFont typeface="Wingdings 2" panose="05020102010507070707" pitchFamily="18" charset="2"/>
              <a:buNone/>
              <a:defRPr/>
            </a:pPr>
            <a:r>
              <a:rPr lang="en-US" altLang="zh-CN" sz="4400" dirty="0">
                <a:solidFill>
                  <a:srgbClr val="FF0000"/>
                </a:solidFill>
                <a:latin typeface="宋体"/>
              </a:rPr>
              <a:t>        </a:t>
            </a:r>
            <a:endParaRPr lang="en-US" altLang="zh-CN" sz="3600" dirty="0">
              <a:solidFill>
                <a:srgbClr val="FF0000"/>
              </a:solidFill>
            </a:endParaRPr>
          </a:p>
        </p:txBody>
      </p:sp>
      <p:sp>
        <p:nvSpPr>
          <p:cNvPr id="3" name="矩形 2">
            <a:extLst>
              <a:ext uri="{FF2B5EF4-FFF2-40B4-BE49-F238E27FC236}">
                <a16:creationId xmlns:a16="http://schemas.microsoft.com/office/drawing/2014/main" id="{11BDB37A-00F0-4E8A-9AE0-34CB826E270A}"/>
              </a:ext>
            </a:extLst>
          </p:cNvPr>
          <p:cNvSpPr/>
          <p:nvPr/>
        </p:nvSpPr>
        <p:spPr>
          <a:xfrm>
            <a:off x="2438400" y="5029200"/>
            <a:ext cx="3981450" cy="769938"/>
          </a:xfrm>
          <a:prstGeom prst="rect">
            <a:avLst/>
          </a:prstGeom>
        </p:spPr>
        <p:txBody>
          <a:bodyPr wrap="none">
            <a:spAutoFit/>
          </a:bodyPr>
          <a:lstStyle/>
          <a:p>
            <a:pPr>
              <a:spcBef>
                <a:spcPct val="20000"/>
              </a:spcBef>
              <a:buClr>
                <a:srgbClr val="CC3300"/>
              </a:buClr>
              <a:buSzPct val="85000"/>
              <a:defRPr/>
            </a:pPr>
            <a:r>
              <a:rPr lang="zh-CN" altLang="zh-CN" sz="4400" b="1" kern="0" dirty="0">
                <a:solidFill>
                  <a:srgbClr val="FF0000"/>
                </a:solidFill>
                <a:latin typeface="宋体"/>
                <a:ea typeface="宋体"/>
              </a:rPr>
              <a:t>？</a:t>
            </a:r>
            <a:r>
              <a:rPr lang="zh-CN" altLang="en-US" sz="3600" kern="0" dirty="0">
                <a:solidFill>
                  <a:srgbClr val="FF0000"/>
                </a:solidFill>
                <a:latin typeface="宋体"/>
                <a:ea typeface="宋体"/>
              </a:rPr>
              <a:t>哪两种执行状态</a:t>
            </a:r>
            <a:endParaRPr lang="en-US" altLang="zh-CN" sz="3600" kern="0" dirty="0">
              <a:solidFill>
                <a:srgbClr val="FF0000"/>
              </a:solidFill>
              <a:latin typeface="Arial"/>
              <a:ea typeface="宋体"/>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4">
            <a:extLst>
              <a:ext uri="{FF2B5EF4-FFF2-40B4-BE49-F238E27FC236}">
                <a16:creationId xmlns:a16="http://schemas.microsoft.com/office/drawing/2014/main" id="{4C2C98BD-78C4-4A2F-AD09-F963EE254A7E}"/>
              </a:ext>
            </a:extLst>
          </p:cNvPr>
          <p:cNvSpPr txBox="1">
            <a:spLocks noChangeArrowheads="1"/>
          </p:cNvSpPr>
          <p:nvPr/>
        </p:nvSpPr>
        <p:spPr bwMode="auto">
          <a:xfrm>
            <a:off x="620981" y="3711268"/>
            <a:ext cx="7924800" cy="229552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处理器的两种</a:t>
            </a:r>
            <a:r>
              <a:rPr kumimoji="1" lang="zh-CN" altLang="en-US" sz="2800" b="1" dirty="0">
                <a:solidFill>
                  <a:srgbClr val="FF0000"/>
                </a:solidFill>
                <a:latin typeface="Times New Roman" panose="02020603050405020304" pitchFamily="18" charset="0"/>
              </a:rPr>
              <a:t>执行状态</a:t>
            </a:r>
            <a:r>
              <a:rPr kumimoji="1" lang="zh-CN" altLang="en-US" sz="2800" b="1" dirty="0">
                <a:latin typeface="Times New Roman" panose="02020603050405020304" pitchFamily="18" charset="0"/>
              </a:rPr>
              <a:t>：</a:t>
            </a:r>
            <a:r>
              <a:rPr kumimoji="1" lang="zh-CN" altLang="en-US" sz="2800" b="1" dirty="0">
                <a:solidFill>
                  <a:schemeClr val="hlink"/>
                </a:solidFill>
                <a:latin typeface="Times New Roman" panose="02020603050405020304" pitchFamily="18" charset="0"/>
              </a:rPr>
              <a:t>系统态</a:t>
            </a:r>
            <a:r>
              <a:rPr kumimoji="1" lang="zh-CN" altLang="en-US" sz="2800" b="1" dirty="0">
                <a:latin typeface="Times New Roman" panose="02020603050405020304" pitchFamily="18" charset="0"/>
              </a:rPr>
              <a:t>和</a:t>
            </a:r>
            <a:r>
              <a:rPr kumimoji="1" lang="zh-CN" altLang="en-US" sz="2800" b="1" dirty="0">
                <a:solidFill>
                  <a:schemeClr val="hlink"/>
                </a:solidFill>
                <a:latin typeface="Times New Roman" panose="02020603050405020304" pitchFamily="18" charset="0"/>
              </a:rPr>
              <a:t>用户态</a:t>
            </a:r>
            <a:r>
              <a:rPr kumimoji="1" lang="zh-CN" altLang="en-US" sz="2800" b="1" dirty="0">
                <a:latin typeface="Times New Roman" panose="02020603050405020304" pitchFamily="18" charset="0"/>
              </a:rPr>
              <a:t>。</a:t>
            </a:r>
          </a:p>
          <a:p>
            <a:pPr eaLnBrk="1" hangingPunct="1">
              <a:buClr>
                <a:schemeClr val="hlink"/>
              </a:buClr>
              <a:buSzTx/>
              <a:buFont typeface="Wingdings" panose="05000000000000000000" pitchFamily="2" charset="2"/>
              <a:buChar char="Ø"/>
            </a:pPr>
            <a:r>
              <a:rPr kumimoji="1" lang="zh-CN" altLang="en-US" sz="2800" b="1" dirty="0">
                <a:solidFill>
                  <a:srgbClr val="FF0000"/>
                </a:solidFill>
                <a:latin typeface="Times New Roman" panose="02020603050405020304" pitchFamily="18" charset="0"/>
              </a:rPr>
              <a:t>用户态</a:t>
            </a:r>
            <a:r>
              <a:rPr kumimoji="1" lang="zh-CN" altLang="en-US" sz="2800" b="1" dirty="0">
                <a:solidFill>
                  <a:srgbClr val="CC3300"/>
                </a:solidFill>
                <a:latin typeface="Times New Roman" panose="02020603050405020304" pitchFamily="18" charset="0"/>
              </a:rPr>
              <a:t>：</a:t>
            </a:r>
            <a:r>
              <a:rPr kumimoji="1" lang="zh-CN" altLang="en-US" sz="2400" b="1" dirty="0">
                <a:latin typeface="Times New Roman" panose="02020603050405020304" pitchFamily="18" charset="0"/>
              </a:rPr>
              <a:t>用户程序执行的状态，只能执行规定的指令，访问规定的寄存器和存储区。</a:t>
            </a:r>
            <a:endParaRPr kumimoji="1" lang="zh-CN" altLang="en-US" b="1" dirty="0">
              <a:solidFill>
                <a:srgbClr val="FF0066"/>
              </a:solidFill>
              <a:latin typeface="Times New Roman" panose="02020603050405020304" pitchFamily="18" charset="0"/>
            </a:endParaRPr>
          </a:p>
          <a:p>
            <a:pPr eaLnBrk="1" hangingPunct="1">
              <a:buClr>
                <a:schemeClr val="hlink"/>
              </a:buClr>
              <a:buSzTx/>
              <a:buFont typeface="Wingdings" panose="05000000000000000000" pitchFamily="2" charset="2"/>
              <a:buChar char="Ø"/>
            </a:pPr>
            <a:r>
              <a:rPr kumimoji="1" lang="zh-CN" altLang="en-US" sz="2800" b="1" dirty="0">
                <a:solidFill>
                  <a:schemeClr val="hlink"/>
                </a:solidFill>
                <a:latin typeface="Times New Roman" panose="02020603050405020304" pitchFamily="18" charset="0"/>
              </a:rPr>
              <a:t>系统态</a:t>
            </a:r>
            <a:r>
              <a:rPr kumimoji="1" lang="zh-CN" altLang="en-US" sz="2800" b="1" dirty="0">
                <a:latin typeface="Times New Roman" panose="02020603050405020304" pitchFamily="18" charset="0"/>
              </a:rPr>
              <a:t>：</a:t>
            </a:r>
            <a:r>
              <a:rPr kumimoji="1" lang="zh-CN" altLang="en-US" sz="2400" b="1" dirty="0">
                <a:latin typeface="Times New Roman" panose="02020603050405020304" pitchFamily="18" charset="0"/>
              </a:rPr>
              <a:t>也称“核心态”或“管态”，</a:t>
            </a:r>
            <a:r>
              <a:rPr kumimoji="1" lang="en-US" altLang="zh-CN" sz="2400" b="1" dirty="0">
                <a:latin typeface="Times New Roman" panose="02020603050405020304" pitchFamily="18" charset="0"/>
              </a:rPr>
              <a:t>OS</a:t>
            </a:r>
            <a:r>
              <a:rPr kumimoji="1" lang="zh-CN" altLang="en-US" sz="2400" b="1" dirty="0">
                <a:latin typeface="Times New Roman" panose="02020603050405020304" pitchFamily="18" charset="0"/>
              </a:rPr>
              <a:t>运行的状态，能执行一切指令，访问所有的寄存器和存储区。</a:t>
            </a:r>
          </a:p>
        </p:txBody>
      </p:sp>
      <p:sp>
        <p:nvSpPr>
          <p:cNvPr id="18439" name="Text Box 7">
            <a:extLst>
              <a:ext uri="{FF2B5EF4-FFF2-40B4-BE49-F238E27FC236}">
                <a16:creationId xmlns:a16="http://schemas.microsoft.com/office/drawing/2014/main" id="{B29BCBEC-8A48-498C-BB13-4C670118D72A}"/>
              </a:ext>
            </a:extLst>
          </p:cNvPr>
          <p:cNvSpPr txBox="1">
            <a:spLocks noChangeArrowheads="1"/>
          </p:cNvSpPr>
          <p:nvPr/>
        </p:nvSpPr>
        <p:spPr bwMode="auto">
          <a:xfrm>
            <a:off x="1526928" y="6138970"/>
            <a:ext cx="5273675" cy="51911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latin typeface="Times New Roman" panose="02020603050405020304" pitchFamily="18" charset="0"/>
              </a:rPr>
              <a:t> </a:t>
            </a:r>
            <a:r>
              <a:rPr kumimoji="1" lang="zh-CN" altLang="en-US" sz="2800" b="1">
                <a:latin typeface="Times New Roman" panose="02020603050405020304" pitchFamily="18" charset="0"/>
              </a:rPr>
              <a:t>进程控制功能运行在系统态！！</a:t>
            </a:r>
          </a:p>
        </p:txBody>
      </p:sp>
      <p:sp>
        <p:nvSpPr>
          <p:cNvPr id="73732" name="Text Box 9">
            <a:extLst>
              <a:ext uri="{FF2B5EF4-FFF2-40B4-BE49-F238E27FC236}">
                <a16:creationId xmlns:a16="http://schemas.microsoft.com/office/drawing/2014/main" id="{F4F0BD09-4703-4451-A004-83C063552C05}"/>
              </a:ext>
            </a:extLst>
          </p:cNvPr>
          <p:cNvSpPr>
            <a:spLocks noGrp="1" noChangeArrowheads="1"/>
          </p:cNvSpPr>
          <p:nvPr>
            <p:ph type="title"/>
          </p:nvPr>
        </p:nvSpPr>
        <p:spPr>
          <a:noFill/>
        </p:spPr>
        <p:txBody>
          <a:bodyPr/>
          <a:lstStyle/>
          <a:p>
            <a:pPr eaLnBrk="1" hangingPunct="1"/>
            <a:r>
              <a:rPr lang="en-US" altLang="zh-CN" sz="3200" b="1" dirty="0">
                <a:solidFill>
                  <a:srgbClr val="990033"/>
                </a:solidFill>
                <a:latin typeface="Times New Roman" panose="02020603050405020304" pitchFamily="18" charset="0"/>
              </a:rPr>
              <a:t>CPU</a:t>
            </a:r>
            <a:r>
              <a:rPr lang="zh-CN" altLang="en-US" sz="3200" b="1" dirty="0">
                <a:solidFill>
                  <a:srgbClr val="990033"/>
                </a:solidFill>
                <a:latin typeface="Times New Roman" panose="02020603050405020304" pitchFamily="18" charset="0"/>
              </a:rPr>
              <a:t>执行状态</a:t>
            </a:r>
          </a:p>
        </p:txBody>
      </p:sp>
      <p:sp>
        <p:nvSpPr>
          <p:cNvPr id="30726" name="Text Box 6">
            <a:extLst>
              <a:ext uri="{FF2B5EF4-FFF2-40B4-BE49-F238E27FC236}">
                <a16:creationId xmlns:a16="http://schemas.microsoft.com/office/drawing/2014/main" id="{3239C5BE-53A9-463A-B4EB-9D896169C772}"/>
              </a:ext>
            </a:extLst>
          </p:cNvPr>
          <p:cNvSpPr txBox="1">
            <a:spLocks noChangeArrowheads="1"/>
          </p:cNvSpPr>
          <p:nvPr/>
        </p:nvSpPr>
        <p:spPr bwMode="auto">
          <a:xfrm>
            <a:off x="347601" y="1241027"/>
            <a:ext cx="8640763" cy="2370138"/>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dirty="0"/>
              <a:t>CPU</a:t>
            </a:r>
            <a:r>
              <a:rPr lang="zh-CN" altLang="en-US" sz="2800" dirty="0"/>
              <a:t>有两种</a:t>
            </a:r>
            <a:r>
              <a:rPr lang="zh-CN" altLang="en-US" sz="2800" b="1" dirty="0">
                <a:solidFill>
                  <a:srgbClr val="FF0000"/>
                </a:solidFill>
              </a:rPr>
              <a:t>工作模式</a:t>
            </a:r>
            <a:r>
              <a:rPr lang="zh-CN" altLang="en-US" sz="2800" dirty="0"/>
              <a:t>：特权模式和用户模式。</a:t>
            </a:r>
          </a:p>
          <a:p>
            <a:pPr eaLnBrk="1" hangingPunct="1">
              <a:spcBef>
                <a:spcPct val="0"/>
              </a:spcBef>
              <a:buClr>
                <a:schemeClr val="hlink"/>
              </a:buClr>
              <a:buSzTx/>
              <a:buFont typeface="Wingdings" panose="05000000000000000000" pitchFamily="2" charset="2"/>
              <a:buChar char="Ø"/>
            </a:pPr>
            <a:r>
              <a:rPr lang="zh-CN" altLang="en-US" sz="2400" dirty="0"/>
              <a:t>只有操作系统能够工作在</a:t>
            </a:r>
            <a:r>
              <a:rPr lang="zh-CN" altLang="en-US" sz="2400" b="1" dirty="0"/>
              <a:t>特权模式</a:t>
            </a:r>
            <a:r>
              <a:rPr lang="zh-CN" altLang="en-US" sz="2400" dirty="0"/>
              <a:t>上，这个模式可以直接访问硬件，执行特权指令</a:t>
            </a:r>
          </a:p>
          <a:p>
            <a:pPr eaLnBrk="1" hangingPunct="1">
              <a:spcBef>
                <a:spcPct val="0"/>
              </a:spcBef>
              <a:buClr>
                <a:schemeClr val="hlink"/>
              </a:buClr>
              <a:buSzTx/>
              <a:buFont typeface="Wingdings" panose="05000000000000000000" pitchFamily="2" charset="2"/>
              <a:buChar char="Ø"/>
            </a:pPr>
            <a:r>
              <a:rPr lang="zh-CN" altLang="en-US" sz="2400" dirty="0"/>
              <a:t>用户程序都工作在</a:t>
            </a:r>
            <a:r>
              <a:rPr lang="zh-CN" altLang="en-US" sz="2400" b="1" dirty="0"/>
              <a:t>用户模式</a:t>
            </a:r>
            <a:r>
              <a:rPr lang="zh-CN" altLang="en-US" sz="2400" dirty="0"/>
              <a:t>，在这种模式工作的</a:t>
            </a:r>
            <a:r>
              <a:rPr lang="en-US" altLang="zh-CN" sz="2400" dirty="0"/>
              <a:t>CPU</a:t>
            </a:r>
            <a:r>
              <a:rPr lang="zh-CN" altLang="en-US" sz="2400" dirty="0"/>
              <a:t>只能执行基本的指令，当用户程序想干些关键的操作时，他会向操作系统请求，由操作系统帮他完成，即</a:t>
            </a:r>
            <a:r>
              <a:rPr lang="en-US" altLang="zh-CN" sz="2400" dirty="0"/>
              <a:t>"</a:t>
            </a:r>
            <a:r>
              <a:rPr lang="zh-CN" altLang="en-US" sz="2400" dirty="0"/>
              <a:t>系统服务</a:t>
            </a:r>
            <a:r>
              <a:rPr lang="en-US" altLang="zh-CN" sz="2400" dirty="0"/>
              <a:t>" </a:t>
            </a: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26"/>
                                        </p:tgtEl>
                                        <p:attrNameLst>
                                          <p:attrName>style.visibility</p:attrName>
                                        </p:attrNameLst>
                                      </p:cBhvr>
                                      <p:to>
                                        <p:strVal val="visible"/>
                                      </p:to>
                                    </p:set>
                                    <p:anim calcmode="lin" valueType="num">
                                      <p:cBhvr additive="base">
                                        <p:cTn id="7" dur="500" fill="hold"/>
                                        <p:tgtEl>
                                          <p:spTgt spid="30726"/>
                                        </p:tgtEl>
                                        <p:attrNameLst>
                                          <p:attrName>ppt_x</p:attrName>
                                        </p:attrNameLst>
                                      </p:cBhvr>
                                      <p:tavLst>
                                        <p:tav tm="0">
                                          <p:val>
                                            <p:strVal val="#ppt_x"/>
                                          </p:val>
                                        </p:tav>
                                        <p:tav tm="100000">
                                          <p:val>
                                            <p:strVal val="#ppt_x"/>
                                          </p:val>
                                        </p:tav>
                                      </p:tavLst>
                                    </p:anim>
                                    <p:anim calcmode="lin" valueType="num">
                                      <p:cBhvr additive="base">
                                        <p:cTn id="8" dur="500" fill="hold"/>
                                        <p:tgtEl>
                                          <p:spTgt spid="3072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436"/>
                                        </p:tgtEl>
                                        <p:attrNameLst>
                                          <p:attrName>style.visibility</p:attrName>
                                        </p:attrNameLst>
                                      </p:cBhvr>
                                      <p:to>
                                        <p:strVal val="visible"/>
                                      </p:to>
                                    </p:set>
                                    <p:anim calcmode="lin" valueType="num">
                                      <p:cBhvr additive="base">
                                        <p:cTn id="13" dur="500" fill="hold"/>
                                        <p:tgtEl>
                                          <p:spTgt spid="18436"/>
                                        </p:tgtEl>
                                        <p:attrNameLst>
                                          <p:attrName>ppt_x</p:attrName>
                                        </p:attrNameLst>
                                      </p:cBhvr>
                                      <p:tavLst>
                                        <p:tav tm="0">
                                          <p:val>
                                            <p:strVal val="0-#ppt_w/2"/>
                                          </p:val>
                                        </p:tav>
                                        <p:tav tm="100000">
                                          <p:val>
                                            <p:strVal val="#ppt_x"/>
                                          </p:val>
                                        </p:tav>
                                      </p:tavLst>
                                    </p:anim>
                                    <p:anim calcmode="lin" valueType="num">
                                      <p:cBhvr additive="base">
                                        <p:cTn id="14" dur="500" fill="hold"/>
                                        <p:tgtEl>
                                          <p:spTgt spid="1843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439"/>
                                        </p:tgtEl>
                                        <p:attrNameLst>
                                          <p:attrName>style.visibility</p:attrName>
                                        </p:attrNameLst>
                                      </p:cBhvr>
                                      <p:to>
                                        <p:strVal val="visible"/>
                                      </p:to>
                                    </p:set>
                                    <p:anim calcmode="lin" valueType="num">
                                      <p:cBhvr additive="base">
                                        <p:cTn id="19" dur="500" fill="hold"/>
                                        <p:tgtEl>
                                          <p:spTgt spid="18439"/>
                                        </p:tgtEl>
                                        <p:attrNameLst>
                                          <p:attrName>ppt_x</p:attrName>
                                        </p:attrNameLst>
                                      </p:cBhvr>
                                      <p:tavLst>
                                        <p:tav tm="0">
                                          <p:val>
                                            <p:strVal val="0-#ppt_w/2"/>
                                          </p:val>
                                        </p:tav>
                                        <p:tav tm="100000">
                                          <p:val>
                                            <p:strVal val="#ppt_x"/>
                                          </p:val>
                                        </p:tav>
                                      </p:tavLst>
                                    </p:anim>
                                    <p:anim calcmode="lin" valueType="num">
                                      <p:cBhvr additive="base">
                                        <p:cTn id="20" dur="500" fill="hold"/>
                                        <p:tgtEl>
                                          <p:spTgt spid="184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autoUpdateAnimBg="0"/>
      <p:bldP spid="18439" grpId="0" animBg="1" autoUpdateAnimBg="0"/>
      <p:bldP spid="3072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a:extLst>
              <a:ext uri="{FF2B5EF4-FFF2-40B4-BE49-F238E27FC236}">
                <a16:creationId xmlns:a16="http://schemas.microsoft.com/office/drawing/2014/main" id="{CCA77B5A-FC24-430A-A044-86029AC9212C}"/>
              </a:ext>
            </a:extLst>
          </p:cNvPr>
          <p:cNvSpPr>
            <a:spLocks noGrp="1" noChangeArrowheads="1"/>
          </p:cNvSpPr>
          <p:nvPr>
            <p:ph type="body" idx="1"/>
          </p:nvPr>
        </p:nvSpPr>
        <p:spPr>
          <a:xfrm>
            <a:off x="457200" y="1401288"/>
            <a:ext cx="8229600" cy="4724875"/>
          </a:xfrm>
        </p:spPr>
        <p:txBody>
          <a:bodyPr/>
          <a:lstStyle/>
          <a:p>
            <a:pPr>
              <a:buFontTx/>
              <a:buNone/>
            </a:pPr>
            <a:r>
              <a:rPr lang="zh-CN" altLang="en-US" dirty="0"/>
              <a:t> </a:t>
            </a:r>
          </a:p>
        </p:txBody>
      </p:sp>
      <p:pic>
        <p:nvPicPr>
          <p:cNvPr id="74755" name="Picture 4" descr="t65">
            <a:extLst>
              <a:ext uri="{FF2B5EF4-FFF2-40B4-BE49-F238E27FC236}">
                <a16:creationId xmlns:a16="http://schemas.microsoft.com/office/drawing/2014/main" id="{38A5A36A-5A4A-40AB-B1BC-619AD2CFE0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685" y="1401288"/>
            <a:ext cx="4488630" cy="3018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Rectangle 5">
            <a:extLst>
              <a:ext uri="{FF2B5EF4-FFF2-40B4-BE49-F238E27FC236}">
                <a16:creationId xmlns:a16="http://schemas.microsoft.com/office/drawing/2014/main" id="{2BA359BE-AD31-425A-A00F-AE386D6EE9CF}"/>
              </a:ext>
            </a:extLst>
          </p:cNvPr>
          <p:cNvSpPr>
            <a:spLocks noChangeArrowheads="1"/>
          </p:cNvSpPr>
          <p:nvPr/>
        </p:nvSpPr>
        <p:spPr bwMode="auto">
          <a:xfrm>
            <a:off x="3633231" y="4537868"/>
            <a:ext cx="2787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dirty="0"/>
              <a:t>用户进程的两种工作模式 </a:t>
            </a:r>
          </a:p>
        </p:txBody>
      </p:sp>
      <p:sp>
        <p:nvSpPr>
          <p:cNvPr id="74757" name="Rectangle 6">
            <a:extLst>
              <a:ext uri="{FF2B5EF4-FFF2-40B4-BE49-F238E27FC236}">
                <a16:creationId xmlns:a16="http://schemas.microsoft.com/office/drawing/2014/main" id="{54E20988-9E94-41E2-8C90-CB1CEDB521E9}"/>
              </a:ext>
            </a:extLst>
          </p:cNvPr>
          <p:cNvSpPr>
            <a:spLocks noChangeArrowheads="1"/>
          </p:cNvSpPr>
          <p:nvPr/>
        </p:nvSpPr>
        <p:spPr bwMode="auto">
          <a:xfrm>
            <a:off x="395288" y="5008989"/>
            <a:ext cx="81375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dirty="0">
                <a:ea typeface="仿宋_GB2312" pitchFamily="49" charset="-122"/>
              </a:rPr>
              <a:t>进程划分为两大类：一类是</a:t>
            </a:r>
            <a:r>
              <a:rPr lang="zh-CN" altLang="en-US" sz="2400" b="1" dirty="0">
                <a:solidFill>
                  <a:srgbClr val="FF0000"/>
                </a:solidFill>
                <a:ea typeface="仿宋_GB2312" pitchFamily="49" charset="-122"/>
              </a:rPr>
              <a:t>系统进程</a:t>
            </a:r>
            <a:r>
              <a:rPr lang="zh-CN" altLang="en-US" sz="2400" b="1" dirty="0">
                <a:ea typeface="仿宋_GB2312" pitchFamily="49" charset="-122"/>
              </a:rPr>
              <a:t>，只运行在内核模式，执行操作系统代码；另一类是</a:t>
            </a:r>
            <a:r>
              <a:rPr lang="zh-CN" altLang="en-US" sz="2400" b="1" dirty="0">
                <a:solidFill>
                  <a:srgbClr val="006600"/>
                </a:solidFill>
                <a:ea typeface="仿宋_GB2312" pitchFamily="49" charset="-122"/>
              </a:rPr>
              <a:t>用户进程</a:t>
            </a:r>
            <a:r>
              <a:rPr lang="zh-CN" altLang="en-US" sz="2400" b="1" dirty="0">
                <a:ea typeface="仿宋_GB2312" pitchFamily="49" charset="-122"/>
              </a:rPr>
              <a:t>。</a:t>
            </a:r>
            <a:r>
              <a:rPr lang="zh-CN" altLang="en-US" sz="1800" b="1" dirty="0"/>
              <a:t> </a:t>
            </a:r>
          </a:p>
        </p:txBody>
      </p:sp>
      <p:sp>
        <p:nvSpPr>
          <p:cNvPr id="3" name="矩形 2">
            <a:extLst>
              <a:ext uri="{FF2B5EF4-FFF2-40B4-BE49-F238E27FC236}">
                <a16:creationId xmlns:a16="http://schemas.microsoft.com/office/drawing/2014/main" id="{4B6AAC0C-4241-4EDD-B641-4EBFF51C7CAF}"/>
              </a:ext>
            </a:extLst>
          </p:cNvPr>
          <p:cNvSpPr/>
          <p:nvPr/>
        </p:nvSpPr>
        <p:spPr>
          <a:xfrm>
            <a:off x="2627313" y="459927"/>
            <a:ext cx="3467616" cy="535531"/>
          </a:xfrm>
          <a:prstGeom prst="rect">
            <a:avLst/>
          </a:prstGeom>
        </p:spPr>
        <p:txBody>
          <a:bodyPr wrap="none">
            <a:spAutoFit/>
          </a:bodyPr>
          <a:lstStyle/>
          <a:p>
            <a:pPr algn="ctr" defTabSz="685800">
              <a:lnSpc>
                <a:spcPct val="90000"/>
              </a:lnSpc>
              <a:spcBef>
                <a:spcPct val="0"/>
              </a:spcBef>
            </a:pPr>
            <a:r>
              <a:rPr lang="zh-CN" altLang="en-US" sz="3200" b="1" dirty="0">
                <a:solidFill>
                  <a:srgbClr val="990033"/>
                </a:solidFill>
                <a:latin typeface="Times New Roman" panose="02020603050405020304" pitchFamily="18" charset="0"/>
                <a:ea typeface="微软雅黑" panose="020B0503020204020204" pitchFamily="34" charset="-122"/>
                <a:cs typeface="+mj-cs"/>
              </a:rPr>
              <a:t>进程的模式和类型</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FE89DF4C-8617-4FAE-9D01-4C43758753E4}"/>
              </a:ext>
            </a:extLst>
          </p:cNvPr>
          <p:cNvSpPr>
            <a:spLocks noGrp="1" noChangeArrowheads="1"/>
          </p:cNvSpPr>
          <p:nvPr>
            <p:ph type="title"/>
          </p:nvPr>
        </p:nvSpPr>
        <p:spPr/>
        <p:txBody>
          <a:bodyPr/>
          <a:lstStyle/>
          <a:p>
            <a:r>
              <a:rPr lang="zh-CN" altLang="en-US"/>
              <a:t>程序执行的细节</a:t>
            </a:r>
          </a:p>
        </p:txBody>
      </p:sp>
      <p:grpSp>
        <p:nvGrpSpPr>
          <p:cNvPr id="147459" name="Group 3">
            <a:extLst>
              <a:ext uri="{FF2B5EF4-FFF2-40B4-BE49-F238E27FC236}">
                <a16:creationId xmlns:a16="http://schemas.microsoft.com/office/drawing/2014/main" id="{86CE516F-3B38-46D8-8161-C83BDDA513E9}"/>
              </a:ext>
            </a:extLst>
          </p:cNvPr>
          <p:cNvGrpSpPr>
            <a:grpSpLocks/>
          </p:cNvGrpSpPr>
          <p:nvPr/>
        </p:nvGrpSpPr>
        <p:grpSpPr bwMode="auto">
          <a:xfrm>
            <a:off x="1062038" y="1524000"/>
            <a:ext cx="3200400" cy="3789363"/>
            <a:chOff x="669" y="960"/>
            <a:chExt cx="2016" cy="2387"/>
          </a:xfrm>
        </p:grpSpPr>
        <p:sp>
          <p:nvSpPr>
            <p:cNvPr id="147460" name="Rectangle 4">
              <a:extLst>
                <a:ext uri="{FF2B5EF4-FFF2-40B4-BE49-F238E27FC236}">
                  <a16:creationId xmlns:a16="http://schemas.microsoft.com/office/drawing/2014/main" id="{1C22220E-4AFB-427D-BC12-B3CE6F16DCBE}"/>
                </a:ext>
              </a:extLst>
            </p:cNvPr>
            <p:cNvSpPr>
              <a:spLocks noChangeArrowheads="1"/>
            </p:cNvSpPr>
            <p:nvPr/>
          </p:nvSpPr>
          <p:spPr bwMode="auto">
            <a:xfrm>
              <a:off x="669" y="960"/>
              <a:ext cx="1683" cy="2387"/>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1" name="Text Box 5">
              <a:extLst>
                <a:ext uri="{FF2B5EF4-FFF2-40B4-BE49-F238E27FC236}">
                  <a16:creationId xmlns:a16="http://schemas.microsoft.com/office/drawing/2014/main" id="{521F4FEA-84C5-41EF-8B9F-F5119A92418E}"/>
                </a:ext>
              </a:extLst>
            </p:cNvPr>
            <p:cNvSpPr txBox="1">
              <a:spLocks noChangeArrowheads="1"/>
            </p:cNvSpPr>
            <p:nvPr/>
          </p:nvSpPr>
          <p:spPr bwMode="auto">
            <a:xfrm>
              <a:off x="669" y="1008"/>
              <a:ext cx="2016" cy="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代码段：</a:t>
              </a:r>
            </a:p>
            <a:p>
              <a:pPr>
                <a:spcBef>
                  <a:spcPct val="50000"/>
                </a:spcBef>
              </a:pPr>
              <a:r>
                <a:rPr lang="zh-CN" altLang="en-US" sz="2000" b="1">
                  <a:latin typeface="Tahoma" panose="020B0604030504040204" pitchFamily="34" charset="0"/>
                </a:rPr>
                <a:t>  </a:t>
              </a:r>
              <a:r>
                <a:rPr lang="en-US" altLang="zh-CN" sz="2000" b="1">
                  <a:latin typeface="Tahoma" panose="020B0604030504040204" pitchFamily="34" charset="0"/>
                </a:rPr>
                <a:t>mov ax, [100]</a:t>
              </a:r>
            </a:p>
            <a:p>
              <a:pPr>
                <a:spcBef>
                  <a:spcPct val="50000"/>
                </a:spcBef>
              </a:pPr>
              <a:r>
                <a:rPr lang="en-US" altLang="zh-CN" sz="2000" b="1">
                  <a:latin typeface="Tahoma" panose="020B0604030504040204" pitchFamily="34" charset="0"/>
                </a:rPr>
                <a:t>  mov bx, [104]</a:t>
              </a:r>
            </a:p>
            <a:p>
              <a:pPr>
                <a:spcBef>
                  <a:spcPct val="50000"/>
                </a:spcBef>
              </a:pPr>
              <a:r>
                <a:rPr lang="en-US" altLang="zh-CN" sz="2000" b="1">
                  <a:latin typeface="Tahoma" panose="020B0604030504040204" pitchFamily="34" charset="0"/>
                </a:rPr>
                <a:t>  add ax, bx</a:t>
              </a:r>
            </a:p>
            <a:p>
              <a:pPr>
                <a:spcBef>
                  <a:spcPct val="50000"/>
                </a:spcBef>
              </a:pPr>
              <a:r>
                <a:rPr lang="en-US" altLang="zh-CN" sz="2000" b="1">
                  <a:latin typeface="Tahoma" panose="020B0604030504040204" pitchFamily="34" charset="0"/>
                </a:rPr>
                <a:t>  ……</a:t>
              </a:r>
            </a:p>
            <a:p>
              <a:pPr>
                <a:spcBef>
                  <a:spcPct val="50000"/>
                </a:spcBef>
              </a:pPr>
              <a:endParaRPr lang="en-US" altLang="zh-CN" sz="2000" b="1">
                <a:latin typeface="Tahoma" panose="020B0604030504040204" pitchFamily="34" charset="0"/>
              </a:endParaRPr>
            </a:p>
            <a:p>
              <a:pPr>
                <a:spcBef>
                  <a:spcPct val="50000"/>
                </a:spcBef>
              </a:pPr>
              <a:r>
                <a:rPr lang="en-US" altLang="zh-CN" sz="2000">
                  <a:latin typeface="Tahoma" panose="020B0604030504040204" pitchFamily="34" charset="0"/>
                </a:rPr>
                <a:t> </a:t>
              </a:r>
              <a:r>
                <a:rPr lang="en-US" altLang="zh-CN" sz="2000" b="1">
                  <a:latin typeface="Tahoma" panose="020B0604030504040204" pitchFamily="34" charset="0"/>
                </a:rPr>
                <a:t>100:   0     //sum</a:t>
              </a:r>
            </a:p>
            <a:p>
              <a:pPr>
                <a:spcBef>
                  <a:spcPct val="50000"/>
                </a:spcBef>
              </a:pPr>
              <a:r>
                <a:rPr lang="en-US" altLang="zh-CN" sz="2000" b="1">
                  <a:latin typeface="Tahoma" panose="020B0604030504040204" pitchFamily="34" charset="0"/>
                </a:rPr>
                <a:t> 104:   1     // i</a:t>
              </a:r>
            </a:p>
          </p:txBody>
        </p:sp>
      </p:grpSp>
      <p:sp>
        <p:nvSpPr>
          <p:cNvPr id="147462" name="AutoShape 6">
            <a:extLst>
              <a:ext uri="{FF2B5EF4-FFF2-40B4-BE49-F238E27FC236}">
                <a16:creationId xmlns:a16="http://schemas.microsoft.com/office/drawing/2014/main" id="{99FB236D-80DE-46E0-91A1-6627DBBC799D}"/>
              </a:ext>
            </a:extLst>
          </p:cNvPr>
          <p:cNvSpPr>
            <a:spLocks noChangeArrowheads="1"/>
          </p:cNvSpPr>
          <p:nvPr/>
        </p:nvSpPr>
        <p:spPr bwMode="auto">
          <a:xfrm>
            <a:off x="3276600" y="3148013"/>
            <a:ext cx="842963" cy="204787"/>
          </a:xfrm>
          <a:prstGeom prst="rightArrow">
            <a:avLst>
              <a:gd name="adj1" fmla="val 50000"/>
              <a:gd name="adj2" fmla="val 10290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7463" name="Group 7">
            <a:extLst>
              <a:ext uri="{FF2B5EF4-FFF2-40B4-BE49-F238E27FC236}">
                <a16:creationId xmlns:a16="http://schemas.microsoft.com/office/drawing/2014/main" id="{1EDD88C6-A4CD-4E2E-9209-29593B555942}"/>
              </a:ext>
            </a:extLst>
          </p:cNvPr>
          <p:cNvGrpSpPr>
            <a:grpSpLocks/>
          </p:cNvGrpSpPr>
          <p:nvPr/>
        </p:nvGrpSpPr>
        <p:grpSpPr bwMode="auto">
          <a:xfrm>
            <a:off x="228600" y="3006725"/>
            <a:ext cx="998538" cy="466725"/>
            <a:chOff x="139" y="1338"/>
            <a:chExt cx="629" cy="294"/>
          </a:xfrm>
        </p:grpSpPr>
        <p:sp>
          <p:nvSpPr>
            <p:cNvPr id="147464" name="Rectangle 8">
              <a:extLst>
                <a:ext uri="{FF2B5EF4-FFF2-40B4-BE49-F238E27FC236}">
                  <a16:creationId xmlns:a16="http://schemas.microsoft.com/office/drawing/2014/main" id="{1888432D-A877-4279-950C-AFB1231127E9}"/>
                </a:ext>
              </a:extLst>
            </p:cNvPr>
            <p:cNvSpPr>
              <a:spLocks noChangeArrowheads="1"/>
            </p:cNvSpPr>
            <p:nvPr/>
          </p:nvSpPr>
          <p:spPr bwMode="auto">
            <a:xfrm>
              <a:off x="139" y="1338"/>
              <a:ext cx="389"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0000"/>
                  </a:solidFill>
                </a:rPr>
                <a:t>PC</a:t>
              </a:r>
            </a:p>
          </p:txBody>
        </p:sp>
        <p:sp>
          <p:nvSpPr>
            <p:cNvPr id="147465" name="AutoShape 9">
              <a:extLst>
                <a:ext uri="{FF2B5EF4-FFF2-40B4-BE49-F238E27FC236}">
                  <a16:creationId xmlns:a16="http://schemas.microsoft.com/office/drawing/2014/main" id="{A7A4383C-E385-4027-B8C1-4246BA896112}"/>
                </a:ext>
              </a:extLst>
            </p:cNvPr>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7466" name="Group 10">
            <a:extLst>
              <a:ext uri="{FF2B5EF4-FFF2-40B4-BE49-F238E27FC236}">
                <a16:creationId xmlns:a16="http://schemas.microsoft.com/office/drawing/2014/main" id="{34597955-6F4C-4957-99A9-185AB92D67A8}"/>
              </a:ext>
            </a:extLst>
          </p:cNvPr>
          <p:cNvGrpSpPr>
            <a:grpSpLocks/>
          </p:cNvGrpSpPr>
          <p:nvPr/>
        </p:nvGrpSpPr>
        <p:grpSpPr bwMode="auto">
          <a:xfrm>
            <a:off x="4343400" y="3038475"/>
            <a:ext cx="3429000" cy="466725"/>
            <a:chOff x="2736" y="1296"/>
            <a:chExt cx="2160" cy="294"/>
          </a:xfrm>
        </p:grpSpPr>
        <p:sp>
          <p:nvSpPr>
            <p:cNvPr id="147467" name="Text Box 11">
              <a:extLst>
                <a:ext uri="{FF2B5EF4-FFF2-40B4-BE49-F238E27FC236}">
                  <a16:creationId xmlns:a16="http://schemas.microsoft.com/office/drawing/2014/main" id="{8BEB8EF9-A88D-46BF-B23A-C443F0D4BFB2}"/>
                </a:ext>
              </a:extLst>
            </p:cNvPr>
            <p:cNvSpPr txBox="1">
              <a:spLocks noChangeArrowheads="1"/>
            </p:cNvSpPr>
            <p:nvPr/>
          </p:nvSpPr>
          <p:spPr bwMode="auto">
            <a:xfrm>
              <a:off x="2736" y="1296"/>
              <a:ext cx="1488"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add ax, bx</a:t>
              </a:r>
            </a:p>
          </p:txBody>
        </p:sp>
        <p:sp>
          <p:nvSpPr>
            <p:cNvPr id="147468" name="Text Box 12">
              <a:extLst>
                <a:ext uri="{FF2B5EF4-FFF2-40B4-BE49-F238E27FC236}">
                  <a16:creationId xmlns:a16="http://schemas.microsoft.com/office/drawing/2014/main" id="{18388EE7-E3D7-47C3-8A79-7B353B023A0E}"/>
                </a:ext>
              </a:extLst>
            </p:cNvPr>
            <p:cNvSpPr txBox="1">
              <a:spLocks noChangeArrowheads="1"/>
            </p:cNvSpPr>
            <p:nvPr/>
          </p:nvSpPr>
          <p:spPr bwMode="auto">
            <a:xfrm>
              <a:off x="4320" y="129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IR</a:t>
              </a:r>
            </a:p>
          </p:txBody>
        </p:sp>
      </p:grpSp>
      <p:grpSp>
        <p:nvGrpSpPr>
          <p:cNvPr id="147469" name="Group 13">
            <a:extLst>
              <a:ext uri="{FF2B5EF4-FFF2-40B4-BE49-F238E27FC236}">
                <a16:creationId xmlns:a16="http://schemas.microsoft.com/office/drawing/2014/main" id="{9EA63E38-1C61-469C-9339-F9C6BDC9A650}"/>
              </a:ext>
            </a:extLst>
          </p:cNvPr>
          <p:cNvGrpSpPr>
            <a:grpSpLocks/>
          </p:cNvGrpSpPr>
          <p:nvPr/>
        </p:nvGrpSpPr>
        <p:grpSpPr bwMode="auto">
          <a:xfrm>
            <a:off x="6567488" y="4695825"/>
            <a:ext cx="1752600" cy="481013"/>
            <a:chOff x="4128" y="1863"/>
            <a:chExt cx="1104" cy="303"/>
          </a:xfrm>
        </p:grpSpPr>
        <p:sp>
          <p:nvSpPr>
            <p:cNvPr id="147470" name="Text Box 14">
              <a:extLst>
                <a:ext uri="{FF2B5EF4-FFF2-40B4-BE49-F238E27FC236}">
                  <a16:creationId xmlns:a16="http://schemas.microsoft.com/office/drawing/2014/main" id="{B23DCF4D-C516-41FF-B228-22852E14D646}"/>
                </a:ext>
              </a:extLst>
            </p:cNvPr>
            <p:cNvSpPr txBox="1">
              <a:spLocks noChangeArrowheads="1"/>
            </p:cNvSpPr>
            <p:nvPr/>
          </p:nvSpPr>
          <p:spPr bwMode="auto">
            <a:xfrm>
              <a:off x="4128" y="1872"/>
              <a:ext cx="48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p>
          </p:txBody>
        </p:sp>
        <p:sp>
          <p:nvSpPr>
            <p:cNvPr id="147471" name="Text Box 15">
              <a:extLst>
                <a:ext uri="{FF2B5EF4-FFF2-40B4-BE49-F238E27FC236}">
                  <a16:creationId xmlns:a16="http://schemas.microsoft.com/office/drawing/2014/main" id="{520B8665-A7A1-4112-86CB-CEB52E21208C}"/>
                </a:ext>
              </a:extLst>
            </p:cNvPr>
            <p:cNvSpPr txBox="1">
              <a:spLocks noChangeArrowheads="1"/>
            </p:cNvSpPr>
            <p:nvPr/>
          </p:nvSpPr>
          <p:spPr bwMode="auto">
            <a:xfrm>
              <a:off x="4656" y="1863"/>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bx</a:t>
              </a:r>
            </a:p>
          </p:txBody>
        </p:sp>
      </p:grpSp>
      <p:grpSp>
        <p:nvGrpSpPr>
          <p:cNvPr id="147472" name="Group 16">
            <a:extLst>
              <a:ext uri="{FF2B5EF4-FFF2-40B4-BE49-F238E27FC236}">
                <a16:creationId xmlns:a16="http://schemas.microsoft.com/office/drawing/2014/main" id="{4557DC8F-D626-47B1-8C68-5597E73947F2}"/>
              </a:ext>
            </a:extLst>
          </p:cNvPr>
          <p:cNvGrpSpPr>
            <a:grpSpLocks/>
          </p:cNvGrpSpPr>
          <p:nvPr/>
        </p:nvGrpSpPr>
        <p:grpSpPr bwMode="auto">
          <a:xfrm>
            <a:off x="5410200" y="3581400"/>
            <a:ext cx="1143000" cy="685800"/>
            <a:chOff x="3408" y="1632"/>
            <a:chExt cx="720" cy="384"/>
          </a:xfrm>
        </p:grpSpPr>
        <p:sp>
          <p:nvSpPr>
            <p:cNvPr id="147473" name="Line 17">
              <a:extLst>
                <a:ext uri="{FF2B5EF4-FFF2-40B4-BE49-F238E27FC236}">
                  <a16:creationId xmlns:a16="http://schemas.microsoft.com/office/drawing/2014/main" id="{F301531B-5B33-47C9-8576-199F2223FED4}"/>
                </a:ext>
              </a:extLst>
            </p:cNvPr>
            <p:cNvSpPr>
              <a:spLocks noChangeShapeType="1"/>
            </p:cNvSpPr>
            <p:nvPr/>
          </p:nvSpPr>
          <p:spPr bwMode="auto">
            <a:xfrm>
              <a:off x="3408" y="1632"/>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4" name="Line 18">
              <a:extLst>
                <a:ext uri="{FF2B5EF4-FFF2-40B4-BE49-F238E27FC236}">
                  <a16:creationId xmlns:a16="http://schemas.microsoft.com/office/drawing/2014/main" id="{088EF1CB-B8EF-4D94-BECF-593F54357852}"/>
                </a:ext>
              </a:extLst>
            </p:cNvPr>
            <p:cNvSpPr>
              <a:spLocks noChangeShapeType="1"/>
            </p:cNvSpPr>
            <p:nvPr/>
          </p:nvSpPr>
          <p:spPr bwMode="auto">
            <a:xfrm>
              <a:off x="3408" y="2016"/>
              <a:ext cx="72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7475" name="Text Box 19">
            <a:extLst>
              <a:ext uri="{FF2B5EF4-FFF2-40B4-BE49-F238E27FC236}">
                <a16:creationId xmlns:a16="http://schemas.microsoft.com/office/drawing/2014/main" id="{D5C2E898-04B6-46F6-BCE3-1AF9B7F08CC5}"/>
              </a:ext>
            </a:extLst>
          </p:cNvPr>
          <p:cNvSpPr txBox="1">
            <a:spLocks noChangeArrowheads="1"/>
          </p:cNvSpPr>
          <p:nvPr/>
        </p:nvSpPr>
        <p:spPr bwMode="auto">
          <a:xfrm>
            <a:off x="6781800" y="47244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1</a:t>
            </a:r>
          </a:p>
        </p:txBody>
      </p:sp>
      <p:sp>
        <p:nvSpPr>
          <p:cNvPr id="147476" name="Text Box 20">
            <a:extLst>
              <a:ext uri="{FF2B5EF4-FFF2-40B4-BE49-F238E27FC236}">
                <a16:creationId xmlns:a16="http://schemas.microsoft.com/office/drawing/2014/main" id="{ED616927-AEE4-4D96-8F4B-0581F12AAEC9}"/>
              </a:ext>
            </a:extLst>
          </p:cNvPr>
          <p:cNvSpPr txBox="1">
            <a:spLocks noChangeArrowheads="1"/>
          </p:cNvSpPr>
          <p:nvPr/>
        </p:nvSpPr>
        <p:spPr bwMode="auto">
          <a:xfrm>
            <a:off x="6553200" y="4052888"/>
            <a:ext cx="762000"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a:t>0</a:t>
            </a:r>
          </a:p>
        </p:txBody>
      </p:sp>
      <p:sp>
        <p:nvSpPr>
          <p:cNvPr id="147477" name="Text Box 21">
            <a:extLst>
              <a:ext uri="{FF2B5EF4-FFF2-40B4-BE49-F238E27FC236}">
                <a16:creationId xmlns:a16="http://schemas.microsoft.com/office/drawing/2014/main" id="{5BF34968-C082-4437-9DF2-40AACF98A8FA}"/>
              </a:ext>
            </a:extLst>
          </p:cNvPr>
          <p:cNvSpPr txBox="1">
            <a:spLocks noChangeArrowheads="1"/>
          </p:cNvSpPr>
          <p:nvPr/>
        </p:nvSpPr>
        <p:spPr bwMode="auto">
          <a:xfrm>
            <a:off x="7391400" y="40386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FF0000"/>
                </a:solidFill>
              </a:rPr>
              <a:t>ax</a:t>
            </a:r>
          </a:p>
        </p:txBody>
      </p:sp>
      <p:sp>
        <p:nvSpPr>
          <p:cNvPr id="147478" name="Rectangle 22">
            <a:extLst>
              <a:ext uri="{FF2B5EF4-FFF2-40B4-BE49-F238E27FC236}">
                <a16:creationId xmlns:a16="http://schemas.microsoft.com/office/drawing/2014/main" id="{05B6D3A4-18D8-4648-AB79-63C460412F8F}"/>
              </a:ext>
            </a:extLst>
          </p:cNvPr>
          <p:cNvSpPr>
            <a:spLocks noGrp="1" noChangeArrowheads="1"/>
          </p:cNvSpPr>
          <p:nvPr>
            <p:ph type="body" idx="1"/>
          </p:nvPr>
        </p:nvSpPr>
        <p:spPr>
          <a:xfrm>
            <a:off x="841375" y="5535613"/>
            <a:ext cx="7921625" cy="865187"/>
          </a:xfrm>
          <a:noFill/>
          <a:ln/>
        </p:spPr>
        <p:txBody>
          <a:bodyPr/>
          <a:lstStyle/>
          <a:p>
            <a:pPr>
              <a:lnSpc>
                <a:spcPct val="130000"/>
              </a:lnSpc>
            </a:pPr>
            <a:r>
              <a:rPr lang="zh-CN" altLang="en-US">
                <a:solidFill>
                  <a:srgbClr val="FF0000"/>
                </a:solidFill>
              </a:rPr>
              <a:t>程序执行的关键在于</a:t>
            </a:r>
            <a:r>
              <a:rPr lang="en-US" altLang="zh-CN">
                <a:solidFill>
                  <a:srgbClr val="FF0000"/>
                </a:solidFill>
              </a:rPr>
              <a:t>PC</a:t>
            </a:r>
            <a:r>
              <a:rPr lang="zh-CN" altLang="en-US">
                <a:solidFill>
                  <a:srgbClr val="FF0000"/>
                </a:solidFill>
              </a:rPr>
              <a:t>的设定</a:t>
            </a:r>
            <a:r>
              <a:rPr lang="en-US" altLang="zh-CN">
                <a:solidFill>
                  <a:srgbClr val="FF0000"/>
                </a:solidFill>
              </a:rPr>
              <a:t>!</a:t>
            </a:r>
          </a:p>
        </p:txBody>
      </p:sp>
      <p:sp>
        <p:nvSpPr>
          <p:cNvPr id="147480" name="Text Box 24">
            <a:extLst>
              <a:ext uri="{FF2B5EF4-FFF2-40B4-BE49-F238E27FC236}">
                <a16:creationId xmlns:a16="http://schemas.microsoft.com/office/drawing/2014/main" id="{B2AE880D-7270-4E9D-9D5D-917296F56EE1}"/>
              </a:ext>
            </a:extLst>
          </p:cNvPr>
          <p:cNvSpPr txBox="1">
            <a:spLocks noChangeArrowheads="1"/>
          </p:cNvSpPr>
          <p:nvPr/>
        </p:nvSpPr>
        <p:spPr bwMode="auto">
          <a:xfrm>
            <a:off x="6553200" y="4054475"/>
            <a:ext cx="762000" cy="4667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a:t>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47463"/>
                                        </p:tgtEl>
                                        <p:attrNameLst>
                                          <p:attrName>style.visibility</p:attrName>
                                        </p:attrNameLst>
                                      </p:cBhvr>
                                      <p:to>
                                        <p:strVal val="visible"/>
                                      </p:to>
                                    </p:set>
                                    <p:anim calcmode="lin" valueType="num">
                                      <p:cBhvr>
                                        <p:cTn id="7" dur="500" fill="hold"/>
                                        <p:tgtEl>
                                          <p:spTgt spid="147463"/>
                                        </p:tgtEl>
                                        <p:attrNameLst>
                                          <p:attrName>ppt_w</p:attrName>
                                        </p:attrNameLst>
                                      </p:cBhvr>
                                      <p:tavLst>
                                        <p:tav tm="0">
                                          <p:val>
                                            <p:fltVal val="0"/>
                                          </p:val>
                                        </p:tav>
                                        <p:tav tm="100000">
                                          <p:val>
                                            <p:strVal val="#ppt_w"/>
                                          </p:val>
                                        </p:tav>
                                      </p:tavLst>
                                    </p:anim>
                                    <p:anim calcmode="lin" valueType="num">
                                      <p:cBhvr>
                                        <p:cTn id="8" dur="500" fill="hold"/>
                                        <p:tgtEl>
                                          <p:spTgt spid="147463"/>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nodeType="clickEffect">
                                  <p:stCondLst>
                                    <p:cond delay="0"/>
                                  </p:stCondLst>
                                  <p:childTnLst>
                                    <p:set>
                                      <p:cBhvr>
                                        <p:cTn id="12" dur="1" fill="hold">
                                          <p:stCondLst>
                                            <p:cond delay="0"/>
                                          </p:stCondLst>
                                        </p:cTn>
                                        <p:tgtEl>
                                          <p:spTgt spid="147462"/>
                                        </p:tgtEl>
                                        <p:attrNameLst>
                                          <p:attrName>style.visibility</p:attrName>
                                        </p:attrNameLst>
                                      </p:cBhvr>
                                      <p:to>
                                        <p:strVal val="visible"/>
                                      </p:to>
                                    </p:set>
                                    <p:anim calcmode="lin" valueType="num">
                                      <p:cBhvr>
                                        <p:cTn id="13" dur="500" fill="hold"/>
                                        <p:tgtEl>
                                          <p:spTgt spid="147462"/>
                                        </p:tgtEl>
                                        <p:attrNameLst>
                                          <p:attrName>ppt_w</p:attrName>
                                        </p:attrNameLst>
                                      </p:cBhvr>
                                      <p:tavLst>
                                        <p:tav tm="0">
                                          <p:val>
                                            <p:fltVal val="0"/>
                                          </p:val>
                                        </p:tav>
                                        <p:tav tm="100000">
                                          <p:val>
                                            <p:strVal val="#ppt_w"/>
                                          </p:val>
                                        </p:tav>
                                      </p:tavLst>
                                    </p:anim>
                                    <p:anim calcmode="lin" valueType="num">
                                      <p:cBhvr>
                                        <p:cTn id="14" dur="500" fill="hold"/>
                                        <p:tgtEl>
                                          <p:spTgt spid="147462"/>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147466"/>
                                        </p:tgtEl>
                                        <p:attrNameLst>
                                          <p:attrName>style.visibility</p:attrName>
                                        </p:attrNameLst>
                                      </p:cBhvr>
                                      <p:to>
                                        <p:strVal val="visible"/>
                                      </p:to>
                                    </p:set>
                                    <p:animEffect transition="in" filter="dissolve">
                                      <p:cBhvr>
                                        <p:cTn id="19" dur="500"/>
                                        <p:tgtEl>
                                          <p:spTgt spid="14746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0" fill="hold" nodeType="clickEffect">
                                  <p:stCondLst>
                                    <p:cond delay="0"/>
                                  </p:stCondLst>
                                  <p:childTnLst>
                                    <p:set>
                                      <p:cBhvr>
                                        <p:cTn id="23" dur="1" fill="hold">
                                          <p:stCondLst>
                                            <p:cond delay="0"/>
                                          </p:stCondLst>
                                        </p:cTn>
                                        <p:tgtEl>
                                          <p:spTgt spid="147472"/>
                                        </p:tgtEl>
                                        <p:attrNameLst>
                                          <p:attrName>style.visibility</p:attrName>
                                        </p:attrNameLst>
                                      </p:cBhvr>
                                      <p:to>
                                        <p:strVal val="visible"/>
                                      </p:to>
                                    </p:set>
                                    <p:anim calcmode="lin" valueType="num">
                                      <p:cBhvr>
                                        <p:cTn id="24" dur="500" fill="hold"/>
                                        <p:tgtEl>
                                          <p:spTgt spid="147472"/>
                                        </p:tgtEl>
                                        <p:attrNameLst>
                                          <p:attrName>ppt_w</p:attrName>
                                        </p:attrNameLst>
                                      </p:cBhvr>
                                      <p:tavLst>
                                        <p:tav tm="0">
                                          <p:val>
                                            <p:fltVal val="0"/>
                                          </p:val>
                                        </p:tav>
                                        <p:tav tm="100000">
                                          <p:val>
                                            <p:strVal val="#ppt_w"/>
                                          </p:val>
                                        </p:tav>
                                      </p:tavLst>
                                    </p:anim>
                                    <p:anim calcmode="lin" valueType="num">
                                      <p:cBhvr>
                                        <p:cTn id="25" dur="500" fill="hold"/>
                                        <p:tgtEl>
                                          <p:spTgt spid="147472"/>
                                        </p:tgtEl>
                                        <p:attrNameLst>
                                          <p:attrName>ppt_h</p:attrName>
                                        </p:attrNameLst>
                                      </p:cBhvr>
                                      <p:tavLst>
                                        <p:tav tm="0">
                                          <p:val>
                                            <p:strVal val="#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47480"/>
                                        </p:tgtEl>
                                        <p:attrNameLst>
                                          <p:attrName>style.visibility</p:attrName>
                                        </p:attrNameLst>
                                      </p:cBhvr>
                                      <p:to>
                                        <p:strVal val="visible"/>
                                      </p:to>
                                    </p:set>
                                    <p:animEffect transition="in" filter="dissolve">
                                      <p:cBhvr>
                                        <p:cTn id="30" dur="500"/>
                                        <p:tgtEl>
                                          <p:spTgt spid="14748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47478">
                                            <p:txEl>
                                              <p:pRg st="0" end="0"/>
                                            </p:txEl>
                                          </p:spTgt>
                                        </p:tgtEl>
                                        <p:attrNameLst>
                                          <p:attrName>style.visibility</p:attrName>
                                        </p:attrNameLst>
                                      </p:cBhvr>
                                      <p:to>
                                        <p:strVal val="visible"/>
                                      </p:to>
                                    </p:set>
                                    <p:animEffect transition="in" filter="dissolve">
                                      <p:cBhvr>
                                        <p:cTn id="35" dur="500"/>
                                        <p:tgtEl>
                                          <p:spTgt spid="1474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78" grpId="0" build="p"/>
      <p:bldP spid="14748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6E4C2A1A-E1EC-4096-B764-7A7F44BF813C}"/>
              </a:ext>
            </a:extLst>
          </p:cNvPr>
          <p:cNvSpPr>
            <a:spLocks noGrp="1"/>
          </p:cNvSpPr>
          <p:nvPr>
            <p:ph type="title"/>
          </p:nvPr>
        </p:nvSpPr>
        <p:spPr/>
        <p:txBody>
          <a:bodyPr/>
          <a:lstStyle/>
          <a:p>
            <a:r>
              <a:rPr lang="zh-CN" altLang="en-US"/>
              <a:t>内核功能</a:t>
            </a:r>
          </a:p>
        </p:txBody>
      </p:sp>
      <p:sp>
        <p:nvSpPr>
          <p:cNvPr id="75779" name="内容占位符 2">
            <a:extLst>
              <a:ext uri="{FF2B5EF4-FFF2-40B4-BE49-F238E27FC236}">
                <a16:creationId xmlns:a16="http://schemas.microsoft.com/office/drawing/2014/main" id="{F50FF7D1-E70D-4A21-BD93-8BA69D769344}"/>
              </a:ext>
            </a:extLst>
          </p:cNvPr>
          <p:cNvSpPr>
            <a:spLocks noGrp="1"/>
          </p:cNvSpPr>
          <p:nvPr>
            <p:ph idx="1"/>
          </p:nvPr>
        </p:nvSpPr>
        <p:spPr/>
        <p:txBody>
          <a:bodyPr/>
          <a:lstStyle/>
          <a:p>
            <a:r>
              <a:rPr lang="zh-CN" altLang="en-US" dirty="0"/>
              <a:t>在不同操作系统中，内核所包含的功能不尽相同，但一般应包含以下功能：</a:t>
            </a:r>
            <a:endParaRPr lang="en-US" altLang="zh-CN" dirty="0"/>
          </a:p>
          <a:p>
            <a:pPr lvl="1">
              <a:buFont typeface="Wingdings" panose="05000000000000000000" pitchFamily="2" charset="2"/>
              <a:buChar char="Ø"/>
            </a:pPr>
            <a:r>
              <a:rPr lang="zh-CN" altLang="en-US" dirty="0"/>
              <a:t>支撑功能</a:t>
            </a:r>
            <a:endParaRPr lang="en-US" altLang="zh-CN" dirty="0"/>
          </a:p>
          <a:p>
            <a:pPr lvl="1">
              <a:buFont typeface="Wingdings" panose="05000000000000000000" pitchFamily="2" charset="2"/>
              <a:buChar char="Ø"/>
            </a:pPr>
            <a:endParaRPr lang="en-US" altLang="zh-CN" dirty="0"/>
          </a:p>
          <a:p>
            <a:pPr lvl="1">
              <a:buFont typeface="Wingdings" panose="05000000000000000000" pitchFamily="2" charset="2"/>
              <a:buChar char="Ø"/>
            </a:pPr>
            <a:endParaRPr lang="en-US" altLang="zh-CN" dirty="0"/>
          </a:p>
          <a:p>
            <a:pPr lvl="1">
              <a:buFont typeface="Wingdings" panose="05000000000000000000" pitchFamily="2" charset="2"/>
              <a:buChar char="Ø"/>
            </a:pPr>
            <a:endParaRPr lang="en-US" altLang="zh-CN" dirty="0"/>
          </a:p>
          <a:p>
            <a:pPr lvl="1">
              <a:buFont typeface="Wingdings" panose="05000000000000000000" pitchFamily="2" charset="2"/>
              <a:buChar char="Ø"/>
            </a:pPr>
            <a:r>
              <a:rPr lang="zh-CN" altLang="en-US" dirty="0"/>
              <a:t>资源管理功能</a:t>
            </a:r>
            <a:endParaRPr lang="en-US" altLang="zh-CN" dirty="0"/>
          </a:p>
          <a:p>
            <a:endParaRPr lang="zh-CN" altLang="en-US" dirty="0"/>
          </a:p>
        </p:txBody>
      </p:sp>
      <p:sp>
        <p:nvSpPr>
          <p:cNvPr id="4" name="Line 8">
            <a:extLst>
              <a:ext uri="{FF2B5EF4-FFF2-40B4-BE49-F238E27FC236}">
                <a16:creationId xmlns:a16="http://schemas.microsoft.com/office/drawing/2014/main" id="{64517502-0E69-4DE8-858F-49CFA1DE7129}"/>
              </a:ext>
            </a:extLst>
          </p:cNvPr>
          <p:cNvSpPr>
            <a:spLocks noChangeShapeType="1"/>
          </p:cNvSpPr>
          <p:nvPr/>
        </p:nvSpPr>
        <p:spPr bwMode="auto">
          <a:xfrm flipV="1">
            <a:off x="3234689" y="2527511"/>
            <a:ext cx="1634491" cy="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sz="1350">
              <a:latin typeface="Arial" charset="0"/>
              <a:ea typeface="宋体" charset="0"/>
            </a:endParaRPr>
          </a:p>
        </p:txBody>
      </p:sp>
      <p:sp>
        <p:nvSpPr>
          <p:cNvPr id="5" name="Text Box 9">
            <a:extLst>
              <a:ext uri="{FF2B5EF4-FFF2-40B4-BE49-F238E27FC236}">
                <a16:creationId xmlns:a16="http://schemas.microsoft.com/office/drawing/2014/main" id="{4AA0B2E1-D62D-4179-BF63-4152607862E4}"/>
              </a:ext>
            </a:extLst>
          </p:cNvPr>
          <p:cNvSpPr txBox="1">
            <a:spLocks noChangeArrowheads="1"/>
          </p:cNvSpPr>
          <p:nvPr/>
        </p:nvSpPr>
        <p:spPr bwMode="auto">
          <a:xfrm>
            <a:off x="5028246" y="2166662"/>
            <a:ext cx="180142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50000"/>
              </a:spcBef>
              <a:buClrTx/>
              <a:buSzTx/>
              <a:buFontTx/>
              <a:buNone/>
              <a:defRPr/>
            </a:pPr>
            <a:r>
              <a:rPr lang="zh-CN" altLang="en-US" sz="2000" b="1" dirty="0">
                <a:latin typeface="+mj-ea"/>
                <a:ea typeface="+mj-ea"/>
              </a:rPr>
              <a:t>中断处理</a:t>
            </a:r>
          </a:p>
          <a:p>
            <a:pPr eaLnBrk="1" hangingPunct="1">
              <a:spcBef>
                <a:spcPct val="50000"/>
              </a:spcBef>
              <a:buClrTx/>
              <a:buSzTx/>
              <a:buFontTx/>
              <a:buNone/>
              <a:defRPr/>
            </a:pPr>
            <a:r>
              <a:rPr lang="zh-CN" altLang="en-US" sz="2000" b="1" dirty="0">
                <a:latin typeface="+mj-ea"/>
                <a:ea typeface="+mj-ea"/>
              </a:rPr>
              <a:t>时钟管理</a:t>
            </a:r>
          </a:p>
          <a:p>
            <a:pPr eaLnBrk="1" hangingPunct="1">
              <a:spcBef>
                <a:spcPct val="50000"/>
              </a:spcBef>
              <a:buClrTx/>
              <a:buSzTx/>
              <a:buFontTx/>
              <a:buNone/>
              <a:defRPr/>
            </a:pPr>
            <a:r>
              <a:rPr lang="zh-CN" altLang="en-US" sz="2000" b="1" dirty="0">
                <a:latin typeface="+mj-ea"/>
                <a:ea typeface="+mj-ea"/>
              </a:rPr>
              <a:t>原语操作</a:t>
            </a:r>
          </a:p>
        </p:txBody>
      </p:sp>
      <p:sp>
        <p:nvSpPr>
          <p:cNvPr id="6" name="Line 10">
            <a:extLst>
              <a:ext uri="{FF2B5EF4-FFF2-40B4-BE49-F238E27FC236}">
                <a16:creationId xmlns:a16="http://schemas.microsoft.com/office/drawing/2014/main" id="{0D8E3B6A-7B99-46D7-9F5A-39E8CC020721}"/>
              </a:ext>
            </a:extLst>
          </p:cNvPr>
          <p:cNvSpPr>
            <a:spLocks noChangeShapeType="1"/>
          </p:cNvSpPr>
          <p:nvPr/>
        </p:nvSpPr>
        <p:spPr bwMode="auto">
          <a:xfrm>
            <a:off x="3344090" y="4330489"/>
            <a:ext cx="1525090" cy="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sz="1350">
              <a:latin typeface="Arial" charset="0"/>
              <a:ea typeface="宋体" charset="0"/>
            </a:endParaRPr>
          </a:p>
        </p:txBody>
      </p:sp>
      <p:sp>
        <p:nvSpPr>
          <p:cNvPr id="7" name="Text Box 11">
            <a:extLst>
              <a:ext uri="{FF2B5EF4-FFF2-40B4-BE49-F238E27FC236}">
                <a16:creationId xmlns:a16="http://schemas.microsoft.com/office/drawing/2014/main" id="{0AB082A8-35D4-491C-B7AF-7B5CA7072493}"/>
              </a:ext>
            </a:extLst>
          </p:cNvPr>
          <p:cNvSpPr txBox="1">
            <a:spLocks noChangeArrowheads="1"/>
          </p:cNvSpPr>
          <p:nvPr/>
        </p:nvSpPr>
        <p:spPr bwMode="auto">
          <a:xfrm>
            <a:off x="5028245" y="3890387"/>
            <a:ext cx="180142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defPPr rtl="0">
              <a:defRPr lang="zh-cn"/>
            </a:defPPr>
            <a:lvl1pPr>
              <a:spcBef>
                <a:spcPct val="50000"/>
              </a:spcBef>
              <a:buClrTx/>
              <a:buSzTx/>
              <a:buFontTx/>
              <a:buNone/>
              <a:defRPr sz="2000" b="1">
                <a:latin typeface="+mj-ea"/>
                <a:ea typeface="+mj-ea"/>
              </a:defRPr>
            </a:lvl1pPr>
            <a:lvl2pPr marL="742950" indent="-285750">
              <a:spcBef>
                <a:spcPct val="20000"/>
              </a:spcBef>
              <a:buClr>
                <a:schemeClr val="accent2"/>
              </a:buClr>
              <a:buSzPct val="80000"/>
              <a:buFont typeface="Wingdings" charset="2"/>
              <a:buChar char="¨"/>
              <a:defRPr sz="2800">
                <a:latin typeface="Arial" charset="0"/>
                <a:ea typeface="宋体" charset="0"/>
              </a:defRPr>
            </a:lvl2pPr>
            <a:lvl3pPr marL="1143000" indent="-228600">
              <a:spcBef>
                <a:spcPct val="20000"/>
              </a:spcBef>
              <a:buClr>
                <a:schemeClr val="bg2"/>
              </a:buClr>
              <a:buSzPct val="65000"/>
              <a:buFont typeface="Wingdings" charset="2"/>
              <a:buChar char="n"/>
              <a:defRPr sz="2400">
                <a:latin typeface="Arial" charset="0"/>
                <a:ea typeface="宋体" charset="0"/>
              </a:defRPr>
            </a:lvl3pPr>
            <a:lvl4pPr marL="1600200" indent="-228600">
              <a:spcBef>
                <a:spcPct val="20000"/>
              </a:spcBef>
              <a:buClr>
                <a:schemeClr val="accent2"/>
              </a:buClr>
              <a:buSzPct val="70000"/>
              <a:buFont typeface="Wingdings" charset="2"/>
              <a:buChar char="¨"/>
              <a:defRPr sz="2000">
                <a:latin typeface="Arial" charset="0"/>
                <a:ea typeface="宋体" charset="0"/>
              </a:defRPr>
            </a:lvl4pPr>
            <a:lvl5pPr marL="2057400" indent="-228600">
              <a:spcBef>
                <a:spcPct val="20000"/>
              </a:spcBef>
              <a:buClr>
                <a:schemeClr val="bg2"/>
              </a:buClr>
              <a:buFont typeface="Wingdings" charset="2"/>
              <a:buChar char="§"/>
              <a:defRPr sz="2000">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latin typeface="Arial" charset="0"/>
                <a:ea typeface="宋体" charset="0"/>
              </a:defRPr>
            </a:lvl9pPr>
          </a:lstStyle>
          <a:p>
            <a:r>
              <a:rPr lang="zh-CN" altLang="en-US" dirty="0"/>
              <a:t>进程管理</a:t>
            </a:r>
          </a:p>
          <a:p>
            <a:r>
              <a:rPr lang="zh-CN" altLang="en-US" dirty="0"/>
              <a:t>存储器管理</a:t>
            </a:r>
          </a:p>
          <a:p>
            <a:r>
              <a:rPr lang="zh-CN" altLang="en-US" dirty="0"/>
              <a:t>设备管理</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779">
                                            <p:txEl>
                                              <p:pRg st="1" end="1"/>
                                            </p:txEl>
                                          </p:spTgt>
                                        </p:tgtEl>
                                        <p:attrNameLst>
                                          <p:attrName>style.visibility</p:attrName>
                                        </p:attrNameLst>
                                      </p:cBhvr>
                                      <p:to>
                                        <p:strVal val="visible"/>
                                      </p:to>
                                    </p:set>
                                    <p:animEffect transition="in" filter="fade">
                                      <p:cBhvr>
                                        <p:cTn id="7" dur="500"/>
                                        <p:tgtEl>
                                          <p:spTgt spid="757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779">
                                            <p:txEl>
                                              <p:pRg st="5" end="5"/>
                                            </p:txEl>
                                          </p:spTgt>
                                        </p:tgtEl>
                                        <p:attrNameLst>
                                          <p:attrName>style.visibility</p:attrName>
                                        </p:attrNameLst>
                                      </p:cBhvr>
                                      <p:to>
                                        <p:strVal val="visible"/>
                                      </p:to>
                                    </p:set>
                                    <p:animEffect transition="in" filter="fade">
                                      <p:cBhvr>
                                        <p:cTn id="12" dur="500"/>
                                        <p:tgtEl>
                                          <p:spTgt spid="75779">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ppt_x</p:attrName>
                                        </p:attrNameLst>
                                      </p:cBhvr>
                                      <p:tavLst>
                                        <p:tav tm="0">
                                          <p:val>
                                            <p:strVal val="#ppt_x-#ppt_w/2"/>
                                          </p:val>
                                        </p:tav>
                                        <p:tav tm="100000">
                                          <p:val>
                                            <p:strVal val="#ppt_x"/>
                                          </p:val>
                                        </p:tav>
                                      </p:tavLst>
                                    </p:anim>
                                    <p:anim calcmode="lin" valueType="num">
                                      <p:cBhvr>
                                        <p:cTn id="18" dur="500" fill="hold"/>
                                        <p:tgtEl>
                                          <p:spTgt spid="4"/>
                                        </p:tgtEl>
                                        <p:attrNameLst>
                                          <p:attrName>ppt_y</p:attrName>
                                        </p:attrNameLst>
                                      </p:cBhvr>
                                      <p:tavLst>
                                        <p:tav tm="0">
                                          <p:val>
                                            <p:strVal val="#ppt_y"/>
                                          </p:val>
                                        </p:tav>
                                        <p:tav tm="100000">
                                          <p:val>
                                            <p:strVal val="#ppt_y"/>
                                          </p:val>
                                        </p:tav>
                                      </p:tavLst>
                                    </p:anim>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heckerboard(across)">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ppt_x</p:attrName>
                                        </p:attrNameLst>
                                      </p:cBhvr>
                                      <p:tavLst>
                                        <p:tav tm="0">
                                          <p:val>
                                            <p:strVal val="#ppt_x-#ppt_w/2"/>
                                          </p:val>
                                        </p:tav>
                                        <p:tav tm="100000">
                                          <p:val>
                                            <p:strVal val="#ppt_x"/>
                                          </p:val>
                                        </p:tav>
                                      </p:tavLst>
                                    </p:anim>
                                    <p:anim calcmode="lin" valueType="num">
                                      <p:cBhvr>
                                        <p:cTn id="31" dur="500" fill="hold"/>
                                        <p:tgtEl>
                                          <p:spTgt spid="6"/>
                                        </p:tgtEl>
                                        <p:attrNameLst>
                                          <p:attrName>ppt_y</p:attrName>
                                        </p:attrNameLst>
                                      </p:cBhvr>
                                      <p:tavLst>
                                        <p:tav tm="0">
                                          <p:val>
                                            <p:strVal val="#ppt_y"/>
                                          </p:val>
                                        </p:tav>
                                        <p:tav tm="100000">
                                          <p:val>
                                            <p:strVal val="#ppt_y"/>
                                          </p:val>
                                        </p:tav>
                                      </p:tavLst>
                                    </p:anim>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checkerboard(across)">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38869C3-942E-42D8-AC93-10660273247A}"/>
              </a:ext>
            </a:extLst>
          </p:cNvPr>
          <p:cNvSpPr>
            <a:spLocks noGrp="1"/>
          </p:cNvSpPr>
          <p:nvPr>
            <p:ph idx="1"/>
          </p:nvPr>
        </p:nvSpPr>
        <p:spPr/>
        <p:txBody>
          <a:bodyPr/>
          <a:lstStyle/>
          <a:p>
            <a:pPr algn="just">
              <a:buNone/>
            </a:pPr>
            <a:r>
              <a:rPr lang="en-US" altLang="zh-CN" dirty="0"/>
              <a:t>1</a:t>
            </a:r>
            <a:r>
              <a:rPr lang="zh-CN" altLang="en-US" dirty="0"/>
              <a:t>．进程图（</a:t>
            </a:r>
            <a:r>
              <a:rPr lang="en-US" altLang="zh-CN" dirty="0"/>
              <a:t>Process  Graph</a:t>
            </a:r>
            <a:r>
              <a:rPr lang="zh-CN" altLang="en-US" dirty="0"/>
              <a:t>）</a:t>
            </a:r>
          </a:p>
          <a:p>
            <a:pPr lvl="1"/>
            <a:r>
              <a:rPr lang="zh-CN" altLang="en-US" b="0" dirty="0"/>
              <a:t>进程图是用于描述一个进程的家族关系的有向树。</a:t>
            </a:r>
          </a:p>
          <a:p>
            <a:pPr lvl="1"/>
            <a:r>
              <a:rPr lang="zh-CN" altLang="en-US" b="0" dirty="0"/>
              <a:t>子进程可以继承父进程所拥有的资源。</a:t>
            </a:r>
          </a:p>
          <a:p>
            <a:pPr lvl="1"/>
            <a:r>
              <a:rPr lang="zh-CN" altLang="en-US" b="0" dirty="0"/>
              <a:t>当子进程被撤消时，应将其从父进程那里获得的资源归还给父进程。 </a:t>
            </a:r>
          </a:p>
          <a:p>
            <a:pPr lvl="1"/>
            <a:r>
              <a:rPr lang="zh-CN" altLang="en-US" b="0" dirty="0"/>
              <a:t>在撤消父进程时，也必须同时撤消其所有的子进程。 </a:t>
            </a:r>
          </a:p>
          <a:p>
            <a:endParaRPr lang="zh-CN" altLang="en-US" dirty="0"/>
          </a:p>
        </p:txBody>
      </p:sp>
      <p:sp>
        <p:nvSpPr>
          <p:cNvPr id="3" name="标题 2">
            <a:extLst>
              <a:ext uri="{FF2B5EF4-FFF2-40B4-BE49-F238E27FC236}">
                <a16:creationId xmlns:a16="http://schemas.microsoft.com/office/drawing/2014/main" id="{3F75EFBD-8DB3-4C71-9625-7EF60E9CA867}"/>
              </a:ext>
            </a:extLst>
          </p:cNvPr>
          <p:cNvSpPr>
            <a:spLocks noGrp="1"/>
          </p:cNvSpPr>
          <p:nvPr>
            <p:ph type="title"/>
          </p:nvPr>
        </p:nvSpPr>
        <p:spPr/>
        <p:txBody>
          <a:bodyPr/>
          <a:lstStyle/>
          <a:p>
            <a:r>
              <a:rPr lang="en-US" altLang="zh-CN" dirty="0"/>
              <a:t>2.3.2  </a:t>
            </a:r>
            <a:r>
              <a:rPr lang="zh-CN" altLang="en-US" dirty="0"/>
              <a:t>进程的创建与撤消 </a:t>
            </a:r>
          </a:p>
        </p:txBody>
      </p:sp>
      <p:pic>
        <p:nvPicPr>
          <p:cNvPr id="4" name="Picture 4">
            <a:extLst>
              <a:ext uri="{FF2B5EF4-FFF2-40B4-BE49-F238E27FC236}">
                <a16:creationId xmlns:a16="http://schemas.microsoft.com/office/drawing/2014/main" id="{45238342-0336-4FEC-AC4A-8F17F6EF3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9" y="1864627"/>
            <a:ext cx="73152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8651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E989745-8A32-45A6-B066-2E2C7BAC1509}"/>
              </a:ext>
            </a:extLst>
          </p:cNvPr>
          <p:cNvSpPr>
            <a:spLocks noGrp="1"/>
          </p:cNvSpPr>
          <p:nvPr>
            <p:ph idx="1"/>
          </p:nvPr>
        </p:nvSpPr>
        <p:spPr/>
        <p:txBody>
          <a:bodyPr/>
          <a:lstStyle/>
          <a:p>
            <a:pPr algn="just"/>
            <a:r>
              <a:rPr lang="zh-CN" altLang="en-US" dirty="0">
                <a:latin typeface="宋体" panose="02010600030101010101" pitchFamily="2" charset="-122"/>
              </a:rPr>
              <a:t>导致一个进程去创建另一个进程的典型事件，可有以下四类：</a:t>
            </a:r>
          </a:p>
          <a:p>
            <a:pPr lvl="1" algn="just">
              <a:lnSpc>
                <a:spcPct val="150000"/>
              </a:lnSpc>
              <a:spcBef>
                <a:spcPts val="0"/>
              </a:spcBef>
              <a:buNone/>
            </a:pPr>
            <a:r>
              <a:rPr lang="zh-CN" altLang="en-US" dirty="0">
                <a:latin typeface="宋体" panose="02010600030101010101" pitchFamily="2" charset="-122"/>
              </a:rPr>
              <a:t>（</a:t>
            </a:r>
            <a:r>
              <a:rPr lang="en-US" altLang="zh-CN" dirty="0">
                <a:latin typeface="宋体" panose="02010600030101010101" pitchFamily="2" charset="-122"/>
              </a:rPr>
              <a:t>1</a:t>
            </a:r>
            <a:r>
              <a:rPr lang="zh-CN" altLang="en-US" dirty="0">
                <a:latin typeface="宋体" panose="02010600030101010101" pitchFamily="2" charset="-122"/>
              </a:rPr>
              <a:t>）用户登录。</a:t>
            </a:r>
          </a:p>
          <a:p>
            <a:pPr lvl="1" algn="just">
              <a:lnSpc>
                <a:spcPct val="150000"/>
              </a:lnSpc>
              <a:spcBef>
                <a:spcPts val="0"/>
              </a:spcBef>
              <a:buNone/>
            </a:pPr>
            <a:r>
              <a:rPr lang="zh-CN" altLang="en-US" dirty="0">
                <a:latin typeface="宋体" panose="02010600030101010101" pitchFamily="2" charset="-122"/>
              </a:rPr>
              <a:t>（</a:t>
            </a:r>
            <a:r>
              <a:rPr lang="en-US" altLang="zh-CN" dirty="0">
                <a:latin typeface="宋体" panose="02010600030101010101" pitchFamily="2" charset="-122"/>
              </a:rPr>
              <a:t>2</a:t>
            </a:r>
            <a:r>
              <a:rPr lang="zh-CN" altLang="en-US" dirty="0">
                <a:latin typeface="宋体" panose="02010600030101010101" pitchFamily="2" charset="-122"/>
              </a:rPr>
              <a:t>）作业调度。</a:t>
            </a:r>
          </a:p>
          <a:p>
            <a:pPr lvl="1" algn="just">
              <a:lnSpc>
                <a:spcPct val="150000"/>
              </a:lnSpc>
              <a:spcBef>
                <a:spcPts val="0"/>
              </a:spcBef>
              <a:buNone/>
            </a:pPr>
            <a:r>
              <a:rPr lang="zh-CN" altLang="en-US" dirty="0">
                <a:latin typeface="宋体" panose="02010600030101010101" pitchFamily="2" charset="-122"/>
              </a:rPr>
              <a:t>（</a:t>
            </a:r>
            <a:r>
              <a:rPr lang="en-US" altLang="zh-CN" dirty="0">
                <a:latin typeface="宋体" panose="02010600030101010101" pitchFamily="2" charset="-122"/>
              </a:rPr>
              <a:t>3</a:t>
            </a:r>
            <a:r>
              <a:rPr lang="zh-CN" altLang="en-US" dirty="0">
                <a:latin typeface="宋体" panose="02010600030101010101" pitchFamily="2" charset="-122"/>
              </a:rPr>
              <a:t>）提供服务。</a:t>
            </a:r>
            <a:endParaRPr lang="en-US" altLang="zh-CN" dirty="0">
              <a:latin typeface="宋体" panose="02010600030101010101" pitchFamily="2" charset="-122"/>
            </a:endParaRPr>
          </a:p>
          <a:p>
            <a:pPr lvl="4" algn="just">
              <a:lnSpc>
                <a:spcPct val="150000"/>
              </a:lnSpc>
              <a:spcBef>
                <a:spcPts val="0"/>
              </a:spcBef>
              <a:buNone/>
            </a:pPr>
            <a:r>
              <a:rPr lang="zh-CN" altLang="en-US" sz="2400" dirty="0">
                <a:latin typeface="宋体" panose="02010600030101010101" pitchFamily="2" charset="-122"/>
              </a:rPr>
              <a:t>例如：</a:t>
            </a:r>
            <a:r>
              <a:rPr lang="en-US" altLang="zh-CN" sz="2400" dirty="0">
                <a:latin typeface="宋体" panose="02010600030101010101" pitchFamily="2" charset="-122"/>
              </a:rPr>
              <a:t>I/O</a:t>
            </a:r>
            <a:r>
              <a:rPr lang="zh-CN" altLang="en-US" sz="2400" dirty="0">
                <a:latin typeface="宋体" panose="02010600030101010101" pitchFamily="2" charset="-122"/>
              </a:rPr>
              <a:t>请求</a:t>
            </a:r>
          </a:p>
          <a:p>
            <a:pPr lvl="1" algn="just">
              <a:lnSpc>
                <a:spcPct val="150000"/>
              </a:lnSpc>
              <a:spcBef>
                <a:spcPts val="0"/>
              </a:spcBef>
              <a:buNone/>
            </a:pPr>
            <a:r>
              <a:rPr lang="zh-CN" altLang="en-US" dirty="0">
                <a:latin typeface="宋体" panose="02010600030101010101" pitchFamily="2" charset="-122"/>
              </a:rPr>
              <a:t>（</a:t>
            </a:r>
            <a:r>
              <a:rPr lang="en-US" altLang="zh-CN" dirty="0">
                <a:latin typeface="宋体" panose="02010600030101010101" pitchFamily="2" charset="-122"/>
              </a:rPr>
              <a:t>4</a:t>
            </a:r>
            <a:r>
              <a:rPr lang="zh-CN" altLang="en-US" dirty="0">
                <a:latin typeface="宋体" panose="02010600030101010101" pitchFamily="2" charset="-122"/>
              </a:rPr>
              <a:t>）应用请求。</a:t>
            </a:r>
            <a:endParaRPr lang="en-US" altLang="zh-CN" dirty="0">
              <a:latin typeface="宋体" panose="02010600030101010101" pitchFamily="2" charset="-122"/>
            </a:endParaRPr>
          </a:p>
          <a:p>
            <a:pPr lvl="3" algn="just">
              <a:lnSpc>
                <a:spcPct val="150000"/>
              </a:lnSpc>
              <a:spcBef>
                <a:spcPts val="0"/>
              </a:spcBef>
              <a:buNone/>
            </a:pPr>
            <a:r>
              <a:rPr lang="en-US" altLang="zh-CN" dirty="0">
                <a:latin typeface="宋体" panose="02010600030101010101" pitchFamily="2" charset="-122"/>
              </a:rPr>
              <a:t> </a:t>
            </a:r>
            <a:r>
              <a:rPr lang="zh-CN" altLang="en-US" sz="2400" dirty="0">
                <a:latin typeface="宋体" panose="02010600030101010101" pitchFamily="2" charset="-122"/>
              </a:rPr>
              <a:t>基于应用进程的需求，由它自己创建一个新进程，以便使新进程以并发运行方式完成特定任务</a:t>
            </a:r>
            <a:r>
              <a:rPr lang="zh-CN" altLang="en-US" sz="2400" dirty="0">
                <a:latin typeface="楷体_GB2312" pitchFamily="49" charset="-122"/>
                <a:ea typeface="楷体_GB2312" pitchFamily="49" charset="-122"/>
              </a:rPr>
              <a:t>。</a:t>
            </a:r>
          </a:p>
          <a:p>
            <a:endParaRPr lang="zh-CN" altLang="en-US" dirty="0"/>
          </a:p>
        </p:txBody>
      </p:sp>
      <p:sp>
        <p:nvSpPr>
          <p:cNvPr id="3" name="标题 2">
            <a:extLst>
              <a:ext uri="{FF2B5EF4-FFF2-40B4-BE49-F238E27FC236}">
                <a16:creationId xmlns:a16="http://schemas.microsoft.com/office/drawing/2014/main" id="{AC367EC0-12E2-4392-B366-D087B34C5601}"/>
              </a:ext>
            </a:extLst>
          </p:cNvPr>
          <p:cNvSpPr>
            <a:spLocks noGrp="1"/>
          </p:cNvSpPr>
          <p:nvPr>
            <p:ph type="title"/>
          </p:nvPr>
        </p:nvSpPr>
        <p:spPr/>
        <p:txBody>
          <a:bodyPr/>
          <a:lstStyle/>
          <a:p>
            <a:r>
              <a:rPr lang="en-US" altLang="zh-CN" dirty="0"/>
              <a:t> </a:t>
            </a:r>
            <a:r>
              <a:rPr lang="zh-CN" altLang="en-US" dirty="0"/>
              <a:t>引起创建进程的事件</a:t>
            </a:r>
          </a:p>
        </p:txBody>
      </p:sp>
    </p:spTree>
    <p:extLst>
      <p:ext uri="{BB962C8B-B14F-4D97-AF65-F5344CB8AC3E}">
        <p14:creationId xmlns:p14="http://schemas.microsoft.com/office/powerpoint/2010/main" val="2958063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43A2B5A-977A-4F4A-8449-80053FF7CADE}"/>
              </a:ext>
            </a:extLst>
          </p:cNvPr>
          <p:cNvSpPr>
            <a:spLocks noGrp="1"/>
          </p:cNvSpPr>
          <p:nvPr>
            <p:ph idx="1"/>
          </p:nvPr>
        </p:nvSpPr>
        <p:spPr/>
        <p:txBody>
          <a:bodyPr/>
          <a:lstStyle/>
          <a:p>
            <a:pPr marL="387350" indent="-387350" algn="just">
              <a:lnSpc>
                <a:spcPct val="90000"/>
              </a:lnSpc>
            </a:pPr>
            <a:r>
              <a:rPr lang="zh-CN" altLang="en-US" sz="3200" dirty="0">
                <a:solidFill>
                  <a:schemeClr val="folHlink"/>
                </a:solidFill>
              </a:rPr>
              <a:t>调用进程创建原语步骤：</a:t>
            </a:r>
          </a:p>
          <a:p>
            <a:pPr marL="1339850" lvl="1" indent="-762000" algn="just">
              <a:lnSpc>
                <a:spcPct val="90000"/>
              </a:lnSpc>
              <a:buNone/>
            </a:pPr>
            <a:r>
              <a:rPr lang="zh-CN" altLang="en-US" dirty="0"/>
              <a:t>（</a:t>
            </a:r>
            <a:r>
              <a:rPr lang="en-US" altLang="zh-CN" dirty="0"/>
              <a:t>1</a:t>
            </a:r>
            <a:r>
              <a:rPr lang="zh-CN" altLang="en-US" dirty="0"/>
              <a:t>）申请空白</a:t>
            </a:r>
            <a:r>
              <a:rPr lang="en-US" altLang="zh-CN" dirty="0"/>
              <a:t>PCB</a:t>
            </a:r>
            <a:r>
              <a:rPr lang="zh-CN" altLang="en-US" dirty="0"/>
              <a:t>。   </a:t>
            </a:r>
          </a:p>
          <a:p>
            <a:pPr marL="1339850" lvl="1" indent="-762000" algn="just">
              <a:lnSpc>
                <a:spcPct val="90000"/>
              </a:lnSpc>
              <a:buNone/>
            </a:pPr>
            <a:r>
              <a:rPr lang="zh-CN" altLang="en-US" dirty="0"/>
              <a:t>（</a:t>
            </a:r>
            <a:r>
              <a:rPr lang="en-US" altLang="zh-CN" dirty="0"/>
              <a:t>2</a:t>
            </a:r>
            <a:r>
              <a:rPr lang="zh-CN" altLang="en-US" dirty="0"/>
              <a:t>）为新进程分配资源。</a:t>
            </a:r>
          </a:p>
          <a:p>
            <a:pPr marL="1339850" lvl="1" indent="-762000" algn="just">
              <a:lnSpc>
                <a:spcPct val="90000"/>
              </a:lnSpc>
              <a:buNone/>
            </a:pPr>
            <a:r>
              <a:rPr lang="zh-CN" altLang="en-US" dirty="0"/>
              <a:t>（</a:t>
            </a:r>
            <a:r>
              <a:rPr lang="en-US" altLang="zh-CN" dirty="0"/>
              <a:t>3</a:t>
            </a:r>
            <a:r>
              <a:rPr lang="zh-CN" altLang="en-US" dirty="0"/>
              <a:t>）初始化进程控制块。</a:t>
            </a:r>
          </a:p>
          <a:p>
            <a:pPr marL="1847850" lvl="2" algn="just">
              <a:buNone/>
            </a:pPr>
            <a:r>
              <a:rPr lang="zh-CN" altLang="en-US" dirty="0"/>
              <a:t>①初始化标识信息。</a:t>
            </a:r>
          </a:p>
          <a:p>
            <a:pPr marL="1847850" lvl="2" algn="just">
              <a:buNone/>
            </a:pPr>
            <a:r>
              <a:rPr lang="zh-CN" altLang="en-US" dirty="0"/>
              <a:t>②初始化处理机状态信息。使程序计数器指向程序的入口地址，使栈指针指向栈顶；</a:t>
            </a:r>
          </a:p>
          <a:p>
            <a:pPr marL="1847850" lvl="2" algn="just">
              <a:buNone/>
            </a:pPr>
            <a:r>
              <a:rPr lang="zh-CN" altLang="en-US" dirty="0"/>
              <a:t>③初始化处理机控制信息：进程的状态、优先级。</a:t>
            </a:r>
          </a:p>
          <a:p>
            <a:pPr marL="1339850" lvl="1" indent="-762000">
              <a:lnSpc>
                <a:spcPct val="90000"/>
              </a:lnSpc>
              <a:buNone/>
            </a:pPr>
            <a:r>
              <a:rPr lang="zh-CN" altLang="en-US" dirty="0"/>
              <a:t> （</a:t>
            </a:r>
            <a:r>
              <a:rPr lang="en-US" altLang="zh-CN" dirty="0"/>
              <a:t>4</a:t>
            </a:r>
            <a:r>
              <a:rPr lang="zh-CN" altLang="en-US" dirty="0"/>
              <a:t>）将新进程插入就绪队列，</a:t>
            </a:r>
            <a:r>
              <a:rPr lang="zh-CN" altLang="en-US" dirty="0">
                <a:solidFill>
                  <a:schemeClr val="folHlink"/>
                </a:solidFill>
              </a:rPr>
              <a:t>启动调度</a:t>
            </a:r>
            <a:r>
              <a:rPr lang="zh-CN" altLang="en-US" dirty="0"/>
              <a:t>。</a:t>
            </a:r>
          </a:p>
          <a:p>
            <a:pPr marL="387350" indent="-387350">
              <a:lnSpc>
                <a:spcPct val="90000"/>
              </a:lnSpc>
            </a:pPr>
            <a:r>
              <a:rPr lang="en-US" altLang="zh-CN" dirty="0"/>
              <a:t>UNIX</a:t>
            </a:r>
            <a:r>
              <a:rPr lang="zh-CN" altLang="en-US" dirty="0"/>
              <a:t>用</a:t>
            </a:r>
            <a:r>
              <a:rPr lang="en-US" altLang="zh-CN" dirty="0"/>
              <a:t>fork()</a:t>
            </a:r>
            <a:r>
              <a:rPr lang="zh-CN" altLang="en-US" dirty="0"/>
              <a:t>函数创建进程</a:t>
            </a:r>
            <a:endParaRPr lang="en-US" altLang="zh-CN" dirty="0"/>
          </a:p>
          <a:p>
            <a:endParaRPr lang="zh-CN" altLang="en-US" dirty="0"/>
          </a:p>
        </p:txBody>
      </p:sp>
      <p:sp>
        <p:nvSpPr>
          <p:cNvPr id="3" name="标题 2">
            <a:extLst>
              <a:ext uri="{FF2B5EF4-FFF2-40B4-BE49-F238E27FC236}">
                <a16:creationId xmlns:a16="http://schemas.microsoft.com/office/drawing/2014/main" id="{0AFF9E56-0408-4886-A61C-FFF589BF02A0}"/>
              </a:ext>
            </a:extLst>
          </p:cNvPr>
          <p:cNvSpPr>
            <a:spLocks noGrp="1"/>
          </p:cNvSpPr>
          <p:nvPr>
            <p:ph type="title"/>
          </p:nvPr>
        </p:nvSpPr>
        <p:spPr/>
        <p:txBody>
          <a:bodyPr/>
          <a:lstStyle/>
          <a:p>
            <a:r>
              <a:rPr lang="zh-CN" altLang="en-US" dirty="0"/>
              <a:t>进程创建</a:t>
            </a:r>
          </a:p>
        </p:txBody>
      </p:sp>
    </p:spTree>
    <p:extLst>
      <p:ext uri="{BB962C8B-B14F-4D97-AF65-F5344CB8AC3E}">
        <p14:creationId xmlns:p14="http://schemas.microsoft.com/office/powerpoint/2010/main" val="2795540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F6D2EC6-783F-4762-8B0F-2FAA7D591E97}"/>
              </a:ext>
            </a:extLst>
          </p:cNvPr>
          <p:cNvSpPr>
            <a:spLocks noGrp="1"/>
          </p:cNvSpPr>
          <p:nvPr>
            <p:ph idx="1"/>
          </p:nvPr>
        </p:nvSpPr>
        <p:spPr>
          <a:xfrm>
            <a:off x="712178" y="1311565"/>
            <a:ext cx="8077986" cy="5157643"/>
          </a:xfrm>
        </p:spPr>
        <p:txBody>
          <a:bodyPr/>
          <a:lstStyle/>
          <a:p>
            <a:r>
              <a:rPr lang="en-US" altLang="zh-CN" dirty="0"/>
              <a:t>Fork():</a:t>
            </a:r>
            <a:r>
              <a:rPr lang="zh-CN" altLang="en-US" dirty="0"/>
              <a:t>复制父进程全部资源。</a:t>
            </a:r>
          </a:p>
          <a:p>
            <a:r>
              <a:rPr lang="en-US" altLang="zh-CN" dirty="0"/>
              <a:t>Clone():</a:t>
            </a:r>
            <a:r>
              <a:rPr lang="zh-CN" altLang="en-US" dirty="0"/>
              <a:t>有选择的复制父进程的资源。</a:t>
            </a:r>
            <a:r>
              <a:rPr lang="en-US" altLang="zh-CN" dirty="0"/>
              <a:t>(</a:t>
            </a:r>
            <a:r>
              <a:rPr lang="zh-CN" altLang="en-US" dirty="0"/>
              <a:t>带参数</a:t>
            </a:r>
            <a:r>
              <a:rPr lang="en-US" altLang="zh-CN" dirty="0"/>
              <a:t>)</a:t>
            </a:r>
          </a:p>
          <a:p>
            <a:endParaRPr lang="en-US" altLang="zh-CN" dirty="0"/>
          </a:p>
          <a:p>
            <a:endParaRPr lang="en-US" altLang="zh-CN" dirty="0"/>
          </a:p>
          <a:p>
            <a:r>
              <a:rPr lang="en-US" altLang="zh-CN" dirty="0" err="1"/>
              <a:t>Vfork</a:t>
            </a:r>
            <a:r>
              <a:rPr lang="en-US" altLang="zh-CN" dirty="0"/>
              <a:t>()</a:t>
            </a:r>
            <a:r>
              <a:rPr lang="zh-CN" altLang="en-US" dirty="0"/>
              <a:t>：创建一个线程。复制除</a:t>
            </a:r>
            <a:r>
              <a:rPr lang="en-US" altLang="zh-CN" dirty="0" err="1"/>
              <a:t>task_struct</a:t>
            </a:r>
            <a:r>
              <a:rPr lang="zh-CN" altLang="en-US" dirty="0"/>
              <a:t>和系统空间堆栈外的所有资源。</a:t>
            </a:r>
          </a:p>
          <a:p>
            <a:r>
              <a:rPr lang="zh-CN" altLang="en-US" dirty="0"/>
              <a:t>这三个系统调用</a:t>
            </a:r>
            <a:r>
              <a:rPr lang="zh-CN" altLang="en-US" dirty="0">
                <a:solidFill>
                  <a:srgbClr val="FF0000"/>
                </a:solidFill>
              </a:rPr>
              <a:t>都是通过调用</a:t>
            </a:r>
            <a:r>
              <a:rPr lang="en-US" altLang="zh-CN" dirty="0" err="1">
                <a:solidFill>
                  <a:srgbClr val="FF0000"/>
                </a:solidFill>
              </a:rPr>
              <a:t>do_fork</a:t>
            </a:r>
            <a:r>
              <a:rPr lang="en-US" altLang="zh-CN" dirty="0">
                <a:solidFill>
                  <a:srgbClr val="FF0000"/>
                </a:solidFill>
              </a:rPr>
              <a:t>()</a:t>
            </a:r>
            <a:r>
              <a:rPr lang="zh-CN" altLang="en-US" dirty="0">
                <a:solidFill>
                  <a:srgbClr val="FF0000"/>
                </a:solidFill>
              </a:rPr>
              <a:t>实现</a:t>
            </a:r>
            <a:r>
              <a:rPr lang="zh-CN" altLang="en-US" dirty="0"/>
              <a:t>，只是参数不同。</a:t>
            </a:r>
          </a:p>
          <a:p>
            <a:endParaRPr lang="zh-CN" altLang="en-US" dirty="0"/>
          </a:p>
        </p:txBody>
      </p:sp>
      <p:sp>
        <p:nvSpPr>
          <p:cNvPr id="3" name="标题 2">
            <a:extLst>
              <a:ext uri="{FF2B5EF4-FFF2-40B4-BE49-F238E27FC236}">
                <a16:creationId xmlns:a16="http://schemas.microsoft.com/office/drawing/2014/main" id="{28447FAB-EB87-4D50-A485-2499826F9BAB}"/>
              </a:ext>
            </a:extLst>
          </p:cNvPr>
          <p:cNvSpPr>
            <a:spLocks noGrp="1"/>
          </p:cNvSpPr>
          <p:nvPr>
            <p:ph type="title"/>
          </p:nvPr>
        </p:nvSpPr>
        <p:spPr/>
        <p:txBody>
          <a:bodyPr/>
          <a:lstStyle/>
          <a:p>
            <a:r>
              <a:rPr lang="zh-CN" altLang="en-US" dirty="0"/>
              <a:t>进程创建举例</a:t>
            </a:r>
          </a:p>
        </p:txBody>
      </p:sp>
      <p:pic>
        <p:nvPicPr>
          <p:cNvPr id="4" name="Picture 6">
            <a:extLst>
              <a:ext uri="{FF2B5EF4-FFF2-40B4-BE49-F238E27FC236}">
                <a16:creationId xmlns:a16="http://schemas.microsoft.com/office/drawing/2014/main" id="{797A8E33-340C-4F2B-BE9D-674B9F5C5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64" y="2743200"/>
            <a:ext cx="8382000" cy="685800"/>
          </a:xfrm>
          <a:prstGeom prst="rect">
            <a:avLst/>
          </a:prstGeom>
          <a:solidFill>
            <a:schemeClr val="accent2"/>
          </a:solidFill>
          <a:ln>
            <a:noFill/>
          </a:ln>
        </p:spPr>
      </p:pic>
      <p:pic>
        <p:nvPicPr>
          <p:cNvPr id="5" name="图片 4">
            <a:extLst>
              <a:ext uri="{FF2B5EF4-FFF2-40B4-BE49-F238E27FC236}">
                <a16:creationId xmlns:a16="http://schemas.microsoft.com/office/drawing/2014/main" id="{8C59FFD5-B9AB-442E-9B89-78503FFFA90B}"/>
              </a:ext>
            </a:extLst>
          </p:cNvPr>
          <p:cNvPicPr>
            <a:picLocks noChangeAspect="1"/>
          </p:cNvPicPr>
          <p:nvPr/>
        </p:nvPicPr>
        <p:blipFill>
          <a:blip r:embed="rId4"/>
          <a:stretch>
            <a:fillRect/>
          </a:stretch>
        </p:blipFill>
        <p:spPr>
          <a:xfrm>
            <a:off x="353836" y="1888733"/>
            <a:ext cx="8770761" cy="4580475"/>
          </a:xfrm>
          <a:prstGeom prst="rect">
            <a:avLst/>
          </a:prstGeom>
        </p:spPr>
      </p:pic>
      <p:pic>
        <p:nvPicPr>
          <p:cNvPr id="6" name="图片 5">
            <a:extLst>
              <a:ext uri="{FF2B5EF4-FFF2-40B4-BE49-F238E27FC236}">
                <a16:creationId xmlns:a16="http://schemas.microsoft.com/office/drawing/2014/main" id="{174C0CD3-8464-48B8-90C9-62243349467F}"/>
              </a:ext>
            </a:extLst>
          </p:cNvPr>
          <p:cNvPicPr>
            <a:picLocks noChangeAspect="1"/>
          </p:cNvPicPr>
          <p:nvPr/>
        </p:nvPicPr>
        <p:blipFill>
          <a:blip r:embed="rId5"/>
          <a:stretch>
            <a:fillRect/>
          </a:stretch>
        </p:blipFill>
        <p:spPr>
          <a:xfrm>
            <a:off x="1812199" y="1718415"/>
            <a:ext cx="4921110" cy="4921110"/>
          </a:xfrm>
          <a:prstGeom prst="rect">
            <a:avLst/>
          </a:prstGeom>
        </p:spPr>
      </p:pic>
    </p:spTree>
    <p:extLst>
      <p:ext uri="{BB962C8B-B14F-4D97-AF65-F5344CB8AC3E}">
        <p14:creationId xmlns:p14="http://schemas.microsoft.com/office/powerpoint/2010/main" val="2790370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5"/>
                                        </p:tgtEl>
                                        <p:attrNameLst>
                                          <p:attrName>ppt_x</p:attrName>
                                        </p:attrNameLst>
                                      </p:cBhvr>
                                      <p:tavLst>
                                        <p:tav tm="0">
                                          <p:val>
                                            <p:strVal val="ppt_x"/>
                                          </p:val>
                                        </p:tav>
                                        <p:tav tm="100000">
                                          <p:val>
                                            <p:strVal val="ppt_x"/>
                                          </p:val>
                                        </p:tav>
                                      </p:tavLst>
                                    </p:anim>
                                    <p:anim calcmode="lin" valueType="num">
                                      <p:cBhvr additive="base">
                                        <p:cTn id="18" dur="500"/>
                                        <p:tgtEl>
                                          <p:spTgt spid="5"/>
                                        </p:tgtEl>
                                        <p:attrNameLst>
                                          <p:attrName>ppt_y</p:attrName>
                                        </p:attrNameLst>
                                      </p:cBhvr>
                                      <p:tavLst>
                                        <p:tav tm="0">
                                          <p:val>
                                            <p:strVal val="ppt_y"/>
                                          </p:val>
                                        </p:tav>
                                        <p:tav tm="100000">
                                          <p:val>
                                            <p:strVal val="1+ppt_h/2"/>
                                          </p:val>
                                        </p:tav>
                                      </p:tavLst>
                                    </p:anim>
                                    <p:set>
                                      <p:cBhvr>
                                        <p:cTn id="19" dur="1" fill="hold">
                                          <p:stCondLst>
                                            <p:cond delay="4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Effect transition="in" filter="fade">
                                      <p:cBhvr>
                                        <p:cTn id="24" dur="500"/>
                                        <p:tgtEl>
                                          <p:spTgt spid="2">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500"/>
                                        <p:tgtEl>
                                          <p:spTgt spid="2">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ppt_x"/>
                                          </p:val>
                                        </p:tav>
                                        <p:tav tm="100000">
                                          <p:val>
                                            <p:strVal val="#ppt_x"/>
                                          </p:val>
                                        </p:tav>
                                      </p:tavLst>
                                    </p:anim>
                                    <p:anim calcmode="lin" valueType="num">
                                      <p:cBhvr additive="base">
                                        <p:cTn id="4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nodeType="clickEffect">
                                  <p:stCondLst>
                                    <p:cond delay="0"/>
                                  </p:stCondLst>
                                  <p:childTnLst>
                                    <p:anim calcmode="lin" valueType="num">
                                      <p:cBhvr additive="base">
                                        <p:cTn id="45" dur="500"/>
                                        <p:tgtEl>
                                          <p:spTgt spid="6"/>
                                        </p:tgtEl>
                                        <p:attrNameLst>
                                          <p:attrName>ppt_x</p:attrName>
                                        </p:attrNameLst>
                                      </p:cBhvr>
                                      <p:tavLst>
                                        <p:tav tm="0">
                                          <p:val>
                                            <p:strVal val="ppt_x"/>
                                          </p:val>
                                        </p:tav>
                                        <p:tav tm="100000">
                                          <p:val>
                                            <p:strVal val="ppt_x"/>
                                          </p:val>
                                        </p:tav>
                                      </p:tavLst>
                                    </p:anim>
                                    <p:anim calcmode="lin" valueType="num">
                                      <p:cBhvr additive="base">
                                        <p:cTn id="46" dur="500"/>
                                        <p:tgtEl>
                                          <p:spTgt spid="6"/>
                                        </p:tgtEl>
                                        <p:attrNameLst>
                                          <p:attrName>ppt_y</p:attrName>
                                        </p:attrNameLst>
                                      </p:cBhvr>
                                      <p:tavLst>
                                        <p:tav tm="0">
                                          <p:val>
                                            <p:strVal val="ppt_y"/>
                                          </p:val>
                                        </p:tav>
                                        <p:tav tm="100000">
                                          <p:val>
                                            <p:strVal val="1+ppt_h/2"/>
                                          </p:val>
                                        </p:tav>
                                      </p:tavLst>
                                    </p:anim>
                                    <p:set>
                                      <p:cBhvr>
                                        <p:cTn id="47" dur="1" fill="hold">
                                          <p:stCondLst>
                                            <p:cond delay="499"/>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xEl>
                                              <p:pRg st="5" end="5"/>
                                            </p:txEl>
                                          </p:spTgt>
                                        </p:tgtEl>
                                        <p:attrNameLst>
                                          <p:attrName>style.visibility</p:attrName>
                                        </p:attrNameLst>
                                      </p:cBhvr>
                                      <p:to>
                                        <p:strVal val="visible"/>
                                      </p:to>
                                    </p:set>
                                    <p:animEffect transition="in" filter="fade">
                                      <p:cBhvr>
                                        <p:cTn id="5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E2EE097-A3CA-4035-B410-69732C08A4FA}"/>
              </a:ext>
            </a:extLst>
          </p:cNvPr>
          <p:cNvSpPr>
            <a:spLocks noGrp="1"/>
          </p:cNvSpPr>
          <p:nvPr>
            <p:ph type="title"/>
          </p:nvPr>
        </p:nvSpPr>
        <p:spPr/>
        <p:txBody>
          <a:bodyPr/>
          <a:lstStyle/>
          <a:p>
            <a:r>
              <a:rPr lang="en-US" altLang="zh-CN" dirty="0"/>
              <a:t>Linux</a:t>
            </a:r>
            <a:r>
              <a:rPr lang="zh-CN" altLang="en-US" dirty="0"/>
              <a:t>进程空间的获取</a:t>
            </a:r>
          </a:p>
        </p:txBody>
      </p:sp>
      <p:sp>
        <p:nvSpPr>
          <p:cNvPr id="9" name="Rectangle 3">
            <a:extLst>
              <a:ext uri="{FF2B5EF4-FFF2-40B4-BE49-F238E27FC236}">
                <a16:creationId xmlns:a16="http://schemas.microsoft.com/office/drawing/2014/main" id="{CBDAEF98-1DFF-4858-8D56-581714F8F6A0}"/>
              </a:ext>
            </a:extLst>
          </p:cNvPr>
          <p:cNvSpPr txBox="1">
            <a:spLocks noRot="1" noChangeArrowheads="1"/>
          </p:cNvSpPr>
          <p:nvPr/>
        </p:nvSpPr>
        <p:spPr bwMode="auto">
          <a:xfrm>
            <a:off x="301625" y="1358214"/>
            <a:ext cx="854075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0" u="none" strike="noStrike" kern="0" cap="none" spc="0" normalizeH="0" baseline="0" noProof="0" dirty="0">
                <a:ln>
                  <a:noFill/>
                </a:ln>
                <a:solidFill>
                  <a:srgbClr val="080808"/>
                </a:solidFill>
                <a:effectLst/>
                <a:uLnTx/>
                <a:uFillTx/>
                <a:latin typeface="Arial"/>
                <a:ea typeface="宋体"/>
                <a:cs typeface="+mn-cs"/>
              </a:rPr>
              <a:t>申请空白</a:t>
            </a:r>
            <a:r>
              <a:rPr kumimoji="0" lang="en-US" altLang="zh-CN" sz="3200" b="1" i="0" u="none" strike="noStrike" kern="0" cap="none" spc="0" normalizeH="0" baseline="0" noProof="0" dirty="0">
                <a:ln>
                  <a:noFill/>
                </a:ln>
                <a:solidFill>
                  <a:srgbClr val="080808"/>
                </a:solidFill>
                <a:effectLst/>
                <a:uLnTx/>
                <a:uFillTx/>
                <a:latin typeface="Arial"/>
                <a:ea typeface="宋体"/>
                <a:cs typeface="+mn-cs"/>
              </a:rPr>
              <a:t>PCB</a:t>
            </a:r>
            <a:r>
              <a:rPr kumimoji="0" lang="zh-CN" altLang="en-US" sz="3200" b="1" i="0" u="none" strike="noStrike" kern="0" cap="none" spc="0" normalizeH="0" baseline="0" noProof="0" dirty="0">
                <a:ln>
                  <a:noFill/>
                </a:ln>
                <a:solidFill>
                  <a:srgbClr val="080808"/>
                </a:solidFill>
                <a:effectLst/>
                <a:uLnTx/>
                <a:uFillTx/>
                <a:latin typeface="Arial"/>
                <a:ea typeface="宋体"/>
                <a:cs typeface="+mn-cs"/>
              </a:rPr>
              <a:t>详细阐述：</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en-US" altLang="zh-CN" sz="3200" b="0" i="0" u="none" strike="noStrike" kern="0" cap="none" spc="0" normalizeH="0" baseline="0" noProof="0" dirty="0" err="1">
                <a:ln>
                  <a:noFill/>
                </a:ln>
                <a:solidFill>
                  <a:srgbClr val="080808"/>
                </a:solidFill>
                <a:effectLst/>
                <a:uLnTx/>
                <a:uFillTx/>
                <a:latin typeface="Arial"/>
                <a:ea typeface="宋体"/>
                <a:cs typeface="+mn-cs"/>
              </a:rPr>
              <a:t>Do_fork</a:t>
            </a:r>
            <a:r>
              <a:rPr kumimoji="0" lang="en-US" altLang="zh-CN" sz="3200" b="0" i="0" u="none" strike="noStrike" kern="0" cap="none" spc="0" normalizeH="0" baseline="0" noProof="0" dirty="0">
                <a:ln>
                  <a:noFill/>
                </a:ln>
                <a:solidFill>
                  <a:srgbClr val="080808"/>
                </a:solidFill>
                <a:effectLst/>
                <a:uLnTx/>
                <a:uFillTx/>
                <a:latin typeface="Arial"/>
                <a:ea typeface="宋体"/>
                <a:cs typeface="+mn-cs"/>
              </a:rPr>
              <a:t>()</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endParaRPr kumimoji="0" lang="en-US" altLang="zh-CN" sz="3200" b="0" i="0" u="none" strike="noStrike" kern="0" cap="none" spc="0" normalizeH="0" baseline="0" noProof="0" dirty="0">
              <a:ln>
                <a:noFill/>
              </a:ln>
              <a:solidFill>
                <a:srgbClr val="080808"/>
              </a:solidFill>
              <a:effectLst/>
              <a:uLnTx/>
              <a:uFillTx/>
              <a:latin typeface="Arial"/>
              <a:ea typeface="宋体"/>
              <a:cs typeface="+mn-cs"/>
            </a:endParaRPr>
          </a:p>
        </p:txBody>
      </p:sp>
      <p:sp>
        <p:nvSpPr>
          <p:cNvPr id="10" name="Rectangle 5">
            <a:extLst>
              <a:ext uri="{FF2B5EF4-FFF2-40B4-BE49-F238E27FC236}">
                <a16:creationId xmlns:a16="http://schemas.microsoft.com/office/drawing/2014/main" id="{9385DA0A-7624-4A8B-B7B2-3DEB80365310}"/>
              </a:ext>
            </a:extLst>
          </p:cNvPr>
          <p:cNvSpPr>
            <a:spLocks noChangeArrowheads="1"/>
          </p:cNvSpPr>
          <p:nvPr/>
        </p:nvSpPr>
        <p:spPr bwMode="auto">
          <a:xfrm>
            <a:off x="1981200" y="2848877"/>
            <a:ext cx="64008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rgbClr val="080808"/>
                </a:solidFill>
                <a:effectLst/>
                <a:uLnTx/>
                <a:uFillTx/>
                <a:latin typeface="Arial" panose="020B0604020202020204" pitchFamily="34" charset="0"/>
                <a:ea typeface="宋体" panose="02010600030101010101" pitchFamily="2" charset="-122"/>
              </a:rPr>
              <a:t>_</a:t>
            </a:r>
            <a:r>
              <a:rPr kumimoji="0" lang="en-US" altLang="zh-CN" sz="3200" b="1" i="0" u="none" strike="noStrike" kern="0" cap="none" spc="0" normalizeH="0" baseline="0" noProof="0" dirty="0" err="1">
                <a:ln>
                  <a:noFill/>
                </a:ln>
                <a:solidFill>
                  <a:srgbClr val="080808"/>
                </a:solidFill>
                <a:effectLst/>
                <a:uLnTx/>
                <a:uFillTx/>
                <a:latin typeface="Arial" panose="020B0604020202020204" pitchFamily="34" charset="0"/>
                <a:ea typeface="宋体" panose="02010600030101010101" pitchFamily="2" charset="-122"/>
              </a:rPr>
              <a:t>get_free_pages</a:t>
            </a:r>
            <a:r>
              <a:rPr kumimoji="0" lang="en-US" altLang="zh-CN" sz="3200" b="1" i="0" u="none" strike="noStrike" kern="0" cap="none" spc="0" normalizeH="0" baseline="0" noProof="0" dirty="0">
                <a:ln>
                  <a:noFill/>
                </a:ln>
                <a:solidFill>
                  <a:srgbClr val="080808"/>
                </a:solidFill>
                <a:effectLst/>
                <a:uLnTx/>
                <a:uFillTx/>
                <a:latin typeface="Arial" panose="020B0604020202020204" pitchFamily="34" charset="0"/>
                <a:ea typeface="宋体" panose="02010600030101010101" pitchFamily="2" charset="-122"/>
              </a:rPr>
              <a:t>()</a:t>
            </a:r>
            <a:r>
              <a:rPr kumimoji="0" lang="zh-CN" altLang="en-US" sz="3200" b="1" i="0" u="none" strike="noStrike" kern="0" cap="none" spc="0" normalizeH="0" baseline="0" noProof="0" dirty="0">
                <a:ln>
                  <a:noFill/>
                </a:ln>
                <a:solidFill>
                  <a:srgbClr val="080808"/>
                </a:solidFill>
                <a:effectLst/>
                <a:uLnTx/>
                <a:uFillTx/>
                <a:latin typeface="Arial" panose="020B0604020202020204" pitchFamily="34" charset="0"/>
                <a:ea typeface="宋体" panose="02010600030101010101" pitchFamily="2" charset="-122"/>
              </a:rPr>
              <a:t>申请两个页面，其中控制块占用</a:t>
            </a:r>
            <a:r>
              <a:rPr kumimoji="0" lang="en-US" altLang="zh-CN" sz="3200" b="1" i="0" u="none" strike="noStrike" kern="0" cap="none" spc="0" normalizeH="0" baseline="0" noProof="0" dirty="0">
                <a:ln>
                  <a:noFill/>
                </a:ln>
                <a:solidFill>
                  <a:srgbClr val="080808"/>
                </a:solidFill>
                <a:effectLst/>
                <a:uLnTx/>
                <a:uFillTx/>
                <a:latin typeface="Arial" panose="020B0604020202020204" pitchFamily="34" charset="0"/>
                <a:ea typeface="宋体" panose="02010600030101010101" pitchFamily="2" charset="-122"/>
              </a:rPr>
              <a:t>1.5K</a:t>
            </a:r>
            <a:r>
              <a:rPr kumimoji="0" lang="zh-CN" altLang="en-US" sz="3200" b="1" i="0" u="none" strike="noStrike" kern="0" cap="none" spc="0" normalizeH="0" baseline="0" noProof="0" dirty="0">
                <a:ln>
                  <a:noFill/>
                </a:ln>
                <a:solidFill>
                  <a:srgbClr val="080808"/>
                </a:solidFill>
                <a:effectLst/>
                <a:uLnTx/>
                <a:uFillTx/>
                <a:latin typeface="Arial" panose="020B0604020202020204" pitchFamily="34" charset="0"/>
                <a:ea typeface="宋体" panose="02010600030101010101" pitchFamily="2" charset="-122"/>
              </a:rPr>
              <a:t>，其余空间为进程的内核栈空间。</a:t>
            </a:r>
          </a:p>
        </p:txBody>
      </p:sp>
      <p:sp>
        <p:nvSpPr>
          <p:cNvPr id="11" name="AutoShape 7">
            <a:extLst>
              <a:ext uri="{FF2B5EF4-FFF2-40B4-BE49-F238E27FC236}">
                <a16:creationId xmlns:a16="http://schemas.microsoft.com/office/drawing/2014/main" id="{EA3D7BBA-1549-48CB-BC45-D6647731FD45}"/>
              </a:ext>
            </a:extLst>
          </p:cNvPr>
          <p:cNvSpPr>
            <a:spLocks noChangeArrowheads="1"/>
          </p:cNvSpPr>
          <p:nvPr/>
        </p:nvSpPr>
        <p:spPr bwMode="auto">
          <a:xfrm>
            <a:off x="838200" y="3031439"/>
            <a:ext cx="1143000" cy="304800"/>
          </a:xfrm>
          <a:prstGeom prst="rightArrow">
            <a:avLst>
              <a:gd name="adj1" fmla="val 50000"/>
              <a:gd name="adj2" fmla="val 93750"/>
            </a:avLst>
          </a:prstGeom>
          <a:solidFill>
            <a:srgbClr val="FFFF99"/>
          </a:solidFill>
          <a:ln w="9525">
            <a:solidFill>
              <a:srgbClr val="080808"/>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latin typeface="Arial" panose="020B0604020202020204" pitchFamily="34" charset="0"/>
              <a:ea typeface="宋体" panose="02010600030101010101" pitchFamily="2" charset="-122"/>
            </a:endParaRPr>
          </a:p>
        </p:txBody>
      </p:sp>
      <p:sp>
        <p:nvSpPr>
          <p:cNvPr id="12" name="AutoShape 8">
            <a:extLst>
              <a:ext uri="{FF2B5EF4-FFF2-40B4-BE49-F238E27FC236}">
                <a16:creationId xmlns:a16="http://schemas.microsoft.com/office/drawing/2014/main" id="{3C947FB1-05DF-4E7F-853D-CFBCBC977601}"/>
              </a:ext>
            </a:extLst>
          </p:cNvPr>
          <p:cNvSpPr>
            <a:spLocks noChangeArrowheads="1"/>
          </p:cNvSpPr>
          <p:nvPr/>
        </p:nvSpPr>
        <p:spPr bwMode="auto">
          <a:xfrm>
            <a:off x="2667000" y="2117039"/>
            <a:ext cx="838200" cy="304800"/>
          </a:xfrm>
          <a:prstGeom prst="rightArrow">
            <a:avLst>
              <a:gd name="adj1" fmla="val 50000"/>
              <a:gd name="adj2" fmla="val 68750"/>
            </a:avLst>
          </a:prstGeom>
          <a:solidFill>
            <a:srgbClr val="FFFF99"/>
          </a:solidFill>
          <a:ln w="9525">
            <a:solidFill>
              <a:srgbClr val="080808"/>
            </a:solidFill>
            <a:miter lim="800000"/>
            <a:headEnd/>
            <a:tailE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latin typeface="Arial" panose="020B0604020202020204" pitchFamily="34" charset="0"/>
              <a:ea typeface="宋体" panose="02010600030101010101" pitchFamily="2" charset="-122"/>
            </a:endParaRPr>
          </a:p>
        </p:txBody>
      </p:sp>
      <p:pic>
        <p:nvPicPr>
          <p:cNvPr id="13" name="Picture 4" descr="t66">
            <a:extLst>
              <a:ext uri="{FF2B5EF4-FFF2-40B4-BE49-F238E27FC236}">
                <a16:creationId xmlns:a16="http://schemas.microsoft.com/office/drawing/2014/main" id="{369DA427-242F-41FF-AEA9-DDE8A184A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8650" y="4022039"/>
            <a:ext cx="316865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8F6938FB-D495-4A74-8074-B2CCC8982A55}"/>
              </a:ext>
            </a:extLst>
          </p:cNvPr>
          <p:cNvSpPr/>
          <p:nvPr/>
        </p:nvSpPr>
        <p:spPr>
          <a:xfrm>
            <a:off x="3505200" y="1969909"/>
            <a:ext cx="4488729" cy="584775"/>
          </a:xfrm>
          <a:prstGeom prst="rect">
            <a:avLst/>
          </a:prstGeom>
        </p:spPr>
        <p:txBody>
          <a:bodyPr wrap="none">
            <a:spAutoFit/>
          </a:bodyPr>
          <a:lstStyle/>
          <a:p>
            <a:r>
              <a:rPr lang="en-US" altLang="zh-CN" sz="3200" kern="0" dirty="0">
                <a:solidFill>
                  <a:srgbClr val="080808"/>
                </a:solidFill>
                <a:ea typeface="宋体"/>
              </a:rPr>
              <a:t> </a:t>
            </a:r>
            <a:r>
              <a:rPr lang="en-US" altLang="zh-CN" sz="3200" kern="0" dirty="0" err="1">
                <a:solidFill>
                  <a:srgbClr val="080808"/>
                </a:solidFill>
                <a:ea typeface="宋体"/>
              </a:rPr>
              <a:t>alloc_task_struct</a:t>
            </a:r>
            <a:r>
              <a:rPr lang="en-US" altLang="zh-CN" sz="3200" kern="0" dirty="0">
                <a:solidFill>
                  <a:srgbClr val="080808"/>
                </a:solidFill>
                <a:ea typeface="宋体"/>
              </a:rPr>
              <a:t>(void) </a:t>
            </a:r>
            <a:endParaRPr lang="zh-CN" altLang="en-US" dirty="0"/>
          </a:p>
        </p:txBody>
      </p:sp>
    </p:spTree>
    <p:extLst>
      <p:ext uri="{BB962C8B-B14F-4D97-AF65-F5344CB8AC3E}">
        <p14:creationId xmlns:p14="http://schemas.microsoft.com/office/powerpoint/2010/main" val="588070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1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p:bldP spid="11" grpId="0" animBg="1"/>
      <p:bldP spid="12" grpId="0" animBg="1"/>
      <p:bldP spid="1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4">
            <a:extLst>
              <a:ext uri="{FF2B5EF4-FFF2-40B4-BE49-F238E27FC236}">
                <a16:creationId xmlns:a16="http://schemas.microsoft.com/office/drawing/2014/main" id="{0972B6D2-C345-403E-ABB2-9FEB482CA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0"/>
            <a:ext cx="8077200" cy="649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 Box 8">
            <a:extLst>
              <a:ext uri="{FF2B5EF4-FFF2-40B4-BE49-F238E27FC236}">
                <a16:creationId xmlns:a16="http://schemas.microsoft.com/office/drawing/2014/main" id="{23239EBE-9372-4540-A171-5C0DBD8ABC40}"/>
              </a:ext>
            </a:extLst>
          </p:cNvPr>
          <p:cNvSpPr txBox="1">
            <a:spLocks noChangeArrowheads="1"/>
          </p:cNvSpPr>
          <p:nvPr/>
        </p:nvSpPr>
        <p:spPr bwMode="auto">
          <a:xfrm>
            <a:off x="3581400" y="1828800"/>
            <a:ext cx="4191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dirty="0">
                <a:solidFill>
                  <a:srgbClr val="FF0000"/>
                </a:solidFill>
              </a:rPr>
              <a:t>子进程从</a:t>
            </a:r>
            <a:r>
              <a:rPr lang="en-US" altLang="zh-CN" sz="1800" b="1" dirty="0">
                <a:solidFill>
                  <a:srgbClr val="FF0000"/>
                </a:solidFill>
              </a:rPr>
              <a:t>fork</a:t>
            </a:r>
            <a:r>
              <a:rPr lang="zh-CN" altLang="en-US" sz="1800" b="1" dirty="0">
                <a:solidFill>
                  <a:srgbClr val="FF0000"/>
                </a:solidFill>
              </a:rPr>
              <a:t>返回时，返回值为</a:t>
            </a:r>
            <a:r>
              <a:rPr lang="en-US" altLang="zh-CN" sz="1800" b="1" dirty="0">
                <a:solidFill>
                  <a:srgbClr val="FF0000"/>
                </a:solidFill>
              </a:rPr>
              <a:t>0</a:t>
            </a:r>
            <a:r>
              <a:rPr lang="zh-CN" altLang="en-US" sz="1800" b="1" dirty="0">
                <a:solidFill>
                  <a:srgbClr val="FF0000"/>
                </a:solidFill>
              </a:rPr>
              <a:t>；</a:t>
            </a:r>
          </a:p>
          <a:p>
            <a:pPr eaLnBrk="1" hangingPunct="1">
              <a:spcBef>
                <a:spcPct val="0"/>
              </a:spcBef>
              <a:buClrTx/>
              <a:buSzTx/>
              <a:buFontTx/>
              <a:buNone/>
            </a:pPr>
            <a:r>
              <a:rPr lang="zh-CN" altLang="en-US" sz="1800" b="1" dirty="0">
                <a:solidFill>
                  <a:srgbClr val="FF0000"/>
                </a:solidFill>
              </a:rPr>
              <a:t>父进程从</a:t>
            </a:r>
            <a:r>
              <a:rPr lang="en-US" altLang="zh-CN" sz="1800" b="1" dirty="0">
                <a:solidFill>
                  <a:srgbClr val="FF0000"/>
                </a:solidFill>
              </a:rPr>
              <a:t>fork()</a:t>
            </a:r>
            <a:r>
              <a:rPr lang="zh-CN" altLang="en-US" sz="1800" b="1" dirty="0">
                <a:solidFill>
                  <a:srgbClr val="FF0000"/>
                </a:solidFill>
              </a:rPr>
              <a:t>返回时，返回值为子进程的</a:t>
            </a:r>
            <a:r>
              <a:rPr lang="en-US" altLang="zh-CN" sz="1800" b="1" dirty="0">
                <a:solidFill>
                  <a:srgbClr val="FF0000"/>
                </a:solidFill>
              </a:rPr>
              <a:t>id</a:t>
            </a:r>
            <a:r>
              <a:rPr lang="zh-CN" altLang="en-US" sz="1800" b="1" dirty="0">
                <a:solidFill>
                  <a:srgbClr val="FF0000"/>
                </a:solidFill>
              </a:rPr>
              <a:t>时，非</a:t>
            </a:r>
            <a:r>
              <a:rPr lang="en-US" altLang="zh-CN" sz="1800" b="1" dirty="0">
                <a:solidFill>
                  <a:srgbClr val="FF0000"/>
                </a:solidFill>
              </a:rPr>
              <a:t>0</a:t>
            </a:r>
            <a:r>
              <a:rPr lang="zh-CN" altLang="en-US" sz="1800" b="1" dirty="0">
                <a:solidFill>
                  <a:srgbClr val="FF0000"/>
                </a:solidFill>
              </a:rPr>
              <a:t>。</a:t>
            </a:r>
            <a:endParaRPr lang="zh-CN" altLang="en-US" sz="1800" dirty="0">
              <a:solidFill>
                <a:srgbClr val="FF0000"/>
              </a:solidFill>
            </a:endParaRPr>
          </a:p>
        </p:txBody>
      </p:sp>
      <p:sp>
        <p:nvSpPr>
          <p:cNvPr id="82948" name="Text Box 9">
            <a:extLst>
              <a:ext uri="{FF2B5EF4-FFF2-40B4-BE49-F238E27FC236}">
                <a16:creationId xmlns:a16="http://schemas.microsoft.com/office/drawing/2014/main" id="{4BA0BE8D-146E-4376-ADF4-A4668391EB64}"/>
              </a:ext>
            </a:extLst>
          </p:cNvPr>
          <p:cNvSpPr txBox="1">
            <a:spLocks noChangeArrowheads="1"/>
          </p:cNvSpPr>
          <p:nvPr/>
        </p:nvSpPr>
        <p:spPr bwMode="auto">
          <a:xfrm>
            <a:off x="4419600" y="5105400"/>
            <a:ext cx="2514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82949" name="Text Box 10">
            <a:extLst>
              <a:ext uri="{FF2B5EF4-FFF2-40B4-BE49-F238E27FC236}">
                <a16:creationId xmlns:a16="http://schemas.microsoft.com/office/drawing/2014/main" id="{FBD9545B-F05E-4292-93DB-45D4BE2A5DC3}"/>
              </a:ext>
            </a:extLst>
          </p:cNvPr>
          <p:cNvSpPr txBox="1">
            <a:spLocks noChangeArrowheads="1"/>
          </p:cNvSpPr>
          <p:nvPr/>
        </p:nvSpPr>
        <p:spPr bwMode="auto">
          <a:xfrm>
            <a:off x="4648200" y="5029200"/>
            <a:ext cx="342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b="1" dirty="0">
                <a:solidFill>
                  <a:srgbClr val="FF0000"/>
                </a:solidFill>
              </a:rPr>
              <a:t>等待子进程结束。</a:t>
            </a:r>
          </a:p>
        </p:txBody>
      </p:sp>
      <p:sp>
        <p:nvSpPr>
          <p:cNvPr id="82950" name="AutoShape 12">
            <a:extLst>
              <a:ext uri="{FF2B5EF4-FFF2-40B4-BE49-F238E27FC236}">
                <a16:creationId xmlns:a16="http://schemas.microsoft.com/office/drawing/2014/main" id="{E608DE12-180E-4767-BE51-BEF8C3F307A0}"/>
              </a:ext>
            </a:extLst>
          </p:cNvPr>
          <p:cNvSpPr>
            <a:spLocks noChangeArrowheads="1"/>
          </p:cNvSpPr>
          <p:nvPr/>
        </p:nvSpPr>
        <p:spPr bwMode="auto">
          <a:xfrm>
            <a:off x="4876800" y="3810000"/>
            <a:ext cx="2971800" cy="762000"/>
          </a:xfrm>
          <a:prstGeom prst="wedgeRoundRectCallout">
            <a:avLst>
              <a:gd name="adj1" fmla="val -54273"/>
              <a:gd name="adj2" fmla="val -115000"/>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b="1" dirty="0">
                <a:solidFill>
                  <a:srgbClr val="FF0000"/>
                </a:solidFill>
              </a:rPr>
              <a:t>通过系统调用使子进程执行某段可执行程序。</a:t>
            </a:r>
          </a:p>
          <a:p>
            <a:pPr algn="ctr" eaLnBrk="1" hangingPunct="1">
              <a:spcBef>
                <a:spcPct val="0"/>
              </a:spcBef>
              <a:buClrTx/>
              <a:buSzTx/>
              <a:buFontTx/>
              <a:buNone/>
            </a:pPr>
            <a:endParaRPr lang="en-US" altLang="zh-C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2947"/>
                                        </p:tgtEl>
                                        <p:attrNameLst>
                                          <p:attrName>style.visibility</p:attrName>
                                        </p:attrNameLst>
                                      </p:cBhvr>
                                      <p:to>
                                        <p:strVal val="visible"/>
                                      </p:to>
                                    </p:set>
                                    <p:animEffect transition="in" filter="fade">
                                      <p:cBhvr>
                                        <p:cTn id="7" dur="250"/>
                                        <p:tgtEl>
                                          <p:spTgt spid="82947"/>
                                        </p:tgtEl>
                                      </p:cBhvr>
                                    </p:animEffect>
                                    <p:anim calcmode="lin" valueType="num">
                                      <p:cBhvr>
                                        <p:cTn id="8" dur="250" fill="hold"/>
                                        <p:tgtEl>
                                          <p:spTgt spid="82947"/>
                                        </p:tgtEl>
                                        <p:attrNameLst>
                                          <p:attrName>ppt_x</p:attrName>
                                        </p:attrNameLst>
                                      </p:cBhvr>
                                      <p:tavLst>
                                        <p:tav tm="0">
                                          <p:val>
                                            <p:strVal val="#ppt_x"/>
                                          </p:val>
                                        </p:tav>
                                        <p:tav tm="100000">
                                          <p:val>
                                            <p:strVal val="#ppt_x"/>
                                          </p:val>
                                        </p:tav>
                                      </p:tavLst>
                                    </p:anim>
                                    <p:anim calcmode="lin" valueType="num">
                                      <p:cBhvr>
                                        <p:cTn id="9" dur="250" fill="hold"/>
                                        <p:tgtEl>
                                          <p:spTgt spid="829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2950"/>
                                        </p:tgtEl>
                                        <p:attrNameLst>
                                          <p:attrName>style.visibility</p:attrName>
                                        </p:attrNameLst>
                                      </p:cBhvr>
                                      <p:to>
                                        <p:strVal val="visible"/>
                                      </p:to>
                                    </p:set>
                                    <p:animEffect transition="in" filter="fade">
                                      <p:cBhvr>
                                        <p:cTn id="14" dur="250"/>
                                        <p:tgtEl>
                                          <p:spTgt spid="82950"/>
                                        </p:tgtEl>
                                      </p:cBhvr>
                                    </p:animEffect>
                                    <p:anim calcmode="lin" valueType="num">
                                      <p:cBhvr>
                                        <p:cTn id="15" dur="250" fill="hold"/>
                                        <p:tgtEl>
                                          <p:spTgt spid="82950"/>
                                        </p:tgtEl>
                                        <p:attrNameLst>
                                          <p:attrName>ppt_x</p:attrName>
                                        </p:attrNameLst>
                                      </p:cBhvr>
                                      <p:tavLst>
                                        <p:tav tm="0">
                                          <p:val>
                                            <p:strVal val="#ppt_x"/>
                                          </p:val>
                                        </p:tav>
                                        <p:tav tm="100000">
                                          <p:val>
                                            <p:strVal val="#ppt_x"/>
                                          </p:val>
                                        </p:tav>
                                      </p:tavLst>
                                    </p:anim>
                                    <p:anim calcmode="lin" valueType="num">
                                      <p:cBhvr>
                                        <p:cTn id="16" dur="250" fill="hold"/>
                                        <p:tgtEl>
                                          <p:spTgt spid="8295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2949"/>
                                        </p:tgtEl>
                                        <p:attrNameLst>
                                          <p:attrName>style.visibility</p:attrName>
                                        </p:attrNameLst>
                                      </p:cBhvr>
                                      <p:to>
                                        <p:strVal val="visible"/>
                                      </p:to>
                                    </p:set>
                                    <p:animEffect transition="in" filter="fade">
                                      <p:cBhvr>
                                        <p:cTn id="21" dur="250"/>
                                        <p:tgtEl>
                                          <p:spTgt spid="82949"/>
                                        </p:tgtEl>
                                      </p:cBhvr>
                                    </p:animEffect>
                                    <p:anim calcmode="lin" valueType="num">
                                      <p:cBhvr>
                                        <p:cTn id="22" dur="250" fill="hold"/>
                                        <p:tgtEl>
                                          <p:spTgt spid="82949"/>
                                        </p:tgtEl>
                                        <p:attrNameLst>
                                          <p:attrName>ppt_x</p:attrName>
                                        </p:attrNameLst>
                                      </p:cBhvr>
                                      <p:tavLst>
                                        <p:tav tm="0">
                                          <p:val>
                                            <p:strVal val="#ppt_x"/>
                                          </p:val>
                                        </p:tav>
                                        <p:tav tm="100000">
                                          <p:val>
                                            <p:strVal val="#ppt_x"/>
                                          </p:val>
                                        </p:tav>
                                      </p:tavLst>
                                    </p:anim>
                                    <p:anim calcmode="lin" valueType="num">
                                      <p:cBhvr>
                                        <p:cTn id="23" dur="250" fill="hold"/>
                                        <p:tgtEl>
                                          <p:spTgt spid="829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p:bldP spid="82949" grpId="0"/>
      <p:bldP spid="8295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5E90B6B-79B6-43CE-98D7-F1BC0371EDD3}"/>
              </a:ext>
            </a:extLst>
          </p:cNvPr>
          <p:cNvSpPr>
            <a:spLocks noGrp="1"/>
          </p:cNvSpPr>
          <p:nvPr>
            <p:ph idx="1"/>
          </p:nvPr>
        </p:nvSpPr>
        <p:spPr/>
        <p:txBody>
          <a:bodyPr/>
          <a:lstStyle/>
          <a:p>
            <a:pPr marL="387350" indent="-387350" algn="just"/>
            <a:r>
              <a:rPr lang="zh-CN" altLang="en-US" dirty="0">
                <a:solidFill>
                  <a:schemeClr val="folHlink"/>
                </a:solidFill>
              </a:rPr>
              <a:t>引起进程终止的事件   </a:t>
            </a:r>
          </a:p>
          <a:p>
            <a:pPr marL="1041400" lvl="1" indent="-463550" algn="just">
              <a:buNone/>
            </a:pPr>
            <a:r>
              <a:rPr lang="en-US" altLang="zh-CN" dirty="0">
                <a:solidFill>
                  <a:schemeClr val="folHlink"/>
                </a:solidFill>
              </a:rPr>
              <a:t>1</a:t>
            </a:r>
            <a:r>
              <a:rPr lang="zh-CN" altLang="en-US" dirty="0">
                <a:solidFill>
                  <a:schemeClr val="folHlink"/>
                </a:solidFill>
              </a:rPr>
              <a:t>）正常结束。</a:t>
            </a:r>
          </a:p>
          <a:p>
            <a:pPr marL="1041400" lvl="1" indent="-463550" algn="just">
              <a:buNone/>
            </a:pPr>
            <a:r>
              <a:rPr lang="en-US" altLang="zh-CN" dirty="0">
                <a:solidFill>
                  <a:schemeClr val="folHlink"/>
                </a:solidFill>
              </a:rPr>
              <a:t>2</a:t>
            </a:r>
            <a:r>
              <a:rPr lang="zh-CN" altLang="en-US" dirty="0">
                <a:solidFill>
                  <a:schemeClr val="folHlink"/>
                </a:solidFill>
              </a:rPr>
              <a:t>）异常结束：</a:t>
            </a:r>
          </a:p>
          <a:p>
            <a:pPr marL="2041525" lvl="2" algn="just">
              <a:buNone/>
            </a:pPr>
            <a:r>
              <a:rPr lang="zh-CN" altLang="en-US" sz="2000" dirty="0">
                <a:latin typeface="楷体_GB2312" pitchFamily="49" charset="-122"/>
                <a:ea typeface="楷体_GB2312" pitchFamily="49" charset="-122"/>
              </a:rPr>
              <a:t>①越界错误。</a:t>
            </a:r>
          </a:p>
          <a:p>
            <a:pPr marL="2041525" lvl="2" algn="just">
              <a:buNone/>
            </a:pPr>
            <a:r>
              <a:rPr lang="zh-CN" altLang="en-US" sz="2000" dirty="0">
                <a:latin typeface="楷体_GB2312" pitchFamily="49" charset="-122"/>
                <a:ea typeface="楷体_GB2312" pitchFamily="49" charset="-122"/>
              </a:rPr>
              <a:t>②保护错。</a:t>
            </a:r>
          </a:p>
          <a:p>
            <a:pPr marL="2041525" lvl="2" algn="just">
              <a:buNone/>
            </a:pPr>
            <a:r>
              <a:rPr lang="zh-CN" altLang="en-US" sz="2000" dirty="0">
                <a:latin typeface="楷体_GB2312" pitchFamily="49" charset="-122"/>
                <a:ea typeface="楷体_GB2312" pitchFamily="49" charset="-122"/>
              </a:rPr>
              <a:t>③非法指令。</a:t>
            </a:r>
          </a:p>
          <a:p>
            <a:pPr marL="2041525" lvl="2" algn="just">
              <a:buNone/>
            </a:pPr>
            <a:r>
              <a:rPr lang="zh-CN" altLang="en-US" sz="2000" dirty="0">
                <a:latin typeface="楷体_GB2312" pitchFamily="49" charset="-122"/>
                <a:ea typeface="楷体_GB2312" pitchFamily="49" charset="-122"/>
              </a:rPr>
              <a:t>④特权指令错。</a:t>
            </a:r>
          </a:p>
          <a:p>
            <a:pPr marL="2041525" lvl="2" algn="just">
              <a:buNone/>
            </a:pPr>
            <a:r>
              <a:rPr lang="zh-CN" altLang="en-US" sz="2000" dirty="0">
                <a:latin typeface="楷体_GB2312" pitchFamily="49" charset="-122"/>
                <a:ea typeface="楷体_GB2312" pitchFamily="49" charset="-122"/>
              </a:rPr>
              <a:t>⑤运行超时。</a:t>
            </a:r>
          </a:p>
          <a:p>
            <a:pPr marL="2041525" lvl="2" algn="just">
              <a:buNone/>
            </a:pPr>
            <a:r>
              <a:rPr lang="zh-CN" altLang="en-US" sz="2000" dirty="0">
                <a:latin typeface="楷体_GB2312" pitchFamily="49" charset="-122"/>
                <a:ea typeface="楷体_GB2312" pitchFamily="49" charset="-122"/>
              </a:rPr>
              <a:t>⑥等待超时。</a:t>
            </a:r>
          </a:p>
          <a:p>
            <a:pPr marL="2041525" lvl="2" algn="just">
              <a:buNone/>
            </a:pPr>
            <a:r>
              <a:rPr lang="zh-CN" altLang="en-US" sz="2000" dirty="0">
                <a:latin typeface="楷体_GB2312" pitchFamily="49" charset="-122"/>
                <a:ea typeface="楷体_GB2312" pitchFamily="49" charset="-122"/>
              </a:rPr>
              <a:t>⑦算术运算错、被</a:t>
            </a:r>
            <a:r>
              <a:rPr lang="en-US" altLang="zh-CN" sz="2000" dirty="0">
                <a:latin typeface="楷体_GB2312" pitchFamily="49" charset="-122"/>
                <a:ea typeface="楷体_GB2312" pitchFamily="49" charset="-122"/>
              </a:rPr>
              <a:t>0</a:t>
            </a:r>
            <a:r>
              <a:rPr lang="zh-CN" altLang="en-US" sz="2000" dirty="0">
                <a:latin typeface="楷体_GB2312" pitchFamily="49" charset="-122"/>
                <a:ea typeface="楷体_GB2312" pitchFamily="49" charset="-122"/>
              </a:rPr>
              <a:t>除：</a:t>
            </a:r>
          </a:p>
          <a:p>
            <a:pPr marL="2041525" lvl="2" algn="just">
              <a:buNone/>
            </a:pPr>
            <a:r>
              <a:rPr lang="zh-CN" altLang="en-US" sz="2000" dirty="0">
                <a:latin typeface="楷体_GB2312" pitchFamily="49" charset="-122"/>
                <a:ea typeface="楷体_GB2312" pitchFamily="49" charset="-122"/>
              </a:rPr>
              <a:t>⑧</a:t>
            </a:r>
            <a:r>
              <a:rPr lang="en-US" altLang="zh-CN" sz="2000" dirty="0">
                <a:latin typeface="楷体_GB2312" pitchFamily="49" charset="-122"/>
                <a:ea typeface="楷体_GB2312" pitchFamily="49" charset="-122"/>
              </a:rPr>
              <a:t>I/O</a:t>
            </a:r>
            <a:r>
              <a:rPr lang="zh-CN" altLang="en-US" sz="2000" dirty="0">
                <a:latin typeface="楷体_GB2312" pitchFamily="49" charset="-122"/>
                <a:ea typeface="楷体_GB2312" pitchFamily="49" charset="-122"/>
              </a:rPr>
              <a:t>故障。</a:t>
            </a:r>
          </a:p>
          <a:p>
            <a:endParaRPr lang="zh-CN" altLang="en-US" dirty="0"/>
          </a:p>
        </p:txBody>
      </p:sp>
      <p:sp>
        <p:nvSpPr>
          <p:cNvPr id="3" name="标题 2">
            <a:extLst>
              <a:ext uri="{FF2B5EF4-FFF2-40B4-BE49-F238E27FC236}">
                <a16:creationId xmlns:a16="http://schemas.microsoft.com/office/drawing/2014/main" id="{090EDDBA-95FE-4072-B092-C7916DA7D82F}"/>
              </a:ext>
            </a:extLst>
          </p:cNvPr>
          <p:cNvSpPr>
            <a:spLocks noGrp="1"/>
          </p:cNvSpPr>
          <p:nvPr>
            <p:ph type="title"/>
          </p:nvPr>
        </p:nvSpPr>
        <p:spPr/>
        <p:txBody>
          <a:bodyPr/>
          <a:lstStyle/>
          <a:p>
            <a:r>
              <a:rPr lang="zh-CN" altLang="en-US" dirty="0"/>
              <a:t>进程的终止</a:t>
            </a:r>
          </a:p>
        </p:txBody>
      </p:sp>
    </p:spTree>
    <p:extLst>
      <p:ext uri="{BB962C8B-B14F-4D97-AF65-F5344CB8AC3E}">
        <p14:creationId xmlns:p14="http://schemas.microsoft.com/office/powerpoint/2010/main" val="3696228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D1E4645-6F47-43CA-9B79-7C1D55E3E8FE}"/>
              </a:ext>
            </a:extLst>
          </p:cNvPr>
          <p:cNvSpPr>
            <a:spLocks noGrp="1"/>
          </p:cNvSpPr>
          <p:nvPr>
            <p:ph idx="1"/>
          </p:nvPr>
        </p:nvSpPr>
        <p:spPr/>
        <p:txBody>
          <a:bodyPr/>
          <a:lstStyle/>
          <a:p>
            <a:pPr marL="0" indent="0" algn="just">
              <a:buNone/>
            </a:pPr>
            <a:r>
              <a:rPr lang="en-US" altLang="zh-CN" dirty="0">
                <a:solidFill>
                  <a:schemeClr val="folHlink"/>
                </a:solidFill>
              </a:rPr>
              <a:t>3</a:t>
            </a:r>
            <a:r>
              <a:rPr lang="zh-CN" altLang="en-US" dirty="0">
                <a:solidFill>
                  <a:schemeClr val="folHlink"/>
                </a:solidFill>
              </a:rPr>
              <a:t>）外界干预</a:t>
            </a:r>
            <a:r>
              <a:rPr lang="zh-CN" altLang="en-US" dirty="0">
                <a:solidFill>
                  <a:srgbClr val="0000CC"/>
                </a:solidFill>
              </a:rPr>
              <a:t>  </a:t>
            </a:r>
            <a:r>
              <a:rPr lang="zh-CN" altLang="en-US" dirty="0"/>
              <a:t>外界干预并非指在本进程运行中出现了异常事件，而是指</a:t>
            </a:r>
            <a:r>
              <a:rPr lang="zh-CN" altLang="en-US" dirty="0">
                <a:solidFill>
                  <a:srgbClr val="FF0000"/>
                </a:solidFill>
              </a:rPr>
              <a:t>进程应外界的请求而终止运行</a:t>
            </a:r>
            <a:r>
              <a:rPr lang="zh-CN" altLang="en-US" dirty="0"/>
              <a:t>。</a:t>
            </a:r>
          </a:p>
          <a:p>
            <a:pPr marL="863600" lvl="1" indent="-390525" algn="just">
              <a:buClrTx/>
              <a:buNone/>
            </a:pPr>
            <a:r>
              <a:rPr lang="zh-CN" altLang="en-US" dirty="0">
                <a:latin typeface="楷体_GB2312" pitchFamily="49" charset="-122"/>
                <a:ea typeface="楷体_GB2312" pitchFamily="49" charset="-122"/>
              </a:rPr>
              <a:t>①操作员或操作系统干预。</a:t>
            </a:r>
          </a:p>
          <a:p>
            <a:pPr marL="863600" lvl="1" indent="-390525" algn="just">
              <a:buClrTx/>
              <a:buNone/>
            </a:pPr>
            <a:r>
              <a:rPr lang="zh-CN" altLang="en-US" dirty="0">
                <a:latin typeface="楷体_GB2312" pitchFamily="49" charset="-122"/>
                <a:ea typeface="楷体_GB2312" pitchFamily="49" charset="-122"/>
              </a:rPr>
              <a:t>  由于某种原因，例如，发生了死锁，由操作员或操作系统终止该进程；</a:t>
            </a:r>
          </a:p>
          <a:p>
            <a:pPr marL="863600" lvl="1" indent="-390525" algn="just">
              <a:buClrTx/>
              <a:buNone/>
            </a:pPr>
            <a:r>
              <a:rPr lang="zh-CN" altLang="en-US" dirty="0">
                <a:latin typeface="楷体_GB2312" pitchFamily="49" charset="-122"/>
                <a:ea typeface="楷体_GB2312" pitchFamily="49" charset="-122"/>
              </a:rPr>
              <a:t>②父进程请求终止该进程；</a:t>
            </a:r>
          </a:p>
          <a:p>
            <a:pPr marL="863600" lvl="1" indent="-390525" algn="just">
              <a:buNone/>
            </a:pPr>
            <a:r>
              <a:rPr lang="zh-CN" altLang="en-US" dirty="0">
                <a:latin typeface="楷体_GB2312" pitchFamily="49" charset="-122"/>
                <a:ea typeface="楷体_GB2312" pitchFamily="49" charset="-122"/>
              </a:rPr>
              <a:t>③</a:t>
            </a:r>
            <a:r>
              <a:rPr lang="zh-CN" altLang="en-US" dirty="0">
                <a:solidFill>
                  <a:srgbClr val="FF0000"/>
                </a:solidFill>
                <a:latin typeface="楷体_GB2312" pitchFamily="49" charset="-122"/>
                <a:ea typeface="楷体_GB2312" pitchFamily="49" charset="-122"/>
              </a:rPr>
              <a:t>当父进程终止时，</a:t>
            </a:r>
            <a:r>
              <a:rPr lang="en-US" altLang="zh-CN" dirty="0">
                <a:solidFill>
                  <a:srgbClr val="FF0000"/>
                </a:solidFill>
                <a:latin typeface="楷体_GB2312" pitchFamily="49" charset="-122"/>
                <a:ea typeface="楷体_GB2312" pitchFamily="49" charset="-122"/>
              </a:rPr>
              <a:t>OS</a:t>
            </a:r>
            <a:r>
              <a:rPr lang="zh-CN" altLang="en-US" dirty="0">
                <a:solidFill>
                  <a:srgbClr val="FF0000"/>
                </a:solidFill>
                <a:latin typeface="楷体_GB2312" pitchFamily="49" charset="-122"/>
                <a:ea typeface="楷体_GB2312" pitchFamily="49" charset="-122"/>
              </a:rPr>
              <a:t>也将他的所有子孙进程终止。</a:t>
            </a:r>
          </a:p>
          <a:p>
            <a:endParaRPr lang="zh-CN" altLang="en-US" dirty="0"/>
          </a:p>
        </p:txBody>
      </p:sp>
      <p:sp>
        <p:nvSpPr>
          <p:cNvPr id="3" name="标题 2">
            <a:extLst>
              <a:ext uri="{FF2B5EF4-FFF2-40B4-BE49-F238E27FC236}">
                <a16:creationId xmlns:a16="http://schemas.microsoft.com/office/drawing/2014/main" id="{757C039F-D21C-43CF-9FC0-0F21AD10C710}"/>
              </a:ext>
            </a:extLst>
          </p:cNvPr>
          <p:cNvSpPr>
            <a:spLocks noGrp="1"/>
          </p:cNvSpPr>
          <p:nvPr>
            <p:ph type="title"/>
          </p:nvPr>
        </p:nvSpPr>
        <p:spPr/>
        <p:txBody>
          <a:bodyPr/>
          <a:lstStyle/>
          <a:p>
            <a:r>
              <a:rPr lang="zh-CN" altLang="en-US" dirty="0"/>
              <a:t>进程的终止</a:t>
            </a:r>
          </a:p>
        </p:txBody>
      </p:sp>
    </p:spTree>
    <p:extLst>
      <p:ext uri="{BB962C8B-B14F-4D97-AF65-F5344CB8AC3E}">
        <p14:creationId xmlns:p14="http://schemas.microsoft.com/office/powerpoint/2010/main" val="2296521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4CC5F9-5DF4-4533-9421-03ABE37082F9}"/>
              </a:ext>
            </a:extLst>
          </p:cNvPr>
          <p:cNvSpPr>
            <a:spLocks noGrp="1"/>
          </p:cNvSpPr>
          <p:nvPr>
            <p:ph idx="1"/>
          </p:nvPr>
        </p:nvSpPr>
        <p:spPr/>
        <p:txBody>
          <a:bodyPr/>
          <a:lstStyle/>
          <a:p>
            <a:pPr algn="just">
              <a:lnSpc>
                <a:spcPct val="90000"/>
              </a:lnSpc>
              <a:buNone/>
            </a:pPr>
            <a:r>
              <a:rPr lang="zh-CN" altLang="en-US" dirty="0"/>
              <a:t>（</a:t>
            </a:r>
            <a:r>
              <a:rPr lang="en-US" altLang="zh-CN" dirty="0"/>
              <a:t>1</a:t>
            </a:r>
            <a:r>
              <a:rPr lang="zh-CN" altLang="en-US" dirty="0"/>
              <a:t>）根据被终止进程的</a:t>
            </a:r>
            <a:r>
              <a:rPr lang="en-US" altLang="zh-CN" dirty="0"/>
              <a:t>PID</a:t>
            </a:r>
            <a:r>
              <a:rPr lang="zh-CN" altLang="en-US" dirty="0"/>
              <a:t>找到它的</a:t>
            </a:r>
            <a:r>
              <a:rPr lang="en-US" altLang="zh-CN" dirty="0"/>
              <a:t>PCB</a:t>
            </a:r>
            <a:r>
              <a:rPr lang="zh-CN" altLang="en-US" dirty="0"/>
              <a:t>，从中读出该进程的状态。</a:t>
            </a:r>
          </a:p>
          <a:p>
            <a:pPr algn="just">
              <a:lnSpc>
                <a:spcPct val="90000"/>
              </a:lnSpc>
              <a:buNone/>
            </a:pPr>
            <a:r>
              <a:rPr lang="zh-CN" altLang="en-US" dirty="0"/>
              <a:t>（</a:t>
            </a:r>
            <a:r>
              <a:rPr lang="en-US" altLang="zh-CN" dirty="0"/>
              <a:t>2</a:t>
            </a:r>
            <a:r>
              <a:rPr lang="zh-CN" altLang="en-US" dirty="0"/>
              <a:t>）若被终止进程正处于执行状态，应立即终止该进程的执行，</a:t>
            </a:r>
            <a:r>
              <a:rPr lang="zh-CN" altLang="en-US" dirty="0">
                <a:solidFill>
                  <a:schemeClr val="folHlink"/>
                </a:solidFill>
              </a:rPr>
              <a:t>重新进行调度</a:t>
            </a:r>
            <a:r>
              <a:rPr lang="zh-CN" altLang="en-US" dirty="0"/>
              <a:t>。</a:t>
            </a:r>
          </a:p>
          <a:p>
            <a:pPr algn="just">
              <a:lnSpc>
                <a:spcPct val="90000"/>
              </a:lnSpc>
              <a:buNone/>
            </a:pPr>
            <a:r>
              <a:rPr lang="zh-CN" altLang="en-US" dirty="0"/>
              <a:t>（</a:t>
            </a:r>
            <a:r>
              <a:rPr lang="en-US" altLang="zh-CN" dirty="0"/>
              <a:t>3</a:t>
            </a:r>
            <a:r>
              <a:rPr lang="zh-CN" altLang="en-US" dirty="0"/>
              <a:t>）若该进程还有子孙进程，立即</a:t>
            </a:r>
            <a:r>
              <a:rPr lang="zh-CN" altLang="en-US" dirty="0">
                <a:solidFill>
                  <a:srgbClr val="FF0000"/>
                </a:solidFill>
              </a:rPr>
              <a:t>将其所有子孙进程终止</a:t>
            </a:r>
            <a:r>
              <a:rPr lang="zh-CN" altLang="en-US" dirty="0"/>
              <a:t>。</a:t>
            </a:r>
          </a:p>
          <a:p>
            <a:pPr algn="just">
              <a:lnSpc>
                <a:spcPct val="90000"/>
              </a:lnSpc>
              <a:buNone/>
            </a:pPr>
            <a:r>
              <a:rPr lang="zh-CN" altLang="en-US" dirty="0"/>
              <a:t>（</a:t>
            </a:r>
            <a:r>
              <a:rPr lang="en-US" altLang="zh-CN" dirty="0"/>
              <a:t>4</a:t>
            </a:r>
            <a:r>
              <a:rPr lang="zh-CN" altLang="en-US" dirty="0"/>
              <a:t>）将被终止进程所拥有的全部资源，</a:t>
            </a:r>
            <a:r>
              <a:rPr lang="zh-CN" altLang="en-US" dirty="0">
                <a:solidFill>
                  <a:schemeClr val="folHlink"/>
                </a:solidFill>
              </a:rPr>
              <a:t>归还给其父进程，或者归还给系统</a:t>
            </a:r>
            <a:r>
              <a:rPr lang="zh-CN" altLang="en-US" dirty="0"/>
              <a:t>。</a:t>
            </a:r>
          </a:p>
          <a:p>
            <a:pPr>
              <a:lnSpc>
                <a:spcPct val="90000"/>
              </a:lnSpc>
              <a:buNone/>
            </a:pPr>
            <a:r>
              <a:rPr lang="zh-CN" altLang="en-US" dirty="0"/>
              <a:t>（</a:t>
            </a:r>
            <a:r>
              <a:rPr lang="en-US" altLang="zh-CN" dirty="0"/>
              <a:t>5</a:t>
            </a:r>
            <a:r>
              <a:rPr lang="zh-CN" altLang="en-US" dirty="0"/>
              <a:t>）将被终止进程的</a:t>
            </a:r>
            <a:r>
              <a:rPr lang="en-US" altLang="zh-CN" dirty="0"/>
              <a:t>PCB</a:t>
            </a:r>
            <a:r>
              <a:rPr lang="zh-CN" altLang="en-US" dirty="0"/>
              <a:t>从所在队列中移出。 </a:t>
            </a:r>
          </a:p>
          <a:p>
            <a:endParaRPr lang="zh-CN" altLang="en-US" dirty="0"/>
          </a:p>
        </p:txBody>
      </p:sp>
      <p:sp>
        <p:nvSpPr>
          <p:cNvPr id="3" name="标题 2">
            <a:extLst>
              <a:ext uri="{FF2B5EF4-FFF2-40B4-BE49-F238E27FC236}">
                <a16:creationId xmlns:a16="http://schemas.microsoft.com/office/drawing/2014/main" id="{3667A28D-E53B-4586-BFA8-CCCCF93DCFB2}"/>
              </a:ext>
            </a:extLst>
          </p:cNvPr>
          <p:cNvSpPr>
            <a:spLocks noGrp="1"/>
          </p:cNvSpPr>
          <p:nvPr>
            <p:ph type="title"/>
          </p:nvPr>
        </p:nvSpPr>
        <p:spPr/>
        <p:txBody>
          <a:bodyPr/>
          <a:lstStyle/>
          <a:p>
            <a:r>
              <a:rPr lang="zh-CN" altLang="en-US" dirty="0"/>
              <a:t>进程的终止过程</a:t>
            </a:r>
          </a:p>
        </p:txBody>
      </p:sp>
      <p:sp>
        <p:nvSpPr>
          <p:cNvPr id="4" name="AutoShape 5">
            <a:extLst>
              <a:ext uri="{FF2B5EF4-FFF2-40B4-BE49-F238E27FC236}">
                <a16:creationId xmlns:a16="http://schemas.microsoft.com/office/drawing/2014/main" id="{AC87E9CB-90D0-4926-88F4-92C017FD22AD}"/>
              </a:ext>
            </a:extLst>
          </p:cNvPr>
          <p:cNvSpPr>
            <a:spLocks noChangeArrowheads="1"/>
          </p:cNvSpPr>
          <p:nvPr/>
        </p:nvSpPr>
        <p:spPr bwMode="auto">
          <a:xfrm>
            <a:off x="600075" y="5486400"/>
            <a:ext cx="7924800" cy="1295400"/>
          </a:xfrm>
          <a:prstGeom prst="horizontalScroll">
            <a:avLst>
              <a:gd name="adj" fmla="val 12500"/>
            </a:avLst>
          </a:prstGeom>
          <a:gradFill rotWithShape="1">
            <a:gsLst>
              <a:gs pos="0">
                <a:srgbClr val="00E4A8">
                  <a:tint val="50000"/>
                  <a:satMod val="300000"/>
                </a:srgbClr>
              </a:gs>
              <a:gs pos="35000">
                <a:srgbClr val="00E4A8">
                  <a:tint val="37000"/>
                  <a:satMod val="300000"/>
                </a:srgbClr>
              </a:gs>
              <a:gs pos="100000">
                <a:srgbClr val="00E4A8">
                  <a:tint val="15000"/>
                  <a:satMod val="350000"/>
                </a:srgbClr>
              </a:gs>
            </a:gsLst>
            <a:lin ang="16200000" scaled="1"/>
          </a:gradFill>
          <a:ln w="9525" cap="flat" cmpd="sng" algn="ctr">
            <a:solidFill>
              <a:srgbClr val="FF0000"/>
            </a:solidFill>
            <a:prstDash val="solid"/>
            <a:headEnd/>
            <a:tailEnd/>
          </a:ln>
          <a:effectLst>
            <a:outerShdw blurRad="40000" dist="20000" dir="5400000" rotWithShape="0">
              <a:srgbClr val="000000">
                <a:alpha val="38000"/>
              </a:srgbClr>
            </a:outerShdw>
          </a:effectLst>
        </p:spPr>
        <p:txBody>
          <a:bodyPr wrap="none" anchor="ctr"/>
          <a:lstStyle/>
          <a:p>
            <a:pPr eaLnBrk="1" fontAlgn="auto" hangingPunct="1">
              <a:spcBef>
                <a:spcPts val="0"/>
              </a:spcBef>
              <a:spcAft>
                <a:spcPts val="0"/>
              </a:spcAft>
              <a:defRPr/>
            </a:pPr>
            <a:r>
              <a:rPr kumimoji="1" lang="zh-CN" altLang="en-US" sz="2400" b="1" kern="0" dirty="0">
                <a:solidFill>
                  <a:srgbClr val="000000"/>
                </a:solidFill>
                <a:latin typeface="Tahoma"/>
                <a:ea typeface="宋体"/>
              </a:rPr>
              <a:t>进程不能自生自灭，由其父进程创建，由其父进程或祖先</a:t>
            </a:r>
          </a:p>
          <a:p>
            <a:pPr eaLnBrk="1" fontAlgn="auto" hangingPunct="1">
              <a:spcBef>
                <a:spcPts val="0"/>
              </a:spcBef>
              <a:spcAft>
                <a:spcPts val="0"/>
              </a:spcAft>
              <a:defRPr/>
            </a:pPr>
            <a:r>
              <a:rPr kumimoji="1" lang="zh-CN" altLang="en-US" sz="2400" b="1" kern="0" dirty="0">
                <a:solidFill>
                  <a:srgbClr val="000000"/>
                </a:solidFill>
                <a:latin typeface="Tahoma"/>
                <a:ea typeface="宋体"/>
              </a:rPr>
              <a:t>进程撤消。</a:t>
            </a:r>
          </a:p>
        </p:txBody>
      </p:sp>
    </p:spTree>
    <p:extLst>
      <p:ext uri="{BB962C8B-B14F-4D97-AF65-F5344CB8AC3E}">
        <p14:creationId xmlns:p14="http://schemas.microsoft.com/office/powerpoint/2010/main" val="2954922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B577072C-A1CD-41F8-9B20-A2C746DDF507}"/>
              </a:ext>
            </a:extLst>
          </p:cNvPr>
          <p:cNvSpPr>
            <a:spLocks noGrp="1" noChangeArrowheads="1"/>
          </p:cNvSpPr>
          <p:nvPr>
            <p:ph type="title"/>
          </p:nvPr>
        </p:nvSpPr>
        <p:spPr/>
        <p:txBody>
          <a:bodyPr/>
          <a:lstStyle/>
          <a:p>
            <a:r>
              <a:rPr lang="zh-CN" altLang="en-US"/>
              <a:t>计算机中只有一个程序在执行吗</a:t>
            </a:r>
            <a:r>
              <a:rPr lang="en-US" altLang="zh-CN"/>
              <a:t>?</a:t>
            </a:r>
          </a:p>
        </p:txBody>
      </p:sp>
      <p:sp>
        <p:nvSpPr>
          <p:cNvPr id="65549" name="Rectangle 13">
            <a:extLst>
              <a:ext uri="{FF2B5EF4-FFF2-40B4-BE49-F238E27FC236}">
                <a16:creationId xmlns:a16="http://schemas.microsoft.com/office/drawing/2014/main" id="{77C3FE92-065C-4D42-925E-EBFA183615E2}"/>
              </a:ext>
            </a:extLst>
          </p:cNvPr>
          <p:cNvSpPr>
            <a:spLocks noGrp="1" noChangeArrowheads="1"/>
          </p:cNvSpPr>
          <p:nvPr>
            <p:ph type="body" idx="1"/>
          </p:nvPr>
        </p:nvSpPr>
        <p:spPr>
          <a:xfrm>
            <a:off x="612775" y="1268413"/>
            <a:ext cx="7921625" cy="865187"/>
          </a:xfrm>
          <a:noFill/>
          <a:ln/>
        </p:spPr>
        <p:txBody>
          <a:bodyPr/>
          <a:lstStyle/>
          <a:p>
            <a:pPr>
              <a:lnSpc>
                <a:spcPct val="130000"/>
              </a:lnSpc>
            </a:pPr>
            <a:r>
              <a:rPr lang="zh-CN" altLang="en-US" dirty="0"/>
              <a:t>这是一个应不应该的问题。</a:t>
            </a:r>
          </a:p>
        </p:txBody>
      </p:sp>
      <p:grpSp>
        <p:nvGrpSpPr>
          <p:cNvPr id="65550" name="Group 14">
            <a:extLst>
              <a:ext uri="{FF2B5EF4-FFF2-40B4-BE49-F238E27FC236}">
                <a16:creationId xmlns:a16="http://schemas.microsoft.com/office/drawing/2014/main" id="{7EF05718-3DB5-4847-A9F2-63DFF413A62A}"/>
              </a:ext>
            </a:extLst>
          </p:cNvPr>
          <p:cNvGrpSpPr>
            <a:grpSpLocks/>
          </p:cNvGrpSpPr>
          <p:nvPr/>
        </p:nvGrpSpPr>
        <p:grpSpPr bwMode="auto">
          <a:xfrm>
            <a:off x="1143000" y="2057400"/>
            <a:ext cx="3733800" cy="4343400"/>
            <a:chOff x="720" y="1440"/>
            <a:chExt cx="2352" cy="2736"/>
          </a:xfrm>
        </p:grpSpPr>
        <p:sp>
          <p:nvSpPr>
            <p:cNvPr id="65551" name="Rectangle 15">
              <a:extLst>
                <a:ext uri="{FF2B5EF4-FFF2-40B4-BE49-F238E27FC236}">
                  <a16:creationId xmlns:a16="http://schemas.microsoft.com/office/drawing/2014/main" id="{9F309257-DC74-4F2F-9BC0-AF9D39516936}"/>
                </a:ext>
              </a:extLst>
            </p:cNvPr>
            <p:cNvSpPr>
              <a:spLocks noChangeArrowheads="1"/>
            </p:cNvSpPr>
            <p:nvPr/>
          </p:nvSpPr>
          <p:spPr bwMode="auto">
            <a:xfrm>
              <a:off x="720" y="1440"/>
              <a:ext cx="2208" cy="273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52" name="Text Box 16">
              <a:extLst>
                <a:ext uri="{FF2B5EF4-FFF2-40B4-BE49-F238E27FC236}">
                  <a16:creationId xmlns:a16="http://schemas.microsoft.com/office/drawing/2014/main" id="{CA3F642E-EC27-4196-B474-C2AAE68D15CE}"/>
                </a:ext>
              </a:extLst>
            </p:cNvPr>
            <p:cNvSpPr txBox="1">
              <a:spLocks noChangeArrowheads="1"/>
            </p:cNvSpPr>
            <p:nvPr/>
          </p:nvSpPr>
          <p:spPr bwMode="auto">
            <a:xfrm>
              <a:off x="768" y="1488"/>
              <a:ext cx="2304" cy="2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ahoma" panose="020B0604030504040204" pitchFamily="34" charset="0"/>
                </a:rPr>
                <a:t>int main(int argc, char* argv[])</a:t>
              </a:r>
            </a:p>
            <a:p>
              <a:pPr>
                <a:spcBef>
                  <a:spcPct val="50000"/>
                </a:spcBef>
              </a:pPr>
              <a:r>
                <a:rPr lang="en-US" altLang="zh-CN">
                  <a:latin typeface="Tahoma" panose="020B0604030504040204" pitchFamily="34" charset="0"/>
                </a:rPr>
                <a:t>{</a:t>
              </a:r>
            </a:p>
            <a:p>
              <a:pPr>
                <a:spcBef>
                  <a:spcPct val="50000"/>
                </a:spcBef>
              </a:pPr>
              <a:r>
                <a:rPr lang="en-US" altLang="zh-CN">
                  <a:latin typeface="Tahoma" panose="020B0604030504040204" pitchFamily="34" charset="0"/>
                </a:rPr>
                <a:t>     int  i , to, *fp, sum = 0;</a:t>
              </a:r>
            </a:p>
            <a:p>
              <a:pPr>
                <a:spcBef>
                  <a:spcPct val="50000"/>
                </a:spcBef>
              </a:pPr>
              <a:r>
                <a:rPr lang="en-US" altLang="zh-CN">
                  <a:latin typeface="Tahoma" panose="020B0604030504040204" pitchFamily="34" charset="0"/>
                </a:rPr>
                <a:t>     to = atoi(argv[1]);</a:t>
              </a:r>
            </a:p>
            <a:p>
              <a:pPr>
                <a:spcBef>
                  <a:spcPct val="50000"/>
                </a:spcBef>
              </a:pPr>
              <a:r>
                <a:rPr lang="en-US" altLang="zh-CN">
                  <a:latin typeface="Tahoma" panose="020B0604030504040204" pitchFamily="34" charset="0"/>
                </a:rPr>
                <a:t>     for(i=1; i&lt;=to; i++)</a:t>
              </a:r>
            </a:p>
            <a:p>
              <a:pPr>
                <a:spcBef>
                  <a:spcPct val="50000"/>
                </a:spcBef>
              </a:pPr>
              <a:r>
                <a:rPr lang="en-US" altLang="zh-CN">
                  <a:latin typeface="Tahoma" panose="020B0604030504040204" pitchFamily="34" charset="0"/>
                </a:rPr>
                <a:t>     {  </a:t>
              </a:r>
            </a:p>
            <a:p>
              <a:pPr>
                <a:spcBef>
                  <a:spcPct val="50000"/>
                </a:spcBef>
              </a:pPr>
              <a:r>
                <a:rPr lang="en-US" altLang="zh-CN">
                  <a:latin typeface="Tahoma" panose="020B0604030504040204" pitchFamily="34" charset="0"/>
                </a:rPr>
                <a:t>          sum = sum + i;  </a:t>
              </a:r>
            </a:p>
            <a:p>
              <a:pPr>
                <a:spcBef>
                  <a:spcPct val="50000"/>
                </a:spcBef>
              </a:pPr>
              <a:r>
                <a:rPr lang="en-US" altLang="zh-CN">
                  <a:latin typeface="Tahoma" panose="020B0604030504040204" pitchFamily="34" charset="0"/>
                </a:rPr>
                <a:t>          </a:t>
              </a:r>
              <a:r>
                <a:rPr lang="en-US" altLang="zh-CN">
                  <a:solidFill>
                    <a:srgbClr val="FF0000"/>
                  </a:solidFill>
                  <a:latin typeface="Tahoma" panose="020B0604030504040204" pitchFamily="34" charset="0"/>
                </a:rPr>
                <a:t>fprintf(fp,“%d”, sum);</a:t>
              </a:r>
            </a:p>
            <a:p>
              <a:pPr>
                <a:spcBef>
                  <a:spcPct val="50000"/>
                </a:spcBef>
              </a:pPr>
              <a:r>
                <a:rPr lang="en-US" altLang="zh-CN">
                  <a:latin typeface="Tahoma" panose="020B0604030504040204" pitchFamily="34" charset="0"/>
                </a:rPr>
                <a:t>      }</a:t>
              </a:r>
            </a:p>
            <a:p>
              <a:pPr>
                <a:spcBef>
                  <a:spcPct val="50000"/>
                </a:spcBef>
              </a:pPr>
              <a:r>
                <a:rPr lang="en-US" altLang="zh-CN">
                  <a:latin typeface="Tahoma" panose="020B0604030504040204" pitchFamily="34" charset="0"/>
                </a:rPr>
                <a:t>}</a:t>
              </a:r>
            </a:p>
          </p:txBody>
        </p:sp>
      </p:grpSp>
      <p:sp>
        <p:nvSpPr>
          <p:cNvPr id="65553" name="AutoShape 17">
            <a:extLst>
              <a:ext uri="{FF2B5EF4-FFF2-40B4-BE49-F238E27FC236}">
                <a16:creationId xmlns:a16="http://schemas.microsoft.com/office/drawing/2014/main" id="{9BC3A96F-6BD0-4C26-B2BD-D5901D14923E}"/>
              </a:ext>
            </a:extLst>
          </p:cNvPr>
          <p:cNvSpPr>
            <a:spLocks noChangeArrowheads="1"/>
          </p:cNvSpPr>
          <p:nvPr/>
        </p:nvSpPr>
        <p:spPr bwMode="auto">
          <a:xfrm>
            <a:off x="4876800" y="4038600"/>
            <a:ext cx="381000" cy="76200"/>
          </a:xfrm>
          <a:prstGeom prst="rightArrow">
            <a:avLst>
              <a:gd name="adj1" fmla="val 50000"/>
              <a:gd name="adj2" fmla="val 125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54" name="Text Box 18">
            <a:extLst>
              <a:ext uri="{FF2B5EF4-FFF2-40B4-BE49-F238E27FC236}">
                <a16:creationId xmlns:a16="http://schemas.microsoft.com/office/drawing/2014/main" id="{CBB85010-35FC-4AC9-8BDA-69D91BFCEF9B}"/>
              </a:ext>
            </a:extLst>
          </p:cNvPr>
          <p:cNvSpPr txBox="1">
            <a:spLocks noChangeArrowheads="1"/>
          </p:cNvSpPr>
          <p:nvPr/>
        </p:nvSpPr>
        <p:spPr bwMode="auto">
          <a:xfrm>
            <a:off x="5867400" y="1676400"/>
            <a:ext cx="2514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000" b="1"/>
              <a:t>fprintf</a:t>
            </a:r>
            <a:r>
              <a:rPr lang="zh-CN" altLang="en-US" sz="2000" b="1"/>
              <a:t>用一条其他计算语句代替</a:t>
            </a:r>
          </a:p>
        </p:txBody>
      </p:sp>
      <p:sp>
        <p:nvSpPr>
          <p:cNvPr id="65555" name="Text Box 19">
            <a:extLst>
              <a:ext uri="{FF2B5EF4-FFF2-40B4-BE49-F238E27FC236}">
                <a16:creationId xmlns:a16="http://schemas.microsoft.com/office/drawing/2014/main" id="{0B872341-4206-408A-A76D-23F11CE78625}"/>
              </a:ext>
            </a:extLst>
          </p:cNvPr>
          <p:cNvSpPr txBox="1">
            <a:spLocks noChangeArrowheads="1"/>
          </p:cNvSpPr>
          <p:nvPr/>
        </p:nvSpPr>
        <p:spPr bwMode="auto">
          <a:xfrm>
            <a:off x="5791200" y="4038600"/>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a:t>有</a:t>
            </a:r>
            <a:r>
              <a:rPr lang="en-US" altLang="zh-CN" sz="2000" b="1"/>
              <a:t>fprintf</a:t>
            </a:r>
          </a:p>
        </p:txBody>
      </p:sp>
      <p:pic>
        <p:nvPicPr>
          <p:cNvPr id="65556" name="Picture 20">
            <a:extLst>
              <a:ext uri="{FF2B5EF4-FFF2-40B4-BE49-F238E27FC236}">
                <a16:creationId xmlns:a16="http://schemas.microsoft.com/office/drawing/2014/main" id="{4A0E4F3D-AE81-4F4D-85E2-C1431B7AD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514600"/>
            <a:ext cx="2819400" cy="609600"/>
          </a:xfrm>
          <a:prstGeom prst="rect">
            <a:avLst/>
          </a:prstGeom>
          <a:noFill/>
          <a:extLst>
            <a:ext uri="{909E8E84-426E-40DD-AFC4-6F175D3DCCD1}">
              <a14:hiddenFill xmlns:a14="http://schemas.microsoft.com/office/drawing/2010/main">
                <a:solidFill>
                  <a:srgbClr val="FFFFFF"/>
                </a:solidFill>
              </a14:hiddenFill>
            </a:ext>
          </a:extLst>
        </p:spPr>
      </p:pic>
      <p:sp>
        <p:nvSpPr>
          <p:cNvPr id="65557" name="Text Box 21">
            <a:extLst>
              <a:ext uri="{FF2B5EF4-FFF2-40B4-BE49-F238E27FC236}">
                <a16:creationId xmlns:a16="http://schemas.microsoft.com/office/drawing/2014/main" id="{25F159A4-28DF-4CEC-87A1-6874488FE9DC}"/>
              </a:ext>
            </a:extLst>
          </p:cNvPr>
          <p:cNvSpPr txBox="1">
            <a:spLocks noChangeArrowheads="1"/>
          </p:cNvSpPr>
          <p:nvPr/>
        </p:nvSpPr>
        <p:spPr bwMode="auto">
          <a:xfrm>
            <a:off x="5867400" y="3124200"/>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400" b="1">
                <a:solidFill>
                  <a:srgbClr val="FF0000"/>
                </a:solidFill>
              </a:rPr>
              <a:t>0.015/10</a:t>
            </a:r>
            <a:r>
              <a:rPr lang="en-US" altLang="zh-CN" sz="2400" b="1" baseline="30000">
                <a:solidFill>
                  <a:srgbClr val="FF0000"/>
                </a:solidFill>
              </a:rPr>
              <a:t>7</a:t>
            </a:r>
          </a:p>
        </p:txBody>
      </p:sp>
      <p:pic>
        <p:nvPicPr>
          <p:cNvPr id="65558" name="Picture 22">
            <a:extLst>
              <a:ext uri="{FF2B5EF4-FFF2-40B4-BE49-F238E27FC236}">
                <a16:creationId xmlns:a16="http://schemas.microsoft.com/office/drawing/2014/main" id="{26827C64-211A-4380-9457-E337BBC31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495800"/>
            <a:ext cx="2819400" cy="601663"/>
          </a:xfrm>
          <a:prstGeom prst="rect">
            <a:avLst/>
          </a:prstGeom>
          <a:noFill/>
          <a:extLst>
            <a:ext uri="{909E8E84-426E-40DD-AFC4-6F175D3DCCD1}">
              <a14:hiddenFill xmlns:a14="http://schemas.microsoft.com/office/drawing/2010/main">
                <a:solidFill>
                  <a:srgbClr val="FFFFFF"/>
                </a:solidFill>
              </a14:hiddenFill>
            </a:ext>
          </a:extLst>
        </p:spPr>
      </p:pic>
      <p:sp>
        <p:nvSpPr>
          <p:cNvPr id="65559" name="Text Box 23">
            <a:extLst>
              <a:ext uri="{FF2B5EF4-FFF2-40B4-BE49-F238E27FC236}">
                <a16:creationId xmlns:a16="http://schemas.microsoft.com/office/drawing/2014/main" id="{A2C3069C-7DF2-4152-9A01-6332705378D0}"/>
              </a:ext>
            </a:extLst>
          </p:cNvPr>
          <p:cNvSpPr txBox="1">
            <a:spLocks noChangeArrowheads="1"/>
          </p:cNvSpPr>
          <p:nvPr/>
        </p:nvSpPr>
        <p:spPr bwMode="auto">
          <a:xfrm>
            <a:off x="5943600" y="5181600"/>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400" b="1">
                <a:solidFill>
                  <a:srgbClr val="FF0000"/>
                </a:solidFill>
              </a:rPr>
              <a:t>0.859/10</a:t>
            </a:r>
            <a:r>
              <a:rPr lang="en-US" altLang="zh-CN" sz="2400" b="1" baseline="30000">
                <a:solidFill>
                  <a:srgbClr val="FF0000"/>
                </a:solidFill>
              </a:rPr>
              <a:t>3</a:t>
            </a:r>
          </a:p>
        </p:txBody>
      </p:sp>
      <p:sp>
        <p:nvSpPr>
          <p:cNvPr id="65560" name="Text Box 24">
            <a:extLst>
              <a:ext uri="{FF2B5EF4-FFF2-40B4-BE49-F238E27FC236}">
                <a16:creationId xmlns:a16="http://schemas.microsoft.com/office/drawing/2014/main" id="{1A354E79-D105-4BE2-A9F2-0E7B6C828718}"/>
              </a:ext>
            </a:extLst>
          </p:cNvPr>
          <p:cNvSpPr txBox="1">
            <a:spLocks noChangeArrowheads="1"/>
          </p:cNvSpPr>
          <p:nvPr/>
        </p:nvSpPr>
        <p:spPr bwMode="auto">
          <a:xfrm>
            <a:off x="5486400" y="5957888"/>
            <a:ext cx="2514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800" b="1">
                <a:solidFill>
                  <a:srgbClr val="FF0000"/>
                </a:solidFill>
              </a:rPr>
              <a:t>5.7</a:t>
            </a:r>
            <a:r>
              <a:rPr lang="en-US" altLang="zh-CN" sz="2800" b="1">
                <a:solidFill>
                  <a:srgbClr val="FF0000"/>
                </a:solidFill>
                <a:sym typeface="Symbol" panose="05050102010706020507" pitchFamily="18" charset="2"/>
              </a:rPr>
              <a:t></a:t>
            </a:r>
            <a:r>
              <a:rPr lang="en-US" altLang="zh-CN" sz="2800" b="1">
                <a:solidFill>
                  <a:srgbClr val="FF0000"/>
                </a:solidFill>
              </a:rPr>
              <a:t>10</a:t>
            </a:r>
            <a:r>
              <a:rPr lang="en-US" altLang="zh-CN" sz="2800" b="1" baseline="30000">
                <a:solidFill>
                  <a:srgbClr val="FF0000"/>
                </a:solidFill>
              </a:rPr>
              <a:t>5 </a:t>
            </a:r>
            <a:r>
              <a:rPr lang="en-US" altLang="zh-CN" sz="2800" b="1">
                <a:solidFill>
                  <a:srgbClr val="FF0000"/>
                </a:solidFill>
              </a:rPr>
              <a:t>: 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549">
                                            <p:txEl>
                                              <p:pRg st="0" end="0"/>
                                            </p:txEl>
                                          </p:spTgt>
                                        </p:tgtEl>
                                        <p:attrNameLst>
                                          <p:attrName>style.visibility</p:attrName>
                                        </p:attrNameLst>
                                      </p:cBhvr>
                                      <p:to>
                                        <p:strVal val="visible"/>
                                      </p:to>
                                    </p:set>
                                    <p:animEffect transition="in" filter="dissolve">
                                      <p:cBhvr>
                                        <p:cTn id="7" dur="500"/>
                                        <p:tgtEl>
                                          <p:spTgt spid="6554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5550"/>
                                        </p:tgtEl>
                                        <p:attrNameLst>
                                          <p:attrName>style.visibility</p:attrName>
                                        </p:attrNameLst>
                                      </p:cBhvr>
                                      <p:to>
                                        <p:strVal val="visible"/>
                                      </p:to>
                                    </p:set>
                                    <p:animEffect transition="in" filter="dissolve">
                                      <p:cBhvr>
                                        <p:cTn id="12" dur="500"/>
                                        <p:tgtEl>
                                          <p:spTgt spid="655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10" fill="hold" nodeType="clickEffect">
                                  <p:stCondLst>
                                    <p:cond delay="0"/>
                                  </p:stCondLst>
                                  <p:childTnLst>
                                    <p:set>
                                      <p:cBhvr>
                                        <p:cTn id="16" dur="1" fill="hold">
                                          <p:stCondLst>
                                            <p:cond delay="0"/>
                                          </p:stCondLst>
                                        </p:cTn>
                                        <p:tgtEl>
                                          <p:spTgt spid="65553"/>
                                        </p:tgtEl>
                                        <p:attrNameLst>
                                          <p:attrName>style.visibility</p:attrName>
                                        </p:attrNameLst>
                                      </p:cBhvr>
                                      <p:to>
                                        <p:strVal val="visible"/>
                                      </p:to>
                                    </p:set>
                                    <p:anim calcmode="lin" valueType="num">
                                      <p:cBhvr>
                                        <p:cTn id="17" dur="500" fill="hold"/>
                                        <p:tgtEl>
                                          <p:spTgt spid="65553"/>
                                        </p:tgtEl>
                                        <p:attrNameLst>
                                          <p:attrName>ppt_w</p:attrName>
                                        </p:attrNameLst>
                                      </p:cBhvr>
                                      <p:tavLst>
                                        <p:tav tm="0">
                                          <p:val>
                                            <p:fltVal val="0"/>
                                          </p:val>
                                        </p:tav>
                                        <p:tav tm="100000">
                                          <p:val>
                                            <p:strVal val="#ppt_w"/>
                                          </p:val>
                                        </p:tav>
                                      </p:tavLst>
                                    </p:anim>
                                    <p:anim calcmode="lin" valueType="num">
                                      <p:cBhvr>
                                        <p:cTn id="18" dur="500" fill="hold"/>
                                        <p:tgtEl>
                                          <p:spTgt spid="65553"/>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5554"/>
                                        </p:tgtEl>
                                        <p:attrNameLst>
                                          <p:attrName>style.visibility</p:attrName>
                                        </p:attrNameLst>
                                      </p:cBhvr>
                                      <p:to>
                                        <p:strVal val="visible"/>
                                      </p:to>
                                    </p:set>
                                    <p:animEffect transition="in" filter="dissolve">
                                      <p:cBhvr>
                                        <p:cTn id="23" dur="500"/>
                                        <p:tgtEl>
                                          <p:spTgt spid="6555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65556"/>
                                        </p:tgtEl>
                                        <p:attrNameLst>
                                          <p:attrName>style.visibility</p:attrName>
                                        </p:attrNameLst>
                                      </p:cBhvr>
                                      <p:to>
                                        <p:strVal val="visible"/>
                                      </p:to>
                                    </p:set>
                                    <p:animEffect transition="in" filter="dissolve">
                                      <p:cBhvr>
                                        <p:cTn id="28" dur="500"/>
                                        <p:tgtEl>
                                          <p:spTgt spid="6555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65557"/>
                                        </p:tgtEl>
                                        <p:attrNameLst>
                                          <p:attrName>style.visibility</p:attrName>
                                        </p:attrNameLst>
                                      </p:cBhvr>
                                      <p:to>
                                        <p:strVal val="visible"/>
                                      </p:to>
                                    </p:set>
                                    <p:animEffect transition="in" filter="dissolve">
                                      <p:cBhvr>
                                        <p:cTn id="33" dur="500"/>
                                        <p:tgtEl>
                                          <p:spTgt spid="6555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65555"/>
                                        </p:tgtEl>
                                        <p:attrNameLst>
                                          <p:attrName>style.visibility</p:attrName>
                                        </p:attrNameLst>
                                      </p:cBhvr>
                                      <p:to>
                                        <p:strVal val="visible"/>
                                      </p:to>
                                    </p:set>
                                    <p:animEffect transition="in" filter="dissolve">
                                      <p:cBhvr>
                                        <p:cTn id="38" dur="500"/>
                                        <p:tgtEl>
                                          <p:spTgt spid="6555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65558"/>
                                        </p:tgtEl>
                                        <p:attrNameLst>
                                          <p:attrName>style.visibility</p:attrName>
                                        </p:attrNameLst>
                                      </p:cBhvr>
                                      <p:to>
                                        <p:strVal val="visible"/>
                                      </p:to>
                                    </p:set>
                                    <p:animEffect transition="in" filter="dissolve">
                                      <p:cBhvr>
                                        <p:cTn id="43" dur="500"/>
                                        <p:tgtEl>
                                          <p:spTgt spid="6555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65559"/>
                                        </p:tgtEl>
                                        <p:attrNameLst>
                                          <p:attrName>style.visibility</p:attrName>
                                        </p:attrNameLst>
                                      </p:cBhvr>
                                      <p:to>
                                        <p:strVal val="visible"/>
                                      </p:to>
                                    </p:set>
                                    <p:animEffect transition="in" filter="dissolve">
                                      <p:cBhvr>
                                        <p:cTn id="48" dur="500"/>
                                        <p:tgtEl>
                                          <p:spTgt spid="6555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65560"/>
                                        </p:tgtEl>
                                        <p:attrNameLst>
                                          <p:attrName>style.visibility</p:attrName>
                                        </p:attrNameLst>
                                      </p:cBhvr>
                                      <p:to>
                                        <p:strVal val="visible"/>
                                      </p:to>
                                    </p:set>
                                    <p:animEffect transition="in" filter="dissolve">
                                      <p:cBhvr>
                                        <p:cTn id="53" dur="500"/>
                                        <p:tgtEl>
                                          <p:spTgt spid="65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9" grpId="0" build="p"/>
      <p:bldP spid="65554" grpId="0"/>
      <p:bldP spid="65555" grpId="0"/>
      <p:bldP spid="65557" grpId="0"/>
      <p:bldP spid="65559" grpId="0"/>
      <p:bldP spid="6556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2DA30A3-CA81-4255-AFE0-A7204CE49C0E}"/>
              </a:ext>
            </a:extLst>
          </p:cNvPr>
          <p:cNvSpPr>
            <a:spLocks noGrp="1"/>
          </p:cNvSpPr>
          <p:nvPr>
            <p:ph type="title"/>
          </p:nvPr>
        </p:nvSpPr>
        <p:spPr/>
        <p:txBody>
          <a:bodyPr/>
          <a:lstStyle/>
          <a:p>
            <a:r>
              <a:rPr lang="en-US" altLang="zh-CN" dirty="0"/>
              <a:t>Linux</a:t>
            </a:r>
            <a:r>
              <a:rPr lang="zh-CN" altLang="en-US" dirty="0"/>
              <a:t>进程终止</a:t>
            </a:r>
          </a:p>
        </p:txBody>
      </p:sp>
      <p:sp>
        <p:nvSpPr>
          <p:cNvPr id="4" name="Rectangle 3">
            <a:extLst>
              <a:ext uri="{FF2B5EF4-FFF2-40B4-BE49-F238E27FC236}">
                <a16:creationId xmlns:a16="http://schemas.microsoft.com/office/drawing/2014/main" id="{73B56148-5A5B-4BD8-8C96-66F89057E9E8}"/>
              </a:ext>
            </a:extLst>
          </p:cNvPr>
          <p:cNvSpPr txBox="1">
            <a:spLocks noRot="1" noChangeArrowheads="1"/>
          </p:cNvSpPr>
          <p:nvPr/>
        </p:nvSpPr>
        <p:spPr>
          <a:xfrm>
            <a:off x="301625" y="1600200"/>
            <a:ext cx="8540750" cy="4498975"/>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r>
              <a:rPr lang="en-US" altLang="zh-CN" sz="3200" b="1" dirty="0"/>
              <a:t>1&gt;</a:t>
            </a:r>
            <a:r>
              <a:rPr lang="zh-CN" altLang="en-US" sz="3200" b="1" dirty="0"/>
              <a:t>正常退出</a:t>
            </a:r>
          </a:p>
          <a:p>
            <a:pPr lvl="1"/>
            <a:r>
              <a:rPr lang="en-US" altLang="zh-CN" sz="2800" b="1" dirty="0"/>
              <a:t>a. </a:t>
            </a:r>
            <a:r>
              <a:rPr lang="zh-CN" altLang="en-US" sz="2800" b="1" dirty="0"/>
              <a:t>在</a:t>
            </a:r>
            <a:r>
              <a:rPr lang="en-US" altLang="zh-CN" sz="2800" b="1" dirty="0"/>
              <a:t>main()</a:t>
            </a:r>
            <a:r>
              <a:rPr lang="zh-CN" altLang="en-US" sz="2800" b="1" dirty="0"/>
              <a:t>函数中执行</a:t>
            </a:r>
            <a:r>
              <a:rPr lang="en-US" altLang="zh-CN" sz="2800" b="1" dirty="0"/>
              <a:t>return </a:t>
            </a:r>
            <a:r>
              <a:rPr lang="zh-CN" altLang="en-US" sz="2800" b="1" dirty="0"/>
              <a:t>。</a:t>
            </a:r>
          </a:p>
          <a:p>
            <a:pPr lvl="1"/>
            <a:r>
              <a:rPr lang="en-US" altLang="zh-CN" sz="2800" b="1" dirty="0"/>
              <a:t>b.</a:t>
            </a:r>
            <a:r>
              <a:rPr lang="zh-CN" altLang="en-US" sz="2800" b="1" dirty="0"/>
              <a:t>调用</a:t>
            </a:r>
            <a:r>
              <a:rPr lang="en-US" altLang="zh-CN" sz="2800" b="1" dirty="0"/>
              <a:t>exit()</a:t>
            </a:r>
            <a:r>
              <a:rPr lang="zh-CN" altLang="en-US" sz="2800" b="1" dirty="0"/>
              <a:t>函数</a:t>
            </a:r>
          </a:p>
          <a:p>
            <a:pPr lvl="1"/>
            <a:r>
              <a:rPr lang="en-US" altLang="zh-CN" sz="2800" b="1" dirty="0"/>
              <a:t>c.</a:t>
            </a:r>
            <a:r>
              <a:rPr lang="zh-CN" altLang="en-US" sz="2800" b="1" dirty="0"/>
              <a:t>调用</a:t>
            </a:r>
            <a:r>
              <a:rPr lang="en-US" altLang="zh-CN" sz="2800" b="1" dirty="0"/>
              <a:t>_exit()</a:t>
            </a:r>
            <a:r>
              <a:rPr lang="zh-CN" altLang="en-US" sz="2800" b="1" dirty="0"/>
              <a:t>函数</a:t>
            </a:r>
          </a:p>
          <a:p>
            <a:r>
              <a:rPr lang="en-US" altLang="zh-CN" sz="3200" b="1" dirty="0"/>
              <a:t>2&gt;</a:t>
            </a:r>
            <a:r>
              <a:rPr lang="zh-CN" altLang="en-US" sz="3200" b="1" dirty="0"/>
              <a:t>异常退出</a:t>
            </a:r>
          </a:p>
          <a:p>
            <a:pPr lvl="1"/>
            <a:r>
              <a:rPr lang="en-US" altLang="zh-CN" sz="2800" b="1" dirty="0"/>
              <a:t>a.</a:t>
            </a:r>
            <a:r>
              <a:rPr lang="zh-CN" altLang="en-US" sz="2800" b="1" dirty="0"/>
              <a:t>调用</a:t>
            </a:r>
            <a:r>
              <a:rPr lang="en-US" altLang="zh-CN" sz="2800" b="1" dirty="0"/>
              <a:t>about</a:t>
            </a:r>
            <a:r>
              <a:rPr lang="zh-CN" altLang="en-US" sz="2800" b="1" dirty="0"/>
              <a:t>函数</a:t>
            </a:r>
          </a:p>
          <a:p>
            <a:pPr lvl="1"/>
            <a:r>
              <a:rPr lang="en-US" altLang="zh-CN" sz="2800" b="1" dirty="0"/>
              <a:t>b.</a:t>
            </a:r>
            <a:r>
              <a:rPr lang="zh-CN" altLang="en-US" sz="2800" b="1" dirty="0"/>
              <a:t>进程收到某个信号，而该信号使程序终止。</a:t>
            </a:r>
          </a:p>
          <a:p>
            <a:pPr lvl="1">
              <a:buFont typeface="Wingdings" panose="05000000000000000000" pitchFamily="2" charset="2"/>
              <a:buNone/>
            </a:pPr>
            <a:endParaRPr lang="en-US" altLang="zh-CN" sz="2800" b="1" dirty="0">
              <a:solidFill>
                <a:schemeClr val="folHlink"/>
              </a:solidFill>
            </a:endParaRPr>
          </a:p>
          <a:p>
            <a:pPr lvl="1">
              <a:buFont typeface="Wingdings" panose="05000000000000000000" pitchFamily="2" charset="2"/>
              <a:buNone/>
            </a:pPr>
            <a:r>
              <a:rPr lang="zh-CN" altLang="en-US" sz="2800" b="1" dirty="0">
                <a:solidFill>
                  <a:schemeClr val="folHlink"/>
                </a:solidFill>
              </a:rPr>
              <a:t>课后学习： </a:t>
            </a:r>
            <a:r>
              <a:rPr lang="en-US" altLang="zh-CN" sz="2800" b="1" dirty="0">
                <a:solidFill>
                  <a:schemeClr val="folHlink"/>
                </a:solidFill>
              </a:rPr>
              <a:t>exit()</a:t>
            </a:r>
            <a:r>
              <a:rPr lang="zh-CN" altLang="en-US" sz="2800" b="1" dirty="0">
                <a:solidFill>
                  <a:schemeClr val="folHlink"/>
                </a:solidFill>
              </a:rPr>
              <a:t>、 </a:t>
            </a:r>
            <a:r>
              <a:rPr lang="en-US" altLang="zh-CN" sz="2800" b="1" dirty="0">
                <a:solidFill>
                  <a:schemeClr val="folHlink"/>
                </a:solidFill>
              </a:rPr>
              <a:t>_exit()</a:t>
            </a:r>
            <a:r>
              <a:rPr lang="zh-CN" altLang="en-US" sz="2800" b="1" dirty="0">
                <a:solidFill>
                  <a:schemeClr val="folHlink"/>
                </a:solidFill>
              </a:rPr>
              <a:t>、 </a:t>
            </a:r>
            <a:r>
              <a:rPr lang="en-US" altLang="zh-CN" sz="2800" b="1" dirty="0">
                <a:solidFill>
                  <a:schemeClr val="folHlink"/>
                </a:solidFill>
              </a:rPr>
              <a:t>return</a:t>
            </a:r>
            <a:r>
              <a:rPr lang="zh-CN" altLang="en-US" sz="2800" b="1" dirty="0">
                <a:solidFill>
                  <a:schemeClr val="folHlink"/>
                </a:solidFill>
              </a:rPr>
              <a:t>的区别及</a:t>
            </a:r>
          </a:p>
          <a:p>
            <a:pPr lvl="1">
              <a:buFont typeface="Wingdings" panose="05000000000000000000" pitchFamily="2" charset="2"/>
              <a:buNone/>
            </a:pPr>
            <a:r>
              <a:rPr lang="zh-CN" altLang="en-US" sz="2800" b="1" dirty="0">
                <a:solidFill>
                  <a:schemeClr val="folHlink"/>
                </a:solidFill>
              </a:rPr>
              <a:t>各自的使用方法。</a:t>
            </a:r>
          </a:p>
        </p:txBody>
      </p:sp>
    </p:spTree>
    <p:extLst>
      <p:ext uri="{BB962C8B-B14F-4D97-AF65-F5344CB8AC3E}">
        <p14:creationId xmlns:p14="http://schemas.microsoft.com/office/powerpoint/2010/main" val="2640481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0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20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0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20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20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2000"/>
                                        <p:tgtEl>
                                          <p:spTgt spid="4">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2000"/>
                                        <p:tgtEl>
                                          <p:spTgt spid="4">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fade">
                                      <p:cBhvr>
                                        <p:cTn id="33" dur="20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BEDDC86-073E-4A92-92A5-41F10C51B583}"/>
              </a:ext>
            </a:extLst>
          </p:cNvPr>
          <p:cNvSpPr>
            <a:spLocks noGrp="1"/>
          </p:cNvSpPr>
          <p:nvPr>
            <p:ph type="title"/>
          </p:nvPr>
        </p:nvSpPr>
        <p:spPr/>
        <p:txBody>
          <a:bodyPr/>
          <a:lstStyle/>
          <a:p>
            <a:r>
              <a:rPr lang="en-US" altLang="zh-CN" dirty="0"/>
              <a:t>2.3.3 </a:t>
            </a:r>
            <a:r>
              <a:rPr lang="zh-CN" altLang="en-US" dirty="0"/>
              <a:t>进程的阻塞与唤醒</a:t>
            </a:r>
          </a:p>
        </p:txBody>
      </p:sp>
      <p:sp>
        <p:nvSpPr>
          <p:cNvPr id="4" name="Rectangle 3">
            <a:extLst>
              <a:ext uri="{FF2B5EF4-FFF2-40B4-BE49-F238E27FC236}">
                <a16:creationId xmlns:a16="http://schemas.microsoft.com/office/drawing/2014/main" id="{9AE7AD92-5226-4A26-8A19-5352A7EB5578}"/>
              </a:ext>
            </a:extLst>
          </p:cNvPr>
          <p:cNvSpPr>
            <a:spLocks noGrp="1" noRot="1" noChangeArrowheads="1"/>
          </p:cNvSpPr>
          <p:nvPr>
            <p:ph idx="1"/>
          </p:nvPr>
        </p:nvSpPr>
        <p:spPr>
          <a:xfrm>
            <a:off x="712788" y="1311275"/>
            <a:ext cx="8077200" cy="5157788"/>
          </a:xfrm>
        </p:spPr>
        <p:txBody>
          <a:bodyPr/>
          <a:lstStyle/>
          <a:p>
            <a:pPr algn="just" eaLnBrk="1" hangingPunct="1"/>
            <a:r>
              <a:rPr lang="zh-CN" altLang="en-US" b="1" dirty="0">
                <a:latin typeface="宋体" panose="02010600030101010101" pitchFamily="2" charset="-122"/>
              </a:rPr>
              <a:t>引起进程阻塞的原因</a:t>
            </a:r>
          </a:p>
          <a:p>
            <a:pPr lvl="1" algn="just" eaLnBrk="1" hangingPunct="1">
              <a:lnSpc>
                <a:spcPct val="150000"/>
              </a:lnSpc>
              <a:spcBef>
                <a:spcPts val="0"/>
              </a:spcBef>
              <a:buFont typeface="Wingdings" panose="05000000000000000000" pitchFamily="2" charset="2"/>
              <a:buNone/>
            </a:pPr>
            <a:r>
              <a:rPr lang="en-US" altLang="zh-CN" b="1" dirty="0">
                <a:latin typeface="宋体" panose="02010600030101010101" pitchFamily="2" charset="-122"/>
              </a:rPr>
              <a:t>1</a:t>
            </a:r>
            <a:r>
              <a:rPr lang="zh-CN" altLang="en-US" b="1" dirty="0">
                <a:latin typeface="宋体" panose="02010600030101010101" pitchFamily="2" charset="-122"/>
              </a:rPr>
              <a:t>）请求系统服务。</a:t>
            </a:r>
          </a:p>
          <a:p>
            <a:pPr lvl="1" algn="just" eaLnBrk="1" hangingPunct="1">
              <a:lnSpc>
                <a:spcPct val="150000"/>
              </a:lnSpc>
              <a:spcBef>
                <a:spcPts val="0"/>
              </a:spcBef>
              <a:buFont typeface="Wingdings" panose="05000000000000000000" pitchFamily="2" charset="2"/>
              <a:buNone/>
            </a:pPr>
            <a:r>
              <a:rPr lang="en-US" altLang="zh-CN" b="1" dirty="0">
                <a:latin typeface="宋体" panose="02010600030101010101" pitchFamily="2" charset="-122"/>
              </a:rPr>
              <a:t>2</a:t>
            </a:r>
            <a:r>
              <a:rPr lang="zh-CN" altLang="en-US" b="1" dirty="0">
                <a:latin typeface="宋体" panose="02010600030101010101" pitchFamily="2" charset="-122"/>
              </a:rPr>
              <a:t>）启动某种操作：如</a:t>
            </a:r>
            <a:r>
              <a:rPr lang="en-US" altLang="zh-CN" b="1" dirty="0">
                <a:latin typeface="宋体" panose="02010600030101010101" pitchFamily="2" charset="-122"/>
              </a:rPr>
              <a:t>I/O</a:t>
            </a:r>
            <a:r>
              <a:rPr lang="zh-CN" altLang="en-US" b="1" dirty="0">
                <a:latin typeface="宋体" panose="02010600030101010101" pitchFamily="2" charset="-122"/>
              </a:rPr>
              <a:t>操作。</a:t>
            </a:r>
          </a:p>
          <a:p>
            <a:pPr lvl="1" algn="just" eaLnBrk="1" hangingPunct="1">
              <a:lnSpc>
                <a:spcPct val="150000"/>
              </a:lnSpc>
              <a:spcBef>
                <a:spcPts val="0"/>
              </a:spcBef>
              <a:buFont typeface="Wingdings" panose="05000000000000000000" pitchFamily="2" charset="2"/>
              <a:buNone/>
            </a:pPr>
            <a:r>
              <a:rPr lang="en-US" altLang="zh-CN" b="1" dirty="0">
                <a:latin typeface="宋体" panose="02010600030101010101" pitchFamily="2" charset="-122"/>
              </a:rPr>
              <a:t>3</a:t>
            </a:r>
            <a:r>
              <a:rPr lang="zh-CN" altLang="en-US" b="1" dirty="0">
                <a:latin typeface="宋体" panose="02010600030101010101" pitchFamily="2" charset="-122"/>
              </a:rPr>
              <a:t>）新数据尚未到达。  </a:t>
            </a:r>
          </a:p>
          <a:p>
            <a:pPr lvl="1" algn="just" eaLnBrk="1" hangingPunct="1">
              <a:lnSpc>
                <a:spcPct val="150000"/>
              </a:lnSpc>
              <a:spcBef>
                <a:spcPts val="0"/>
              </a:spcBef>
              <a:buFont typeface="Wingdings" panose="05000000000000000000" pitchFamily="2" charset="2"/>
              <a:buNone/>
            </a:pPr>
            <a:r>
              <a:rPr lang="en-US" altLang="zh-CN" b="1" dirty="0">
                <a:latin typeface="宋体" panose="02010600030101010101" pitchFamily="2" charset="-122"/>
              </a:rPr>
              <a:t>4</a:t>
            </a:r>
            <a:r>
              <a:rPr lang="zh-CN" altLang="en-US" b="1" dirty="0">
                <a:latin typeface="宋体" panose="02010600030101010101" pitchFamily="2" charset="-122"/>
              </a:rPr>
              <a:t>）无新工作可做</a:t>
            </a:r>
          </a:p>
        </p:txBody>
      </p:sp>
    </p:spTree>
    <p:extLst>
      <p:ext uri="{BB962C8B-B14F-4D97-AF65-F5344CB8AC3E}">
        <p14:creationId xmlns:p14="http://schemas.microsoft.com/office/powerpoint/2010/main" val="2293356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2000"/>
                                        <p:tgtEl>
                                          <p:spTgt spid="4">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2000"/>
                                        <p:tgtEl>
                                          <p:spTgt spid="4">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2000"/>
                                        <p:tgtEl>
                                          <p:spTgt spid="4">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2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856B75B-AB4D-4C74-9BDF-CFB7CAA40BC7}"/>
              </a:ext>
            </a:extLst>
          </p:cNvPr>
          <p:cNvSpPr>
            <a:spLocks noGrp="1"/>
          </p:cNvSpPr>
          <p:nvPr>
            <p:ph idx="1"/>
          </p:nvPr>
        </p:nvSpPr>
        <p:spPr/>
        <p:txBody>
          <a:bodyPr/>
          <a:lstStyle/>
          <a:p>
            <a:pPr marL="579438" indent="-579438" algn="just">
              <a:lnSpc>
                <a:spcPct val="90000"/>
              </a:lnSpc>
              <a:buNone/>
            </a:pPr>
            <a:r>
              <a:rPr lang="en-US" altLang="zh-CN" dirty="0"/>
              <a:t>① </a:t>
            </a:r>
            <a:r>
              <a:rPr lang="zh-CN" altLang="en-US" dirty="0"/>
              <a:t>正在执行的进程，当发现上述某事件时，由于无法继续执行，于是进程便通过调用阻塞原语</a:t>
            </a:r>
            <a:r>
              <a:rPr lang="en-US" altLang="zh-CN" dirty="0">
                <a:solidFill>
                  <a:srgbClr val="FF0000"/>
                </a:solidFill>
              </a:rPr>
              <a:t>block</a:t>
            </a:r>
            <a:r>
              <a:rPr lang="zh-CN" altLang="en-US" dirty="0"/>
              <a:t>把自己阻塞；</a:t>
            </a:r>
            <a:r>
              <a:rPr lang="zh-CN" altLang="en-US" dirty="0">
                <a:solidFill>
                  <a:schemeClr val="folHlink"/>
                </a:solidFill>
              </a:rPr>
              <a:t>（阻塞是主动行为）</a:t>
            </a:r>
          </a:p>
          <a:p>
            <a:pPr marL="579438" indent="-579438" algn="just">
              <a:lnSpc>
                <a:spcPct val="90000"/>
              </a:lnSpc>
              <a:buNone/>
            </a:pPr>
            <a:r>
              <a:rPr lang="zh-CN" altLang="en-US" dirty="0"/>
              <a:t>② 把进程控制块中的现行状态由</a:t>
            </a:r>
            <a:r>
              <a:rPr lang="zh-CN" altLang="en-US" dirty="0">
                <a:latin typeface="Courier New" panose="02070309020205020404" pitchFamily="49" charset="0"/>
              </a:rPr>
              <a:t>“</a:t>
            </a:r>
            <a:r>
              <a:rPr lang="zh-CN" altLang="en-US" dirty="0"/>
              <a:t>执行</a:t>
            </a:r>
            <a:r>
              <a:rPr lang="zh-CN" altLang="en-US" dirty="0">
                <a:latin typeface="Courier New" panose="02070309020205020404" pitchFamily="49" charset="0"/>
              </a:rPr>
              <a:t>”</a:t>
            </a:r>
            <a:r>
              <a:rPr lang="zh-CN" altLang="en-US" dirty="0"/>
              <a:t>改为阻塞，并将</a:t>
            </a:r>
            <a:r>
              <a:rPr lang="en-US" altLang="zh-CN" dirty="0"/>
              <a:t>PCB</a:t>
            </a:r>
            <a:r>
              <a:rPr lang="zh-CN" altLang="en-US" dirty="0"/>
              <a:t>插入阻塞队列；</a:t>
            </a:r>
          </a:p>
          <a:p>
            <a:pPr marL="579438" indent="-579438" algn="just">
              <a:lnSpc>
                <a:spcPct val="90000"/>
              </a:lnSpc>
              <a:buNone/>
            </a:pPr>
            <a:r>
              <a:rPr lang="zh-CN" altLang="en-US" dirty="0"/>
              <a:t>③ 转调度程序进行</a:t>
            </a:r>
            <a:r>
              <a:rPr lang="zh-CN" altLang="en-US" dirty="0">
                <a:solidFill>
                  <a:schemeClr val="folHlink"/>
                </a:solidFill>
              </a:rPr>
              <a:t>重新调度</a:t>
            </a:r>
            <a:r>
              <a:rPr lang="zh-CN" altLang="en-US" dirty="0"/>
              <a:t>，将处理机分配给另一就绪进程，并进行切换。</a:t>
            </a:r>
          </a:p>
          <a:p>
            <a:endParaRPr lang="zh-CN" altLang="en-US" dirty="0"/>
          </a:p>
        </p:txBody>
      </p:sp>
      <p:sp>
        <p:nvSpPr>
          <p:cNvPr id="3" name="标题 2">
            <a:extLst>
              <a:ext uri="{FF2B5EF4-FFF2-40B4-BE49-F238E27FC236}">
                <a16:creationId xmlns:a16="http://schemas.microsoft.com/office/drawing/2014/main" id="{C9E558BA-755E-4E46-8A33-A4B9FDF40609}"/>
              </a:ext>
            </a:extLst>
          </p:cNvPr>
          <p:cNvSpPr>
            <a:spLocks noGrp="1"/>
          </p:cNvSpPr>
          <p:nvPr>
            <p:ph type="title"/>
          </p:nvPr>
        </p:nvSpPr>
        <p:spPr/>
        <p:txBody>
          <a:bodyPr/>
          <a:lstStyle/>
          <a:p>
            <a:r>
              <a:rPr lang="zh-CN" altLang="en-US" dirty="0"/>
              <a:t>进程的阻塞过程</a:t>
            </a:r>
          </a:p>
        </p:txBody>
      </p:sp>
    </p:spTree>
    <p:extLst>
      <p:ext uri="{BB962C8B-B14F-4D97-AF65-F5344CB8AC3E}">
        <p14:creationId xmlns:p14="http://schemas.microsoft.com/office/powerpoint/2010/main" val="1200751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69FB9F5-D598-4BA4-B2DE-405A6CF3C9E1}"/>
              </a:ext>
            </a:extLst>
          </p:cNvPr>
          <p:cNvSpPr>
            <a:spLocks noGrp="1"/>
          </p:cNvSpPr>
          <p:nvPr>
            <p:ph idx="1"/>
          </p:nvPr>
        </p:nvSpPr>
        <p:spPr/>
        <p:txBody>
          <a:bodyPr/>
          <a:lstStyle/>
          <a:p>
            <a:pPr marL="579438" indent="-579438" algn="just">
              <a:buNone/>
            </a:pPr>
            <a:r>
              <a:rPr lang="en-US" altLang="zh-CN" dirty="0"/>
              <a:t>① </a:t>
            </a:r>
            <a:r>
              <a:rPr lang="zh-CN" altLang="en-US" dirty="0"/>
              <a:t>当被阻塞进程所期待的事件出现时，则由有关进程（比如，用完并释放了该</a:t>
            </a:r>
            <a:r>
              <a:rPr lang="en-US" altLang="zh-CN" dirty="0"/>
              <a:t>I/O</a:t>
            </a:r>
            <a:r>
              <a:rPr lang="zh-CN" altLang="en-US" dirty="0"/>
              <a:t>设备的进程）调用唤醒原语</a:t>
            </a:r>
            <a:r>
              <a:rPr lang="en-US" altLang="zh-CN" dirty="0">
                <a:solidFill>
                  <a:srgbClr val="FF0000"/>
                </a:solidFill>
              </a:rPr>
              <a:t>wakeup</a:t>
            </a:r>
            <a:r>
              <a:rPr lang="en-US" altLang="zh-CN" dirty="0"/>
              <a:t>( )</a:t>
            </a:r>
            <a:r>
              <a:rPr lang="zh-CN" altLang="en-US" dirty="0"/>
              <a:t>，将等待该事件的进程唤醒。</a:t>
            </a:r>
            <a:r>
              <a:rPr lang="zh-CN" altLang="en-US" dirty="0">
                <a:solidFill>
                  <a:srgbClr val="C00000"/>
                </a:solidFill>
              </a:rPr>
              <a:t>（唤醒是一种被动行为）</a:t>
            </a:r>
          </a:p>
          <a:p>
            <a:pPr marL="579438" indent="-579438" algn="just">
              <a:buNone/>
            </a:pPr>
            <a:r>
              <a:rPr lang="zh-CN" altLang="en-US" dirty="0"/>
              <a:t>② 唤醒原语执行的过程是：</a:t>
            </a:r>
            <a:endParaRPr lang="en-US" altLang="zh-CN" dirty="0"/>
          </a:p>
          <a:p>
            <a:pPr lvl="1" algn="just"/>
            <a:r>
              <a:rPr lang="zh-CN" altLang="en-US" dirty="0"/>
              <a:t>把被阻塞的进程从等待该事件的阻塞队列中移出</a:t>
            </a:r>
            <a:endParaRPr lang="en-US" altLang="zh-CN" dirty="0"/>
          </a:p>
          <a:p>
            <a:pPr lvl="1" algn="just"/>
            <a:r>
              <a:rPr lang="zh-CN" altLang="en-US" dirty="0"/>
              <a:t>将其</a:t>
            </a:r>
            <a:r>
              <a:rPr lang="en-US" altLang="zh-CN" dirty="0"/>
              <a:t>PCB</a:t>
            </a:r>
            <a:r>
              <a:rPr lang="zh-CN" altLang="en-US" dirty="0"/>
              <a:t>中的现行</a:t>
            </a:r>
            <a:r>
              <a:rPr lang="zh-CN" altLang="en-US" dirty="0">
                <a:solidFill>
                  <a:schemeClr val="folHlink"/>
                </a:solidFill>
              </a:rPr>
              <a:t>状态由阻塞改为就绪</a:t>
            </a:r>
            <a:endParaRPr lang="en-US" altLang="zh-CN" dirty="0"/>
          </a:p>
          <a:p>
            <a:pPr lvl="1" algn="just"/>
            <a:r>
              <a:rPr lang="zh-CN" altLang="en-US" dirty="0"/>
              <a:t>将该</a:t>
            </a:r>
            <a:r>
              <a:rPr lang="en-US" altLang="zh-CN" dirty="0"/>
              <a:t>PCB</a:t>
            </a:r>
            <a:r>
              <a:rPr lang="zh-CN" altLang="en-US" dirty="0">
                <a:solidFill>
                  <a:schemeClr val="folHlink"/>
                </a:solidFill>
              </a:rPr>
              <a:t>插入到就绪队列</a:t>
            </a:r>
            <a:r>
              <a:rPr lang="zh-CN" altLang="en-US" dirty="0"/>
              <a:t>中等待</a:t>
            </a:r>
            <a:r>
              <a:rPr lang="en-US" altLang="zh-CN" dirty="0"/>
              <a:t>CPU</a:t>
            </a:r>
            <a:r>
              <a:rPr lang="zh-CN" altLang="en-US" dirty="0"/>
              <a:t>调度</a:t>
            </a:r>
          </a:p>
          <a:p>
            <a:endParaRPr lang="zh-CN" altLang="en-US" dirty="0"/>
          </a:p>
        </p:txBody>
      </p:sp>
      <p:sp>
        <p:nvSpPr>
          <p:cNvPr id="3" name="标题 2">
            <a:extLst>
              <a:ext uri="{FF2B5EF4-FFF2-40B4-BE49-F238E27FC236}">
                <a16:creationId xmlns:a16="http://schemas.microsoft.com/office/drawing/2014/main" id="{F50276E2-6BF1-43A6-8F88-18C45B4ECE6A}"/>
              </a:ext>
            </a:extLst>
          </p:cNvPr>
          <p:cNvSpPr>
            <a:spLocks noGrp="1"/>
          </p:cNvSpPr>
          <p:nvPr>
            <p:ph type="title"/>
          </p:nvPr>
        </p:nvSpPr>
        <p:spPr/>
        <p:txBody>
          <a:bodyPr/>
          <a:lstStyle/>
          <a:p>
            <a:r>
              <a:rPr lang="zh-CN" altLang="en-US" dirty="0"/>
              <a:t>进程的唤醒过程</a:t>
            </a:r>
          </a:p>
        </p:txBody>
      </p:sp>
    </p:spTree>
    <p:extLst>
      <p:ext uri="{BB962C8B-B14F-4D97-AF65-F5344CB8AC3E}">
        <p14:creationId xmlns:p14="http://schemas.microsoft.com/office/powerpoint/2010/main" val="2829781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927981A-D728-4139-905E-58441C53D945}"/>
              </a:ext>
            </a:extLst>
          </p:cNvPr>
          <p:cNvSpPr>
            <a:spLocks noGrp="1" noRot="1" noChangeArrowheads="1"/>
          </p:cNvSpPr>
          <p:nvPr>
            <p:ph type="title"/>
          </p:nvPr>
        </p:nvSpPr>
        <p:spPr>
          <a:xfrm>
            <a:off x="620713" y="458788"/>
            <a:ext cx="7902575" cy="549275"/>
          </a:xfrm>
        </p:spPr>
        <p:txBody>
          <a:bodyPr/>
          <a:lstStyle/>
          <a:p>
            <a:pPr eaLnBrk="1" hangingPunct="1">
              <a:defRPr/>
            </a:pPr>
            <a:r>
              <a:rPr lang="en-US" altLang="zh-CN" b="1" dirty="0"/>
              <a:t>2.3.4 </a:t>
            </a:r>
            <a:r>
              <a:rPr lang="zh-CN" altLang="en-US" b="1" dirty="0"/>
              <a:t>进程的挂起与激活</a:t>
            </a:r>
          </a:p>
        </p:txBody>
      </p:sp>
      <p:sp>
        <p:nvSpPr>
          <p:cNvPr id="16" name="Rectangle 3">
            <a:extLst>
              <a:ext uri="{FF2B5EF4-FFF2-40B4-BE49-F238E27FC236}">
                <a16:creationId xmlns:a16="http://schemas.microsoft.com/office/drawing/2014/main" id="{8055BBA7-466C-4472-8425-5D945753CEAE}"/>
              </a:ext>
            </a:extLst>
          </p:cNvPr>
          <p:cNvSpPr txBox="1">
            <a:spLocks noRot="1" noChangeArrowheads="1"/>
          </p:cNvSpPr>
          <p:nvPr/>
        </p:nvSpPr>
        <p:spPr bwMode="auto">
          <a:xfrm>
            <a:off x="114300" y="1424049"/>
            <a:ext cx="8915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en-US" altLang="zh-CN" sz="2800" b="0" i="0" u="none" strike="noStrike" kern="0" cap="none" spc="0" normalizeH="0" baseline="0" noProof="0">
                <a:ln>
                  <a:noFill/>
                </a:ln>
                <a:solidFill>
                  <a:srgbClr val="080808"/>
                </a:solidFill>
                <a:effectLst/>
                <a:uLnTx/>
                <a:uFillTx/>
                <a:latin typeface="+mj-ea"/>
                <a:ea typeface="+mj-ea"/>
              </a:rPr>
              <a:t> </a:t>
            </a:r>
            <a:r>
              <a:rPr kumimoji="0" lang="zh-CN" altLang="en-US" sz="3200" b="1" i="0" u="none" strike="noStrike" kern="0" cap="none" spc="0" normalizeH="0" baseline="0" noProof="0">
                <a:ln>
                  <a:noFill/>
                </a:ln>
                <a:solidFill>
                  <a:srgbClr val="080808"/>
                </a:solidFill>
                <a:effectLst/>
                <a:uLnTx/>
                <a:uFillTx/>
                <a:latin typeface="+mj-ea"/>
                <a:ea typeface="+mj-ea"/>
              </a:rPr>
              <a:t>进程的挂起</a:t>
            </a:r>
          </a:p>
          <a:p>
            <a:pPr marL="533400" marR="0" lvl="1" indent="-76200" algn="l" defTabSz="914400" rtl="0" eaLnBrk="1" fontAlgn="base" latinLnBrk="0" hangingPunct="1">
              <a:lnSpc>
                <a:spcPct val="100000"/>
              </a:lnSpc>
              <a:spcBef>
                <a:spcPct val="20000"/>
              </a:spcBef>
              <a:spcAft>
                <a:spcPct val="0"/>
              </a:spcAft>
              <a:buClr>
                <a:srgbClr val="0066FF"/>
              </a:buClr>
              <a:buSzPct val="85000"/>
              <a:buFont typeface="Wingdings" panose="05000000000000000000" pitchFamily="2" charset="2"/>
              <a:buNone/>
              <a:tabLst/>
              <a:defRPr/>
            </a:pPr>
            <a:r>
              <a:rPr kumimoji="0" lang="zh-CN" altLang="en-US" sz="2800" b="1" i="0" u="none" strike="noStrike" kern="0" cap="none" spc="0" normalizeH="0" baseline="0" noProof="0">
                <a:ln>
                  <a:noFill/>
                </a:ln>
                <a:solidFill>
                  <a:srgbClr val="080808"/>
                </a:solidFill>
                <a:effectLst/>
                <a:uLnTx/>
                <a:uFillTx/>
                <a:latin typeface="+mj-ea"/>
                <a:ea typeface="+mj-ea"/>
              </a:rPr>
              <a:t>当出现了引起进程挂起的事件时，系统将利用挂起原语</a:t>
            </a:r>
            <a:r>
              <a:rPr kumimoji="0" lang="en-US" altLang="zh-CN" sz="2800" b="1" i="0" u="none" strike="noStrike" kern="0" cap="none" spc="0" normalizeH="0" baseline="0" noProof="0">
                <a:ln>
                  <a:noFill/>
                </a:ln>
                <a:solidFill>
                  <a:srgbClr val="080808"/>
                </a:solidFill>
                <a:effectLst/>
                <a:uLnTx/>
                <a:uFillTx/>
                <a:latin typeface="+mj-ea"/>
                <a:ea typeface="+mj-ea"/>
              </a:rPr>
              <a:t>suspend( )</a:t>
            </a:r>
            <a:r>
              <a:rPr kumimoji="0" lang="zh-CN" altLang="en-US" sz="2800" b="1" i="0" u="none" strike="noStrike" kern="0" cap="none" spc="0" normalizeH="0" baseline="0" noProof="0">
                <a:ln>
                  <a:noFill/>
                </a:ln>
                <a:solidFill>
                  <a:srgbClr val="080808"/>
                </a:solidFill>
                <a:effectLst/>
                <a:uLnTx/>
                <a:uFillTx/>
                <a:latin typeface="+mj-ea"/>
                <a:ea typeface="+mj-ea"/>
              </a:rPr>
              <a:t>将</a:t>
            </a:r>
            <a:r>
              <a:rPr kumimoji="0" lang="zh-CN" altLang="en-US" sz="2800" b="1" i="0" u="none" strike="noStrike" kern="0" cap="none" spc="0" normalizeH="0" baseline="0" noProof="0">
                <a:ln>
                  <a:noFill/>
                </a:ln>
                <a:solidFill>
                  <a:srgbClr val="CC3300"/>
                </a:solidFill>
                <a:effectLst/>
                <a:uLnTx/>
                <a:uFillTx/>
                <a:latin typeface="+mj-ea"/>
                <a:ea typeface="+mj-ea"/>
              </a:rPr>
              <a:t>指定进程挂起</a:t>
            </a:r>
            <a:r>
              <a:rPr kumimoji="1" lang="zh-CN" altLang="en-US" sz="2800" b="1" i="0" u="none" strike="noStrike" kern="0" cap="none" spc="0" normalizeH="0" baseline="0" noProof="0">
                <a:ln>
                  <a:noFill/>
                </a:ln>
                <a:solidFill>
                  <a:srgbClr val="CC3300"/>
                </a:solidFill>
                <a:effectLst/>
                <a:uLnTx/>
                <a:uFillTx/>
                <a:latin typeface="+mj-ea"/>
                <a:ea typeface="+mj-ea"/>
              </a:rPr>
              <a:t>或处于阻塞状态的进程挂起</a:t>
            </a:r>
            <a:r>
              <a:rPr kumimoji="0" lang="zh-CN" altLang="en-US" sz="2800" b="1" i="0" u="none" strike="noStrike" kern="0" cap="none" spc="0" normalizeH="0" baseline="0" noProof="0">
                <a:ln>
                  <a:noFill/>
                </a:ln>
                <a:solidFill>
                  <a:srgbClr val="080808"/>
                </a:solidFill>
                <a:effectLst/>
                <a:uLnTx/>
                <a:uFillTx/>
                <a:latin typeface="+mj-ea"/>
                <a:ea typeface="+mj-ea"/>
              </a:rPr>
              <a:t>。（挂起是主动行为）</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2" panose="05020102010507070707" pitchFamily="18" charset="2"/>
              <a:buChar char="¡"/>
              <a:tabLst/>
              <a:defRPr/>
            </a:pPr>
            <a:r>
              <a:rPr kumimoji="0" lang="zh-CN" altLang="en-US" sz="3200" b="1" i="0" u="none" strike="noStrike" kern="0" cap="none" spc="0" normalizeH="0" baseline="0" noProof="0">
                <a:ln>
                  <a:noFill/>
                </a:ln>
                <a:solidFill>
                  <a:srgbClr val="080808"/>
                </a:solidFill>
                <a:effectLst/>
                <a:uLnTx/>
                <a:uFillTx/>
                <a:latin typeface="+mj-ea"/>
                <a:ea typeface="+mj-ea"/>
              </a:rPr>
              <a:t>挂起原语的执行过程是：</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panose="05000000000000000000" pitchFamily="2" charset="2"/>
              <a:buChar char="Ø"/>
              <a:tabLst/>
              <a:defRPr/>
            </a:pPr>
            <a:r>
              <a:rPr kumimoji="0" lang="zh-CN" altLang="en-US" sz="2400" b="1" i="0" u="none" strike="noStrike" kern="0" cap="none" spc="0" normalizeH="0" baseline="0" noProof="0">
                <a:ln>
                  <a:noFill/>
                </a:ln>
                <a:solidFill>
                  <a:srgbClr val="080808"/>
                </a:solidFill>
                <a:effectLst/>
                <a:uLnTx/>
                <a:uFillTx/>
                <a:latin typeface="+mj-ea"/>
                <a:ea typeface="+mj-ea"/>
              </a:rPr>
              <a:t>检查将要被挂起的进程的状态</a:t>
            </a: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panose="05000000000000000000" pitchFamily="2" charset="2"/>
              <a:buChar char="Ø"/>
              <a:tabLst/>
              <a:defRPr/>
            </a:pPr>
            <a:r>
              <a:rPr kumimoji="0" lang="zh-CN" altLang="en-US" sz="2400" b="1" i="0" u="none" strike="noStrike" kern="0" cap="none" spc="0" normalizeH="0" baseline="0" noProof="0">
                <a:ln>
                  <a:noFill/>
                </a:ln>
                <a:solidFill>
                  <a:srgbClr val="080808"/>
                </a:solidFill>
                <a:effectLst/>
                <a:uLnTx/>
                <a:uFillTx/>
                <a:latin typeface="+mj-ea"/>
                <a:ea typeface="+mj-ea"/>
              </a:rPr>
              <a:t>若状态为：</a:t>
            </a:r>
            <a:endParaRPr kumimoji="0" lang="en-US" altLang="zh-CN" sz="2400" b="1" i="0" u="none" strike="noStrike" kern="0" cap="none" spc="0" normalizeH="0" baseline="0" noProof="0">
              <a:ln>
                <a:noFill/>
              </a:ln>
              <a:solidFill>
                <a:srgbClr val="080808"/>
              </a:solidFill>
              <a:effectLst/>
              <a:uLnTx/>
              <a:uFillTx/>
              <a:latin typeface="+mj-ea"/>
              <a:ea typeface="+mj-ea"/>
            </a:endParaRPr>
          </a:p>
          <a:p>
            <a:pPr marL="533400" marR="0" lvl="1" indent="-76200" algn="l" defTabSz="914400" rtl="0" eaLnBrk="1" fontAlgn="base" latinLnBrk="0" hangingPunct="1">
              <a:lnSpc>
                <a:spcPct val="100000"/>
              </a:lnSpc>
              <a:spcBef>
                <a:spcPct val="20000"/>
              </a:spcBef>
              <a:spcAft>
                <a:spcPct val="0"/>
              </a:spcAft>
              <a:buClr>
                <a:srgbClr val="0066FF"/>
              </a:buClr>
              <a:buSzPct val="85000"/>
              <a:buFont typeface="Wingdings" panose="05000000000000000000" pitchFamily="2" charset="2"/>
              <a:buNone/>
              <a:tabLst/>
              <a:defRPr/>
            </a:pPr>
            <a:endParaRPr kumimoji="0" lang="en-US" altLang="zh-CN" sz="2400" b="1" i="0" u="none" strike="noStrike" kern="0" cap="none" spc="0" normalizeH="0" baseline="0" noProof="0">
              <a:ln>
                <a:noFill/>
              </a:ln>
              <a:solidFill>
                <a:srgbClr val="080808"/>
              </a:solidFill>
              <a:effectLst/>
              <a:uLnTx/>
              <a:uFillTx/>
              <a:latin typeface="+mj-ea"/>
              <a:ea typeface="+mj-ea"/>
            </a:endParaRPr>
          </a:p>
          <a:p>
            <a:pPr marL="533400" marR="0" lvl="1" indent="-76200" algn="l" defTabSz="914400" rtl="0" eaLnBrk="1" fontAlgn="base" latinLnBrk="0" hangingPunct="1">
              <a:lnSpc>
                <a:spcPct val="100000"/>
              </a:lnSpc>
              <a:spcBef>
                <a:spcPct val="20000"/>
              </a:spcBef>
              <a:spcAft>
                <a:spcPct val="0"/>
              </a:spcAft>
              <a:buClr>
                <a:srgbClr val="0066FF"/>
              </a:buClr>
              <a:buSzPct val="85000"/>
              <a:buFont typeface="Wingdings" panose="05000000000000000000" pitchFamily="2" charset="2"/>
              <a:buNone/>
              <a:tabLst/>
              <a:defRPr/>
            </a:pPr>
            <a:endParaRPr kumimoji="0" lang="en-US" altLang="zh-CN" sz="2400" b="1" i="0" u="none" strike="noStrike" kern="0" cap="none" spc="0" normalizeH="0" baseline="0" noProof="0">
              <a:ln>
                <a:noFill/>
              </a:ln>
              <a:solidFill>
                <a:srgbClr val="080808"/>
              </a:solidFill>
              <a:effectLst/>
              <a:uLnTx/>
              <a:uFillTx/>
              <a:latin typeface="+mj-ea"/>
              <a:ea typeface="+mj-ea"/>
            </a:endParaRP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panose="05000000000000000000" pitchFamily="2" charset="2"/>
              <a:buChar char="Ø"/>
              <a:tabLst/>
              <a:defRPr/>
            </a:pPr>
            <a:r>
              <a:rPr kumimoji="0" lang="zh-CN" altLang="en-US" sz="2400" b="1" i="0" u="none" strike="noStrike" kern="0" cap="none" spc="0" normalizeH="0" baseline="0" noProof="0">
                <a:ln>
                  <a:noFill/>
                </a:ln>
                <a:solidFill>
                  <a:srgbClr val="080808"/>
                </a:solidFill>
                <a:effectLst/>
                <a:uLnTx/>
                <a:uFillTx/>
                <a:latin typeface="+mj-ea"/>
                <a:ea typeface="+mj-ea"/>
              </a:rPr>
              <a:t>将被挂起进程的</a:t>
            </a:r>
            <a:r>
              <a:rPr kumimoji="0" lang="en-US" altLang="zh-CN" sz="2400" b="1" i="0" u="none" strike="noStrike" kern="0" cap="none" spc="0" normalizeH="0" baseline="0" noProof="0">
                <a:ln>
                  <a:noFill/>
                </a:ln>
                <a:solidFill>
                  <a:srgbClr val="080808"/>
                </a:solidFill>
                <a:effectLst/>
                <a:uLnTx/>
                <a:uFillTx/>
                <a:latin typeface="+mj-ea"/>
                <a:ea typeface="+mj-ea"/>
              </a:rPr>
              <a:t>PCB</a:t>
            </a:r>
            <a:r>
              <a:rPr kumimoji="0" lang="zh-CN" altLang="en-US" sz="2400" b="1" i="0" u="none" strike="noStrike" kern="0" cap="none" spc="0" normalizeH="0" baseline="0" noProof="0">
                <a:ln>
                  <a:noFill/>
                </a:ln>
                <a:solidFill>
                  <a:srgbClr val="080808"/>
                </a:solidFill>
                <a:effectLst/>
                <a:uLnTx/>
                <a:uFillTx/>
                <a:latin typeface="+mj-ea"/>
                <a:ea typeface="+mj-ea"/>
              </a:rPr>
              <a:t>复制到指定的内存区域。</a:t>
            </a:r>
            <a:endParaRPr kumimoji="0" lang="en-US" altLang="zh-CN" sz="2400" b="1" i="0" u="none" strike="noStrike" kern="0" cap="none" spc="0" normalizeH="0" baseline="0" noProof="0">
              <a:ln>
                <a:noFill/>
              </a:ln>
              <a:solidFill>
                <a:srgbClr val="080808"/>
              </a:solidFill>
              <a:effectLst/>
              <a:uLnTx/>
              <a:uFillTx/>
              <a:latin typeface="+mj-ea"/>
              <a:ea typeface="+mj-ea"/>
            </a:endParaRPr>
          </a:p>
          <a:p>
            <a:pPr marL="342900" marR="0" lvl="0" indent="-342900" algn="l" defTabSz="914400" rtl="0" eaLnBrk="1" fontAlgn="base" latinLnBrk="0" hangingPunct="1">
              <a:lnSpc>
                <a:spcPct val="100000"/>
              </a:lnSpc>
              <a:spcBef>
                <a:spcPct val="20000"/>
              </a:spcBef>
              <a:spcAft>
                <a:spcPct val="0"/>
              </a:spcAft>
              <a:buClr>
                <a:srgbClr val="CC3300"/>
              </a:buClr>
              <a:buSzPct val="85000"/>
              <a:buFont typeface="Wingdings" panose="05000000000000000000" pitchFamily="2" charset="2"/>
              <a:buChar char="Ø"/>
              <a:tabLst/>
              <a:defRPr/>
            </a:pPr>
            <a:r>
              <a:rPr kumimoji="0" lang="zh-CN" altLang="en-US" sz="2400" b="1" i="0" u="none" strike="noStrike" kern="0" cap="none" spc="0" normalizeH="0" baseline="0" noProof="0">
                <a:ln>
                  <a:noFill/>
                </a:ln>
                <a:solidFill>
                  <a:srgbClr val="080808"/>
                </a:solidFill>
                <a:effectLst/>
                <a:uLnTx/>
                <a:uFillTx/>
                <a:latin typeface="+mj-ea"/>
                <a:ea typeface="+mj-ea"/>
              </a:rPr>
              <a:t>若处于运行状态，则转向调度程序重新调度。</a:t>
            </a:r>
          </a:p>
        </p:txBody>
      </p:sp>
      <p:grpSp>
        <p:nvGrpSpPr>
          <p:cNvPr id="17" name="Group 22">
            <a:extLst>
              <a:ext uri="{FF2B5EF4-FFF2-40B4-BE49-F238E27FC236}">
                <a16:creationId xmlns:a16="http://schemas.microsoft.com/office/drawing/2014/main" id="{A9568074-654E-4876-B21C-BD5C78B62D1E}"/>
              </a:ext>
            </a:extLst>
          </p:cNvPr>
          <p:cNvGrpSpPr>
            <a:grpSpLocks/>
          </p:cNvGrpSpPr>
          <p:nvPr/>
        </p:nvGrpSpPr>
        <p:grpSpPr bwMode="auto">
          <a:xfrm>
            <a:off x="2238375" y="4299012"/>
            <a:ext cx="6781800" cy="1828800"/>
            <a:chOff x="1392" y="2640"/>
            <a:chExt cx="4272" cy="1152"/>
          </a:xfrm>
        </p:grpSpPr>
        <p:sp>
          <p:nvSpPr>
            <p:cNvPr id="18" name="Text Box 5">
              <a:extLst>
                <a:ext uri="{FF2B5EF4-FFF2-40B4-BE49-F238E27FC236}">
                  <a16:creationId xmlns:a16="http://schemas.microsoft.com/office/drawing/2014/main" id="{2BBED12C-EE74-4FA2-A0E4-F20A6A28D126}"/>
                </a:ext>
              </a:extLst>
            </p:cNvPr>
            <p:cNvSpPr txBox="1">
              <a:spLocks noChangeArrowheads="1"/>
            </p:cNvSpPr>
            <p:nvPr/>
          </p:nvSpPr>
          <p:spPr bwMode="auto">
            <a:xfrm>
              <a:off x="1540" y="2664"/>
              <a:ext cx="4124" cy="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Tx/>
                <a:buSzTx/>
                <a:buFontTx/>
                <a:buNone/>
                <a:tabLst/>
                <a:defRPr/>
              </a:pPr>
              <a:r>
                <a:rPr kumimoji="1" lang="zh-CN" altLang="en-US" sz="2400" b="1" i="0" u="none" strike="noStrike" kern="0" cap="none" spc="0" normalizeH="0" baseline="0" noProof="0" dirty="0">
                  <a:ln>
                    <a:noFill/>
                  </a:ln>
                  <a:solidFill>
                    <a:srgbClr val="080808"/>
                  </a:solidFill>
                  <a:effectLst/>
                  <a:uLnTx/>
                  <a:uFillTx/>
                  <a:latin typeface="+mj-ea"/>
                  <a:ea typeface="+mj-ea"/>
                </a:rPr>
                <a:t>执行         静止就绪，设置</a:t>
              </a:r>
              <a:r>
                <a:rPr kumimoji="1" lang="en-US" altLang="zh-CN" sz="2400" b="1" i="0" u="none" strike="noStrike" kern="0" cap="none" spc="0" normalizeH="0" baseline="0" noProof="0" dirty="0">
                  <a:ln>
                    <a:noFill/>
                  </a:ln>
                  <a:solidFill>
                    <a:srgbClr val="080808"/>
                  </a:solidFill>
                  <a:effectLst/>
                  <a:uLnTx/>
                  <a:uFillTx/>
                  <a:latin typeface="+mj-ea"/>
                  <a:ea typeface="+mj-ea"/>
                </a:rPr>
                <a:t>CPU</a:t>
              </a:r>
              <a:r>
                <a:rPr kumimoji="1" lang="zh-CN" altLang="en-US" sz="2400" b="1" i="0" u="none" strike="noStrike" kern="0" cap="none" spc="0" normalizeH="0" baseline="0" noProof="0" dirty="0">
                  <a:ln>
                    <a:noFill/>
                  </a:ln>
                  <a:solidFill>
                    <a:srgbClr val="080808"/>
                  </a:solidFill>
                  <a:effectLst/>
                  <a:uLnTx/>
                  <a:uFillTx/>
                  <a:latin typeface="+mj-ea"/>
                  <a:ea typeface="+mj-ea"/>
                </a:rPr>
                <a:t>调度标志为“真” </a:t>
              </a:r>
            </a:p>
            <a:p>
              <a:pPr marL="0" marR="0" lvl="0" indent="0" defTabSz="914400" eaLnBrk="1" fontAlgn="base" latinLnBrk="0" hangingPunct="1">
                <a:lnSpc>
                  <a:spcPct val="100000"/>
                </a:lnSpc>
                <a:spcBef>
                  <a:spcPct val="20000"/>
                </a:spcBef>
                <a:spcAft>
                  <a:spcPct val="0"/>
                </a:spcAft>
                <a:buClrTx/>
                <a:buSzTx/>
                <a:buFontTx/>
                <a:buNone/>
                <a:tabLst/>
                <a:defRPr/>
              </a:pPr>
              <a:r>
                <a:rPr kumimoji="1" lang="zh-CN" altLang="en-US" sz="2400" b="1" i="0" u="none" strike="noStrike" kern="0" cap="none" spc="0" normalizeH="0" baseline="0" noProof="0" dirty="0">
                  <a:ln>
                    <a:noFill/>
                  </a:ln>
                  <a:solidFill>
                    <a:srgbClr val="080808"/>
                  </a:solidFill>
                  <a:effectLst/>
                  <a:uLnTx/>
                  <a:uFillTx/>
                  <a:latin typeface="+mj-ea"/>
                  <a:ea typeface="+mj-ea"/>
                </a:rPr>
                <a:t>活动就绪          静止就绪</a:t>
              </a:r>
            </a:p>
            <a:p>
              <a:pPr marL="0" marR="0" lvl="0" indent="0" defTabSz="914400" eaLnBrk="1" fontAlgn="base" latinLnBrk="0" hangingPunct="1">
                <a:lnSpc>
                  <a:spcPct val="100000"/>
                </a:lnSpc>
                <a:spcBef>
                  <a:spcPct val="20000"/>
                </a:spcBef>
                <a:spcAft>
                  <a:spcPct val="0"/>
                </a:spcAft>
                <a:buClrTx/>
                <a:buSzTx/>
                <a:buFontTx/>
                <a:buNone/>
                <a:tabLst/>
                <a:defRPr/>
              </a:pPr>
              <a:r>
                <a:rPr kumimoji="1" lang="zh-CN" altLang="en-US" sz="2400" b="1" i="0" u="none" strike="noStrike" kern="0" cap="none" spc="0" normalizeH="0" baseline="0" noProof="0" dirty="0">
                  <a:ln>
                    <a:noFill/>
                  </a:ln>
                  <a:solidFill>
                    <a:srgbClr val="080808"/>
                  </a:solidFill>
                  <a:effectLst/>
                  <a:uLnTx/>
                  <a:uFillTx/>
                  <a:latin typeface="+mj-ea"/>
                  <a:ea typeface="+mj-ea"/>
                </a:rPr>
                <a:t>活动阻塞          静止阻塞</a:t>
              </a:r>
            </a:p>
            <a:p>
              <a:pPr marL="0" marR="0" lvl="0" indent="0" defTabSz="914400" eaLnBrk="1" fontAlgn="base" latinLnBrk="0" hangingPunct="1">
                <a:lnSpc>
                  <a:spcPct val="100000"/>
                </a:lnSpc>
                <a:spcBef>
                  <a:spcPct val="20000"/>
                </a:spcBef>
                <a:spcAft>
                  <a:spcPct val="0"/>
                </a:spcAft>
                <a:buClrTx/>
                <a:buSzTx/>
                <a:buFontTx/>
                <a:buNone/>
                <a:tabLst/>
                <a:defRPr/>
              </a:pPr>
              <a:endParaRPr kumimoji="1" lang="en-US" altLang="zh-CN" sz="2400" b="1" i="0" u="none" strike="noStrike" kern="0" cap="none" spc="0" normalizeH="0" baseline="0" noProof="0" dirty="0">
                <a:ln>
                  <a:noFill/>
                </a:ln>
                <a:solidFill>
                  <a:srgbClr val="080808"/>
                </a:solidFill>
                <a:effectLst/>
                <a:uLnTx/>
                <a:uFillTx/>
                <a:latin typeface="+mj-ea"/>
                <a:ea typeface="+mj-ea"/>
              </a:endParaRPr>
            </a:p>
          </p:txBody>
        </p:sp>
        <p:sp>
          <p:nvSpPr>
            <p:cNvPr id="19" name="AutoShape 7">
              <a:extLst>
                <a:ext uri="{FF2B5EF4-FFF2-40B4-BE49-F238E27FC236}">
                  <a16:creationId xmlns:a16="http://schemas.microsoft.com/office/drawing/2014/main" id="{B3809ED6-0B47-47F2-83B3-38A31AD36BEE}"/>
                </a:ext>
              </a:extLst>
            </p:cNvPr>
            <p:cNvSpPr>
              <a:spLocks/>
            </p:cNvSpPr>
            <p:nvPr/>
          </p:nvSpPr>
          <p:spPr bwMode="auto">
            <a:xfrm>
              <a:off x="1392" y="2640"/>
              <a:ext cx="171" cy="864"/>
            </a:xfrm>
            <a:prstGeom prst="leftBrace">
              <a:avLst>
                <a:gd name="adj1" fmla="val 42105"/>
                <a:gd name="adj2" fmla="val 50000"/>
              </a:avLst>
            </a:prstGeom>
            <a:noFill/>
            <a:ln w="9525">
              <a:solidFill>
                <a:srgbClr val="08080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Tx/>
                <a:buSzTx/>
                <a:buFontTx/>
                <a:buChar char="•"/>
                <a:tabLst/>
                <a:defRPr/>
              </a:pPr>
              <a:endParaRPr kumimoji="1" lang="zh-CN" altLang="zh-CN" sz="2400" b="1" i="0" u="none" strike="noStrike" kern="0" cap="none" spc="0" normalizeH="0" baseline="0" noProof="0">
                <a:ln>
                  <a:noFill/>
                </a:ln>
                <a:solidFill>
                  <a:srgbClr val="080808"/>
                </a:solidFill>
                <a:effectLst/>
                <a:uLnTx/>
                <a:uFillTx/>
                <a:latin typeface="+mj-ea"/>
                <a:ea typeface="+mj-ea"/>
              </a:endParaRPr>
            </a:p>
          </p:txBody>
        </p:sp>
        <p:sp>
          <p:nvSpPr>
            <p:cNvPr id="20" name="Line 8">
              <a:extLst>
                <a:ext uri="{FF2B5EF4-FFF2-40B4-BE49-F238E27FC236}">
                  <a16:creationId xmlns:a16="http://schemas.microsoft.com/office/drawing/2014/main" id="{14C0C8CC-F603-4DA2-BDA3-D1260F062602}"/>
                </a:ext>
              </a:extLst>
            </p:cNvPr>
            <p:cNvSpPr>
              <a:spLocks noChangeShapeType="1"/>
            </p:cNvSpPr>
            <p:nvPr/>
          </p:nvSpPr>
          <p:spPr bwMode="auto">
            <a:xfrm>
              <a:off x="2064" y="2832"/>
              <a:ext cx="305" cy="0"/>
            </a:xfrm>
            <a:prstGeom prst="line">
              <a:avLst/>
            </a:prstGeom>
            <a:noFill/>
            <a:ln w="9525">
              <a:solidFill>
                <a:srgbClr val="A5002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latin typeface="+mj-ea"/>
                <a:ea typeface="+mj-ea"/>
              </a:endParaRPr>
            </a:p>
          </p:txBody>
        </p:sp>
        <p:sp>
          <p:nvSpPr>
            <p:cNvPr id="21" name="Line 9">
              <a:extLst>
                <a:ext uri="{FF2B5EF4-FFF2-40B4-BE49-F238E27FC236}">
                  <a16:creationId xmlns:a16="http://schemas.microsoft.com/office/drawing/2014/main" id="{3E0230B1-DBBB-471C-9C3F-8957CDF80141}"/>
                </a:ext>
              </a:extLst>
            </p:cNvPr>
            <p:cNvSpPr>
              <a:spLocks noChangeShapeType="1"/>
            </p:cNvSpPr>
            <p:nvPr/>
          </p:nvSpPr>
          <p:spPr bwMode="auto">
            <a:xfrm>
              <a:off x="2448" y="3360"/>
              <a:ext cx="349" cy="0"/>
            </a:xfrm>
            <a:prstGeom prst="line">
              <a:avLst/>
            </a:prstGeom>
            <a:noFill/>
            <a:ln w="9525">
              <a:solidFill>
                <a:srgbClr val="A5002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latin typeface="+mj-ea"/>
                <a:ea typeface="+mj-ea"/>
              </a:endParaRPr>
            </a:p>
          </p:txBody>
        </p:sp>
        <p:sp>
          <p:nvSpPr>
            <p:cNvPr id="22" name="Line 11">
              <a:extLst>
                <a:ext uri="{FF2B5EF4-FFF2-40B4-BE49-F238E27FC236}">
                  <a16:creationId xmlns:a16="http://schemas.microsoft.com/office/drawing/2014/main" id="{13E2A943-0D52-4A64-8E4B-E4BADFD6C96E}"/>
                </a:ext>
              </a:extLst>
            </p:cNvPr>
            <p:cNvSpPr>
              <a:spLocks noChangeShapeType="1"/>
            </p:cNvSpPr>
            <p:nvPr/>
          </p:nvSpPr>
          <p:spPr bwMode="auto">
            <a:xfrm>
              <a:off x="2448" y="3120"/>
              <a:ext cx="306" cy="0"/>
            </a:xfrm>
            <a:prstGeom prst="line">
              <a:avLst/>
            </a:prstGeom>
            <a:noFill/>
            <a:ln w="9525">
              <a:solidFill>
                <a:srgbClr val="A5002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latin typeface="+mj-ea"/>
                <a:ea typeface="+mj-ea"/>
              </a:endParaRPr>
            </a:p>
          </p:txBody>
        </p:sp>
      </p:grpSp>
      <p:sp>
        <p:nvSpPr>
          <p:cNvPr id="23" name="AutoShape 18">
            <a:extLst>
              <a:ext uri="{FF2B5EF4-FFF2-40B4-BE49-F238E27FC236}">
                <a16:creationId xmlns:a16="http://schemas.microsoft.com/office/drawing/2014/main" id="{CC4922E2-AC38-4617-B449-32B0B14D70AC}"/>
              </a:ext>
            </a:extLst>
          </p:cNvPr>
          <p:cNvSpPr>
            <a:spLocks noChangeArrowheads="1"/>
          </p:cNvSpPr>
          <p:nvPr/>
        </p:nvSpPr>
        <p:spPr bwMode="auto">
          <a:xfrm>
            <a:off x="876300" y="5061012"/>
            <a:ext cx="7391400" cy="1447800"/>
          </a:xfrm>
          <a:prstGeom prst="horizontalScroll">
            <a:avLst>
              <a:gd name="adj" fmla="val 12500"/>
            </a:avLst>
          </a:prstGeom>
          <a:solidFill>
            <a:srgbClr val="00FFFF"/>
          </a:solidFill>
          <a:ln w="9525" algn="ctr">
            <a:solidFill>
              <a:srgbClr val="FF0000"/>
            </a:solidFill>
            <a:round/>
            <a:headEnd/>
            <a:tailEnd/>
          </a:ln>
          <a:effectLst>
            <a:outerShdw dist="20000" dir="5400000" rotWithShape="0">
              <a:srgbClr val="000000">
                <a:alpha val="37999"/>
              </a:srgbClr>
            </a:outerShdw>
          </a:effec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pPr>
            <a:r>
              <a:rPr kumimoji="1" lang="zh-CN" altLang="en-US" sz="2400" b="1">
                <a:solidFill>
                  <a:srgbClr val="000000"/>
                </a:solidFill>
                <a:latin typeface="+mj-ea"/>
                <a:ea typeface="+mj-ea"/>
              </a:rPr>
              <a:t>调用挂起原语的进程只能挂起自己或其子孙进程！</a:t>
            </a:r>
          </a:p>
        </p:txBody>
      </p:sp>
    </p:spTree>
    <p:extLst>
      <p:ext uri="{BB962C8B-B14F-4D97-AF65-F5344CB8AC3E}">
        <p14:creationId xmlns:p14="http://schemas.microsoft.com/office/powerpoint/2010/main" val="1203878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animEffect transition="in" filter="fade">
                                      <p:cBhvr>
                                        <p:cTn id="7" dur="10"/>
                                        <p:tgtEl>
                                          <p:spTgt spid="1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4" end="4"/>
                                            </p:txEl>
                                          </p:spTgt>
                                        </p:tgtEl>
                                        <p:attrNameLst>
                                          <p:attrName>style.visibility</p:attrName>
                                        </p:attrNameLst>
                                      </p:cBhvr>
                                      <p:to>
                                        <p:strVal val="visible"/>
                                      </p:to>
                                    </p:set>
                                    <p:animEffect transition="in" filter="fade">
                                      <p:cBhvr>
                                        <p:cTn id="12" dur="10"/>
                                        <p:tgtEl>
                                          <p:spTgt spid="1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10" fill="hold"/>
                                        <p:tgtEl>
                                          <p:spTgt spid="17"/>
                                        </p:tgtEl>
                                        <p:attrNameLst>
                                          <p:attrName>ppt_x</p:attrName>
                                        </p:attrNameLst>
                                      </p:cBhvr>
                                      <p:tavLst>
                                        <p:tav tm="0">
                                          <p:val>
                                            <p:strVal val="0-#ppt_w/2"/>
                                          </p:val>
                                        </p:tav>
                                        <p:tav tm="100000">
                                          <p:val>
                                            <p:strVal val="#ppt_x"/>
                                          </p:val>
                                        </p:tav>
                                      </p:tavLst>
                                    </p:anim>
                                    <p:anim calcmode="lin" valueType="num">
                                      <p:cBhvr additive="base">
                                        <p:cTn id="18" dur="1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xEl>
                                              <p:pRg st="7" end="7"/>
                                            </p:txEl>
                                          </p:spTgt>
                                        </p:tgtEl>
                                        <p:attrNameLst>
                                          <p:attrName>style.visibility</p:attrName>
                                        </p:attrNameLst>
                                      </p:cBhvr>
                                      <p:to>
                                        <p:strVal val="visible"/>
                                      </p:to>
                                    </p:set>
                                    <p:animEffect transition="in" filter="fade">
                                      <p:cBhvr>
                                        <p:cTn id="23" dur="10"/>
                                        <p:tgtEl>
                                          <p:spTgt spid="16">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xEl>
                                              <p:pRg st="8" end="8"/>
                                            </p:txEl>
                                          </p:spTgt>
                                        </p:tgtEl>
                                        <p:attrNameLst>
                                          <p:attrName>style.visibility</p:attrName>
                                        </p:attrNameLst>
                                      </p:cBhvr>
                                      <p:to>
                                        <p:strVal val="visible"/>
                                      </p:to>
                                    </p:set>
                                    <p:animEffect transition="in" filter="fade">
                                      <p:cBhvr>
                                        <p:cTn id="28" dur="10"/>
                                        <p:tgtEl>
                                          <p:spTgt spid="16">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checkerboard(across)">
                                      <p:cBhvr>
                                        <p:cTn id="33"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23" grpId="0" animBg="1"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7661DD0-C85A-4505-B68D-16AFD4741C2A}"/>
              </a:ext>
            </a:extLst>
          </p:cNvPr>
          <p:cNvSpPr>
            <a:spLocks noGrp="1"/>
          </p:cNvSpPr>
          <p:nvPr>
            <p:ph idx="1"/>
          </p:nvPr>
        </p:nvSpPr>
        <p:spPr/>
        <p:txBody>
          <a:bodyPr/>
          <a:lstStyle/>
          <a:p>
            <a:r>
              <a:rPr lang="zh-CN" altLang="en-US" sz="2400" dirty="0">
                <a:solidFill>
                  <a:srgbClr val="FF0000"/>
                </a:solidFill>
                <a:latin typeface="Arial" panose="020B0604020202020204" pitchFamily="34" charset="0"/>
              </a:rPr>
              <a:t>阻塞</a:t>
            </a:r>
            <a:r>
              <a:rPr lang="zh-CN" altLang="en-US" sz="2400" dirty="0">
                <a:latin typeface="Arial" panose="020B0604020202020204" pitchFamily="34" charset="0"/>
              </a:rPr>
              <a:t>：正在执行的进程</a:t>
            </a:r>
            <a:r>
              <a:rPr lang="zh-CN" altLang="en-US" sz="2400" dirty="0">
                <a:highlight>
                  <a:srgbClr val="FFFF00"/>
                </a:highlight>
                <a:latin typeface="Arial" panose="020B0604020202020204" pitchFamily="34" charset="0"/>
              </a:rPr>
              <a:t>由于发生某事件（如</a:t>
            </a:r>
            <a:r>
              <a:rPr lang="en-US" altLang="zh-CN" sz="2400" dirty="0">
                <a:highlight>
                  <a:srgbClr val="FFFF00"/>
                </a:highlight>
                <a:latin typeface="Arial" panose="020B0604020202020204" pitchFamily="34" charset="0"/>
              </a:rPr>
              <a:t>I/O</a:t>
            </a:r>
            <a:r>
              <a:rPr lang="zh-CN" altLang="en-US" sz="2400" dirty="0">
                <a:highlight>
                  <a:srgbClr val="FFFF00"/>
                </a:highlight>
                <a:latin typeface="Arial" panose="020B0604020202020204" pitchFamily="34" charset="0"/>
              </a:rPr>
              <a:t>请求、申请缓冲区失败等）</a:t>
            </a:r>
            <a:r>
              <a:rPr lang="zh-CN" altLang="en-US" sz="2400" dirty="0">
                <a:latin typeface="Arial" panose="020B0604020202020204" pitchFamily="34" charset="0"/>
              </a:rPr>
              <a:t>暂时无法继续执行。此时引起进程调度，</a:t>
            </a:r>
            <a:r>
              <a:rPr lang="en-US" altLang="zh-CN" sz="2400" dirty="0">
                <a:latin typeface="Arial" panose="020B0604020202020204" pitchFamily="34" charset="0"/>
              </a:rPr>
              <a:t>OS</a:t>
            </a:r>
            <a:r>
              <a:rPr lang="zh-CN" altLang="en-US" sz="2400" dirty="0">
                <a:latin typeface="Arial" panose="020B0604020202020204" pitchFamily="34" charset="0"/>
              </a:rPr>
              <a:t>把处理机分配给另一个就绪进程，而让受阻进程处于暂停状态，一般将这种状态称为阻塞状态。</a:t>
            </a:r>
            <a:endParaRPr lang="en-US" altLang="zh-CN" sz="2400" dirty="0">
              <a:latin typeface="Arial" panose="020B0604020202020204" pitchFamily="34" charset="0"/>
            </a:endParaRPr>
          </a:p>
          <a:p>
            <a:r>
              <a:rPr lang="zh-CN" altLang="en-US" sz="2400" dirty="0">
                <a:solidFill>
                  <a:srgbClr val="FF0000"/>
                </a:solidFill>
                <a:latin typeface="Arial" panose="020B0604020202020204" pitchFamily="34" charset="0"/>
              </a:rPr>
              <a:t>挂起</a:t>
            </a:r>
            <a:r>
              <a:rPr lang="zh-CN" altLang="en-US" sz="2400" dirty="0">
                <a:latin typeface="Arial" panose="020B0604020202020204" pitchFamily="34" charset="0"/>
              </a:rPr>
              <a:t>：</a:t>
            </a:r>
            <a:r>
              <a:rPr lang="zh-CN" altLang="en-US" sz="2400" dirty="0">
                <a:highlight>
                  <a:srgbClr val="FFFF00"/>
                </a:highlight>
                <a:latin typeface="Arial" panose="020B0604020202020204" pitchFamily="34" charset="0"/>
              </a:rPr>
              <a:t>由于系统和用户的需要</a:t>
            </a:r>
            <a:r>
              <a:rPr lang="zh-CN" altLang="en-US" sz="2400" dirty="0">
                <a:latin typeface="Arial" panose="020B0604020202020204" pitchFamily="34" charset="0"/>
              </a:rPr>
              <a:t>引入了挂起的操作，进程被挂起意味着该进程处于静止状态。如果进程正在执行，它将暂停执行，若原本处于就绪状态，则该进程此时暂不接受调度。</a:t>
            </a:r>
            <a:endParaRPr lang="en-US" altLang="zh-CN" sz="2400" dirty="0">
              <a:latin typeface="Arial" panose="020B0604020202020204" pitchFamily="34" charset="0"/>
            </a:endParaRPr>
          </a:p>
          <a:p>
            <a:r>
              <a:rPr lang="zh-CN" altLang="en-US" dirty="0">
                <a:solidFill>
                  <a:srgbClr val="FF0000"/>
                </a:solidFill>
                <a:latin typeface="Arial" panose="020B0604020202020204" pitchFamily="34" charset="0"/>
              </a:rPr>
              <a:t>共同点</a:t>
            </a:r>
            <a:r>
              <a:rPr lang="zh-CN" altLang="en-US" dirty="0">
                <a:latin typeface="Arial" panose="020B0604020202020204" pitchFamily="34" charset="0"/>
              </a:rPr>
              <a:t>： </a:t>
            </a:r>
            <a:endParaRPr lang="en-US" altLang="zh-CN" dirty="0">
              <a:latin typeface="Arial" panose="020B0604020202020204" pitchFamily="34" charset="0"/>
            </a:endParaRPr>
          </a:p>
          <a:p>
            <a:pPr lvl="1"/>
            <a:r>
              <a:rPr lang="en-US" altLang="zh-CN" dirty="0">
                <a:latin typeface="Arial" panose="020B0604020202020204" pitchFamily="34" charset="0"/>
              </a:rPr>
              <a:t>1. </a:t>
            </a:r>
            <a:r>
              <a:rPr lang="zh-CN" altLang="en-US" dirty="0">
                <a:latin typeface="Arial" panose="020B0604020202020204" pitchFamily="34" charset="0"/>
              </a:rPr>
              <a:t>进程都暂停执行</a:t>
            </a:r>
            <a:endParaRPr lang="en-US" altLang="zh-CN" dirty="0">
              <a:latin typeface="Arial" panose="020B0604020202020204" pitchFamily="34" charset="0"/>
            </a:endParaRPr>
          </a:p>
          <a:p>
            <a:pPr lvl="1"/>
            <a:r>
              <a:rPr lang="en-US" altLang="zh-CN" dirty="0">
                <a:latin typeface="Arial" panose="020B0604020202020204" pitchFamily="34" charset="0"/>
              </a:rPr>
              <a:t>2. </a:t>
            </a:r>
            <a:r>
              <a:rPr lang="zh-CN" altLang="en-US" dirty="0">
                <a:latin typeface="Arial" panose="020B0604020202020204" pitchFamily="34" charset="0"/>
              </a:rPr>
              <a:t>进程都释放</a:t>
            </a:r>
            <a:r>
              <a:rPr lang="en-US" altLang="zh-CN" dirty="0">
                <a:latin typeface="Arial" panose="020B0604020202020204" pitchFamily="34" charset="0"/>
              </a:rPr>
              <a:t>CPU</a:t>
            </a:r>
            <a:r>
              <a:rPr lang="zh-CN" altLang="en-US" dirty="0">
                <a:latin typeface="Arial" panose="020B0604020202020204" pitchFamily="34" charset="0"/>
              </a:rPr>
              <a:t>，即两个过程都会涉及上下文切换</a:t>
            </a:r>
            <a:endParaRPr lang="en-US" altLang="zh-CN" dirty="0">
              <a:latin typeface="Arial" panose="020B0604020202020204" pitchFamily="34" charset="0"/>
            </a:endParaRPr>
          </a:p>
        </p:txBody>
      </p:sp>
      <p:sp>
        <p:nvSpPr>
          <p:cNvPr id="3" name="标题 2">
            <a:extLst>
              <a:ext uri="{FF2B5EF4-FFF2-40B4-BE49-F238E27FC236}">
                <a16:creationId xmlns:a16="http://schemas.microsoft.com/office/drawing/2014/main" id="{F07F2A67-DAAF-43F7-A0B4-65EEC5B38C37}"/>
              </a:ext>
            </a:extLst>
          </p:cNvPr>
          <p:cNvSpPr>
            <a:spLocks noGrp="1"/>
          </p:cNvSpPr>
          <p:nvPr>
            <p:ph type="title"/>
          </p:nvPr>
        </p:nvSpPr>
        <p:spPr/>
        <p:txBody>
          <a:bodyPr/>
          <a:lstStyle/>
          <a:p>
            <a:r>
              <a:rPr lang="zh-CN" altLang="en-US" dirty="0"/>
              <a:t>思考：挂起和阻塞的区别</a:t>
            </a:r>
          </a:p>
        </p:txBody>
      </p:sp>
    </p:spTree>
    <p:extLst>
      <p:ext uri="{BB962C8B-B14F-4D97-AF65-F5344CB8AC3E}">
        <p14:creationId xmlns:p14="http://schemas.microsoft.com/office/powerpoint/2010/main" val="2279690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9C92706-0342-4F5B-BF09-D7D034615D37}"/>
              </a:ext>
            </a:extLst>
          </p:cNvPr>
          <p:cNvSpPr>
            <a:spLocks noGrp="1"/>
          </p:cNvSpPr>
          <p:nvPr>
            <p:ph idx="1"/>
          </p:nvPr>
        </p:nvSpPr>
        <p:spPr>
          <a:xfrm>
            <a:off x="712178" y="1240884"/>
            <a:ext cx="8077986" cy="5157643"/>
          </a:xfrm>
        </p:spPr>
        <p:txBody>
          <a:bodyPr/>
          <a:lstStyle/>
          <a:p>
            <a:pPr lvl="0">
              <a:buClr>
                <a:srgbClr val="4A66AC">
                  <a:lumMod val="75000"/>
                </a:srgbClr>
              </a:buClr>
            </a:pPr>
            <a:r>
              <a:rPr lang="zh-CN" altLang="en-US" dirty="0">
                <a:solidFill>
                  <a:srgbClr val="FF0000"/>
                </a:solidFill>
                <a:latin typeface="Arial" panose="020B0604020202020204" pitchFamily="34" charset="0"/>
              </a:rPr>
              <a:t>不同点</a:t>
            </a:r>
            <a:r>
              <a:rPr lang="zh-CN" altLang="en-US" dirty="0">
                <a:latin typeface="Arial" panose="020B0604020202020204" pitchFamily="34" charset="0"/>
              </a:rPr>
              <a:t>：</a:t>
            </a:r>
            <a:endParaRPr lang="en-US" altLang="zh-CN" dirty="0">
              <a:latin typeface="Arial" panose="020B0604020202020204" pitchFamily="34" charset="0"/>
            </a:endParaRPr>
          </a:p>
          <a:p>
            <a:pPr lvl="1">
              <a:buClr>
                <a:srgbClr val="4A66AC">
                  <a:lumMod val="75000"/>
                </a:srgbClr>
              </a:buClr>
            </a:pPr>
            <a:r>
              <a:rPr lang="zh-CN" altLang="en-US" dirty="0">
                <a:latin typeface="Arial" panose="020B0604020202020204" pitchFamily="34" charset="0"/>
              </a:rPr>
              <a:t> </a:t>
            </a:r>
            <a:r>
              <a:rPr lang="en-US" altLang="zh-CN" dirty="0">
                <a:highlight>
                  <a:srgbClr val="FFFF00"/>
                </a:highlight>
                <a:latin typeface="Arial" panose="020B0604020202020204" pitchFamily="34" charset="0"/>
              </a:rPr>
              <a:t>1. </a:t>
            </a:r>
            <a:r>
              <a:rPr lang="zh-CN" altLang="en-US" dirty="0">
                <a:highlight>
                  <a:srgbClr val="FFFF00"/>
                </a:highlight>
                <a:latin typeface="Arial" panose="020B0604020202020204" pitchFamily="34" charset="0"/>
              </a:rPr>
              <a:t>对系统资源占用不同</a:t>
            </a:r>
            <a:r>
              <a:rPr lang="zh-CN" altLang="en-US" dirty="0">
                <a:latin typeface="Arial" panose="020B0604020202020204" pitchFamily="34" charset="0"/>
              </a:rPr>
              <a:t>：虽然都释放了</a:t>
            </a:r>
            <a:r>
              <a:rPr lang="en-US" altLang="zh-CN" dirty="0">
                <a:latin typeface="Arial" panose="020B0604020202020204" pitchFamily="34" charset="0"/>
              </a:rPr>
              <a:t>CPU</a:t>
            </a:r>
            <a:r>
              <a:rPr lang="zh-CN" altLang="en-US" dirty="0">
                <a:latin typeface="Arial" panose="020B0604020202020204" pitchFamily="34" charset="0"/>
              </a:rPr>
              <a:t>，但阻塞的进程仍处于内存中，而挂起的进程通过“对换”技术被换出到外存（磁盘）中。</a:t>
            </a:r>
            <a:endParaRPr lang="en-US" altLang="zh-CN" dirty="0">
              <a:latin typeface="Arial" panose="020B0604020202020204" pitchFamily="34" charset="0"/>
            </a:endParaRPr>
          </a:p>
          <a:p>
            <a:pPr lvl="1">
              <a:buClr>
                <a:srgbClr val="4A66AC">
                  <a:lumMod val="75000"/>
                </a:srgbClr>
              </a:buClr>
            </a:pPr>
            <a:r>
              <a:rPr lang="zh-CN" altLang="en-US" dirty="0">
                <a:latin typeface="Arial" panose="020B0604020202020204" pitchFamily="34" charset="0"/>
              </a:rPr>
              <a:t> </a:t>
            </a:r>
            <a:r>
              <a:rPr lang="en-US" altLang="zh-CN" dirty="0">
                <a:latin typeface="Arial" panose="020B0604020202020204" pitchFamily="34" charset="0"/>
              </a:rPr>
              <a:t>2. </a:t>
            </a:r>
            <a:r>
              <a:rPr lang="zh-CN" altLang="en-US" dirty="0">
                <a:highlight>
                  <a:srgbClr val="FFFF00"/>
                </a:highlight>
                <a:latin typeface="Arial" panose="020B0604020202020204" pitchFamily="34" charset="0"/>
              </a:rPr>
              <a:t>发生时机不同</a:t>
            </a:r>
            <a:r>
              <a:rPr lang="zh-CN" altLang="en-US" dirty="0">
                <a:latin typeface="Arial" panose="020B0604020202020204" pitchFamily="34" charset="0"/>
              </a:rPr>
              <a:t>：阻塞一般在进程等待资源（</a:t>
            </a:r>
            <a:r>
              <a:rPr lang="en-US" altLang="zh-CN" dirty="0">
                <a:latin typeface="Arial" panose="020B0604020202020204" pitchFamily="34" charset="0"/>
              </a:rPr>
              <a:t>IO</a:t>
            </a:r>
            <a:r>
              <a:rPr lang="zh-CN" altLang="en-US" dirty="0">
                <a:latin typeface="Arial" panose="020B0604020202020204" pitchFamily="34" charset="0"/>
              </a:rPr>
              <a:t>资源、信号量等）时发生；而挂起是由于用户和系统的需要，例如，终端用户需要暂停程序研究其执行情况或对其进行修改、</a:t>
            </a:r>
            <a:r>
              <a:rPr lang="en-US" altLang="zh-CN" dirty="0">
                <a:latin typeface="Arial" panose="020B0604020202020204" pitchFamily="34" charset="0"/>
              </a:rPr>
              <a:t>OS</a:t>
            </a:r>
            <a:r>
              <a:rPr lang="zh-CN" altLang="en-US" dirty="0">
                <a:latin typeface="Arial" panose="020B0604020202020204" pitchFamily="34" charset="0"/>
              </a:rPr>
              <a:t>为了提高内存利用率需要将暂时不能运行的进程（处于就绪或阻塞队列的进程）调出到磁盘 </a:t>
            </a:r>
            <a:endParaRPr lang="en-US" altLang="zh-CN" dirty="0">
              <a:latin typeface="Arial" panose="020B0604020202020204" pitchFamily="34" charset="0"/>
            </a:endParaRPr>
          </a:p>
          <a:p>
            <a:pPr lvl="1">
              <a:buClr>
                <a:srgbClr val="4A66AC">
                  <a:lumMod val="75000"/>
                </a:srgbClr>
              </a:buClr>
            </a:pPr>
            <a:r>
              <a:rPr lang="en-US" altLang="zh-CN" dirty="0">
                <a:highlight>
                  <a:srgbClr val="FFFF00"/>
                </a:highlight>
                <a:latin typeface="Arial" panose="020B0604020202020204" pitchFamily="34" charset="0"/>
              </a:rPr>
              <a:t>3. </a:t>
            </a:r>
            <a:r>
              <a:rPr lang="zh-CN" altLang="en-US" dirty="0">
                <a:highlight>
                  <a:srgbClr val="FFFF00"/>
                </a:highlight>
                <a:latin typeface="Arial" panose="020B0604020202020204" pitchFamily="34" charset="0"/>
              </a:rPr>
              <a:t>恢复时机不同：</a:t>
            </a:r>
            <a:r>
              <a:rPr lang="zh-CN" altLang="en-US" dirty="0">
                <a:latin typeface="Arial" panose="020B0604020202020204" pitchFamily="34" charset="0"/>
              </a:rPr>
              <a:t>阻塞要在等待的资源得到满足（例如获得了锁）后，才会进入就绪状态，等待被调度而执行；被挂起的进程由将其挂起的对象（如用户、系统）在时机符合时（调试结束、被调度进程选中需要重新执行）将其激活</a:t>
            </a:r>
          </a:p>
          <a:p>
            <a:endParaRPr lang="zh-CN" altLang="en-US" dirty="0"/>
          </a:p>
        </p:txBody>
      </p:sp>
      <p:sp>
        <p:nvSpPr>
          <p:cNvPr id="3" name="标题 2">
            <a:extLst>
              <a:ext uri="{FF2B5EF4-FFF2-40B4-BE49-F238E27FC236}">
                <a16:creationId xmlns:a16="http://schemas.microsoft.com/office/drawing/2014/main" id="{E954C48D-156A-4E49-876B-0AA06B5AC21E}"/>
              </a:ext>
            </a:extLst>
          </p:cNvPr>
          <p:cNvSpPr>
            <a:spLocks noGrp="1"/>
          </p:cNvSpPr>
          <p:nvPr>
            <p:ph type="title"/>
          </p:nvPr>
        </p:nvSpPr>
        <p:spPr/>
        <p:txBody>
          <a:bodyPr/>
          <a:lstStyle/>
          <a:p>
            <a:r>
              <a:rPr lang="zh-CN" altLang="en-US" dirty="0"/>
              <a:t>思考：挂起和阻塞的区别</a:t>
            </a:r>
          </a:p>
        </p:txBody>
      </p:sp>
    </p:spTree>
    <p:extLst>
      <p:ext uri="{BB962C8B-B14F-4D97-AF65-F5344CB8AC3E}">
        <p14:creationId xmlns:p14="http://schemas.microsoft.com/office/powerpoint/2010/main" val="152677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331E61B-FE07-4DAD-B30A-57A412293F37}"/>
              </a:ext>
            </a:extLst>
          </p:cNvPr>
          <p:cNvSpPr>
            <a:spLocks noGrp="1"/>
          </p:cNvSpPr>
          <p:nvPr>
            <p:ph type="title"/>
          </p:nvPr>
        </p:nvSpPr>
        <p:spPr/>
        <p:txBody>
          <a:bodyPr/>
          <a:lstStyle/>
          <a:p>
            <a:r>
              <a:rPr lang="zh-CN" altLang="en-US" dirty="0"/>
              <a:t>进程的激活</a:t>
            </a:r>
          </a:p>
        </p:txBody>
      </p:sp>
      <p:sp>
        <p:nvSpPr>
          <p:cNvPr id="4" name="Rectangle 3">
            <a:extLst>
              <a:ext uri="{FF2B5EF4-FFF2-40B4-BE49-F238E27FC236}">
                <a16:creationId xmlns:a16="http://schemas.microsoft.com/office/drawing/2014/main" id="{AE1B5772-1662-4D13-B11A-FAB45C3CBA25}"/>
              </a:ext>
            </a:extLst>
          </p:cNvPr>
          <p:cNvSpPr txBox="1">
            <a:spLocks noRot="1" noChangeArrowheads="1"/>
          </p:cNvSpPr>
          <p:nvPr/>
        </p:nvSpPr>
        <p:spPr>
          <a:xfrm>
            <a:off x="457200" y="1386446"/>
            <a:ext cx="8305800" cy="487680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gn="just">
              <a:lnSpc>
                <a:spcPct val="110000"/>
              </a:lnSpc>
              <a:buFont typeface="Wingdings 2" panose="05020102010507070707" pitchFamily="18" charset="2"/>
              <a:buNone/>
            </a:pPr>
            <a:r>
              <a:rPr lang="en-US" altLang="zh-CN" sz="2800" b="1"/>
              <a:t>①</a:t>
            </a:r>
            <a:r>
              <a:rPr kumimoji="1" lang="zh-CN" altLang="en-US" sz="2800" b="1"/>
              <a:t>当发生激活进程的事件时，例如，父进程或用户进程请求激活指定进程，系统将利用激活原语</a:t>
            </a:r>
            <a:r>
              <a:rPr kumimoji="1" lang="en-US" altLang="zh-CN" sz="2800" b="1"/>
              <a:t>active( )</a:t>
            </a:r>
            <a:r>
              <a:rPr kumimoji="1" lang="zh-CN" altLang="en-US" sz="2800" b="1"/>
              <a:t>将指定进程激活。</a:t>
            </a:r>
            <a:r>
              <a:rPr lang="zh-CN" altLang="en-US" sz="2800" b="1">
                <a:solidFill>
                  <a:schemeClr val="folHlink"/>
                </a:solidFill>
              </a:rPr>
              <a:t> （激活是被动行为）</a:t>
            </a:r>
            <a:endParaRPr lang="zh-CN" altLang="en-US" sz="2800" b="1"/>
          </a:p>
          <a:p>
            <a:pPr algn="just">
              <a:lnSpc>
                <a:spcPct val="110000"/>
              </a:lnSpc>
              <a:buFont typeface="Wingdings 2" panose="05020102010507070707" pitchFamily="18" charset="2"/>
              <a:buNone/>
            </a:pPr>
            <a:r>
              <a:rPr lang="zh-CN" altLang="en-US" sz="2800" b="1"/>
              <a:t>②系统利用激活原语</a:t>
            </a:r>
            <a:r>
              <a:rPr lang="en-US" altLang="zh-CN" sz="2800" b="1"/>
              <a:t>active( )</a:t>
            </a:r>
            <a:r>
              <a:rPr lang="zh-CN" altLang="en-US" sz="2800" b="1"/>
              <a:t>将指定进程激活：</a:t>
            </a:r>
            <a:endParaRPr lang="en-US" altLang="zh-CN" sz="2800" b="1"/>
          </a:p>
          <a:p>
            <a:pPr>
              <a:buClr>
                <a:schemeClr val="hlink"/>
              </a:buClr>
              <a:buSzTx/>
              <a:buFont typeface="Wingdings" panose="05000000000000000000" pitchFamily="2" charset="2"/>
              <a:buChar char="Ø"/>
            </a:pPr>
            <a:r>
              <a:rPr lang="zh-CN" altLang="en-US" sz="2800" b="1"/>
              <a:t>检查将要被挂起的进程的状态：</a:t>
            </a:r>
          </a:p>
          <a:p>
            <a:pPr>
              <a:buClr>
                <a:schemeClr val="tx1"/>
              </a:buClr>
              <a:buFont typeface="Wingdings" panose="05000000000000000000" pitchFamily="2" charset="2"/>
              <a:buChar char="Ø"/>
            </a:pPr>
            <a:endParaRPr lang="zh-CN" altLang="en-US" sz="2800" b="1"/>
          </a:p>
          <a:p>
            <a:pPr>
              <a:buClr>
                <a:schemeClr val="tx1"/>
              </a:buClr>
              <a:buFont typeface="Wingdings" panose="05000000000000000000" pitchFamily="2" charset="2"/>
              <a:buChar char="Ø"/>
            </a:pPr>
            <a:endParaRPr lang="zh-CN" altLang="en-US" sz="2800"/>
          </a:p>
          <a:p>
            <a:pPr>
              <a:buClr>
                <a:schemeClr val="hlink"/>
              </a:buClr>
              <a:buSzTx/>
              <a:buFont typeface="Wingdings" panose="05000000000000000000" pitchFamily="2" charset="2"/>
              <a:buChar char="Ø"/>
            </a:pPr>
            <a:r>
              <a:rPr lang="zh-CN" altLang="en-US" sz="2800" b="1"/>
              <a:t>检查是否要进行重新调度</a:t>
            </a:r>
            <a:r>
              <a:rPr lang="zh-CN" altLang="en-US" sz="2800"/>
              <a:t>  </a:t>
            </a:r>
          </a:p>
          <a:p>
            <a:pPr algn="just">
              <a:lnSpc>
                <a:spcPct val="110000"/>
              </a:lnSpc>
              <a:buFont typeface="Wingdings 2" panose="05020102010507070707" pitchFamily="18" charset="2"/>
              <a:buNone/>
            </a:pPr>
            <a:r>
              <a:rPr kumimoji="1" lang="zh-CN" altLang="en-US" sz="2800"/>
              <a:t>	</a:t>
            </a:r>
            <a:endParaRPr kumimoji="1" lang="zh-CN" altLang="en-US" sz="2800" b="1" dirty="0">
              <a:solidFill>
                <a:schemeClr val="folHlink"/>
              </a:solidFill>
            </a:endParaRPr>
          </a:p>
        </p:txBody>
      </p:sp>
      <p:grpSp>
        <p:nvGrpSpPr>
          <p:cNvPr id="5" name="Group 14">
            <a:extLst>
              <a:ext uri="{FF2B5EF4-FFF2-40B4-BE49-F238E27FC236}">
                <a16:creationId xmlns:a16="http://schemas.microsoft.com/office/drawing/2014/main" id="{78631A4D-12BF-44B1-B8BC-ECDBA78C244B}"/>
              </a:ext>
            </a:extLst>
          </p:cNvPr>
          <p:cNvGrpSpPr>
            <a:grpSpLocks/>
          </p:cNvGrpSpPr>
          <p:nvPr/>
        </p:nvGrpSpPr>
        <p:grpSpPr bwMode="auto">
          <a:xfrm>
            <a:off x="1792288" y="3977246"/>
            <a:ext cx="4359275" cy="1333500"/>
            <a:chOff x="1152" y="2256"/>
            <a:chExt cx="2746" cy="840"/>
          </a:xfrm>
        </p:grpSpPr>
        <p:sp>
          <p:nvSpPr>
            <p:cNvPr id="6" name="Text Box 5">
              <a:extLst>
                <a:ext uri="{FF2B5EF4-FFF2-40B4-BE49-F238E27FC236}">
                  <a16:creationId xmlns:a16="http://schemas.microsoft.com/office/drawing/2014/main" id="{EBD81DB3-4152-4DE4-96D0-DC6B5ADA2941}"/>
                </a:ext>
              </a:extLst>
            </p:cNvPr>
            <p:cNvSpPr txBox="1">
              <a:spLocks noChangeArrowheads="1"/>
            </p:cNvSpPr>
            <p:nvPr/>
          </p:nvSpPr>
          <p:spPr bwMode="auto">
            <a:xfrm>
              <a:off x="1248" y="2256"/>
              <a:ext cx="2650" cy="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400" b="1">
                  <a:latin typeface="Times New Roman" panose="02020603050405020304" pitchFamily="18" charset="0"/>
                </a:rPr>
                <a:t>静止就绪          活动就绪</a:t>
              </a:r>
            </a:p>
            <a:p>
              <a:pPr eaLnBrk="1" hangingPunct="1">
                <a:buClrTx/>
                <a:buSzTx/>
                <a:buFontTx/>
                <a:buNone/>
              </a:pPr>
              <a:r>
                <a:rPr kumimoji="1" lang="zh-CN" altLang="en-US" sz="2400" b="1">
                  <a:latin typeface="Times New Roman" panose="02020603050405020304" pitchFamily="18" charset="0"/>
                </a:rPr>
                <a:t>静止阻塞          活动阻塞</a:t>
              </a:r>
            </a:p>
            <a:p>
              <a:pPr eaLnBrk="1" hangingPunct="1">
                <a:buClrTx/>
                <a:buSzTx/>
                <a:buFontTx/>
                <a:buNone/>
              </a:pPr>
              <a:endParaRPr kumimoji="1" lang="en-US" altLang="zh-CN" sz="2400" b="1">
                <a:latin typeface="Times New Roman" panose="02020603050405020304" pitchFamily="18" charset="0"/>
              </a:endParaRPr>
            </a:p>
          </p:txBody>
        </p:sp>
        <p:sp>
          <p:nvSpPr>
            <p:cNvPr id="7" name="AutoShape 4">
              <a:extLst>
                <a:ext uri="{FF2B5EF4-FFF2-40B4-BE49-F238E27FC236}">
                  <a16:creationId xmlns:a16="http://schemas.microsoft.com/office/drawing/2014/main" id="{7794AE1D-5FAE-4728-9C52-BB7DFEE352D6}"/>
                </a:ext>
              </a:extLst>
            </p:cNvPr>
            <p:cNvSpPr>
              <a:spLocks/>
            </p:cNvSpPr>
            <p:nvPr/>
          </p:nvSpPr>
          <p:spPr bwMode="auto">
            <a:xfrm>
              <a:off x="1152" y="2352"/>
              <a:ext cx="144" cy="384"/>
            </a:xfrm>
            <a:prstGeom prst="leftBrace">
              <a:avLst>
                <a:gd name="adj1" fmla="val 2222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Char char="•"/>
              </a:pPr>
              <a:endParaRPr kumimoji="1" lang="zh-CN" altLang="zh-CN" sz="2400" b="1">
                <a:solidFill>
                  <a:schemeClr val="accent1"/>
                </a:solidFill>
                <a:latin typeface="Times New Roman" panose="02020603050405020304" pitchFamily="18" charset="0"/>
              </a:endParaRPr>
            </a:p>
          </p:txBody>
        </p:sp>
        <p:sp>
          <p:nvSpPr>
            <p:cNvPr id="8" name="Line 6">
              <a:extLst>
                <a:ext uri="{FF2B5EF4-FFF2-40B4-BE49-F238E27FC236}">
                  <a16:creationId xmlns:a16="http://schemas.microsoft.com/office/drawing/2014/main" id="{77D4B35C-D844-421F-9B33-E5D42A26DA77}"/>
                </a:ext>
              </a:extLst>
            </p:cNvPr>
            <p:cNvSpPr>
              <a:spLocks noChangeShapeType="1"/>
            </p:cNvSpPr>
            <p:nvPr/>
          </p:nvSpPr>
          <p:spPr bwMode="auto">
            <a:xfrm>
              <a:off x="2112" y="2400"/>
              <a:ext cx="384" cy="0"/>
            </a:xfrm>
            <a:prstGeom prst="line">
              <a:avLst/>
            </a:prstGeom>
            <a:noFill/>
            <a:ln w="9525">
              <a:solidFill>
                <a:srgbClr val="A5002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7">
              <a:extLst>
                <a:ext uri="{FF2B5EF4-FFF2-40B4-BE49-F238E27FC236}">
                  <a16:creationId xmlns:a16="http://schemas.microsoft.com/office/drawing/2014/main" id="{55E9AEA5-5CE0-4848-AC67-EC171ED84E41}"/>
                </a:ext>
              </a:extLst>
            </p:cNvPr>
            <p:cNvSpPr>
              <a:spLocks noChangeShapeType="1"/>
            </p:cNvSpPr>
            <p:nvPr/>
          </p:nvSpPr>
          <p:spPr bwMode="auto">
            <a:xfrm>
              <a:off x="2112" y="2688"/>
              <a:ext cx="384" cy="0"/>
            </a:xfrm>
            <a:prstGeom prst="line">
              <a:avLst/>
            </a:prstGeom>
            <a:noFill/>
            <a:ln w="9525">
              <a:solidFill>
                <a:srgbClr val="A5002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0" name="Text Box 16">
            <a:extLst>
              <a:ext uri="{FF2B5EF4-FFF2-40B4-BE49-F238E27FC236}">
                <a16:creationId xmlns:a16="http://schemas.microsoft.com/office/drawing/2014/main" id="{C98413C4-DAB7-4083-A29C-4A145204D38C}"/>
              </a:ext>
            </a:extLst>
          </p:cNvPr>
          <p:cNvSpPr txBox="1">
            <a:spLocks noChangeArrowheads="1"/>
          </p:cNvSpPr>
          <p:nvPr/>
        </p:nvSpPr>
        <p:spPr bwMode="auto">
          <a:xfrm>
            <a:off x="5715000" y="4480484"/>
            <a:ext cx="3117850" cy="830262"/>
          </a:xfrm>
          <a:prstGeom prst="rect">
            <a:avLst/>
          </a:prstGeom>
          <a:gradFill rotWithShape="1">
            <a:gsLst>
              <a:gs pos="0">
                <a:srgbClr val="00E4A8">
                  <a:tint val="50000"/>
                  <a:satMod val="300000"/>
                </a:srgbClr>
              </a:gs>
              <a:gs pos="35000">
                <a:srgbClr val="00E4A8">
                  <a:tint val="37000"/>
                  <a:satMod val="300000"/>
                </a:srgbClr>
              </a:gs>
              <a:gs pos="100000">
                <a:srgbClr val="00E4A8">
                  <a:tint val="15000"/>
                  <a:satMod val="350000"/>
                </a:srgbClr>
              </a:gs>
            </a:gsLst>
            <a:lin ang="16200000" scaled="1"/>
          </a:gradFill>
          <a:ln w="9525" cap="flat" cmpd="sng" algn="ctr">
            <a:solidFill>
              <a:srgbClr val="00E4A8">
                <a:shade val="95000"/>
                <a:satMod val="105000"/>
              </a:srgbClr>
            </a:solidFill>
            <a:prstDash val="solid"/>
            <a:headEnd/>
            <a:tailEnd/>
          </a:ln>
          <a:effectLst>
            <a:outerShdw blurRad="40000" dist="20000" dir="5400000" rotWithShape="0">
              <a:srgbClr val="000000">
                <a:alpha val="38000"/>
              </a:srgbClr>
            </a:outerShdw>
          </a:effectLst>
        </p:spPr>
        <p:txBody>
          <a:bodyPr>
            <a:spAutoFit/>
          </a:bodyPr>
          <a:lstStyle/>
          <a:p>
            <a:pPr algn="ctr" eaLnBrk="1" fontAlgn="auto" hangingPunct="1">
              <a:spcBef>
                <a:spcPts val="0"/>
              </a:spcBef>
              <a:spcAft>
                <a:spcPts val="0"/>
              </a:spcAft>
              <a:defRPr/>
            </a:pPr>
            <a:r>
              <a:rPr kumimoji="1" lang="zh-CN" altLang="en-US" sz="2400" b="1" kern="0" dirty="0">
                <a:solidFill>
                  <a:srgbClr val="000000"/>
                </a:solidFill>
                <a:latin typeface="Tahoma"/>
                <a:ea typeface="宋体"/>
              </a:rPr>
              <a:t>问：被挂起的进程能否自己解挂？</a:t>
            </a:r>
          </a:p>
        </p:txBody>
      </p:sp>
      <p:sp>
        <p:nvSpPr>
          <p:cNvPr id="11" name="AutoShape 15">
            <a:extLst>
              <a:ext uri="{FF2B5EF4-FFF2-40B4-BE49-F238E27FC236}">
                <a16:creationId xmlns:a16="http://schemas.microsoft.com/office/drawing/2014/main" id="{A8439698-4258-460A-B91E-88C6506E6F91}"/>
              </a:ext>
            </a:extLst>
          </p:cNvPr>
          <p:cNvSpPr>
            <a:spLocks noChangeArrowheads="1"/>
          </p:cNvSpPr>
          <p:nvPr/>
        </p:nvSpPr>
        <p:spPr bwMode="auto">
          <a:xfrm>
            <a:off x="766763" y="5386946"/>
            <a:ext cx="7772400" cy="1295400"/>
          </a:xfrm>
          <a:prstGeom prst="horizontalScroll">
            <a:avLst>
              <a:gd name="adj" fmla="val 12500"/>
            </a:avLst>
          </a:prstGeom>
          <a:solidFill>
            <a:srgbClr val="00FFFF"/>
          </a:solidFill>
          <a:ln w="9525" algn="ctr">
            <a:solidFill>
              <a:srgbClr val="FF0000"/>
            </a:solidFill>
            <a:round/>
            <a:headEnd/>
            <a:tailEnd/>
          </a:ln>
          <a:effectLst>
            <a:outerShdw dist="20000" dir="5400000" rotWithShape="0">
              <a:srgbClr val="000000">
                <a:alpha val="37999"/>
              </a:srgbClr>
            </a:outerShdw>
          </a:effec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solidFill>
                  <a:srgbClr val="000000"/>
                </a:solidFill>
                <a:latin typeface="Tahoma" panose="020B0604030504040204" pitchFamily="34" charset="0"/>
              </a:rPr>
              <a:t>一个进程只能解挂自己的子孙进程，而不能解挂其他</a:t>
            </a:r>
          </a:p>
          <a:p>
            <a:pPr eaLnBrk="1" hangingPunct="1">
              <a:spcBef>
                <a:spcPct val="0"/>
              </a:spcBef>
              <a:buClrTx/>
              <a:buSzTx/>
              <a:buFontTx/>
              <a:buNone/>
            </a:pPr>
            <a:r>
              <a:rPr kumimoji="1" lang="zh-CN" altLang="en-US" sz="2400" b="1">
                <a:solidFill>
                  <a:srgbClr val="000000"/>
                </a:solidFill>
                <a:latin typeface="Tahoma" panose="020B0604030504040204" pitchFamily="34" charset="0"/>
              </a:rPr>
              <a:t>族系的进程。</a:t>
            </a:r>
          </a:p>
        </p:txBody>
      </p:sp>
    </p:spTree>
    <p:extLst>
      <p:ext uri="{BB962C8B-B14F-4D97-AF65-F5344CB8AC3E}">
        <p14:creationId xmlns:p14="http://schemas.microsoft.com/office/powerpoint/2010/main" val="4011818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1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9"/>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1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0-#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heckerboard(across)">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0" grpId="0" animBg="1" autoUpdateAnimBg="0"/>
      <p:bldP spid="11" grpId="0" animBg="1"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5249C18-75A9-4CC1-81ED-3E7762D100C7}"/>
              </a:ext>
            </a:extLst>
          </p:cNvPr>
          <p:cNvSpPr>
            <a:spLocks noGrp="1"/>
          </p:cNvSpPr>
          <p:nvPr>
            <p:ph idx="1"/>
          </p:nvPr>
        </p:nvSpPr>
        <p:spPr/>
        <p:txBody>
          <a:bodyPr/>
          <a:lstStyle/>
          <a:p>
            <a:pPr algn="just">
              <a:lnSpc>
                <a:spcPct val="110000"/>
              </a:lnSpc>
              <a:buNone/>
            </a:pPr>
            <a:r>
              <a:rPr kumimoji="1" lang="en-US" altLang="zh-CN" dirty="0">
                <a:solidFill>
                  <a:schemeClr val="folHlink"/>
                </a:solidFill>
              </a:rPr>
              <a:t>	</a:t>
            </a:r>
            <a:r>
              <a:rPr kumimoji="1" lang="zh-CN" altLang="en-US" dirty="0">
                <a:solidFill>
                  <a:schemeClr val="folHlink"/>
                </a:solidFill>
              </a:rPr>
              <a:t>时机：假如采用的是抢占调度策略，则每当有新进程进入就绪队列时，都应检查是否要进行重新调度。</a:t>
            </a:r>
          </a:p>
          <a:p>
            <a:pPr algn="just">
              <a:lnSpc>
                <a:spcPct val="110000"/>
              </a:lnSpc>
              <a:buNone/>
            </a:pPr>
            <a:r>
              <a:rPr kumimoji="1" lang="zh-CN" altLang="en-US" dirty="0">
                <a:solidFill>
                  <a:schemeClr val="folHlink"/>
                </a:solidFill>
              </a:rPr>
              <a:t>	  </a:t>
            </a:r>
            <a:r>
              <a:rPr kumimoji="1" lang="zh-CN" altLang="en-US" dirty="0"/>
              <a:t>创建、终止（自己）、挂起（自己）、激活、阻塞、唤醒都可能会产生新的调度。</a:t>
            </a:r>
          </a:p>
          <a:p>
            <a:endParaRPr lang="zh-CN" altLang="en-US" dirty="0"/>
          </a:p>
        </p:txBody>
      </p:sp>
      <p:sp>
        <p:nvSpPr>
          <p:cNvPr id="3" name="标题 2">
            <a:extLst>
              <a:ext uri="{FF2B5EF4-FFF2-40B4-BE49-F238E27FC236}">
                <a16:creationId xmlns:a16="http://schemas.microsoft.com/office/drawing/2014/main" id="{DD41741A-6141-455D-8791-68FACFED4F56}"/>
              </a:ext>
            </a:extLst>
          </p:cNvPr>
          <p:cNvSpPr>
            <a:spLocks noGrp="1"/>
          </p:cNvSpPr>
          <p:nvPr>
            <p:ph type="title"/>
          </p:nvPr>
        </p:nvSpPr>
        <p:spPr/>
        <p:txBody>
          <a:bodyPr/>
          <a:lstStyle/>
          <a:p>
            <a:r>
              <a:rPr lang="zh-CN" altLang="en-US" dirty="0"/>
              <a:t>进程控制原语可能引起的调度</a:t>
            </a:r>
          </a:p>
        </p:txBody>
      </p:sp>
    </p:spTree>
    <p:extLst>
      <p:ext uri="{BB962C8B-B14F-4D97-AF65-F5344CB8AC3E}">
        <p14:creationId xmlns:p14="http://schemas.microsoft.com/office/powerpoint/2010/main" val="3051096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C9E031E1-9FD8-4983-8FE9-B00D71F4FAEA}"/>
              </a:ext>
            </a:extLst>
          </p:cNvPr>
          <p:cNvSpPr>
            <a:spLocks noGrp="1" noChangeArrowheads="1"/>
          </p:cNvSpPr>
          <p:nvPr>
            <p:ph type="title"/>
          </p:nvPr>
        </p:nvSpPr>
        <p:spPr/>
        <p:txBody>
          <a:bodyPr/>
          <a:lstStyle/>
          <a:p>
            <a:pPr eaLnBrk="1" hangingPunct="1"/>
            <a:r>
              <a:rPr lang="zh-CN" altLang="en-US" b="1" dirty="0">
                <a:solidFill>
                  <a:schemeClr val="hlink"/>
                </a:solidFill>
              </a:rPr>
              <a:t>课堂练习</a:t>
            </a:r>
          </a:p>
        </p:txBody>
      </p:sp>
      <p:sp>
        <p:nvSpPr>
          <p:cNvPr id="100355" name="Rectangle 3">
            <a:extLst>
              <a:ext uri="{FF2B5EF4-FFF2-40B4-BE49-F238E27FC236}">
                <a16:creationId xmlns:a16="http://schemas.microsoft.com/office/drawing/2014/main" id="{895C07B5-77E0-4695-926A-6D8B155788E2}"/>
              </a:ext>
            </a:extLst>
          </p:cNvPr>
          <p:cNvSpPr>
            <a:spLocks noGrp="1" noChangeArrowheads="1"/>
          </p:cNvSpPr>
          <p:nvPr>
            <p:ph type="body" idx="1"/>
          </p:nvPr>
        </p:nvSpPr>
        <p:spPr>
          <a:xfrm>
            <a:off x="762000" y="1981200"/>
            <a:ext cx="7772400" cy="3849688"/>
          </a:xfrm>
          <a:solidFill>
            <a:srgbClr val="FFFFCC"/>
          </a:solidFill>
        </p:spPr>
        <p:txBody>
          <a:bodyPr/>
          <a:lstStyle/>
          <a:p>
            <a:pPr marL="0" indent="0" eaLnBrk="1" hangingPunct="1">
              <a:buNone/>
            </a:pPr>
            <a:r>
              <a:rPr lang="en-US" altLang="zh-CN" b="1" dirty="0"/>
              <a:t>1. </a:t>
            </a:r>
            <a:r>
              <a:rPr lang="zh-CN" altLang="en-US" b="1" dirty="0"/>
              <a:t>请判断下列说法哪些的正确的？</a:t>
            </a:r>
          </a:p>
          <a:p>
            <a:pPr lvl="1" eaLnBrk="1" hangingPunct="1">
              <a:buFont typeface="Wingdings" panose="05000000000000000000" pitchFamily="2" charset="2"/>
              <a:buNone/>
            </a:pPr>
            <a:r>
              <a:rPr lang="zh-CN" altLang="en-US" b="1" dirty="0"/>
              <a:t>（</a:t>
            </a:r>
            <a:r>
              <a:rPr lang="en-US" altLang="zh-CN" b="1" dirty="0"/>
              <a:t>1</a:t>
            </a:r>
            <a:r>
              <a:rPr lang="zh-CN" altLang="en-US" b="1" dirty="0"/>
              <a:t>）进程可以由自己创建</a:t>
            </a:r>
          </a:p>
          <a:p>
            <a:pPr lvl="1" eaLnBrk="1" hangingPunct="1">
              <a:buFont typeface="Wingdings" panose="05000000000000000000" pitchFamily="2" charset="2"/>
              <a:buNone/>
            </a:pPr>
            <a:r>
              <a:rPr lang="zh-CN" altLang="en-US" b="1" dirty="0"/>
              <a:t>（</a:t>
            </a:r>
            <a:r>
              <a:rPr lang="en-US" altLang="zh-CN" b="1" dirty="0"/>
              <a:t>2</a:t>
            </a:r>
            <a:r>
              <a:rPr lang="zh-CN" altLang="en-US" b="1" dirty="0"/>
              <a:t>）进程可以由自己阻塞</a:t>
            </a:r>
          </a:p>
          <a:p>
            <a:pPr lvl="1" eaLnBrk="1" hangingPunct="1">
              <a:buFont typeface="Wingdings" panose="05000000000000000000" pitchFamily="2" charset="2"/>
              <a:buNone/>
            </a:pPr>
            <a:r>
              <a:rPr lang="zh-CN" altLang="en-US" b="1" dirty="0"/>
              <a:t>（</a:t>
            </a:r>
            <a:r>
              <a:rPr lang="en-US" altLang="zh-CN" b="1" dirty="0"/>
              <a:t>3</a:t>
            </a:r>
            <a:r>
              <a:rPr lang="zh-CN" altLang="en-US" b="1" dirty="0"/>
              <a:t>）进程可以由自己挂起</a:t>
            </a:r>
          </a:p>
          <a:p>
            <a:pPr lvl="1" eaLnBrk="1" hangingPunct="1">
              <a:buFont typeface="Wingdings" panose="05000000000000000000" pitchFamily="2" charset="2"/>
              <a:buNone/>
            </a:pPr>
            <a:r>
              <a:rPr lang="zh-CN" altLang="en-US" b="1" dirty="0"/>
              <a:t>（</a:t>
            </a:r>
            <a:r>
              <a:rPr lang="en-US" altLang="zh-CN" b="1" dirty="0"/>
              <a:t>4</a:t>
            </a:r>
            <a:r>
              <a:rPr lang="zh-CN" altLang="en-US" b="1" dirty="0"/>
              <a:t>）进程可以由自己激活</a:t>
            </a:r>
          </a:p>
          <a:p>
            <a:pPr lvl="1" eaLnBrk="1" hangingPunct="1">
              <a:buFont typeface="Wingdings" panose="05000000000000000000" pitchFamily="2" charset="2"/>
              <a:buNone/>
            </a:pPr>
            <a:r>
              <a:rPr lang="zh-CN" altLang="en-US" b="1" dirty="0"/>
              <a:t>（</a:t>
            </a:r>
            <a:r>
              <a:rPr lang="en-US" altLang="zh-CN" b="1" dirty="0"/>
              <a:t>5</a:t>
            </a:r>
            <a:r>
              <a:rPr lang="zh-CN" altLang="en-US" b="1" dirty="0"/>
              <a:t>）进程可以由自己唤醒</a:t>
            </a:r>
          </a:p>
          <a:p>
            <a:pPr lvl="1" eaLnBrk="1" hangingPunct="1">
              <a:buFont typeface="Wingdings" panose="05000000000000000000" pitchFamily="2" charset="2"/>
              <a:buNone/>
            </a:pPr>
            <a:r>
              <a:rPr lang="zh-CN" altLang="en-US" b="1" dirty="0"/>
              <a:t>（</a:t>
            </a:r>
            <a:r>
              <a:rPr lang="en-US" altLang="zh-CN" b="1" dirty="0"/>
              <a:t>6</a:t>
            </a:r>
            <a:r>
              <a:rPr lang="zh-CN" altLang="en-US" b="1" dirty="0"/>
              <a:t>）进程可以由自己撤消</a:t>
            </a:r>
          </a:p>
        </p:txBody>
      </p:sp>
      <p:sp>
        <p:nvSpPr>
          <p:cNvPr id="73732" name="Text Box 4">
            <a:extLst>
              <a:ext uri="{FF2B5EF4-FFF2-40B4-BE49-F238E27FC236}">
                <a16:creationId xmlns:a16="http://schemas.microsoft.com/office/drawing/2014/main" id="{AE09CD01-43CE-4D47-B74A-ED4112AA07A8}"/>
              </a:ext>
            </a:extLst>
          </p:cNvPr>
          <p:cNvSpPr txBox="1">
            <a:spLocks noChangeArrowheads="1"/>
          </p:cNvSpPr>
          <p:nvPr/>
        </p:nvSpPr>
        <p:spPr bwMode="auto">
          <a:xfrm>
            <a:off x="2255838" y="6096000"/>
            <a:ext cx="2741612" cy="461963"/>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ahoma" panose="020B0604030504040204" pitchFamily="34" charset="0"/>
              </a:rPr>
              <a:t>答案：</a:t>
            </a:r>
            <a:r>
              <a:rPr kumimoji="1" lang="zh-CN" altLang="en-US" sz="2400" b="1">
                <a:latin typeface="Tahoma" panose="020B0604030504040204" pitchFamily="34" charset="0"/>
                <a:sym typeface="Wingdings" panose="05000000000000000000" pitchFamily="2" charset="2"/>
              </a:rPr>
              <a:t>（</a:t>
            </a:r>
            <a:r>
              <a:rPr kumimoji="1" lang="en-US" altLang="zh-CN" sz="2400" b="1">
                <a:latin typeface="Tahoma" panose="020B0604030504040204" pitchFamily="34" charset="0"/>
                <a:sym typeface="Wingdings" panose="05000000000000000000" pitchFamily="2" charset="2"/>
              </a:rPr>
              <a:t>2</a:t>
            </a:r>
            <a:r>
              <a:rPr kumimoji="1" lang="zh-CN" altLang="en-US" sz="2400" b="1">
                <a:latin typeface="Tahoma" panose="020B0604030504040204" pitchFamily="34" charset="0"/>
                <a:sym typeface="Wingdings" panose="05000000000000000000" pitchFamily="2" charset="2"/>
              </a:rPr>
              <a:t>）（</a:t>
            </a:r>
            <a:r>
              <a:rPr kumimoji="1" lang="en-US" altLang="zh-CN" sz="2400" b="1">
                <a:latin typeface="Tahoma" panose="020B0604030504040204" pitchFamily="34" charset="0"/>
                <a:sym typeface="Wingdings" panose="05000000000000000000" pitchFamily="2" charset="2"/>
              </a:rPr>
              <a:t>3</a:t>
            </a:r>
            <a:r>
              <a:rPr kumimoji="1" lang="zh-CN" altLang="en-US" sz="2400" b="1">
                <a:latin typeface="Tahoma" panose="020B0604030504040204" pitchFamily="34" charset="0"/>
                <a:sym typeface="Wingdings" panose="05000000000000000000" pitchFamily="2" charset="2"/>
              </a:rPr>
              <a:t>）</a:t>
            </a:r>
            <a:endParaRPr kumimoji="1" lang="zh-CN" altLang="en-US" sz="2400" b="1">
              <a:latin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732"/>
                                        </p:tgtEl>
                                        <p:attrNameLst>
                                          <p:attrName>style.visibility</p:attrName>
                                        </p:attrNameLst>
                                      </p:cBhvr>
                                      <p:to>
                                        <p:strVal val="visible"/>
                                      </p:to>
                                    </p:set>
                                    <p:animEffect transition="in" filter="fade">
                                      <p:cBhvr>
                                        <p:cTn id="7" dur="500"/>
                                        <p:tgtEl>
                                          <p:spTgt spid="73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B9E59596-BB5D-45CA-80B4-90458C7AA107}"/>
              </a:ext>
            </a:extLst>
          </p:cNvPr>
          <p:cNvSpPr>
            <a:spLocks noGrp="1" noChangeArrowheads="1"/>
          </p:cNvSpPr>
          <p:nvPr>
            <p:ph type="title"/>
          </p:nvPr>
        </p:nvSpPr>
        <p:spPr/>
        <p:txBody>
          <a:bodyPr/>
          <a:lstStyle/>
          <a:p>
            <a:r>
              <a:rPr lang="zh-CN" altLang="en-US"/>
              <a:t>计算机系统的基本特征</a:t>
            </a:r>
          </a:p>
        </p:txBody>
      </p:sp>
      <p:pic>
        <p:nvPicPr>
          <p:cNvPr id="66573" name="Picture 13">
            <a:extLst>
              <a:ext uri="{FF2B5EF4-FFF2-40B4-BE49-F238E27FC236}">
                <a16:creationId xmlns:a16="http://schemas.microsoft.com/office/drawing/2014/main" id="{E78B77D7-0B07-4A2C-A217-6379AC07C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0213" y="76200"/>
            <a:ext cx="941387" cy="990600"/>
          </a:xfrm>
          <a:prstGeom prst="rect">
            <a:avLst/>
          </a:prstGeom>
          <a:noFill/>
          <a:extLst>
            <a:ext uri="{909E8E84-426E-40DD-AFC4-6F175D3DCCD1}">
              <a14:hiddenFill xmlns:a14="http://schemas.microsoft.com/office/drawing/2010/main">
                <a:solidFill>
                  <a:srgbClr val="FFFFFF"/>
                </a:solidFill>
              </a14:hiddenFill>
            </a:ext>
          </a:extLst>
        </p:spPr>
      </p:pic>
      <p:sp>
        <p:nvSpPr>
          <p:cNvPr id="66575" name="Rectangle 15">
            <a:extLst>
              <a:ext uri="{FF2B5EF4-FFF2-40B4-BE49-F238E27FC236}">
                <a16:creationId xmlns:a16="http://schemas.microsoft.com/office/drawing/2014/main" id="{A6BC65C8-DE86-469F-8FA9-624CE9002E41}"/>
              </a:ext>
            </a:extLst>
          </p:cNvPr>
          <p:cNvSpPr>
            <a:spLocks noGrp="1" noChangeArrowheads="1"/>
          </p:cNvSpPr>
          <p:nvPr>
            <p:ph type="body" idx="1"/>
          </p:nvPr>
        </p:nvSpPr>
        <p:spPr>
          <a:xfrm>
            <a:off x="612775" y="1268413"/>
            <a:ext cx="7921625" cy="865187"/>
          </a:xfrm>
          <a:noFill/>
          <a:ln/>
        </p:spPr>
        <p:txBody>
          <a:bodyPr/>
          <a:lstStyle/>
          <a:p>
            <a:pPr>
              <a:lnSpc>
                <a:spcPct val="130000"/>
              </a:lnSpc>
            </a:pPr>
            <a:r>
              <a:rPr lang="en-US" altLang="zh-CN">
                <a:solidFill>
                  <a:srgbClr val="FF0000"/>
                </a:solidFill>
              </a:rPr>
              <a:t>CPU</a:t>
            </a:r>
            <a:r>
              <a:rPr lang="zh-CN" altLang="en-US">
                <a:solidFill>
                  <a:srgbClr val="FF0000"/>
                </a:solidFill>
              </a:rPr>
              <a:t>的速度相比其他设备要快的多</a:t>
            </a:r>
            <a:r>
              <a:rPr lang="en-US" altLang="zh-CN">
                <a:solidFill>
                  <a:srgbClr val="FF0000"/>
                </a:solidFill>
              </a:rPr>
              <a:t>!</a:t>
            </a:r>
          </a:p>
        </p:txBody>
      </p:sp>
      <p:sp>
        <p:nvSpPr>
          <p:cNvPr id="66576" name="Rectangle 16">
            <a:extLst>
              <a:ext uri="{FF2B5EF4-FFF2-40B4-BE49-F238E27FC236}">
                <a16:creationId xmlns:a16="http://schemas.microsoft.com/office/drawing/2014/main" id="{22CE7C70-F085-4058-8A01-CA535CAEE850}"/>
              </a:ext>
            </a:extLst>
          </p:cNvPr>
          <p:cNvSpPr>
            <a:spLocks noChangeArrowheads="1"/>
          </p:cNvSpPr>
          <p:nvPr/>
        </p:nvSpPr>
        <p:spPr bwMode="auto">
          <a:xfrm>
            <a:off x="685800" y="3200400"/>
            <a:ext cx="79216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a:t>一个直观想法就是将</a:t>
            </a:r>
            <a:r>
              <a:rPr lang="en-US" altLang="zh-CN"/>
              <a:t>CPU</a:t>
            </a:r>
            <a:r>
              <a:rPr lang="zh-CN" altLang="en-US"/>
              <a:t>让出来</a:t>
            </a:r>
          </a:p>
        </p:txBody>
      </p:sp>
      <p:grpSp>
        <p:nvGrpSpPr>
          <p:cNvPr id="66616" name="Group 56">
            <a:extLst>
              <a:ext uri="{FF2B5EF4-FFF2-40B4-BE49-F238E27FC236}">
                <a16:creationId xmlns:a16="http://schemas.microsoft.com/office/drawing/2014/main" id="{B65BFA7C-C948-48C5-B697-8D9A19999C57}"/>
              </a:ext>
            </a:extLst>
          </p:cNvPr>
          <p:cNvGrpSpPr>
            <a:grpSpLocks/>
          </p:cNvGrpSpPr>
          <p:nvPr/>
        </p:nvGrpSpPr>
        <p:grpSpPr bwMode="auto">
          <a:xfrm>
            <a:off x="609600" y="2209800"/>
            <a:ext cx="7947025" cy="469900"/>
            <a:chOff x="384" y="2584"/>
            <a:chExt cx="5006" cy="296"/>
          </a:xfrm>
        </p:grpSpPr>
        <p:sp>
          <p:nvSpPr>
            <p:cNvPr id="66617" name="Text Box 57">
              <a:extLst>
                <a:ext uri="{FF2B5EF4-FFF2-40B4-BE49-F238E27FC236}">
                  <a16:creationId xmlns:a16="http://schemas.microsoft.com/office/drawing/2014/main" id="{B27BE0EE-98FC-45E3-9A8E-8098B8AB79DF}"/>
                </a:ext>
              </a:extLst>
            </p:cNvPr>
            <p:cNvSpPr txBox="1">
              <a:spLocks noChangeArrowheads="1"/>
            </p:cNvSpPr>
            <p:nvPr/>
          </p:nvSpPr>
          <p:spPr bwMode="auto">
            <a:xfrm>
              <a:off x="384" y="2584"/>
              <a:ext cx="785" cy="296"/>
            </a:xfrm>
            <a:prstGeom prst="rect">
              <a:avLst/>
            </a:prstGeom>
            <a:solidFill>
              <a:srgbClr val="EAEAEA"/>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400" b="1">
                  <a:solidFill>
                    <a:srgbClr val="0F0C19"/>
                  </a:solidFill>
                </a:rPr>
                <a:t>sum</a:t>
              </a:r>
            </a:p>
          </p:txBody>
        </p:sp>
        <p:sp>
          <p:nvSpPr>
            <p:cNvPr id="66618" name="Line 58">
              <a:extLst>
                <a:ext uri="{FF2B5EF4-FFF2-40B4-BE49-F238E27FC236}">
                  <a16:creationId xmlns:a16="http://schemas.microsoft.com/office/drawing/2014/main" id="{AEC42E53-FFDC-4E0B-A98D-1CE7139C35CE}"/>
                </a:ext>
              </a:extLst>
            </p:cNvPr>
            <p:cNvSpPr>
              <a:spLocks noChangeShapeType="1"/>
            </p:cNvSpPr>
            <p:nvPr/>
          </p:nvSpPr>
          <p:spPr bwMode="auto">
            <a:xfrm>
              <a:off x="1169" y="2735"/>
              <a:ext cx="576" cy="0"/>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19" name="Text Box 59">
              <a:extLst>
                <a:ext uri="{FF2B5EF4-FFF2-40B4-BE49-F238E27FC236}">
                  <a16:creationId xmlns:a16="http://schemas.microsoft.com/office/drawing/2014/main" id="{8651515F-401F-4E40-A656-060BF4FBED6C}"/>
                </a:ext>
              </a:extLst>
            </p:cNvPr>
            <p:cNvSpPr txBox="1">
              <a:spLocks noChangeArrowheads="1"/>
            </p:cNvSpPr>
            <p:nvPr/>
          </p:nvSpPr>
          <p:spPr bwMode="auto">
            <a:xfrm>
              <a:off x="1748" y="2602"/>
              <a:ext cx="11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0F0C19"/>
                  </a:solidFill>
                </a:rPr>
                <a:t>(</a:t>
              </a:r>
              <a:r>
                <a:rPr lang="zh-CN" altLang="en-US" sz="2000" b="1">
                  <a:solidFill>
                    <a:srgbClr val="0F0C19"/>
                  </a:solidFill>
                </a:rPr>
                <a:t>等待文件输出</a:t>
              </a:r>
              <a:r>
                <a:rPr lang="en-US" altLang="zh-CN" sz="2000" b="1">
                  <a:solidFill>
                    <a:srgbClr val="0F0C19"/>
                  </a:solidFill>
                </a:rPr>
                <a:t>)</a:t>
              </a:r>
              <a:endParaRPr lang="en-US" altLang="zh-CN" sz="4400">
                <a:solidFill>
                  <a:srgbClr val="0F0C19"/>
                </a:solidFill>
              </a:endParaRPr>
            </a:p>
          </p:txBody>
        </p:sp>
        <p:sp>
          <p:nvSpPr>
            <p:cNvPr id="66620" name="Line 60">
              <a:extLst>
                <a:ext uri="{FF2B5EF4-FFF2-40B4-BE49-F238E27FC236}">
                  <a16:creationId xmlns:a16="http://schemas.microsoft.com/office/drawing/2014/main" id="{7C382DE0-5BB7-45D9-88CF-0BCFC2E74381}"/>
                </a:ext>
              </a:extLst>
            </p:cNvPr>
            <p:cNvSpPr>
              <a:spLocks noChangeShapeType="1"/>
            </p:cNvSpPr>
            <p:nvPr/>
          </p:nvSpPr>
          <p:spPr bwMode="auto">
            <a:xfrm flipV="1">
              <a:off x="2945" y="2726"/>
              <a:ext cx="624" cy="4"/>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21" name="Line 61">
              <a:extLst>
                <a:ext uri="{FF2B5EF4-FFF2-40B4-BE49-F238E27FC236}">
                  <a16:creationId xmlns:a16="http://schemas.microsoft.com/office/drawing/2014/main" id="{92AED2C9-7C0A-469A-A538-14CE6FC747A7}"/>
                </a:ext>
              </a:extLst>
            </p:cNvPr>
            <p:cNvSpPr>
              <a:spLocks noChangeShapeType="1"/>
            </p:cNvSpPr>
            <p:nvPr/>
          </p:nvSpPr>
          <p:spPr bwMode="auto">
            <a:xfrm>
              <a:off x="2945" y="2604"/>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22" name="Line 62">
              <a:extLst>
                <a:ext uri="{FF2B5EF4-FFF2-40B4-BE49-F238E27FC236}">
                  <a16:creationId xmlns:a16="http://schemas.microsoft.com/office/drawing/2014/main" id="{2FAFE5AB-2EA2-48DB-AF1F-2E073B6BA228}"/>
                </a:ext>
              </a:extLst>
            </p:cNvPr>
            <p:cNvSpPr>
              <a:spLocks noChangeShapeType="1"/>
            </p:cNvSpPr>
            <p:nvPr/>
          </p:nvSpPr>
          <p:spPr bwMode="auto">
            <a:xfrm>
              <a:off x="1745" y="2603"/>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23" name="Text Box 63">
              <a:extLst>
                <a:ext uri="{FF2B5EF4-FFF2-40B4-BE49-F238E27FC236}">
                  <a16:creationId xmlns:a16="http://schemas.microsoft.com/office/drawing/2014/main" id="{7B5D3BAC-BCBA-4581-92D2-56AD3F3C97DF}"/>
                </a:ext>
              </a:extLst>
            </p:cNvPr>
            <p:cNvSpPr txBox="1">
              <a:spLocks noChangeArrowheads="1"/>
            </p:cNvSpPr>
            <p:nvPr/>
          </p:nvSpPr>
          <p:spPr bwMode="auto">
            <a:xfrm>
              <a:off x="3569" y="2609"/>
              <a:ext cx="11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0F0C19"/>
                  </a:solidFill>
                </a:rPr>
                <a:t>(</a:t>
              </a:r>
              <a:r>
                <a:rPr lang="zh-CN" altLang="en-US" sz="2000" b="1">
                  <a:solidFill>
                    <a:srgbClr val="0F0C19"/>
                  </a:solidFill>
                </a:rPr>
                <a:t>等待文件输出</a:t>
              </a:r>
              <a:r>
                <a:rPr lang="en-US" altLang="zh-CN" sz="2000" b="1">
                  <a:solidFill>
                    <a:srgbClr val="0F0C19"/>
                  </a:solidFill>
                </a:rPr>
                <a:t>)</a:t>
              </a:r>
              <a:endParaRPr lang="en-US" altLang="zh-CN" sz="4400">
                <a:solidFill>
                  <a:srgbClr val="0F0C19"/>
                </a:solidFill>
              </a:endParaRPr>
            </a:p>
          </p:txBody>
        </p:sp>
        <p:sp>
          <p:nvSpPr>
            <p:cNvPr id="66624" name="Line 64">
              <a:extLst>
                <a:ext uri="{FF2B5EF4-FFF2-40B4-BE49-F238E27FC236}">
                  <a16:creationId xmlns:a16="http://schemas.microsoft.com/office/drawing/2014/main" id="{BFC2683F-91F4-4692-B30F-4C93004B9164}"/>
                </a:ext>
              </a:extLst>
            </p:cNvPr>
            <p:cNvSpPr>
              <a:spLocks noChangeShapeType="1"/>
            </p:cNvSpPr>
            <p:nvPr/>
          </p:nvSpPr>
          <p:spPr bwMode="auto">
            <a:xfrm flipV="1">
              <a:off x="4766" y="2735"/>
              <a:ext cx="624" cy="4"/>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25" name="Line 65">
              <a:extLst>
                <a:ext uri="{FF2B5EF4-FFF2-40B4-BE49-F238E27FC236}">
                  <a16:creationId xmlns:a16="http://schemas.microsoft.com/office/drawing/2014/main" id="{D735469A-06B6-40B1-8778-FBE5E95E27FE}"/>
                </a:ext>
              </a:extLst>
            </p:cNvPr>
            <p:cNvSpPr>
              <a:spLocks noChangeShapeType="1"/>
            </p:cNvSpPr>
            <p:nvPr/>
          </p:nvSpPr>
          <p:spPr bwMode="auto">
            <a:xfrm>
              <a:off x="4766" y="2611"/>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26" name="Line 66">
              <a:extLst>
                <a:ext uri="{FF2B5EF4-FFF2-40B4-BE49-F238E27FC236}">
                  <a16:creationId xmlns:a16="http://schemas.microsoft.com/office/drawing/2014/main" id="{497313BB-A7CB-4541-9B62-7C6E218C5941}"/>
                </a:ext>
              </a:extLst>
            </p:cNvPr>
            <p:cNvSpPr>
              <a:spLocks noChangeShapeType="1"/>
            </p:cNvSpPr>
            <p:nvPr/>
          </p:nvSpPr>
          <p:spPr bwMode="auto">
            <a:xfrm>
              <a:off x="3566" y="2610"/>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6633" name="Group 73">
            <a:extLst>
              <a:ext uri="{FF2B5EF4-FFF2-40B4-BE49-F238E27FC236}">
                <a16:creationId xmlns:a16="http://schemas.microsoft.com/office/drawing/2014/main" id="{F395D219-7716-4270-9D9B-D227EDE59D34}"/>
              </a:ext>
            </a:extLst>
          </p:cNvPr>
          <p:cNvGrpSpPr>
            <a:grpSpLocks/>
          </p:cNvGrpSpPr>
          <p:nvPr/>
        </p:nvGrpSpPr>
        <p:grpSpPr bwMode="auto">
          <a:xfrm>
            <a:off x="609600" y="4102100"/>
            <a:ext cx="7947025" cy="1203325"/>
            <a:chOff x="384" y="2584"/>
            <a:chExt cx="5006" cy="758"/>
          </a:xfrm>
        </p:grpSpPr>
        <p:grpSp>
          <p:nvGrpSpPr>
            <p:cNvPr id="66615" name="Group 55">
              <a:extLst>
                <a:ext uri="{FF2B5EF4-FFF2-40B4-BE49-F238E27FC236}">
                  <a16:creationId xmlns:a16="http://schemas.microsoft.com/office/drawing/2014/main" id="{5B874303-A3D1-4409-8B0E-FBF6437228A6}"/>
                </a:ext>
              </a:extLst>
            </p:cNvPr>
            <p:cNvGrpSpPr>
              <a:grpSpLocks/>
            </p:cNvGrpSpPr>
            <p:nvPr/>
          </p:nvGrpSpPr>
          <p:grpSpPr bwMode="auto">
            <a:xfrm>
              <a:off x="384" y="2584"/>
              <a:ext cx="5006" cy="296"/>
              <a:chOff x="384" y="2584"/>
              <a:chExt cx="5006" cy="296"/>
            </a:xfrm>
          </p:grpSpPr>
          <p:sp>
            <p:nvSpPr>
              <p:cNvPr id="66594" name="Text Box 34">
                <a:extLst>
                  <a:ext uri="{FF2B5EF4-FFF2-40B4-BE49-F238E27FC236}">
                    <a16:creationId xmlns:a16="http://schemas.microsoft.com/office/drawing/2014/main" id="{83DEE561-8039-4905-B8CE-287C59A30963}"/>
                  </a:ext>
                </a:extLst>
              </p:cNvPr>
              <p:cNvSpPr txBox="1">
                <a:spLocks noChangeArrowheads="1"/>
              </p:cNvSpPr>
              <p:nvPr/>
            </p:nvSpPr>
            <p:spPr bwMode="auto">
              <a:xfrm>
                <a:off x="384" y="2584"/>
                <a:ext cx="785" cy="296"/>
              </a:xfrm>
              <a:prstGeom prst="rect">
                <a:avLst/>
              </a:prstGeom>
              <a:solidFill>
                <a:srgbClr val="EAEAEA"/>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400" b="1">
                    <a:solidFill>
                      <a:srgbClr val="0F0C19"/>
                    </a:solidFill>
                  </a:rPr>
                  <a:t>sum</a:t>
                </a:r>
              </a:p>
            </p:txBody>
          </p:sp>
          <p:sp>
            <p:nvSpPr>
              <p:cNvPr id="66595" name="Line 35">
                <a:extLst>
                  <a:ext uri="{FF2B5EF4-FFF2-40B4-BE49-F238E27FC236}">
                    <a16:creationId xmlns:a16="http://schemas.microsoft.com/office/drawing/2014/main" id="{C4984CF6-2B97-4C45-9EF8-00E5BC65AABB}"/>
                  </a:ext>
                </a:extLst>
              </p:cNvPr>
              <p:cNvSpPr>
                <a:spLocks noChangeShapeType="1"/>
              </p:cNvSpPr>
              <p:nvPr/>
            </p:nvSpPr>
            <p:spPr bwMode="auto">
              <a:xfrm>
                <a:off x="1169" y="2735"/>
                <a:ext cx="576" cy="0"/>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6" name="Text Box 36">
                <a:extLst>
                  <a:ext uri="{FF2B5EF4-FFF2-40B4-BE49-F238E27FC236}">
                    <a16:creationId xmlns:a16="http://schemas.microsoft.com/office/drawing/2014/main" id="{A869C4DE-61E0-4B4D-8AE4-AF762850615E}"/>
                  </a:ext>
                </a:extLst>
              </p:cNvPr>
              <p:cNvSpPr txBox="1">
                <a:spLocks noChangeArrowheads="1"/>
              </p:cNvSpPr>
              <p:nvPr/>
            </p:nvSpPr>
            <p:spPr bwMode="auto">
              <a:xfrm>
                <a:off x="1748" y="2602"/>
                <a:ext cx="11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0F0C19"/>
                    </a:solidFill>
                  </a:rPr>
                  <a:t>(</a:t>
                </a:r>
                <a:r>
                  <a:rPr lang="zh-CN" altLang="en-US" sz="2000" b="1">
                    <a:solidFill>
                      <a:srgbClr val="0F0C19"/>
                    </a:solidFill>
                  </a:rPr>
                  <a:t>等待文件输出</a:t>
                </a:r>
                <a:r>
                  <a:rPr lang="en-US" altLang="zh-CN" sz="2000" b="1">
                    <a:solidFill>
                      <a:srgbClr val="0F0C19"/>
                    </a:solidFill>
                  </a:rPr>
                  <a:t>)</a:t>
                </a:r>
                <a:endParaRPr lang="en-US" altLang="zh-CN" sz="4400">
                  <a:solidFill>
                    <a:srgbClr val="0F0C19"/>
                  </a:solidFill>
                </a:endParaRPr>
              </a:p>
            </p:txBody>
          </p:sp>
          <p:sp>
            <p:nvSpPr>
              <p:cNvPr id="66597" name="Line 37">
                <a:extLst>
                  <a:ext uri="{FF2B5EF4-FFF2-40B4-BE49-F238E27FC236}">
                    <a16:creationId xmlns:a16="http://schemas.microsoft.com/office/drawing/2014/main" id="{2B0EDEC5-8ECD-4A3C-9E72-1DE62A7BDA9E}"/>
                  </a:ext>
                </a:extLst>
              </p:cNvPr>
              <p:cNvSpPr>
                <a:spLocks noChangeShapeType="1"/>
              </p:cNvSpPr>
              <p:nvPr/>
            </p:nvSpPr>
            <p:spPr bwMode="auto">
              <a:xfrm flipV="1">
                <a:off x="2945" y="2726"/>
                <a:ext cx="624" cy="4"/>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8" name="Line 38">
                <a:extLst>
                  <a:ext uri="{FF2B5EF4-FFF2-40B4-BE49-F238E27FC236}">
                    <a16:creationId xmlns:a16="http://schemas.microsoft.com/office/drawing/2014/main" id="{6A22D380-4E19-46EC-8C22-2C81BF27A753}"/>
                  </a:ext>
                </a:extLst>
              </p:cNvPr>
              <p:cNvSpPr>
                <a:spLocks noChangeShapeType="1"/>
              </p:cNvSpPr>
              <p:nvPr/>
            </p:nvSpPr>
            <p:spPr bwMode="auto">
              <a:xfrm>
                <a:off x="2945" y="2604"/>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9" name="Line 39">
                <a:extLst>
                  <a:ext uri="{FF2B5EF4-FFF2-40B4-BE49-F238E27FC236}">
                    <a16:creationId xmlns:a16="http://schemas.microsoft.com/office/drawing/2014/main" id="{6F0A952B-13F6-41A5-8869-5D85ADD8D45D}"/>
                  </a:ext>
                </a:extLst>
              </p:cNvPr>
              <p:cNvSpPr>
                <a:spLocks noChangeShapeType="1"/>
              </p:cNvSpPr>
              <p:nvPr/>
            </p:nvSpPr>
            <p:spPr bwMode="auto">
              <a:xfrm>
                <a:off x="1745" y="2603"/>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0" name="Text Box 40">
                <a:extLst>
                  <a:ext uri="{FF2B5EF4-FFF2-40B4-BE49-F238E27FC236}">
                    <a16:creationId xmlns:a16="http://schemas.microsoft.com/office/drawing/2014/main" id="{ED2B8BFF-7F30-42F0-8EC5-EF2ABAF6D3AF}"/>
                  </a:ext>
                </a:extLst>
              </p:cNvPr>
              <p:cNvSpPr txBox="1">
                <a:spLocks noChangeArrowheads="1"/>
              </p:cNvSpPr>
              <p:nvPr/>
            </p:nvSpPr>
            <p:spPr bwMode="auto">
              <a:xfrm>
                <a:off x="3569" y="2609"/>
                <a:ext cx="11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0F0C19"/>
                    </a:solidFill>
                  </a:rPr>
                  <a:t>(</a:t>
                </a:r>
                <a:r>
                  <a:rPr lang="zh-CN" altLang="en-US" sz="2000" b="1">
                    <a:solidFill>
                      <a:srgbClr val="0F0C19"/>
                    </a:solidFill>
                  </a:rPr>
                  <a:t>等待文件输出</a:t>
                </a:r>
                <a:r>
                  <a:rPr lang="en-US" altLang="zh-CN" sz="2000" b="1">
                    <a:solidFill>
                      <a:srgbClr val="0F0C19"/>
                    </a:solidFill>
                  </a:rPr>
                  <a:t>)</a:t>
                </a:r>
                <a:endParaRPr lang="en-US" altLang="zh-CN" sz="4400">
                  <a:solidFill>
                    <a:srgbClr val="0F0C19"/>
                  </a:solidFill>
                </a:endParaRPr>
              </a:p>
            </p:txBody>
          </p:sp>
          <p:sp>
            <p:nvSpPr>
              <p:cNvPr id="66601" name="Line 41">
                <a:extLst>
                  <a:ext uri="{FF2B5EF4-FFF2-40B4-BE49-F238E27FC236}">
                    <a16:creationId xmlns:a16="http://schemas.microsoft.com/office/drawing/2014/main" id="{32BE763D-B079-4BAF-841F-F217613FD723}"/>
                  </a:ext>
                </a:extLst>
              </p:cNvPr>
              <p:cNvSpPr>
                <a:spLocks noChangeShapeType="1"/>
              </p:cNvSpPr>
              <p:nvPr/>
            </p:nvSpPr>
            <p:spPr bwMode="auto">
              <a:xfrm flipV="1">
                <a:off x="4766" y="2735"/>
                <a:ext cx="624" cy="4"/>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2" name="Line 42">
                <a:extLst>
                  <a:ext uri="{FF2B5EF4-FFF2-40B4-BE49-F238E27FC236}">
                    <a16:creationId xmlns:a16="http://schemas.microsoft.com/office/drawing/2014/main" id="{19887F07-19E9-4145-AB1B-6F4AEBE2032B}"/>
                  </a:ext>
                </a:extLst>
              </p:cNvPr>
              <p:cNvSpPr>
                <a:spLocks noChangeShapeType="1"/>
              </p:cNvSpPr>
              <p:nvPr/>
            </p:nvSpPr>
            <p:spPr bwMode="auto">
              <a:xfrm>
                <a:off x="4766" y="2611"/>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3" name="Line 43">
                <a:extLst>
                  <a:ext uri="{FF2B5EF4-FFF2-40B4-BE49-F238E27FC236}">
                    <a16:creationId xmlns:a16="http://schemas.microsoft.com/office/drawing/2014/main" id="{90049C7F-D7A0-4A50-B218-5EF097A16085}"/>
                  </a:ext>
                </a:extLst>
              </p:cNvPr>
              <p:cNvSpPr>
                <a:spLocks noChangeShapeType="1"/>
              </p:cNvSpPr>
              <p:nvPr/>
            </p:nvSpPr>
            <p:spPr bwMode="auto">
              <a:xfrm>
                <a:off x="3566" y="2610"/>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6605" name="Text Box 45">
              <a:extLst>
                <a:ext uri="{FF2B5EF4-FFF2-40B4-BE49-F238E27FC236}">
                  <a16:creationId xmlns:a16="http://schemas.microsoft.com/office/drawing/2014/main" id="{3B54510F-B5A8-4AA5-8BA8-03FB99B5138A}"/>
                </a:ext>
              </a:extLst>
            </p:cNvPr>
            <p:cNvSpPr txBox="1">
              <a:spLocks noChangeArrowheads="1"/>
            </p:cNvSpPr>
            <p:nvPr/>
          </p:nvSpPr>
          <p:spPr bwMode="auto">
            <a:xfrm>
              <a:off x="955" y="3084"/>
              <a:ext cx="785" cy="258"/>
            </a:xfrm>
            <a:prstGeom prst="rect">
              <a:avLst/>
            </a:prstGeom>
            <a:solidFill>
              <a:srgbClr val="EAEAEA"/>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a:solidFill>
                    <a:srgbClr val="0F0C19"/>
                  </a:solidFill>
                </a:rPr>
                <a:t>其他程序</a:t>
              </a:r>
            </a:p>
          </p:txBody>
        </p:sp>
        <p:sp>
          <p:nvSpPr>
            <p:cNvPr id="66606" name="Line 46">
              <a:extLst>
                <a:ext uri="{FF2B5EF4-FFF2-40B4-BE49-F238E27FC236}">
                  <a16:creationId xmlns:a16="http://schemas.microsoft.com/office/drawing/2014/main" id="{96497446-63CE-4568-B7E6-61A227B31389}"/>
                </a:ext>
              </a:extLst>
            </p:cNvPr>
            <p:cNvSpPr>
              <a:spLocks noChangeShapeType="1"/>
            </p:cNvSpPr>
            <p:nvPr/>
          </p:nvSpPr>
          <p:spPr bwMode="auto">
            <a:xfrm>
              <a:off x="1740" y="3215"/>
              <a:ext cx="1197" cy="1"/>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7" name="Text Box 47">
              <a:extLst>
                <a:ext uri="{FF2B5EF4-FFF2-40B4-BE49-F238E27FC236}">
                  <a16:creationId xmlns:a16="http://schemas.microsoft.com/office/drawing/2014/main" id="{71A941E2-5A15-4079-B4C3-C82764AED5FC}"/>
                </a:ext>
              </a:extLst>
            </p:cNvPr>
            <p:cNvSpPr txBox="1">
              <a:spLocks noChangeArrowheads="1"/>
            </p:cNvSpPr>
            <p:nvPr/>
          </p:nvSpPr>
          <p:spPr bwMode="auto">
            <a:xfrm>
              <a:off x="2991" y="3082"/>
              <a:ext cx="5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0F0C19"/>
                  </a:solidFill>
                </a:rPr>
                <a:t>(</a:t>
              </a:r>
              <a:r>
                <a:rPr lang="zh-CN" altLang="en-US" sz="2000" b="1">
                  <a:solidFill>
                    <a:srgbClr val="0F0C19"/>
                  </a:solidFill>
                </a:rPr>
                <a:t>等待</a:t>
              </a:r>
              <a:r>
                <a:rPr lang="en-US" altLang="zh-CN" sz="2000" b="1">
                  <a:solidFill>
                    <a:srgbClr val="0F0C19"/>
                  </a:solidFill>
                </a:rPr>
                <a:t>)</a:t>
              </a:r>
              <a:endParaRPr lang="en-US" altLang="zh-CN" sz="4400">
                <a:solidFill>
                  <a:srgbClr val="0F0C19"/>
                </a:solidFill>
              </a:endParaRPr>
            </a:p>
          </p:txBody>
        </p:sp>
        <p:sp>
          <p:nvSpPr>
            <p:cNvPr id="66608" name="Line 48">
              <a:extLst>
                <a:ext uri="{FF2B5EF4-FFF2-40B4-BE49-F238E27FC236}">
                  <a16:creationId xmlns:a16="http://schemas.microsoft.com/office/drawing/2014/main" id="{0D054592-02DA-4BB7-BA37-93376C182769}"/>
                </a:ext>
              </a:extLst>
            </p:cNvPr>
            <p:cNvSpPr>
              <a:spLocks noChangeShapeType="1"/>
            </p:cNvSpPr>
            <p:nvPr/>
          </p:nvSpPr>
          <p:spPr bwMode="auto">
            <a:xfrm>
              <a:off x="3561" y="3210"/>
              <a:ext cx="1200" cy="6"/>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9" name="Line 49">
              <a:extLst>
                <a:ext uri="{FF2B5EF4-FFF2-40B4-BE49-F238E27FC236}">
                  <a16:creationId xmlns:a16="http://schemas.microsoft.com/office/drawing/2014/main" id="{1D19CB07-37A4-43DC-AABC-1EC80B933318}"/>
                </a:ext>
              </a:extLst>
            </p:cNvPr>
            <p:cNvSpPr>
              <a:spLocks noChangeShapeType="1"/>
            </p:cNvSpPr>
            <p:nvPr/>
          </p:nvSpPr>
          <p:spPr bwMode="auto">
            <a:xfrm>
              <a:off x="3561" y="3084"/>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10" name="Line 50">
              <a:extLst>
                <a:ext uri="{FF2B5EF4-FFF2-40B4-BE49-F238E27FC236}">
                  <a16:creationId xmlns:a16="http://schemas.microsoft.com/office/drawing/2014/main" id="{B86963E8-B70B-420A-9633-76E2BE1FC31A}"/>
                </a:ext>
              </a:extLst>
            </p:cNvPr>
            <p:cNvSpPr>
              <a:spLocks noChangeShapeType="1"/>
            </p:cNvSpPr>
            <p:nvPr/>
          </p:nvSpPr>
          <p:spPr bwMode="auto">
            <a:xfrm>
              <a:off x="2937" y="3083"/>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27" name="Text Box 67">
              <a:extLst>
                <a:ext uri="{FF2B5EF4-FFF2-40B4-BE49-F238E27FC236}">
                  <a16:creationId xmlns:a16="http://schemas.microsoft.com/office/drawing/2014/main" id="{3C787710-59DB-4D5C-92FF-4B945579D586}"/>
                </a:ext>
              </a:extLst>
            </p:cNvPr>
            <p:cNvSpPr txBox="1">
              <a:spLocks noChangeArrowheads="1"/>
            </p:cNvSpPr>
            <p:nvPr/>
          </p:nvSpPr>
          <p:spPr bwMode="auto">
            <a:xfrm>
              <a:off x="4809" y="3072"/>
              <a:ext cx="5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0F0C19"/>
                  </a:solidFill>
                </a:rPr>
                <a:t>(</a:t>
              </a:r>
              <a:r>
                <a:rPr lang="zh-CN" altLang="en-US" sz="2000" b="1">
                  <a:solidFill>
                    <a:srgbClr val="0F0C19"/>
                  </a:solidFill>
                </a:rPr>
                <a:t>等待</a:t>
              </a:r>
              <a:r>
                <a:rPr lang="en-US" altLang="zh-CN" sz="2000" b="1">
                  <a:solidFill>
                    <a:srgbClr val="0F0C19"/>
                  </a:solidFill>
                </a:rPr>
                <a:t>)</a:t>
              </a:r>
              <a:endParaRPr lang="en-US" altLang="zh-CN" sz="4400">
                <a:solidFill>
                  <a:srgbClr val="0F0C19"/>
                </a:solidFill>
              </a:endParaRPr>
            </a:p>
          </p:txBody>
        </p:sp>
        <p:sp>
          <p:nvSpPr>
            <p:cNvPr id="66629" name="Line 69">
              <a:extLst>
                <a:ext uri="{FF2B5EF4-FFF2-40B4-BE49-F238E27FC236}">
                  <a16:creationId xmlns:a16="http://schemas.microsoft.com/office/drawing/2014/main" id="{2110718D-C4DB-4873-9FAF-C134B374603A}"/>
                </a:ext>
              </a:extLst>
            </p:cNvPr>
            <p:cNvSpPr>
              <a:spLocks noChangeShapeType="1"/>
            </p:cNvSpPr>
            <p:nvPr/>
          </p:nvSpPr>
          <p:spPr bwMode="auto">
            <a:xfrm>
              <a:off x="5379" y="3074"/>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30" name="Line 70">
              <a:extLst>
                <a:ext uri="{FF2B5EF4-FFF2-40B4-BE49-F238E27FC236}">
                  <a16:creationId xmlns:a16="http://schemas.microsoft.com/office/drawing/2014/main" id="{5B83051C-981E-4B5F-9084-F9B05D5344F8}"/>
                </a:ext>
              </a:extLst>
            </p:cNvPr>
            <p:cNvSpPr>
              <a:spLocks noChangeShapeType="1"/>
            </p:cNvSpPr>
            <p:nvPr/>
          </p:nvSpPr>
          <p:spPr bwMode="auto">
            <a:xfrm>
              <a:off x="4755" y="3073"/>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6632" name="Rectangle 72">
            <a:extLst>
              <a:ext uri="{FF2B5EF4-FFF2-40B4-BE49-F238E27FC236}">
                <a16:creationId xmlns:a16="http://schemas.microsoft.com/office/drawing/2014/main" id="{74875CB3-6388-4D71-A55C-E919A1DB00A5}"/>
              </a:ext>
            </a:extLst>
          </p:cNvPr>
          <p:cNvSpPr>
            <a:spLocks noChangeArrowheads="1"/>
          </p:cNvSpPr>
          <p:nvPr/>
        </p:nvSpPr>
        <p:spPr bwMode="auto">
          <a:xfrm>
            <a:off x="685800" y="5486400"/>
            <a:ext cx="792162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a:solidFill>
                  <a:srgbClr val="FF0000"/>
                </a:solidFill>
              </a:rPr>
              <a:t>计算机同时在执行多个程序</a:t>
            </a:r>
            <a:r>
              <a:rPr lang="en-US" altLang="zh-CN">
                <a:solidFill>
                  <a:srgbClr val="FF0000"/>
                </a:solidFill>
              </a:rPr>
              <a:t>(</a:t>
            </a:r>
            <a:r>
              <a:rPr lang="zh-CN" altLang="en-US">
                <a:solidFill>
                  <a:srgbClr val="FF0000"/>
                </a:solidFill>
              </a:rPr>
              <a:t>交替执行</a:t>
            </a:r>
            <a:r>
              <a:rPr lang="en-US" altLang="zh-CN">
                <a:solidFill>
                  <a:srgbClr val="FF0000"/>
                </a:solidFill>
              </a:rPr>
              <a: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6616"/>
                                        </p:tgtEl>
                                        <p:attrNameLst>
                                          <p:attrName>style.visibility</p:attrName>
                                        </p:attrNameLst>
                                      </p:cBhvr>
                                      <p:to>
                                        <p:strVal val="visible"/>
                                      </p:to>
                                    </p:set>
                                    <p:animEffect transition="in" filter="dissolve">
                                      <p:cBhvr>
                                        <p:cTn id="7" dur="500"/>
                                        <p:tgtEl>
                                          <p:spTgt spid="666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6576">
                                            <p:txEl>
                                              <p:pRg st="0" end="0"/>
                                            </p:txEl>
                                          </p:spTgt>
                                        </p:tgtEl>
                                        <p:attrNameLst>
                                          <p:attrName>style.visibility</p:attrName>
                                        </p:attrNameLst>
                                      </p:cBhvr>
                                      <p:to>
                                        <p:strVal val="visible"/>
                                      </p:to>
                                    </p:set>
                                    <p:animEffect transition="in" filter="dissolve">
                                      <p:cBhvr>
                                        <p:cTn id="12" dur="500"/>
                                        <p:tgtEl>
                                          <p:spTgt spid="6657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66633"/>
                                        </p:tgtEl>
                                        <p:attrNameLst>
                                          <p:attrName>style.visibility</p:attrName>
                                        </p:attrNameLst>
                                      </p:cBhvr>
                                      <p:to>
                                        <p:strVal val="visible"/>
                                      </p:to>
                                    </p:set>
                                    <p:animEffect transition="in" filter="dissolve">
                                      <p:cBhvr>
                                        <p:cTn id="17" dur="500"/>
                                        <p:tgtEl>
                                          <p:spTgt spid="666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6632">
                                            <p:txEl>
                                              <p:pRg st="0" end="0"/>
                                            </p:txEl>
                                          </p:spTgt>
                                        </p:tgtEl>
                                        <p:attrNameLst>
                                          <p:attrName>style.visibility</p:attrName>
                                        </p:attrNameLst>
                                      </p:cBhvr>
                                      <p:to>
                                        <p:strVal val="visible"/>
                                      </p:to>
                                    </p:set>
                                    <p:animEffect transition="in" filter="dissolve">
                                      <p:cBhvr>
                                        <p:cTn id="22" dur="500"/>
                                        <p:tgtEl>
                                          <p:spTgt spid="666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76" grpId="0" build="p"/>
      <p:bldP spid="66632"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a:extLst>
              <a:ext uri="{FF2B5EF4-FFF2-40B4-BE49-F238E27FC236}">
                <a16:creationId xmlns:a16="http://schemas.microsoft.com/office/drawing/2014/main" id="{AADBA633-9281-4228-89C2-77FF13E571DA}"/>
              </a:ext>
            </a:extLst>
          </p:cNvPr>
          <p:cNvSpPr>
            <a:spLocks noGrp="1"/>
          </p:cNvSpPr>
          <p:nvPr>
            <p:ph type="title"/>
          </p:nvPr>
        </p:nvSpPr>
        <p:spPr/>
        <p:txBody>
          <a:bodyPr/>
          <a:lstStyle/>
          <a:p>
            <a:r>
              <a:rPr lang="zh-CN" altLang="en-US" dirty="0"/>
              <a:t>课堂练习</a:t>
            </a:r>
          </a:p>
        </p:txBody>
      </p:sp>
      <p:sp>
        <p:nvSpPr>
          <p:cNvPr id="3" name="内容占位符 2">
            <a:extLst>
              <a:ext uri="{FF2B5EF4-FFF2-40B4-BE49-F238E27FC236}">
                <a16:creationId xmlns:a16="http://schemas.microsoft.com/office/drawing/2014/main" id="{0EA778AA-492F-43C1-9028-3D06B2DA8AE7}"/>
              </a:ext>
            </a:extLst>
          </p:cNvPr>
          <p:cNvSpPr>
            <a:spLocks noGrp="1"/>
          </p:cNvSpPr>
          <p:nvPr>
            <p:ph idx="1"/>
          </p:nvPr>
        </p:nvSpPr>
        <p:spPr/>
        <p:txBody>
          <a:bodyPr/>
          <a:lstStyle/>
          <a:p>
            <a:pPr marL="0" indent="0">
              <a:buNone/>
            </a:pPr>
            <a:r>
              <a:rPr lang="en-US" altLang="zh-CN" b="1" dirty="0">
                <a:latin typeface="宋体" panose="02010600030101010101" pitchFamily="2" charset="-122"/>
              </a:rPr>
              <a:t>2.</a:t>
            </a:r>
            <a:r>
              <a:rPr lang="zh-CN" altLang="en-US" b="1" dirty="0">
                <a:latin typeface="宋体" panose="02010600030101010101" pitchFamily="2" charset="-122"/>
              </a:rPr>
              <a:t>如果单处理器系统中有</a:t>
            </a:r>
            <a:r>
              <a:rPr lang="en-US" altLang="zh-CN" b="1" dirty="0">
                <a:latin typeface="宋体" panose="02010600030101010101" pitchFamily="2" charset="-122"/>
              </a:rPr>
              <a:t>N</a:t>
            </a:r>
            <a:r>
              <a:rPr lang="zh-CN" altLang="en-US" b="1" dirty="0">
                <a:latin typeface="宋体" panose="02010600030101010101" pitchFamily="2" charset="-122"/>
              </a:rPr>
              <a:t>个进程，运行的进程最多几个，最少几个？就绪进程最多几个，最少几个？等待进程最多几个，最少几个？</a:t>
            </a:r>
            <a:endParaRPr lang="en-US" altLang="zh-CN" b="1" dirty="0">
              <a:latin typeface="宋体" panose="02010600030101010101" pitchFamily="2" charset="-122"/>
            </a:endParaRPr>
          </a:p>
          <a:p>
            <a:pPr lvl="1"/>
            <a:r>
              <a:rPr lang="zh-CN" altLang="en-US" sz="2000" dirty="0"/>
              <a:t>运行状态最多</a:t>
            </a:r>
            <a:r>
              <a:rPr lang="en-US" altLang="zh-CN" sz="2000" dirty="0"/>
              <a:t>1</a:t>
            </a:r>
            <a:r>
              <a:rPr lang="zh-CN" altLang="en-US" sz="2000" dirty="0"/>
              <a:t>个，最少</a:t>
            </a:r>
            <a:r>
              <a:rPr lang="en-US" altLang="zh-CN" sz="2000" dirty="0"/>
              <a:t>0</a:t>
            </a:r>
            <a:r>
              <a:rPr lang="zh-CN" altLang="en-US" sz="2000" dirty="0"/>
              <a:t>个；</a:t>
            </a:r>
            <a:endParaRPr lang="en-US" altLang="zh-CN" sz="2000" dirty="0"/>
          </a:p>
          <a:p>
            <a:pPr lvl="1"/>
            <a:r>
              <a:rPr lang="zh-CN" altLang="en-US" sz="2000" dirty="0"/>
              <a:t>就绪状态最多</a:t>
            </a:r>
            <a:r>
              <a:rPr lang="en-US" altLang="zh-CN" sz="2000" dirty="0"/>
              <a:t>N-1</a:t>
            </a:r>
            <a:r>
              <a:rPr lang="zh-CN" altLang="en-US" sz="2000" dirty="0"/>
              <a:t>个，最少</a:t>
            </a:r>
            <a:r>
              <a:rPr lang="en-US" altLang="zh-CN" sz="2000" dirty="0"/>
              <a:t>0</a:t>
            </a:r>
            <a:r>
              <a:rPr lang="zh-CN" altLang="en-US" sz="2000" dirty="0"/>
              <a:t>个。</a:t>
            </a:r>
            <a:endParaRPr lang="zh-CN" altLang="en-US" sz="2000" b="1" dirty="0">
              <a:latin typeface="宋体" panose="02010600030101010101" pitchFamily="2" charset="-122"/>
            </a:endParaRPr>
          </a:p>
          <a:p>
            <a:pPr lvl="1"/>
            <a:r>
              <a:rPr lang="zh-CN" altLang="en-US" sz="2000" dirty="0"/>
              <a:t>等待状态最多</a:t>
            </a:r>
            <a:r>
              <a:rPr lang="en-US" altLang="zh-CN" sz="2000" dirty="0"/>
              <a:t>N</a:t>
            </a:r>
            <a:r>
              <a:rPr lang="zh-CN" altLang="en-US" sz="2000" dirty="0"/>
              <a:t>个，最少</a:t>
            </a:r>
            <a:r>
              <a:rPr lang="en-US" altLang="zh-CN" sz="2000" dirty="0"/>
              <a:t>N-1</a:t>
            </a:r>
            <a:r>
              <a:rPr lang="zh-CN" altLang="en-US" sz="2000" dirty="0"/>
              <a:t>个；</a:t>
            </a:r>
            <a:endParaRPr lang="en-US" altLang="zh-CN" sz="2000" dirty="0"/>
          </a:p>
          <a:p>
            <a:r>
              <a:rPr lang="zh-CN" altLang="en-US" dirty="0"/>
              <a:t>若</a:t>
            </a:r>
            <a:r>
              <a:rPr lang="en-US" altLang="zh-CN" dirty="0"/>
              <a:t>OS</a:t>
            </a:r>
            <a:r>
              <a:rPr lang="zh-CN" altLang="en-US" dirty="0"/>
              <a:t>的进程有运行、就绪和阻塞三个基本状态，则阻塞进程最多几个，最少几个？</a:t>
            </a:r>
            <a:endParaRPr lang="en-US" altLang="zh-CN" dirty="0"/>
          </a:p>
          <a:p>
            <a:pPr lvl="1"/>
            <a:r>
              <a:rPr lang="zh-CN" altLang="en-US" sz="2000" dirty="0"/>
              <a:t>阻塞状态最多</a:t>
            </a:r>
            <a:r>
              <a:rPr lang="en-US" altLang="zh-CN" sz="2000" dirty="0"/>
              <a:t>N</a:t>
            </a:r>
            <a:r>
              <a:rPr lang="zh-CN" altLang="en-US" sz="2000" dirty="0"/>
              <a:t>个，最少</a:t>
            </a:r>
            <a:r>
              <a:rPr lang="en-US" altLang="zh-CN" sz="2000" dirty="0"/>
              <a:t>0</a:t>
            </a:r>
            <a:r>
              <a:rPr lang="zh-CN" altLang="en-US" sz="2000" dirty="0"/>
              <a:t>个</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a:extLst>
              <a:ext uri="{FF2B5EF4-FFF2-40B4-BE49-F238E27FC236}">
                <a16:creationId xmlns:a16="http://schemas.microsoft.com/office/drawing/2014/main" id="{F26E06FB-2B45-44FC-A52C-ACC819ADDF10}"/>
              </a:ext>
            </a:extLst>
          </p:cNvPr>
          <p:cNvSpPr>
            <a:spLocks noGrp="1" noChangeArrowheads="1"/>
          </p:cNvSpPr>
          <p:nvPr>
            <p:ph type="body" idx="1"/>
          </p:nvPr>
        </p:nvSpPr>
        <p:spPr/>
        <p:txBody>
          <a:bodyPr/>
          <a:lstStyle/>
          <a:p>
            <a:pPr eaLnBrk="1" hangingPunct="1">
              <a:lnSpc>
                <a:spcPct val="90000"/>
              </a:lnSpc>
            </a:pPr>
            <a:r>
              <a:rPr lang="zh-CN" altLang="en-US" sz="2800"/>
              <a:t>每一个进程具有顺序性，但是在多道程序设计系统中，多个进程要</a:t>
            </a:r>
            <a:r>
              <a:rPr lang="zh-CN" altLang="en-US" sz="2800">
                <a:solidFill>
                  <a:srgbClr val="CC0000"/>
                </a:solidFill>
              </a:rPr>
              <a:t>竞争</a:t>
            </a:r>
            <a:r>
              <a:rPr lang="zh-CN" altLang="en-US" sz="2800"/>
              <a:t>，</a:t>
            </a:r>
            <a:r>
              <a:rPr lang="zh-CN" altLang="en-US" sz="2800">
                <a:solidFill>
                  <a:srgbClr val="CC0000"/>
                </a:solidFill>
              </a:rPr>
              <a:t>轮流占用</a:t>
            </a:r>
            <a:r>
              <a:rPr lang="zh-CN" altLang="en-US" sz="2800"/>
              <a:t>处理器。</a:t>
            </a:r>
          </a:p>
          <a:p>
            <a:pPr eaLnBrk="1" hangingPunct="1">
              <a:lnSpc>
                <a:spcPct val="90000"/>
              </a:lnSpc>
            </a:pPr>
            <a:r>
              <a:rPr lang="zh-CN" altLang="en-US" sz="2800"/>
              <a:t>有两个进程</a:t>
            </a:r>
            <a:r>
              <a:rPr lang="en-US" altLang="zh-CN" sz="2800"/>
              <a:t>A</a:t>
            </a:r>
            <a:r>
              <a:rPr lang="zh-CN" altLang="en-US" sz="2800"/>
              <a:t>和</a:t>
            </a:r>
            <a:r>
              <a:rPr lang="en-US" altLang="zh-CN" sz="2800"/>
              <a:t>B</a:t>
            </a:r>
            <a:r>
              <a:rPr lang="zh-CN" altLang="en-US" sz="2800"/>
              <a:t>，它们各自顺序执行时的操作序列如下：</a:t>
            </a:r>
          </a:p>
          <a:p>
            <a:pPr lvl="1" eaLnBrk="1" hangingPunct="1">
              <a:lnSpc>
                <a:spcPct val="90000"/>
              </a:lnSpc>
            </a:pPr>
            <a:r>
              <a:rPr lang="zh-CN" altLang="en-US"/>
              <a:t>进程</a:t>
            </a:r>
            <a:r>
              <a:rPr lang="en-US" altLang="zh-CN"/>
              <a:t>A </a:t>
            </a:r>
            <a:r>
              <a:rPr lang="zh-CN" altLang="en-US"/>
              <a:t>： </a:t>
            </a:r>
            <a:r>
              <a:rPr lang="en-US" altLang="zh-CN"/>
              <a:t>a</a:t>
            </a:r>
            <a:r>
              <a:rPr lang="en-US" altLang="zh-CN" baseline="-25000"/>
              <a:t>1</a:t>
            </a:r>
            <a:r>
              <a:rPr lang="zh-CN" altLang="en-US"/>
              <a:t>，</a:t>
            </a:r>
            <a:r>
              <a:rPr lang="en-US" altLang="zh-CN"/>
              <a:t>a</a:t>
            </a:r>
            <a:r>
              <a:rPr lang="en-US" altLang="zh-CN" baseline="-25000"/>
              <a:t>2</a:t>
            </a:r>
            <a:r>
              <a:rPr lang="zh-CN" altLang="en-US"/>
              <a:t>，</a:t>
            </a:r>
            <a:r>
              <a:rPr lang="en-US" altLang="zh-CN"/>
              <a:t>a</a:t>
            </a:r>
            <a:r>
              <a:rPr lang="en-US" altLang="zh-CN" baseline="-25000"/>
              <a:t>3</a:t>
            </a:r>
            <a:r>
              <a:rPr lang="zh-CN" altLang="en-US"/>
              <a:t>，</a:t>
            </a:r>
            <a:r>
              <a:rPr lang="en-US" altLang="zh-CN"/>
              <a:t>…</a:t>
            </a:r>
            <a:r>
              <a:rPr lang="zh-CN" altLang="en-US"/>
              <a:t>，</a:t>
            </a:r>
            <a:r>
              <a:rPr lang="en-US" altLang="zh-CN"/>
              <a:t>a</a:t>
            </a:r>
            <a:r>
              <a:rPr lang="en-US" altLang="zh-CN" baseline="-25000"/>
              <a:t>m</a:t>
            </a:r>
          </a:p>
          <a:p>
            <a:pPr lvl="1" eaLnBrk="1" hangingPunct="1">
              <a:lnSpc>
                <a:spcPct val="90000"/>
              </a:lnSpc>
            </a:pPr>
            <a:r>
              <a:rPr lang="zh-CN" altLang="en-US"/>
              <a:t>进程</a:t>
            </a:r>
            <a:r>
              <a:rPr lang="en-US" altLang="zh-CN"/>
              <a:t>B </a:t>
            </a:r>
            <a:r>
              <a:rPr lang="zh-CN" altLang="en-US"/>
              <a:t>： </a:t>
            </a:r>
            <a:r>
              <a:rPr lang="en-US" altLang="zh-CN"/>
              <a:t>b</a:t>
            </a:r>
            <a:r>
              <a:rPr lang="en-US" altLang="zh-CN" baseline="-25000"/>
              <a:t>1</a:t>
            </a:r>
            <a:r>
              <a:rPr lang="zh-CN" altLang="en-US"/>
              <a:t>，</a:t>
            </a:r>
            <a:r>
              <a:rPr lang="en-US" altLang="zh-CN"/>
              <a:t>b</a:t>
            </a:r>
            <a:r>
              <a:rPr lang="en-US" altLang="zh-CN" baseline="-25000"/>
              <a:t>2</a:t>
            </a:r>
            <a:r>
              <a:rPr lang="zh-CN" altLang="en-US"/>
              <a:t>，</a:t>
            </a:r>
            <a:r>
              <a:rPr lang="en-US" altLang="zh-CN"/>
              <a:t>b</a:t>
            </a:r>
            <a:r>
              <a:rPr lang="en-US" altLang="zh-CN" baseline="-25000"/>
              <a:t>3</a:t>
            </a:r>
            <a:r>
              <a:rPr lang="zh-CN" altLang="en-US"/>
              <a:t>，</a:t>
            </a:r>
            <a:r>
              <a:rPr lang="en-US" altLang="zh-CN"/>
              <a:t>…</a:t>
            </a:r>
            <a:r>
              <a:rPr lang="zh-CN" altLang="en-US"/>
              <a:t>，</a:t>
            </a:r>
            <a:r>
              <a:rPr lang="en-US" altLang="zh-CN"/>
              <a:t>b</a:t>
            </a:r>
            <a:r>
              <a:rPr lang="en-US" altLang="zh-CN" baseline="-25000"/>
              <a:t>m</a:t>
            </a:r>
          </a:p>
          <a:p>
            <a:pPr eaLnBrk="1" hangingPunct="1">
              <a:lnSpc>
                <a:spcPct val="90000"/>
              </a:lnSpc>
            </a:pPr>
            <a:r>
              <a:rPr lang="zh-CN" altLang="en-US" sz="2800"/>
              <a:t>在多道程序设计系统中，处理器可能执行的操作序列</a:t>
            </a:r>
          </a:p>
          <a:p>
            <a:pPr lvl="1" eaLnBrk="1" hangingPunct="1">
              <a:lnSpc>
                <a:spcPct val="90000"/>
              </a:lnSpc>
            </a:pPr>
            <a:r>
              <a:rPr lang="en-US" altLang="zh-CN"/>
              <a:t>a</a:t>
            </a:r>
            <a:r>
              <a:rPr lang="en-US" altLang="zh-CN" baseline="-25000"/>
              <a:t>1</a:t>
            </a:r>
            <a:r>
              <a:rPr lang="zh-CN" altLang="en-US"/>
              <a:t>， </a:t>
            </a:r>
            <a:r>
              <a:rPr lang="en-US" altLang="zh-CN"/>
              <a:t>b</a:t>
            </a:r>
            <a:r>
              <a:rPr lang="en-US" altLang="zh-CN" baseline="-25000"/>
              <a:t>1</a:t>
            </a:r>
            <a:r>
              <a:rPr lang="en-US" altLang="zh-CN"/>
              <a:t> </a:t>
            </a:r>
            <a:r>
              <a:rPr lang="zh-CN" altLang="en-US"/>
              <a:t>，</a:t>
            </a:r>
            <a:r>
              <a:rPr lang="en-US" altLang="zh-CN"/>
              <a:t>a</a:t>
            </a:r>
            <a:r>
              <a:rPr lang="en-US" altLang="zh-CN" baseline="-25000"/>
              <a:t>2</a:t>
            </a:r>
            <a:r>
              <a:rPr lang="zh-CN" altLang="en-US"/>
              <a:t>， </a:t>
            </a:r>
            <a:r>
              <a:rPr lang="en-US" altLang="zh-CN"/>
              <a:t>b</a:t>
            </a:r>
            <a:r>
              <a:rPr lang="en-US" altLang="zh-CN" baseline="-25000"/>
              <a:t>2</a:t>
            </a:r>
            <a:r>
              <a:rPr lang="en-US" altLang="zh-CN"/>
              <a:t> </a:t>
            </a:r>
            <a:r>
              <a:rPr lang="zh-CN" altLang="en-US"/>
              <a:t>，</a:t>
            </a:r>
            <a:r>
              <a:rPr lang="en-US" altLang="zh-CN"/>
              <a:t>a</a:t>
            </a:r>
            <a:r>
              <a:rPr lang="en-US" altLang="zh-CN" baseline="-25000"/>
              <a:t>3</a:t>
            </a:r>
            <a:r>
              <a:rPr lang="zh-CN" altLang="en-US"/>
              <a:t>， </a:t>
            </a:r>
            <a:r>
              <a:rPr lang="en-US" altLang="zh-CN"/>
              <a:t>b</a:t>
            </a:r>
            <a:r>
              <a:rPr lang="en-US" altLang="zh-CN" baseline="-25000"/>
              <a:t>3</a:t>
            </a:r>
            <a:r>
              <a:rPr lang="en-US" altLang="zh-CN"/>
              <a:t> …</a:t>
            </a:r>
          </a:p>
          <a:p>
            <a:pPr lvl="1" eaLnBrk="1" hangingPunct="1">
              <a:lnSpc>
                <a:spcPct val="90000"/>
              </a:lnSpc>
            </a:pPr>
            <a:r>
              <a:rPr lang="en-US" altLang="zh-CN"/>
              <a:t>a</a:t>
            </a:r>
            <a:r>
              <a:rPr lang="en-US" altLang="zh-CN" baseline="-25000"/>
              <a:t>1</a:t>
            </a:r>
            <a:r>
              <a:rPr lang="zh-CN" altLang="en-US"/>
              <a:t>， </a:t>
            </a:r>
            <a:r>
              <a:rPr lang="en-US" altLang="zh-CN"/>
              <a:t>a</a:t>
            </a:r>
            <a:r>
              <a:rPr lang="en-US" altLang="zh-CN" baseline="-25000"/>
              <a:t>2</a:t>
            </a:r>
            <a:r>
              <a:rPr lang="zh-CN" altLang="en-US"/>
              <a:t>， </a:t>
            </a:r>
            <a:r>
              <a:rPr lang="en-US" altLang="zh-CN"/>
              <a:t>b</a:t>
            </a:r>
            <a:r>
              <a:rPr lang="en-US" altLang="zh-CN" baseline="-25000"/>
              <a:t>1</a:t>
            </a:r>
            <a:r>
              <a:rPr lang="en-US" altLang="zh-CN"/>
              <a:t> </a:t>
            </a:r>
            <a:r>
              <a:rPr lang="zh-CN" altLang="en-US"/>
              <a:t>，</a:t>
            </a:r>
            <a:r>
              <a:rPr lang="en-US" altLang="zh-CN"/>
              <a:t>a</a:t>
            </a:r>
            <a:r>
              <a:rPr lang="en-US" altLang="zh-CN" baseline="-25000"/>
              <a:t>3</a:t>
            </a:r>
            <a:r>
              <a:rPr lang="en-US" altLang="zh-CN"/>
              <a:t> </a:t>
            </a:r>
            <a:r>
              <a:rPr lang="zh-CN" altLang="en-US"/>
              <a:t>，</a:t>
            </a:r>
            <a:r>
              <a:rPr lang="en-US" altLang="zh-CN"/>
              <a:t>b</a:t>
            </a:r>
            <a:r>
              <a:rPr lang="en-US" altLang="zh-CN" baseline="-25000"/>
              <a:t>2</a:t>
            </a:r>
            <a:r>
              <a:rPr lang="en-US" altLang="zh-CN"/>
              <a:t> </a:t>
            </a:r>
            <a:r>
              <a:rPr lang="zh-CN" altLang="en-US"/>
              <a:t>，</a:t>
            </a:r>
            <a:r>
              <a:rPr lang="en-US" altLang="zh-CN"/>
              <a:t>b</a:t>
            </a:r>
            <a:r>
              <a:rPr lang="en-US" altLang="zh-CN" baseline="-25000"/>
              <a:t>3</a:t>
            </a:r>
            <a:r>
              <a:rPr lang="en-US" altLang="zh-CN"/>
              <a:t> …</a:t>
            </a:r>
            <a:endParaRPr lang="en-US" altLang="zh-CN" sz="2400"/>
          </a:p>
          <a:p>
            <a:pPr eaLnBrk="1" hangingPunct="1">
              <a:lnSpc>
                <a:spcPct val="90000"/>
              </a:lnSpc>
            </a:pPr>
            <a:endParaRPr lang="en-US" altLang="zh-CN" sz="2800"/>
          </a:p>
        </p:txBody>
      </p:sp>
      <p:sp>
        <p:nvSpPr>
          <p:cNvPr id="5" name="Rectangle 4">
            <a:extLst>
              <a:ext uri="{FF2B5EF4-FFF2-40B4-BE49-F238E27FC236}">
                <a16:creationId xmlns:a16="http://schemas.microsoft.com/office/drawing/2014/main" id="{4A44B6B3-CB22-49FF-BFC5-63FBB51FDCAA}"/>
              </a:ext>
            </a:extLst>
          </p:cNvPr>
          <p:cNvSpPr txBox="1">
            <a:spLocks noRot="1" noChangeArrowheads="1"/>
          </p:cNvSpPr>
          <p:nvPr/>
        </p:nvSpPr>
        <p:spPr bwMode="auto">
          <a:xfrm>
            <a:off x="484364" y="-14970"/>
            <a:ext cx="8305800" cy="1066800"/>
          </a:xfrm>
          <a:prstGeom prst="rect">
            <a:avLst/>
          </a:prstGeom>
          <a:no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eaLnBrk="1" hangingPunct="1">
              <a:defRPr/>
            </a:pPr>
            <a:r>
              <a:rPr lang="en-US" altLang="zh-CN" sz="4000" b="1" kern="0" dirty="0">
                <a:solidFill>
                  <a:schemeClr val="folHlink"/>
                </a:solidFill>
              </a:rPr>
              <a:t>2.4 </a:t>
            </a:r>
            <a:r>
              <a:rPr lang="zh-CN" altLang="en-US" sz="4000" b="1" kern="0" dirty="0">
                <a:solidFill>
                  <a:schemeClr val="folHlink"/>
                </a:solidFill>
              </a:rPr>
              <a:t>进程的同步</a:t>
            </a:r>
            <a:r>
              <a:rPr lang="zh-CN" altLang="en-US" sz="4000" kern="0" dirty="0">
                <a:solidFill>
                  <a:schemeClr val="folHlink"/>
                </a:solidFill>
              </a:rPr>
              <a: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9219">
                                            <p:txEl>
                                              <p:pRg st="5" end="5"/>
                                            </p:txEl>
                                          </p:spTgt>
                                        </p:tgtEl>
                                        <p:attrNameLst>
                                          <p:attrName>style.visibility</p:attrName>
                                        </p:attrNameLst>
                                      </p:cBhvr>
                                      <p:to>
                                        <p:strVal val="visible"/>
                                      </p:to>
                                    </p:set>
                                    <p:animEffect transition="in" filter="blinds(horizontal)">
                                      <p:cBhvr>
                                        <p:cTn id="7" dur="500"/>
                                        <p:tgtEl>
                                          <p:spTgt spid="9219">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219">
                                            <p:txEl>
                                              <p:pRg st="6" end="6"/>
                                            </p:txEl>
                                          </p:spTgt>
                                        </p:tgtEl>
                                        <p:attrNameLst>
                                          <p:attrName>style.visibility</p:attrName>
                                        </p:attrNameLst>
                                      </p:cBhvr>
                                      <p:to>
                                        <p:strVal val="visible"/>
                                      </p:to>
                                    </p:set>
                                    <p:animEffect transition="in" filter="blinds(horizontal)">
                                      <p:cBhvr>
                                        <p:cTn id="10" dur="500"/>
                                        <p:tgtEl>
                                          <p:spTgt spid="92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37B8205A-3CB1-45AA-A86D-76CAB9BAF57A}"/>
              </a:ext>
            </a:extLst>
          </p:cNvPr>
          <p:cNvSpPr>
            <a:spLocks noGrp="1" noChangeArrowheads="1"/>
          </p:cNvSpPr>
          <p:nvPr>
            <p:ph type="title"/>
          </p:nvPr>
        </p:nvSpPr>
        <p:spPr/>
        <p:txBody>
          <a:bodyPr/>
          <a:lstStyle/>
          <a:p>
            <a:pPr eaLnBrk="1" hangingPunct="1"/>
            <a:r>
              <a:rPr lang="zh-CN" altLang="en-US"/>
              <a:t>进程的并发性</a:t>
            </a:r>
          </a:p>
        </p:txBody>
      </p:sp>
      <p:sp>
        <p:nvSpPr>
          <p:cNvPr id="105475" name="Rectangle 3">
            <a:extLst>
              <a:ext uri="{FF2B5EF4-FFF2-40B4-BE49-F238E27FC236}">
                <a16:creationId xmlns:a16="http://schemas.microsoft.com/office/drawing/2014/main" id="{D48B6856-7C93-47A4-B807-A2EFE4971C29}"/>
              </a:ext>
            </a:extLst>
          </p:cNvPr>
          <p:cNvSpPr>
            <a:spLocks noGrp="1" noChangeArrowheads="1"/>
          </p:cNvSpPr>
          <p:nvPr>
            <p:ph type="body" idx="1"/>
          </p:nvPr>
        </p:nvSpPr>
        <p:spPr/>
        <p:txBody>
          <a:bodyPr/>
          <a:lstStyle/>
          <a:p>
            <a:pPr eaLnBrk="1" hangingPunct="1"/>
            <a:r>
              <a:rPr lang="zh-CN" altLang="en-US"/>
              <a:t>在一个进程的工作没有完成之前，另一个进程就可以开始工作，这些进程就称为</a:t>
            </a:r>
            <a:r>
              <a:rPr lang="zh-CN" altLang="en-US">
                <a:solidFill>
                  <a:srgbClr val="CC0000"/>
                </a:solidFill>
              </a:rPr>
              <a:t>可同时执行的</a:t>
            </a:r>
            <a:r>
              <a:rPr lang="zh-CN" altLang="en-US"/>
              <a:t>。或者称它们</a:t>
            </a:r>
            <a:r>
              <a:rPr lang="zh-CN" altLang="en-US">
                <a:solidFill>
                  <a:srgbClr val="CC0000"/>
                </a:solidFill>
              </a:rPr>
              <a:t>具有并发性</a:t>
            </a:r>
            <a:r>
              <a:rPr lang="zh-CN" altLang="en-US"/>
              <a:t>，并且把可同时执行的进程称为</a:t>
            </a:r>
            <a:r>
              <a:rPr lang="zh-CN" altLang="en-US">
                <a:solidFill>
                  <a:srgbClr val="CC0000"/>
                </a:solidFill>
              </a:rPr>
              <a:t>并发进程</a:t>
            </a:r>
            <a:r>
              <a:rPr lang="zh-CN" altLang="en-US"/>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AC627864-91DC-4E05-A93F-2E0E7EB2B43C}"/>
              </a:ext>
            </a:extLst>
          </p:cNvPr>
          <p:cNvSpPr>
            <a:spLocks noGrp="1" noChangeArrowheads="1"/>
          </p:cNvSpPr>
          <p:nvPr>
            <p:ph type="title"/>
          </p:nvPr>
        </p:nvSpPr>
        <p:spPr/>
        <p:txBody>
          <a:bodyPr/>
          <a:lstStyle/>
          <a:p>
            <a:pPr eaLnBrk="1" hangingPunct="1"/>
            <a:r>
              <a:rPr lang="zh-CN" altLang="en-US"/>
              <a:t>进程的并发性</a:t>
            </a:r>
          </a:p>
        </p:txBody>
      </p:sp>
      <p:sp>
        <p:nvSpPr>
          <p:cNvPr id="11267" name="Rectangle 3">
            <a:extLst>
              <a:ext uri="{FF2B5EF4-FFF2-40B4-BE49-F238E27FC236}">
                <a16:creationId xmlns:a16="http://schemas.microsoft.com/office/drawing/2014/main" id="{53A5019A-6496-4470-BE4C-6D517FA4BDBF}"/>
              </a:ext>
            </a:extLst>
          </p:cNvPr>
          <p:cNvSpPr>
            <a:spLocks noGrp="1" noChangeArrowheads="1"/>
          </p:cNvSpPr>
          <p:nvPr>
            <p:ph type="body" idx="1"/>
          </p:nvPr>
        </p:nvSpPr>
        <p:spPr/>
        <p:txBody>
          <a:bodyPr/>
          <a:lstStyle/>
          <a:p>
            <a:pPr eaLnBrk="1" hangingPunct="1"/>
            <a:r>
              <a:rPr lang="zh-CN" altLang="en-US" sz="2800" dirty="0"/>
              <a:t>如果一个进程的执行不影响另一个进程的执行结果，也不依赖另一个进程的进展情况，即它们是各自独立的，则称这些进程相互之间是</a:t>
            </a:r>
            <a:r>
              <a:rPr lang="zh-CN" altLang="en-US" sz="2800" dirty="0">
                <a:solidFill>
                  <a:srgbClr val="CC0000"/>
                </a:solidFill>
              </a:rPr>
              <a:t>无关</a:t>
            </a:r>
            <a:r>
              <a:rPr lang="zh-CN" altLang="en-US" sz="2800" dirty="0"/>
              <a:t>的。</a:t>
            </a:r>
          </a:p>
          <a:p>
            <a:pPr eaLnBrk="1" hangingPunct="1"/>
            <a:endParaRPr lang="zh-CN" altLang="en-US" sz="2800" dirty="0"/>
          </a:p>
          <a:p>
            <a:pPr eaLnBrk="1" hangingPunct="1"/>
            <a:r>
              <a:rPr lang="zh-CN" altLang="en-US" sz="2800" dirty="0"/>
              <a:t>如果一个进程的执行要依赖其他进程的进展状况，或者可能会影响其他进程的执行结果，则说这些进程是</a:t>
            </a:r>
            <a:r>
              <a:rPr lang="zh-CN" altLang="en-US" sz="2800" dirty="0">
                <a:solidFill>
                  <a:srgbClr val="CC0000"/>
                </a:solidFill>
              </a:rPr>
              <a:t>有交互</a:t>
            </a:r>
            <a:r>
              <a:rPr lang="zh-CN" altLang="en-US" sz="2800" dirty="0"/>
              <a:t>的。</a:t>
            </a:r>
          </a:p>
        </p:txBody>
      </p:sp>
      <p:sp>
        <p:nvSpPr>
          <p:cNvPr id="3" name="矩形 2">
            <a:extLst>
              <a:ext uri="{FF2B5EF4-FFF2-40B4-BE49-F238E27FC236}">
                <a16:creationId xmlns:a16="http://schemas.microsoft.com/office/drawing/2014/main" id="{EB98B028-6AAA-4C1F-B677-848E1EFB83E1}"/>
              </a:ext>
            </a:extLst>
          </p:cNvPr>
          <p:cNvSpPr/>
          <p:nvPr/>
        </p:nvSpPr>
        <p:spPr>
          <a:xfrm>
            <a:off x="712178" y="5198198"/>
            <a:ext cx="7944934" cy="1200329"/>
          </a:xfrm>
          <a:prstGeom prst="rect">
            <a:avLst/>
          </a:prstGeom>
          <a:solidFill>
            <a:srgbClr val="92D050"/>
          </a:solidFill>
        </p:spPr>
        <p:txBody>
          <a:bodyPr wrap="square">
            <a:spAutoFit/>
          </a:bodyPr>
          <a:lstStyle/>
          <a:p>
            <a:r>
              <a:rPr lang="zh-CN" altLang="en-US" sz="2400" b="1" dirty="0">
                <a:latin typeface="+mj-ea"/>
                <a:ea typeface="+mj-ea"/>
              </a:rPr>
              <a:t>与时间有关的错误：</a:t>
            </a:r>
            <a:endParaRPr lang="en-US" altLang="zh-CN" sz="2400" b="1" dirty="0">
              <a:latin typeface="+mj-ea"/>
              <a:ea typeface="+mj-ea"/>
            </a:endParaRPr>
          </a:p>
          <a:p>
            <a:r>
              <a:rPr lang="en-US" altLang="zh-CN" sz="2400" b="1" dirty="0">
                <a:latin typeface="+mj-ea"/>
                <a:ea typeface="+mj-ea"/>
              </a:rPr>
              <a:t>    </a:t>
            </a:r>
            <a:r>
              <a:rPr lang="zh-CN" altLang="en-US" sz="2400" b="1" dirty="0">
                <a:latin typeface="+mj-ea"/>
                <a:ea typeface="+mj-ea"/>
              </a:rPr>
              <a:t>对于有交互的并发进程来说，并发会破坏“封闭性”和“可再现性”</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7">
                                            <p:txEl>
                                              <p:pRg st="2" end="2"/>
                                            </p:txEl>
                                          </p:spTgt>
                                        </p:tgtEl>
                                        <p:attrNameLst>
                                          <p:attrName>style.visibility</p:attrName>
                                        </p:attrNameLst>
                                      </p:cBhvr>
                                      <p:to>
                                        <p:strVal val="visible"/>
                                      </p:to>
                                    </p:set>
                                    <p:animEffect transition="in" filter="blinds(horizontal)">
                                      <p:cBhvr>
                                        <p:cTn id="7" dur="10"/>
                                        <p:tgtEl>
                                          <p:spTgt spid="1126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ppt_x"/>
                                          </p:val>
                                        </p:tav>
                                        <p:tav tm="100000">
                                          <p:val>
                                            <p:strVal val="#ppt_x"/>
                                          </p:val>
                                        </p:tav>
                                      </p:tavLst>
                                    </p:anim>
                                    <p:anim calcmode="lin" valueType="num">
                                      <p:cBhvr additive="base">
                                        <p:cTn id="13" dur="2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P spid="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a:extLst>
              <a:ext uri="{FF2B5EF4-FFF2-40B4-BE49-F238E27FC236}">
                <a16:creationId xmlns:a16="http://schemas.microsoft.com/office/drawing/2014/main" id="{AD2A9ACD-6CC7-49CD-9A5A-A7AF4FC4EF19}"/>
              </a:ext>
            </a:extLst>
          </p:cNvPr>
          <p:cNvSpPr>
            <a:spLocks noGrp="1"/>
          </p:cNvSpPr>
          <p:nvPr>
            <p:ph type="title"/>
          </p:nvPr>
        </p:nvSpPr>
        <p:spPr/>
        <p:txBody>
          <a:bodyPr/>
          <a:lstStyle/>
          <a:p>
            <a:pPr eaLnBrk="1" hangingPunct="1"/>
            <a:r>
              <a:rPr lang="zh-CN" altLang="en-US"/>
              <a:t>并发进程之间的关系</a:t>
            </a:r>
          </a:p>
        </p:txBody>
      </p:sp>
      <p:sp>
        <p:nvSpPr>
          <p:cNvPr id="108547" name="内容占位符 2">
            <a:extLst>
              <a:ext uri="{FF2B5EF4-FFF2-40B4-BE49-F238E27FC236}">
                <a16:creationId xmlns:a16="http://schemas.microsoft.com/office/drawing/2014/main" id="{6CB7D062-96AE-49DD-94D7-C67A65B38C67}"/>
              </a:ext>
            </a:extLst>
          </p:cNvPr>
          <p:cNvSpPr>
            <a:spLocks noGrp="1"/>
          </p:cNvSpPr>
          <p:nvPr>
            <p:ph idx="1"/>
          </p:nvPr>
        </p:nvSpPr>
        <p:spPr/>
        <p:txBody>
          <a:bodyPr/>
          <a:lstStyle/>
          <a:p>
            <a:pPr eaLnBrk="1" hangingPunct="1">
              <a:lnSpc>
                <a:spcPct val="80000"/>
              </a:lnSpc>
            </a:pPr>
            <a:r>
              <a:rPr lang="zh-CN" altLang="en-US" b="1" dirty="0">
                <a:solidFill>
                  <a:srgbClr val="FF0000"/>
                </a:solidFill>
              </a:rPr>
              <a:t>进程互斥</a:t>
            </a:r>
          </a:p>
          <a:p>
            <a:pPr eaLnBrk="1" hangingPunct="1">
              <a:lnSpc>
                <a:spcPct val="80000"/>
              </a:lnSpc>
              <a:buFont typeface="Wingdings" panose="05000000000000000000" pitchFamily="2" charset="2"/>
              <a:buNone/>
            </a:pPr>
            <a:r>
              <a:rPr lang="zh-CN" altLang="en-US" sz="2800" dirty="0"/>
              <a:t>   </a:t>
            </a:r>
            <a:r>
              <a:rPr lang="zh-CN" altLang="en-US" sz="2400" dirty="0"/>
              <a:t>多个进程不能同时使用同一个资源，某个进程使</a:t>
            </a:r>
            <a:endParaRPr lang="en-US" altLang="zh-CN" sz="2400" dirty="0"/>
          </a:p>
          <a:p>
            <a:pPr eaLnBrk="1" hangingPunct="1">
              <a:lnSpc>
                <a:spcPct val="80000"/>
              </a:lnSpc>
              <a:buFont typeface="Wingdings" panose="05000000000000000000" pitchFamily="2" charset="2"/>
              <a:buNone/>
            </a:pPr>
            <a:r>
              <a:rPr lang="zh-CN" altLang="en-US" sz="2400" dirty="0"/>
              <a:t>   用该资源时，其他进程必须等待。</a:t>
            </a:r>
          </a:p>
          <a:p>
            <a:pPr eaLnBrk="1" hangingPunct="1">
              <a:lnSpc>
                <a:spcPct val="80000"/>
              </a:lnSpc>
            </a:pPr>
            <a:r>
              <a:rPr lang="zh-CN" altLang="en-US" b="1" dirty="0">
                <a:solidFill>
                  <a:srgbClr val="0066FF"/>
                </a:solidFill>
              </a:rPr>
              <a:t>进程同步</a:t>
            </a:r>
          </a:p>
          <a:p>
            <a:pPr marL="171450" lvl="1" indent="-171450">
              <a:lnSpc>
                <a:spcPct val="150000"/>
              </a:lnSpc>
              <a:spcBef>
                <a:spcPts val="1350"/>
              </a:spcBef>
              <a:buNone/>
            </a:pPr>
            <a:r>
              <a:rPr lang="zh-CN" altLang="en-US" dirty="0"/>
              <a:t>  多个进程的调用存在时序关系，某些进程的执行必须先于另一些进程。</a:t>
            </a:r>
          </a:p>
          <a:p>
            <a:pPr eaLnBrk="1" hangingPunct="1">
              <a:lnSpc>
                <a:spcPct val="80000"/>
              </a:lnSpc>
            </a:pPr>
            <a:r>
              <a:rPr lang="zh-CN" altLang="en-US" b="1" dirty="0">
                <a:solidFill>
                  <a:srgbClr val="00B050"/>
                </a:solidFill>
              </a:rPr>
              <a:t>进程通信</a:t>
            </a:r>
          </a:p>
          <a:p>
            <a:pPr eaLnBrk="1" hangingPunct="1">
              <a:lnSpc>
                <a:spcPct val="80000"/>
              </a:lnSpc>
              <a:buFont typeface="Wingdings" panose="05000000000000000000" pitchFamily="2" charset="2"/>
              <a:buNone/>
            </a:pPr>
            <a:r>
              <a:rPr lang="zh-CN" altLang="en-US" sz="2800" dirty="0"/>
              <a:t>   多个进程之间传递消息。</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5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85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4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54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854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5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7E7BA0D-A8A4-41C3-9F33-BBE347598A4F}"/>
              </a:ext>
            </a:extLst>
          </p:cNvPr>
          <p:cNvSpPr>
            <a:spLocks noGrp="1"/>
          </p:cNvSpPr>
          <p:nvPr>
            <p:ph idx="1"/>
          </p:nvPr>
        </p:nvSpPr>
        <p:spPr/>
        <p:txBody>
          <a:bodyPr/>
          <a:lstStyle/>
          <a:p>
            <a:pPr>
              <a:defRPr/>
            </a:pPr>
            <a:r>
              <a:rPr lang="zh-CN" altLang="en-US" sz="3200" dirty="0">
                <a:effectLst>
                  <a:outerShdw blurRad="38100" dist="38100" dir="2700000" algn="tl">
                    <a:srgbClr val="C0C0C0"/>
                  </a:outerShdw>
                </a:effectLst>
              </a:rPr>
              <a:t>采用多道程序设计技术的操作系统，允许多个进程同时驻留内存并发执行。</a:t>
            </a:r>
          </a:p>
          <a:p>
            <a:pPr lvl="1">
              <a:defRPr/>
            </a:pPr>
            <a:r>
              <a:rPr lang="zh-CN" altLang="en-US" sz="2800" dirty="0">
                <a:solidFill>
                  <a:srgbClr val="FF0000"/>
                </a:solidFill>
                <a:effectLst>
                  <a:outerShdw blurRad="38100" dist="38100" dir="2700000" algn="tl">
                    <a:srgbClr val="C0C0C0"/>
                  </a:outerShdw>
                </a:effectLst>
              </a:rPr>
              <a:t>？</a:t>
            </a:r>
            <a:r>
              <a:rPr lang="zh-CN" altLang="en-US" sz="2800" dirty="0">
                <a:effectLst>
                  <a:outerShdw blurRad="38100" dist="38100" dir="2700000" algn="tl">
                    <a:srgbClr val="C0C0C0"/>
                  </a:outerShdw>
                </a:effectLst>
              </a:rPr>
              <a:t>如何协调多个进程对系统资源，如内存空间、外部设备等的竞争和共享？</a:t>
            </a:r>
          </a:p>
          <a:p>
            <a:pPr lvl="1">
              <a:defRPr/>
            </a:pPr>
            <a:r>
              <a:rPr lang="zh-CN" altLang="en-US" sz="2800" dirty="0">
                <a:solidFill>
                  <a:srgbClr val="FF0000"/>
                </a:solidFill>
                <a:effectLst>
                  <a:outerShdw blurRad="38100" dist="38100" dir="2700000" algn="tl">
                    <a:srgbClr val="C0C0C0"/>
                  </a:outerShdw>
                </a:effectLst>
              </a:rPr>
              <a:t>？</a:t>
            </a:r>
            <a:r>
              <a:rPr lang="zh-CN" altLang="en-US" sz="2800" dirty="0">
                <a:effectLst>
                  <a:outerShdw blurRad="38100" dist="38100" dir="2700000" algn="tl">
                    <a:srgbClr val="C0C0C0"/>
                  </a:outerShdw>
                </a:effectLst>
              </a:rPr>
              <a:t>如何解决多个进程因为竞争资源而出现执行结果异常，甚至导致系统不稳定、失效等问题？</a:t>
            </a:r>
            <a:endParaRPr lang="en-US" altLang="zh-CN" sz="2800" dirty="0">
              <a:effectLst>
                <a:outerShdw blurRad="38100" dist="38100" dir="2700000" algn="tl">
                  <a:srgbClr val="C0C0C0"/>
                </a:outerShdw>
              </a:effectLst>
            </a:endParaRPr>
          </a:p>
          <a:p>
            <a:pPr lvl="2">
              <a:defRPr/>
            </a:pPr>
            <a:r>
              <a:rPr lang="zh-CN" altLang="en-US" sz="2800" dirty="0">
                <a:effectLst>
                  <a:outerShdw blurRad="38100" dist="38100" dir="2700000" algn="tl">
                    <a:srgbClr val="C0C0C0"/>
                  </a:outerShdw>
                </a:effectLst>
              </a:rPr>
              <a:t>例如，多个进程同时申请文件打印，如何有效分配打印机？</a:t>
            </a:r>
            <a:r>
              <a:rPr lang="zh-CN" altLang="en-US" sz="2800" dirty="0"/>
              <a:t> </a:t>
            </a:r>
          </a:p>
          <a:p>
            <a:endParaRPr lang="zh-CN" altLang="en-US" dirty="0"/>
          </a:p>
        </p:txBody>
      </p:sp>
      <p:sp>
        <p:nvSpPr>
          <p:cNvPr id="3" name="标题 2">
            <a:extLst>
              <a:ext uri="{FF2B5EF4-FFF2-40B4-BE49-F238E27FC236}">
                <a16:creationId xmlns:a16="http://schemas.microsoft.com/office/drawing/2014/main" id="{BE6C89A7-46A4-41BB-A2A7-C3C674A9E837}"/>
              </a:ext>
            </a:extLst>
          </p:cNvPr>
          <p:cNvSpPr>
            <a:spLocks noGrp="1"/>
          </p:cNvSpPr>
          <p:nvPr>
            <p:ph type="title"/>
          </p:nvPr>
        </p:nvSpPr>
        <p:spPr/>
        <p:txBody>
          <a:bodyPr/>
          <a:lstStyle/>
          <a:p>
            <a:r>
              <a:rPr lang="zh-CN" altLang="en-US" dirty="0"/>
              <a:t>问题的引入</a:t>
            </a:r>
          </a:p>
        </p:txBody>
      </p:sp>
    </p:spTree>
    <p:extLst>
      <p:ext uri="{BB962C8B-B14F-4D97-AF65-F5344CB8AC3E}">
        <p14:creationId xmlns:p14="http://schemas.microsoft.com/office/powerpoint/2010/main" val="380725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F49410A-7FC4-4A7F-8CC6-D130D06EC713}"/>
              </a:ext>
            </a:extLst>
          </p:cNvPr>
          <p:cNvSpPr>
            <a:spLocks noGrp="1"/>
          </p:cNvSpPr>
          <p:nvPr>
            <p:ph idx="1"/>
          </p:nvPr>
        </p:nvSpPr>
        <p:spPr/>
        <p:txBody>
          <a:bodyPr/>
          <a:lstStyle/>
          <a:p>
            <a:pPr>
              <a:defRPr/>
            </a:pPr>
            <a:r>
              <a:rPr lang="zh-CN" altLang="en-US" dirty="0">
                <a:effectLst>
                  <a:outerShdw blurRad="38100" dist="38100" dir="2700000" algn="tl">
                    <a:srgbClr val="C0C0C0"/>
                  </a:outerShdw>
                </a:effectLst>
                <a:ea typeface="仿宋_GB2312" pitchFamily="49" charset="-122"/>
              </a:rPr>
              <a:t>银行的联网储蓄业务允许储户同时用储蓄卡和存折对同一帐户进行存取款操作，如果某储户同时（在</a:t>
            </a:r>
            <a:r>
              <a:rPr lang="en-US" altLang="zh-CN" dirty="0">
                <a:effectLst>
                  <a:outerShdw blurRad="38100" dist="38100" dir="2700000" algn="tl">
                    <a:srgbClr val="C0C0C0"/>
                  </a:outerShdw>
                </a:effectLst>
                <a:ea typeface="仿宋_GB2312" pitchFamily="49" charset="-122"/>
              </a:rPr>
              <a:t>ATM</a:t>
            </a:r>
            <a:r>
              <a:rPr lang="zh-CN" altLang="en-US" dirty="0">
                <a:effectLst>
                  <a:outerShdw blurRad="38100" dist="38100" dir="2700000" algn="tl">
                    <a:srgbClr val="C0C0C0"/>
                  </a:outerShdw>
                </a:effectLst>
                <a:ea typeface="仿宋_GB2312" pitchFamily="49" charset="-122"/>
              </a:rPr>
              <a:t>机和营业柜台）办理两笔存款业务（假设分别为</a:t>
            </a:r>
            <a:r>
              <a:rPr lang="en-US" altLang="zh-CN" dirty="0">
                <a:effectLst>
                  <a:outerShdw blurRad="38100" dist="38100" dir="2700000" algn="tl">
                    <a:srgbClr val="C0C0C0"/>
                  </a:outerShdw>
                </a:effectLst>
                <a:ea typeface="仿宋_GB2312" pitchFamily="49" charset="-122"/>
              </a:rPr>
              <a:t>1000</a:t>
            </a:r>
            <a:r>
              <a:rPr lang="zh-CN" altLang="en-US" dirty="0">
                <a:effectLst>
                  <a:outerShdw blurRad="38100" dist="38100" dir="2700000" algn="tl">
                    <a:srgbClr val="C0C0C0"/>
                  </a:outerShdw>
                </a:effectLst>
                <a:ea typeface="仿宋_GB2312" pitchFamily="49" charset="-122"/>
              </a:rPr>
              <a:t>和</a:t>
            </a:r>
            <a:r>
              <a:rPr lang="en-US" altLang="zh-CN" dirty="0">
                <a:effectLst>
                  <a:outerShdw blurRad="38100" dist="38100" dir="2700000" algn="tl">
                    <a:srgbClr val="C0C0C0"/>
                  </a:outerShdw>
                </a:effectLst>
                <a:ea typeface="仿宋_GB2312" pitchFamily="49" charset="-122"/>
              </a:rPr>
              <a:t>2000</a:t>
            </a:r>
            <a:r>
              <a:rPr lang="zh-CN" altLang="en-US" dirty="0">
                <a:effectLst>
                  <a:outerShdw blurRad="38100" dist="38100" dir="2700000" algn="tl">
                    <a:srgbClr val="C0C0C0"/>
                  </a:outerShdw>
                </a:effectLst>
                <a:ea typeface="仿宋_GB2312" pitchFamily="49" charset="-122"/>
              </a:rPr>
              <a:t>元）</a:t>
            </a:r>
          </a:p>
          <a:p>
            <a:pPr>
              <a:defRPr/>
            </a:pPr>
            <a:r>
              <a:rPr lang="zh-CN" altLang="en-US" dirty="0">
                <a:effectLst>
                  <a:outerShdw blurRad="38100" dist="38100" dir="2700000" algn="tl">
                    <a:srgbClr val="C0C0C0"/>
                  </a:outerShdw>
                </a:effectLst>
                <a:ea typeface="仿宋_GB2312" pitchFamily="49" charset="-122"/>
              </a:rPr>
              <a:t>从系统的角度看，有两个进程将同时对储户余额等数据进行修改。如果两个进程同时读出原余额（假设为</a:t>
            </a:r>
            <a:r>
              <a:rPr lang="en-US" altLang="zh-CN" dirty="0">
                <a:effectLst>
                  <a:outerShdw blurRad="38100" dist="38100" dir="2700000" algn="tl">
                    <a:srgbClr val="C0C0C0"/>
                  </a:outerShdw>
                </a:effectLst>
                <a:ea typeface="仿宋_GB2312" pitchFamily="49" charset="-122"/>
              </a:rPr>
              <a:t>5000</a:t>
            </a:r>
            <a:r>
              <a:rPr lang="zh-CN" altLang="en-US" dirty="0">
                <a:effectLst>
                  <a:outerShdw blurRad="38100" dist="38100" dir="2700000" algn="tl">
                    <a:srgbClr val="C0C0C0"/>
                  </a:outerShdw>
                </a:effectLst>
                <a:ea typeface="仿宋_GB2312" pitchFamily="49" charset="-122"/>
              </a:rPr>
              <a:t>元），两个进程分别将最新余额修改为</a:t>
            </a:r>
            <a:r>
              <a:rPr lang="en-US" altLang="zh-CN" dirty="0">
                <a:effectLst>
                  <a:outerShdw blurRad="38100" dist="38100" dir="2700000" algn="tl">
                    <a:srgbClr val="C0C0C0"/>
                  </a:outerShdw>
                </a:effectLst>
                <a:ea typeface="仿宋_GB2312" pitchFamily="49" charset="-122"/>
              </a:rPr>
              <a:t>6000</a:t>
            </a:r>
            <a:r>
              <a:rPr lang="zh-CN" altLang="en-US" dirty="0">
                <a:effectLst>
                  <a:outerShdw blurRad="38100" dist="38100" dir="2700000" algn="tl">
                    <a:srgbClr val="C0C0C0"/>
                  </a:outerShdw>
                </a:effectLst>
                <a:ea typeface="仿宋_GB2312" pitchFamily="49" charset="-122"/>
              </a:rPr>
              <a:t>（</a:t>
            </a:r>
            <a:r>
              <a:rPr lang="en-US" altLang="zh-CN" dirty="0">
                <a:effectLst>
                  <a:outerShdw blurRad="38100" dist="38100" dir="2700000" algn="tl">
                    <a:srgbClr val="C0C0C0"/>
                  </a:outerShdw>
                </a:effectLst>
                <a:ea typeface="仿宋_GB2312" pitchFamily="49" charset="-122"/>
              </a:rPr>
              <a:t>5000+1000</a:t>
            </a:r>
            <a:r>
              <a:rPr lang="zh-CN" altLang="en-US" dirty="0">
                <a:effectLst>
                  <a:outerShdw blurRad="38100" dist="38100" dir="2700000" algn="tl">
                    <a:srgbClr val="C0C0C0"/>
                  </a:outerShdw>
                </a:effectLst>
                <a:ea typeface="仿宋_GB2312" pitchFamily="49" charset="-122"/>
              </a:rPr>
              <a:t>）和</a:t>
            </a:r>
            <a:r>
              <a:rPr lang="en-US" altLang="zh-CN" dirty="0">
                <a:effectLst>
                  <a:outerShdw blurRad="38100" dist="38100" dir="2700000" algn="tl">
                    <a:srgbClr val="C0C0C0"/>
                  </a:outerShdw>
                </a:effectLst>
                <a:ea typeface="仿宋_GB2312" pitchFamily="49" charset="-122"/>
              </a:rPr>
              <a:t>7000</a:t>
            </a:r>
            <a:r>
              <a:rPr lang="zh-CN" altLang="en-US" dirty="0">
                <a:effectLst>
                  <a:outerShdw blurRad="38100" dist="38100" dir="2700000" algn="tl">
                    <a:srgbClr val="C0C0C0"/>
                  </a:outerShdw>
                </a:effectLst>
                <a:ea typeface="仿宋_GB2312" pitchFamily="49" charset="-122"/>
              </a:rPr>
              <a:t>（</a:t>
            </a:r>
            <a:r>
              <a:rPr lang="en-US" altLang="zh-CN" dirty="0">
                <a:effectLst>
                  <a:outerShdw blurRad="38100" dist="38100" dir="2700000" algn="tl">
                    <a:srgbClr val="C0C0C0"/>
                  </a:outerShdw>
                </a:effectLst>
                <a:ea typeface="仿宋_GB2312" pitchFamily="49" charset="-122"/>
              </a:rPr>
              <a:t>5000+2000</a:t>
            </a:r>
            <a:r>
              <a:rPr lang="zh-CN" altLang="en-US" dirty="0">
                <a:effectLst>
                  <a:outerShdw blurRad="38100" dist="38100" dir="2700000" algn="tl">
                    <a:srgbClr val="C0C0C0"/>
                  </a:outerShdw>
                </a:effectLst>
                <a:ea typeface="仿宋_GB2312" pitchFamily="49" charset="-122"/>
              </a:rPr>
              <a:t>）。</a:t>
            </a:r>
          </a:p>
          <a:p>
            <a:endParaRPr lang="zh-CN" altLang="en-US" dirty="0"/>
          </a:p>
        </p:txBody>
      </p:sp>
      <p:sp>
        <p:nvSpPr>
          <p:cNvPr id="3" name="标题 2">
            <a:extLst>
              <a:ext uri="{FF2B5EF4-FFF2-40B4-BE49-F238E27FC236}">
                <a16:creationId xmlns:a16="http://schemas.microsoft.com/office/drawing/2014/main" id="{58A503DC-F6EF-4483-B0D4-EDF4A8D9257E}"/>
              </a:ext>
            </a:extLst>
          </p:cNvPr>
          <p:cNvSpPr>
            <a:spLocks noGrp="1"/>
          </p:cNvSpPr>
          <p:nvPr>
            <p:ph type="title"/>
          </p:nvPr>
        </p:nvSpPr>
        <p:spPr/>
        <p:txBody>
          <a:bodyPr/>
          <a:lstStyle/>
          <a:p>
            <a:r>
              <a:rPr lang="zh-CN" altLang="en-US" dirty="0"/>
              <a:t>例</a:t>
            </a:r>
            <a:r>
              <a:rPr lang="en-US" altLang="zh-CN" dirty="0"/>
              <a:t>1 </a:t>
            </a:r>
            <a:r>
              <a:rPr lang="zh-CN" altLang="en-US" dirty="0"/>
              <a:t>银行存款问题</a:t>
            </a:r>
          </a:p>
        </p:txBody>
      </p:sp>
    </p:spTree>
    <p:extLst>
      <p:ext uri="{BB962C8B-B14F-4D97-AF65-F5344CB8AC3E}">
        <p14:creationId xmlns:p14="http://schemas.microsoft.com/office/powerpoint/2010/main" val="3991733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25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FFE38A2-D135-4CB5-9F84-BDA5B514AE61}"/>
              </a:ext>
            </a:extLst>
          </p:cNvPr>
          <p:cNvSpPr>
            <a:spLocks noGrp="1"/>
          </p:cNvSpPr>
          <p:nvPr>
            <p:ph idx="1"/>
          </p:nvPr>
        </p:nvSpPr>
        <p:spPr/>
        <p:txBody>
          <a:bodyPr/>
          <a:lstStyle/>
          <a:p>
            <a:pPr>
              <a:defRPr/>
            </a:pPr>
            <a:r>
              <a:rPr lang="zh-CN" altLang="en-US" dirty="0">
                <a:effectLst>
                  <a:outerShdw blurRad="38100" dist="38100" dir="2700000" algn="tl">
                    <a:srgbClr val="C0C0C0"/>
                  </a:outerShdw>
                </a:effectLst>
                <a:latin typeface="仿宋_GB2312" pitchFamily="49" charset="-122"/>
                <a:ea typeface="仿宋_GB2312" pitchFamily="49" charset="-122"/>
              </a:rPr>
              <a:t>最后，储户余额可能是</a:t>
            </a:r>
            <a:r>
              <a:rPr lang="en-US" altLang="zh-CN" dirty="0">
                <a:effectLst>
                  <a:outerShdw blurRad="38100" dist="38100" dir="2700000" algn="tl">
                    <a:srgbClr val="C0C0C0"/>
                  </a:outerShdw>
                </a:effectLst>
                <a:latin typeface="仿宋_GB2312" pitchFamily="49" charset="-122"/>
                <a:ea typeface="仿宋_GB2312" pitchFamily="49" charset="-122"/>
              </a:rPr>
              <a:t>6000</a:t>
            </a:r>
            <a:r>
              <a:rPr lang="zh-CN" altLang="en-US" dirty="0">
                <a:effectLst>
                  <a:outerShdw blurRad="38100" dist="38100" dir="2700000" algn="tl">
                    <a:srgbClr val="C0C0C0"/>
                  </a:outerShdw>
                </a:effectLst>
                <a:latin typeface="仿宋_GB2312" pitchFamily="49" charset="-122"/>
                <a:ea typeface="仿宋_GB2312" pitchFamily="49" charset="-122"/>
              </a:rPr>
              <a:t>，或者</a:t>
            </a:r>
            <a:r>
              <a:rPr lang="en-US" altLang="zh-CN" dirty="0">
                <a:effectLst>
                  <a:outerShdw blurRad="38100" dist="38100" dir="2700000" algn="tl">
                    <a:srgbClr val="C0C0C0"/>
                  </a:outerShdw>
                </a:effectLst>
                <a:latin typeface="仿宋_GB2312" pitchFamily="49" charset="-122"/>
                <a:ea typeface="仿宋_GB2312" pitchFamily="49" charset="-122"/>
              </a:rPr>
              <a:t>7000</a:t>
            </a:r>
            <a:r>
              <a:rPr lang="zh-CN" altLang="en-US" dirty="0">
                <a:effectLst>
                  <a:outerShdw blurRad="38100" dist="38100" dir="2700000" algn="tl">
                    <a:srgbClr val="C0C0C0"/>
                  </a:outerShdw>
                </a:effectLst>
                <a:latin typeface="仿宋_GB2312" pitchFamily="49" charset="-122"/>
                <a:ea typeface="仿宋_GB2312" pitchFamily="49" charset="-122"/>
              </a:rPr>
              <a:t>，显然都不正确。</a:t>
            </a:r>
          </a:p>
          <a:p>
            <a:pPr>
              <a:defRPr/>
            </a:pPr>
            <a:r>
              <a:rPr lang="zh-CN" altLang="en-US" dirty="0">
                <a:solidFill>
                  <a:srgbClr val="0070C0"/>
                </a:solidFill>
                <a:latin typeface="仿宋_GB2312" pitchFamily="49" charset="-122"/>
                <a:ea typeface="仿宋_GB2312" pitchFamily="49" charset="-122"/>
              </a:rPr>
              <a:t>原因：两个进程同时修改同一数据，而没有进行有效控制。</a:t>
            </a:r>
          </a:p>
          <a:p>
            <a:pPr>
              <a:defRPr/>
            </a:pPr>
            <a:r>
              <a:rPr lang="zh-CN" altLang="en-US" dirty="0">
                <a:effectLst>
                  <a:outerShdw blurRad="38100" dist="38100" dir="2700000" algn="tl">
                    <a:srgbClr val="C0C0C0"/>
                  </a:outerShdw>
                </a:effectLst>
                <a:latin typeface="仿宋_GB2312" pitchFamily="49" charset="-122"/>
                <a:ea typeface="仿宋_GB2312" pitchFamily="49" charset="-122"/>
              </a:rPr>
              <a:t>正确的方法：如果有多个进程需要同时修改某一数据，系统必须控制，一次仅允许一个进程完成读数据、修改数据两件事以后，才允许别的进程对同一数据进行读和修改操作。 </a:t>
            </a:r>
          </a:p>
          <a:p>
            <a:endParaRPr lang="zh-CN" altLang="en-US" dirty="0"/>
          </a:p>
        </p:txBody>
      </p:sp>
      <p:sp>
        <p:nvSpPr>
          <p:cNvPr id="3" name="标题 2">
            <a:extLst>
              <a:ext uri="{FF2B5EF4-FFF2-40B4-BE49-F238E27FC236}">
                <a16:creationId xmlns:a16="http://schemas.microsoft.com/office/drawing/2014/main" id="{88681945-D382-4FB0-8C02-C4A46FE2133A}"/>
              </a:ext>
            </a:extLst>
          </p:cNvPr>
          <p:cNvSpPr>
            <a:spLocks noGrp="1"/>
          </p:cNvSpPr>
          <p:nvPr>
            <p:ph type="title"/>
          </p:nvPr>
        </p:nvSpPr>
        <p:spPr/>
        <p:txBody>
          <a:bodyPr/>
          <a:lstStyle/>
          <a:p>
            <a:r>
              <a:rPr lang="zh-CN" altLang="en-US" dirty="0"/>
              <a:t>分析及措施</a:t>
            </a:r>
          </a:p>
        </p:txBody>
      </p:sp>
    </p:spTree>
    <p:extLst>
      <p:ext uri="{BB962C8B-B14F-4D97-AF65-F5344CB8AC3E}">
        <p14:creationId xmlns:p14="http://schemas.microsoft.com/office/powerpoint/2010/main" val="3041560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87B1310E-0BEE-4552-899F-4840DF7C89F8}"/>
              </a:ext>
            </a:extLst>
          </p:cNvPr>
          <p:cNvSpPr>
            <a:spLocks noGrp="1" noRot="1" noChangeArrowheads="1"/>
          </p:cNvSpPr>
          <p:nvPr>
            <p:ph type="title"/>
          </p:nvPr>
        </p:nvSpPr>
        <p:spPr/>
        <p:txBody>
          <a:bodyPr/>
          <a:lstStyle/>
          <a:p>
            <a:r>
              <a:rPr lang="zh-CN" altLang="en-US" b="1" dirty="0">
                <a:solidFill>
                  <a:srgbClr val="002060"/>
                </a:solidFill>
              </a:rPr>
              <a:t>例</a:t>
            </a:r>
            <a:r>
              <a:rPr lang="en-US" altLang="zh-CN" b="1" dirty="0">
                <a:solidFill>
                  <a:srgbClr val="002060"/>
                </a:solidFill>
              </a:rPr>
              <a:t>2 </a:t>
            </a:r>
            <a:r>
              <a:rPr lang="zh-CN" altLang="en-US" b="1" dirty="0">
                <a:solidFill>
                  <a:srgbClr val="002060"/>
                </a:solidFill>
              </a:rPr>
              <a:t>生产者</a:t>
            </a:r>
            <a:r>
              <a:rPr lang="en-US" altLang="zh-CN" b="1" dirty="0">
                <a:solidFill>
                  <a:srgbClr val="002060"/>
                </a:solidFill>
              </a:rPr>
              <a:t>-</a:t>
            </a:r>
            <a:r>
              <a:rPr lang="zh-CN" altLang="en-US" b="1" dirty="0">
                <a:solidFill>
                  <a:srgbClr val="002060"/>
                </a:solidFill>
              </a:rPr>
              <a:t>消费者问题</a:t>
            </a:r>
          </a:p>
        </p:txBody>
      </p:sp>
      <p:sp>
        <p:nvSpPr>
          <p:cNvPr id="78851" name="Rectangle 3">
            <a:extLst>
              <a:ext uri="{FF2B5EF4-FFF2-40B4-BE49-F238E27FC236}">
                <a16:creationId xmlns:a16="http://schemas.microsoft.com/office/drawing/2014/main" id="{4369BD05-4106-4D78-B1F1-8AFA4F5831A5}"/>
              </a:ext>
            </a:extLst>
          </p:cNvPr>
          <p:cNvSpPr>
            <a:spLocks noGrp="1" noRot="1" noChangeArrowheads="1"/>
          </p:cNvSpPr>
          <p:nvPr>
            <p:ph type="body" idx="1"/>
          </p:nvPr>
        </p:nvSpPr>
        <p:spPr>
          <a:xfrm>
            <a:off x="73025" y="1597025"/>
            <a:ext cx="8842375" cy="4498975"/>
          </a:xfrm>
        </p:spPr>
        <p:txBody>
          <a:bodyPr/>
          <a:lstStyle/>
          <a:p>
            <a:pPr algn="just" eaLnBrk="1" hangingPunct="1">
              <a:spcBef>
                <a:spcPct val="50000"/>
              </a:spcBef>
              <a:buClrTx/>
              <a:buSzTx/>
              <a:buFont typeface="Wingdings" panose="05000000000000000000" pitchFamily="2" charset="2"/>
              <a:buChar char="Ø"/>
            </a:pPr>
            <a:r>
              <a:rPr kumimoji="1" lang="zh-CN" altLang="en-US" sz="2800" b="1" dirty="0"/>
              <a:t>有一群生产者进程在生产产品，并将这些产品提供给消费者进程去消费。为使生产者进程与消费者进程能并发执行，在两者之间设置了一个具有</a:t>
            </a:r>
            <a:r>
              <a:rPr kumimoji="1" lang="en-US" altLang="zh-CN" sz="2800" b="1" dirty="0"/>
              <a:t>n</a:t>
            </a:r>
            <a:r>
              <a:rPr kumimoji="1" lang="zh-CN" altLang="en-US" sz="2800" b="1" dirty="0"/>
              <a:t>个缓冲区的缓冲池：</a:t>
            </a:r>
          </a:p>
          <a:p>
            <a:pPr algn="just" eaLnBrk="1" hangingPunct="1">
              <a:spcBef>
                <a:spcPct val="50000"/>
              </a:spcBef>
              <a:buClrTx/>
              <a:buSzTx/>
              <a:buFont typeface="Wingdings" panose="05000000000000000000" pitchFamily="2" charset="2"/>
              <a:buChar char="l"/>
            </a:pPr>
            <a:r>
              <a:rPr kumimoji="1" lang="zh-CN" altLang="en-US" sz="2800" b="1" dirty="0">
                <a:solidFill>
                  <a:srgbClr val="FF0000"/>
                </a:solidFill>
              </a:rPr>
              <a:t>生产者进程将它生产的产品放入一个缓冲区中； </a:t>
            </a:r>
          </a:p>
          <a:p>
            <a:pPr algn="just" eaLnBrk="1" hangingPunct="1">
              <a:spcBef>
                <a:spcPct val="50000"/>
              </a:spcBef>
              <a:buClrTx/>
              <a:buSzTx/>
              <a:buFont typeface="Wingdings" panose="05000000000000000000" pitchFamily="2" charset="2"/>
              <a:buChar char="l"/>
            </a:pPr>
            <a:r>
              <a:rPr kumimoji="1" lang="zh-CN" altLang="en-US" sz="2800" b="1" dirty="0">
                <a:solidFill>
                  <a:srgbClr val="FF0000"/>
                </a:solidFill>
              </a:rPr>
              <a:t>消费者进程可从一个缓冲区中取走产品去消费。</a:t>
            </a:r>
          </a:p>
          <a:p>
            <a:pPr algn="just" eaLnBrk="1" hangingPunct="1">
              <a:spcBef>
                <a:spcPct val="50000"/>
              </a:spcBef>
              <a:buClrTx/>
              <a:buSzTx/>
              <a:buFont typeface="Wingdings" panose="05000000000000000000" pitchFamily="2" charset="2"/>
              <a:buChar char="Ø"/>
            </a:pPr>
            <a:r>
              <a:rPr kumimoji="1" lang="zh-CN" altLang="en-US" sz="2800" b="1" dirty="0"/>
              <a:t>它们之间必须保持同步原则：不允许消费者进程到一个空缓冲区去取产品；也不允许生产者进程向一个已装满产品且尚未被取走的缓冲区中投放产品。 </a:t>
            </a:r>
          </a:p>
          <a:p>
            <a:endParaRPr lang="zh-CN" altLang="en-US" sz="28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8851">
                                            <p:txEl>
                                              <p:pRg st="3" end="3"/>
                                            </p:txEl>
                                          </p:spTgt>
                                        </p:tgtEl>
                                        <p:attrNameLst>
                                          <p:attrName>style.visibility</p:attrName>
                                        </p:attrNameLst>
                                      </p:cBhvr>
                                      <p:to>
                                        <p:strVal val="visible"/>
                                      </p:to>
                                    </p:set>
                                    <p:animEffect transition="in" filter="fade">
                                      <p:cBhvr>
                                        <p:cTn id="7" dur="500"/>
                                        <p:tgtEl>
                                          <p:spTgt spid="788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3">
            <a:extLst>
              <a:ext uri="{FF2B5EF4-FFF2-40B4-BE49-F238E27FC236}">
                <a16:creationId xmlns:a16="http://schemas.microsoft.com/office/drawing/2014/main" id="{48D699B6-D13C-429D-969F-E3479AD67EE6}"/>
              </a:ext>
            </a:extLst>
          </p:cNvPr>
          <p:cNvSpPr>
            <a:spLocks noGrp="1" noRot="1" noChangeArrowheads="1"/>
          </p:cNvSpPr>
          <p:nvPr>
            <p:ph type="body" idx="1"/>
          </p:nvPr>
        </p:nvSpPr>
        <p:spPr>
          <a:xfrm>
            <a:off x="454025" y="1154875"/>
            <a:ext cx="8511845" cy="5565775"/>
          </a:xfrm>
        </p:spPr>
        <p:txBody>
          <a:bodyPr/>
          <a:lstStyle/>
          <a:p>
            <a:pPr>
              <a:lnSpc>
                <a:spcPct val="110000"/>
              </a:lnSpc>
            </a:pPr>
            <a:r>
              <a:rPr kumimoji="1" lang="zh-CN" altLang="en-US" sz="3200" b="1" dirty="0">
                <a:solidFill>
                  <a:srgbClr val="FF0000"/>
                </a:solidFill>
              </a:rPr>
              <a:t>用一个数组来表示上述的具有</a:t>
            </a:r>
            <a:r>
              <a:rPr kumimoji="1" lang="en-US" altLang="zh-CN" sz="3200" b="1" dirty="0">
                <a:solidFill>
                  <a:srgbClr val="FF0000"/>
                </a:solidFill>
              </a:rPr>
              <a:t>n</a:t>
            </a:r>
            <a:r>
              <a:rPr kumimoji="1" lang="zh-CN" altLang="en-US" sz="3200" b="1" dirty="0">
                <a:solidFill>
                  <a:srgbClr val="FF0000"/>
                </a:solidFill>
              </a:rPr>
              <a:t>个</a:t>
            </a:r>
            <a:r>
              <a:rPr kumimoji="1" lang="en-US" altLang="zh-CN" sz="3200" b="1" dirty="0">
                <a:solidFill>
                  <a:srgbClr val="FF0000"/>
                </a:solidFill>
              </a:rPr>
              <a:t>(0</a:t>
            </a:r>
            <a:r>
              <a:rPr kumimoji="1" lang="zh-CN" altLang="en-US" sz="3200" b="1" dirty="0">
                <a:solidFill>
                  <a:srgbClr val="FF0000"/>
                </a:solidFill>
              </a:rPr>
              <a:t>，</a:t>
            </a:r>
            <a:r>
              <a:rPr kumimoji="1" lang="en-US" altLang="zh-CN" sz="3200" b="1" dirty="0">
                <a:solidFill>
                  <a:srgbClr val="FF0000"/>
                </a:solidFill>
              </a:rPr>
              <a:t>1</a:t>
            </a:r>
            <a:r>
              <a:rPr kumimoji="1" lang="zh-CN" altLang="en-US" sz="3200" b="1" dirty="0">
                <a:solidFill>
                  <a:srgbClr val="FF0000"/>
                </a:solidFill>
              </a:rPr>
              <a:t>，</a:t>
            </a:r>
            <a:r>
              <a:rPr kumimoji="1" lang="en-US" altLang="zh-CN" sz="3200" b="1" dirty="0">
                <a:solidFill>
                  <a:srgbClr val="FF0000"/>
                </a:solidFill>
              </a:rPr>
              <a:t>…</a:t>
            </a:r>
            <a:r>
              <a:rPr kumimoji="1" lang="zh-CN" altLang="en-US" sz="3200" b="1" dirty="0">
                <a:solidFill>
                  <a:srgbClr val="FF0000"/>
                </a:solidFill>
              </a:rPr>
              <a:t>，</a:t>
            </a:r>
            <a:r>
              <a:rPr kumimoji="1" lang="en-US" altLang="zh-CN" sz="3200" b="1" dirty="0">
                <a:solidFill>
                  <a:srgbClr val="FF0000"/>
                </a:solidFill>
              </a:rPr>
              <a:t>n-1)</a:t>
            </a:r>
            <a:r>
              <a:rPr kumimoji="1" lang="zh-CN" altLang="en-US" sz="3200" b="1" dirty="0">
                <a:solidFill>
                  <a:srgbClr val="FF0000"/>
                </a:solidFill>
              </a:rPr>
              <a:t>缓冲区的缓冲池。</a:t>
            </a:r>
          </a:p>
          <a:p>
            <a:pPr>
              <a:lnSpc>
                <a:spcPct val="110000"/>
              </a:lnSpc>
            </a:pPr>
            <a:r>
              <a:rPr kumimoji="1" lang="zh-CN" altLang="en-US" sz="2800" b="1" dirty="0">
                <a:solidFill>
                  <a:srgbClr val="FF0000"/>
                </a:solidFill>
              </a:rPr>
              <a:t>设置两个指针：</a:t>
            </a:r>
          </a:p>
          <a:p>
            <a:pPr lvl="1">
              <a:lnSpc>
                <a:spcPct val="110000"/>
              </a:lnSpc>
            </a:pPr>
            <a:r>
              <a:rPr kumimoji="1" lang="zh-CN" altLang="en-US" b="1" dirty="0"/>
              <a:t>指针</a:t>
            </a:r>
            <a:r>
              <a:rPr kumimoji="1" lang="en-US" altLang="zh-CN" b="1" dirty="0"/>
              <a:t>in</a:t>
            </a:r>
            <a:r>
              <a:rPr kumimoji="1" lang="zh-CN" altLang="en-US" b="1" dirty="0"/>
              <a:t>：指示</a:t>
            </a:r>
            <a:r>
              <a:rPr kumimoji="1" lang="zh-CN" altLang="en-US" b="1" dirty="0">
                <a:solidFill>
                  <a:srgbClr val="FF0000"/>
                </a:solidFill>
              </a:rPr>
              <a:t>下一个</a:t>
            </a:r>
            <a:r>
              <a:rPr kumimoji="1" lang="zh-CN" altLang="en-US" b="1" dirty="0"/>
              <a:t>可投放产品的缓冲区，每当生产者进程生产并投放一个产品后，</a:t>
            </a:r>
            <a:r>
              <a:rPr kumimoji="1" lang="en-US" altLang="zh-CN" b="1" dirty="0"/>
              <a:t>in</a:t>
            </a:r>
            <a:r>
              <a:rPr kumimoji="1" lang="zh-CN" altLang="en-US" b="1" dirty="0"/>
              <a:t>指针加</a:t>
            </a:r>
            <a:r>
              <a:rPr kumimoji="1" lang="en-US" altLang="zh-CN" b="1" dirty="0"/>
              <a:t>1, </a:t>
            </a:r>
            <a:r>
              <a:rPr kumimoji="1" lang="zh-CN" altLang="en-US" b="1" dirty="0"/>
              <a:t>即</a:t>
            </a:r>
            <a:r>
              <a:rPr kumimoji="1" lang="en-US" altLang="zh-CN" b="1" dirty="0"/>
              <a:t>in∶=(in+1)mod n </a:t>
            </a:r>
            <a:r>
              <a:rPr kumimoji="1" lang="zh-CN" altLang="en-US" b="1" dirty="0"/>
              <a:t>；</a:t>
            </a:r>
          </a:p>
          <a:p>
            <a:pPr lvl="1">
              <a:lnSpc>
                <a:spcPct val="110000"/>
              </a:lnSpc>
            </a:pPr>
            <a:r>
              <a:rPr kumimoji="1" lang="zh-CN" altLang="en-US" b="1" dirty="0"/>
              <a:t>指针</a:t>
            </a:r>
            <a:r>
              <a:rPr kumimoji="1" lang="en-US" altLang="zh-CN" b="1" dirty="0"/>
              <a:t>out</a:t>
            </a:r>
            <a:r>
              <a:rPr kumimoji="1" lang="zh-CN" altLang="en-US" b="1" dirty="0"/>
              <a:t>：指示</a:t>
            </a:r>
            <a:r>
              <a:rPr kumimoji="1" lang="zh-CN" altLang="en-US" b="1" dirty="0">
                <a:solidFill>
                  <a:srgbClr val="FF0000"/>
                </a:solidFill>
              </a:rPr>
              <a:t>下一个</a:t>
            </a:r>
            <a:r>
              <a:rPr kumimoji="1" lang="zh-CN" altLang="en-US" b="1" dirty="0"/>
              <a:t>可从中获取产品的缓冲区，每当消费者进程取走一个产品后，</a:t>
            </a:r>
            <a:r>
              <a:rPr kumimoji="1" lang="en-US" altLang="zh-CN" b="1" dirty="0"/>
              <a:t>out</a:t>
            </a:r>
            <a:r>
              <a:rPr kumimoji="1" lang="zh-CN" altLang="en-US" b="1" dirty="0"/>
              <a:t>指针加</a:t>
            </a:r>
            <a:r>
              <a:rPr kumimoji="1" lang="en-US" altLang="zh-CN" b="1" dirty="0"/>
              <a:t>1</a:t>
            </a:r>
            <a:r>
              <a:rPr kumimoji="1" lang="zh-CN" altLang="en-US" b="1" dirty="0"/>
              <a:t>，即</a:t>
            </a:r>
            <a:r>
              <a:rPr kumimoji="1" lang="en-US" altLang="zh-CN" b="1" dirty="0"/>
              <a:t>out∶=(out+1) mod n</a:t>
            </a:r>
            <a:r>
              <a:rPr kumimoji="1" lang="zh-CN" altLang="en-US" b="1" dirty="0"/>
              <a:t> 。</a:t>
            </a:r>
          </a:p>
          <a:p>
            <a:pPr>
              <a:lnSpc>
                <a:spcPct val="110000"/>
              </a:lnSpc>
            </a:pPr>
            <a:r>
              <a:rPr kumimoji="1" lang="zh-CN" altLang="en-US" sz="2800" b="1" dirty="0"/>
              <a:t>当</a:t>
            </a:r>
            <a:r>
              <a:rPr kumimoji="1" lang="en-US" altLang="zh-CN" sz="2800" b="1" dirty="0">
                <a:solidFill>
                  <a:srgbClr val="000099"/>
                </a:solidFill>
              </a:rPr>
              <a:t>(in+1) mod n=out</a:t>
            </a:r>
            <a:r>
              <a:rPr kumimoji="1" lang="zh-CN" altLang="en-US" sz="2800" b="1" dirty="0"/>
              <a:t>时表示缓冲池满；而</a:t>
            </a:r>
            <a:r>
              <a:rPr kumimoji="1" lang="en-US" altLang="zh-CN" sz="2800" b="1" dirty="0">
                <a:solidFill>
                  <a:srgbClr val="000099"/>
                </a:solidFill>
              </a:rPr>
              <a:t>in=out</a:t>
            </a:r>
            <a:r>
              <a:rPr kumimoji="1" lang="zh-CN" altLang="en-US" sz="2800" b="1" dirty="0"/>
              <a:t>则表示缓冲池空。</a:t>
            </a:r>
          </a:p>
          <a:p>
            <a:pPr lvl="1">
              <a:lnSpc>
                <a:spcPct val="110000"/>
              </a:lnSpc>
            </a:pPr>
            <a:endParaRPr kumimoji="1" lang="zh-CN" altLang="en-US" b="1" dirty="0"/>
          </a:p>
        </p:txBody>
      </p:sp>
      <p:sp>
        <p:nvSpPr>
          <p:cNvPr id="3" name="Rectangle 2">
            <a:extLst>
              <a:ext uri="{FF2B5EF4-FFF2-40B4-BE49-F238E27FC236}">
                <a16:creationId xmlns:a16="http://schemas.microsoft.com/office/drawing/2014/main" id="{42EAAEDC-D102-4089-8AF0-71C5D347ED20}"/>
              </a:ext>
            </a:extLst>
          </p:cNvPr>
          <p:cNvSpPr>
            <a:spLocks noGrp="1" noRot="1" noChangeArrowheads="1"/>
          </p:cNvSpPr>
          <p:nvPr>
            <p:ph type="title"/>
          </p:nvPr>
        </p:nvSpPr>
        <p:spPr>
          <a:xfrm>
            <a:off x="620981" y="459473"/>
            <a:ext cx="7902037" cy="549275"/>
          </a:xfrm>
        </p:spPr>
        <p:txBody>
          <a:bodyPr/>
          <a:lstStyle/>
          <a:p>
            <a:r>
              <a:rPr lang="zh-CN" altLang="en-US" b="1" dirty="0">
                <a:solidFill>
                  <a:srgbClr val="002060"/>
                </a:solidFill>
              </a:rPr>
              <a:t>缓冲池和缓冲区</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666">
                                            <p:txEl>
                                              <p:pRg st="1" end="1"/>
                                            </p:txEl>
                                          </p:spTgt>
                                        </p:tgtEl>
                                        <p:attrNameLst>
                                          <p:attrName>style.visibility</p:attrName>
                                        </p:attrNameLst>
                                      </p:cBhvr>
                                      <p:to>
                                        <p:strVal val="visible"/>
                                      </p:to>
                                    </p:set>
                                    <p:animEffect transition="in" filter="fade">
                                      <p:cBhvr>
                                        <p:cTn id="7" dur="500"/>
                                        <p:tgtEl>
                                          <p:spTgt spid="11366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3666">
                                            <p:txEl>
                                              <p:pRg st="2" end="2"/>
                                            </p:txEl>
                                          </p:spTgt>
                                        </p:tgtEl>
                                        <p:attrNameLst>
                                          <p:attrName>style.visibility</p:attrName>
                                        </p:attrNameLst>
                                      </p:cBhvr>
                                      <p:to>
                                        <p:strVal val="visible"/>
                                      </p:to>
                                    </p:set>
                                    <p:animEffect transition="in" filter="fade">
                                      <p:cBhvr>
                                        <p:cTn id="10" dur="500"/>
                                        <p:tgtEl>
                                          <p:spTgt spid="11366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3666">
                                            <p:txEl>
                                              <p:pRg st="3" end="3"/>
                                            </p:txEl>
                                          </p:spTgt>
                                        </p:tgtEl>
                                        <p:attrNameLst>
                                          <p:attrName>style.visibility</p:attrName>
                                        </p:attrNameLst>
                                      </p:cBhvr>
                                      <p:to>
                                        <p:strVal val="visible"/>
                                      </p:to>
                                    </p:set>
                                    <p:animEffect transition="in" filter="fade">
                                      <p:cBhvr>
                                        <p:cTn id="13" dur="500"/>
                                        <p:tgtEl>
                                          <p:spTgt spid="113666">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3666">
                                            <p:txEl>
                                              <p:pRg st="4" end="4"/>
                                            </p:txEl>
                                          </p:spTgt>
                                        </p:tgtEl>
                                        <p:attrNameLst>
                                          <p:attrName>style.visibility</p:attrName>
                                        </p:attrNameLst>
                                      </p:cBhvr>
                                      <p:to>
                                        <p:strVal val="visible"/>
                                      </p:to>
                                    </p:set>
                                    <p:animEffect transition="in" filter="fade">
                                      <p:cBhvr>
                                        <p:cTn id="18" dur="500"/>
                                        <p:tgtEl>
                                          <p:spTgt spid="11366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01 软件工程概述 h5"/>
  <p:tag name="ISLIDE.GUIDESSETTING" val="{&quot;Id&quot;:&quot;GuidesStyle_Normal&quot;,&quot;Name&quot;:&quot;正常&quot;,&quot;HeaderHeight&quot;:15.0,&quot;FooterHeight&quot;:9.0,&quot;SideMargin&quot;:5.5,&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TIMING" val="|3.9|2.6|11.1|2.6|6.3|13.3|6.2|11.1"/>
</p:tagLst>
</file>

<file path=ppt/tags/tag3.xml><?xml version="1.0" encoding="utf-8"?>
<p:tagLst xmlns:a="http://schemas.openxmlformats.org/drawingml/2006/main" xmlns:r="http://schemas.openxmlformats.org/officeDocument/2006/relationships" xmlns:p="http://schemas.openxmlformats.org/presentationml/2006/main">
  <p:tag name="TIMING" val="|3.5|1.1|10.3"/>
</p:tagLst>
</file>

<file path=ppt/theme/theme1.xml><?xml version="1.0" encoding="utf-8"?>
<a:theme xmlns:a="http://schemas.openxmlformats.org/drawingml/2006/main" name="菱形网格 16x9">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19_TF03031015" id="{4D6D15B2-A3EB-4896-B32E-5E1845D70213}" vid="{3C8FFD1D-C814-4C51-B282-C32E538AEF55}"/>
    </a:ext>
  </a:extLst>
</a:theme>
</file>

<file path=ppt/theme/theme2.xml><?xml version="1.0" encoding="utf-8"?>
<a:theme xmlns:a="http://schemas.openxmlformats.org/drawingml/2006/main" name="1_砖雕艺术">
  <a:themeElements>
    <a:clrScheme name="砖雕艺术 1">
      <a:dk1>
        <a:srgbClr val="080808"/>
      </a:dk1>
      <a:lt1>
        <a:srgbClr val="FFFFFF"/>
      </a:lt1>
      <a:dk2>
        <a:srgbClr val="0039AC"/>
      </a:dk2>
      <a:lt2>
        <a:srgbClr val="C0C0C0"/>
      </a:lt2>
      <a:accent1>
        <a:srgbClr val="FFFF99"/>
      </a:accent1>
      <a:accent2>
        <a:srgbClr val="FFCC66"/>
      </a:accent2>
      <a:accent3>
        <a:srgbClr val="FFFFFF"/>
      </a:accent3>
      <a:accent4>
        <a:srgbClr val="060606"/>
      </a:accent4>
      <a:accent5>
        <a:srgbClr val="FFFFCA"/>
      </a:accent5>
      <a:accent6>
        <a:srgbClr val="E7B95C"/>
      </a:accent6>
      <a:hlink>
        <a:srgbClr val="0066FF"/>
      </a:hlink>
      <a:folHlink>
        <a:srgbClr val="CC3300"/>
      </a:folHlink>
    </a:clrScheme>
    <a:fontScheme name="砖雕艺术">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prstShdw prst="shdw17" dist="17961" dir="13500000">
            <a:schemeClr val="bg2"/>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prstShdw prst="shdw17" dist="17961" dir="13500000">
            <a:schemeClr val="bg2"/>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砖雕艺术 1">
        <a:dk1>
          <a:srgbClr val="080808"/>
        </a:dk1>
        <a:lt1>
          <a:srgbClr val="FFFFFF"/>
        </a:lt1>
        <a:dk2>
          <a:srgbClr val="0039AC"/>
        </a:dk2>
        <a:lt2>
          <a:srgbClr val="C0C0C0"/>
        </a:lt2>
        <a:accent1>
          <a:srgbClr val="FFFF99"/>
        </a:accent1>
        <a:accent2>
          <a:srgbClr val="FFCC66"/>
        </a:accent2>
        <a:accent3>
          <a:srgbClr val="FFFFFF"/>
        </a:accent3>
        <a:accent4>
          <a:srgbClr val="060606"/>
        </a:accent4>
        <a:accent5>
          <a:srgbClr val="FFFFCA"/>
        </a:accent5>
        <a:accent6>
          <a:srgbClr val="E7B95C"/>
        </a:accent6>
        <a:hlink>
          <a:srgbClr val="0066FF"/>
        </a:hlink>
        <a:folHlink>
          <a:srgbClr val="CC3300"/>
        </a:folHlink>
      </a:clrScheme>
      <a:clrMap bg1="lt1" tx1="dk1" bg2="lt2" tx2="dk2" accent1="accent1" accent2="accent2" accent3="accent3" accent4="accent4" accent5="accent5" accent6="accent6" hlink="hlink" folHlink="folHlink"/>
    </a:extraClrScheme>
    <a:extraClrScheme>
      <a:clrScheme name="砖雕艺术 2">
        <a:dk1>
          <a:srgbClr val="333399"/>
        </a:dk1>
        <a:lt1>
          <a:srgbClr val="ADD3AF"/>
        </a:lt1>
        <a:dk2>
          <a:srgbClr val="D65700"/>
        </a:dk2>
        <a:lt2>
          <a:srgbClr val="B2B2B2"/>
        </a:lt2>
        <a:accent1>
          <a:srgbClr val="B8E9EE"/>
        </a:accent1>
        <a:accent2>
          <a:srgbClr val="FFCC00"/>
        </a:accent2>
        <a:accent3>
          <a:srgbClr val="D3E6D4"/>
        </a:accent3>
        <a:accent4>
          <a:srgbClr val="2A2A82"/>
        </a:accent4>
        <a:accent5>
          <a:srgbClr val="D8F2F5"/>
        </a:accent5>
        <a:accent6>
          <a:srgbClr val="E7B900"/>
        </a:accent6>
        <a:hlink>
          <a:srgbClr val="008080"/>
        </a:hlink>
        <a:folHlink>
          <a:srgbClr val="003366"/>
        </a:folHlink>
      </a:clrScheme>
      <a:clrMap bg1="lt1" tx1="dk1" bg2="lt2" tx2="dk2" accent1="accent1" accent2="accent2" accent3="accent3" accent4="accent4" accent5="accent5" accent6="accent6" hlink="hlink" folHlink="folHlink"/>
    </a:extraClrScheme>
    <a:extraClrScheme>
      <a:clrScheme name="砖雕艺术 3">
        <a:dk1>
          <a:srgbClr val="003BB2"/>
        </a:dk1>
        <a:lt1>
          <a:srgbClr val="CCFFCC"/>
        </a:lt1>
        <a:dk2>
          <a:srgbClr val="003366"/>
        </a:dk2>
        <a:lt2>
          <a:srgbClr val="C0C0C0"/>
        </a:lt2>
        <a:accent1>
          <a:srgbClr val="FFFFFF"/>
        </a:accent1>
        <a:accent2>
          <a:srgbClr val="009900"/>
        </a:accent2>
        <a:accent3>
          <a:srgbClr val="E2FFE2"/>
        </a:accent3>
        <a:accent4>
          <a:srgbClr val="003197"/>
        </a:accent4>
        <a:accent5>
          <a:srgbClr val="FFFFFF"/>
        </a:accent5>
        <a:accent6>
          <a:srgbClr val="008A00"/>
        </a:accent6>
        <a:hlink>
          <a:srgbClr val="333399"/>
        </a:hlink>
        <a:folHlink>
          <a:srgbClr val="E45C00"/>
        </a:folHlink>
      </a:clrScheme>
      <a:clrMap bg1="lt1" tx1="dk1" bg2="lt2" tx2="dk2" accent1="accent1" accent2="accent2" accent3="accent3" accent4="accent4" accent5="accent5" accent6="accent6" hlink="hlink" folHlink="folHlink"/>
    </a:extraClrScheme>
    <a:extraClrScheme>
      <a:clrScheme name="砖雕艺术 4">
        <a:dk1>
          <a:srgbClr val="0000CC"/>
        </a:dk1>
        <a:lt1>
          <a:srgbClr val="CCECFF"/>
        </a:lt1>
        <a:dk2>
          <a:srgbClr val="006666"/>
        </a:dk2>
        <a:lt2>
          <a:srgbClr val="C0C0C0"/>
        </a:lt2>
        <a:accent1>
          <a:srgbClr val="FFFF99"/>
        </a:accent1>
        <a:accent2>
          <a:srgbClr val="FFCCFF"/>
        </a:accent2>
        <a:accent3>
          <a:srgbClr val="E2F4FF"/>
        </a:accent3>
        <a:accent4>
          <a:srgbClr val="0000AE"/>
        </a:accent4>
        <a:accent5>
          <a:srgbClr val="FFFFCA"/>
        </a:accent5>
        <a:accent6>
          <a:srgbClr val="E7B9E7"/>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砖雕艺术 5">
        <a:dk1>
          <a:srgbClr val="000000"/>
        </a:dk1>
        <a:lt1>
          <a:srgbClr val="FFFFCC"/>
        </a:lt1>
        <a:dk2>
          <a:srgbClr val="5A5A86"/>
        </a:dk2>
        <a:lt2>
          <a:srgbClr val="C0C0C0"/>
        </a:lt2>
        <a:accent1>
          <a:srgbClr val="D5E9F7"/>
        </a:accent1>
        <a:accent2>
          <a:srgbClr val="FFCC00"/>
        </a:accent2>
        <a:accent3>
          <a:srgbClr val="FFFFE2"/>
        </a:accent3>
        <a:accent4>
          <a:srgbClr val="000000"/>
        </a:accent4>
        <a:accent5>
          <a:srgbClr val="E7F2FA"/>
        </a:accent5>
        <a:accent6>
          <a:srgbClr val="E7B900"/>
        </a:accent6>
        <a:hlink>
          <a:srgbClr val="CC3300"/>
        </a:hlink>
        <a:folHlink>
          <a:srgbClr val="007D7A"/>
        </a:folHlink>
      </a:clrScheme>
      <a:clrMap bg1="lt1" tx1="dk1" bg2="lt2" tx2="dk2" accent1="accent1" accent2="accent2" accent3="accent3" accent4="accent4" accent5="accent5" accent6="accent6" hlink="hlink" folHlink="folHlink"/>
    </a:extraClrScheme>
    <a:extraClrScheme>
      <a:clrScheme name="砖雕艺术 6">
        <a:dk1>
          <a:srgbClr val="006666"/>
        </a:dk1>
        <a:lt1>
          <a:srgbClr val="FFECD9"/>
        </a:lt1>
        <a:dk2>
          <a:srgbClr val="000099"/>
        </a:dk2>
        <a:lt2>
          <a:srgbClr val="B2B2B2"/>
        </a:lt2>
        <a:accent1>
          <a:srgbClr val="EAEAEA"/>
        </a:accent1>
        <a:accent2>
          <a:srgbClr val="FF6600"/>
        </a:accent2>
        <a:accent3>
          <a:srgbClr val="FFF4E9"/>
        </a:accent3>
        <a:accent4>
          <a:srgbClr val="005656"/>
        </a:accent4>
        <a:accent5>
          <a:srgbClr val="F3F3F3"/>
        </a:accent5>
        <a:accent6>
          <a:srgbClr val="E75C00"/>
        </a:accent6>
        <a:hlink>
          <a:srgbClr val="0066FF"/>
        </a:hlink>
        <a:folHlink>
          <a:srgbClr val="777777"/>
        </a:folHlink>
      </a:clrScheme>
      <a:clrMap bg1="lt1" tx1="dk1" bg2="lt2" tx2="dk2" accent1="accent1" accent2="accent2" accent3="accent3" accent4="accent4" accent5="accent5" accent6="accent6" hlink="hlink" folHlink="folHlink"/>
    </a:extraClrScheme>
    <a:extraClrScheme>
      <a:clrScheme name="砖雕艺术 7">
        <a:dk1>
          <a:srgbClr val="585884"/>
        </a:dk1>
        <a:lt1>
          <a:srgbClr val="DDDDDD"/>
        </a:lt1>
        <a:dk2>
          <a:srgbClr val="000000"/>
        </a:dk2>
        <a:lt2>
          <a:srgbClr val="969696"/>
        </a:lt2>
        <a:accent1>
          <a:srgbClr val="FFFFCC"/>
        </a:accent1>
        <a:accent2>
          <a:srgbClr val="99CC00"/>
        </a:accent2>
        <a:accent3>
          <a:srgbClr val="EBEBEB"/>
        </a:accent3>
        <a:accent4>
          <a:srgbClr val="4A4A70"/>
        </a:accent4>
        <a:accent5>
          <a:srgbClr val="FFFFE2"/>
        </a:accent5>
        <a:accent6>
          <a:srgbClr val="8AB900"/>
        </a:accent6>
        <a:hlink>
          <a:srgbClr val="FF3300"/>
        </a:hlink>
        <a:folHlink>
          <a:srgbClr val="6E3B8B"/>
        </a:folHlink>
      </a:clrScheme>
      <a:clrMap bg1="lt1" tx1="dk1" bg2="lt2" tx2="dk2" accent1="accent1" accent2="accent2" accent3="accent3" accent4="accent4" accent5="accent5" accent6="accent6" hlink="hlink" folHlink="folHlink"/>
    </a:extraClrScheme>
    <a:extraClrScheme>
      <a:clrScheme name="砖雕艺术 8">
        <a:dk1>
          <a:srgbClr val="333399"/>
        </a:dk1>
        <a:lt1>
          <a:srgbClr val="FFD9D9"/>
        </a:lt1>
        <a:dk2>
          <a:srgbClr val="00716E"/>
        </a:dk2>
        <a:lt2>
          <a:srgbClr val="C0C0C0"/>
        </a:lt2>
        <a:accent1>
          <a:srgbClr val="AED2BA"/>
        </a:accent1>
        <a:accent2>
          <a:srgbClr val="FF9933"/>
        </a:accent2>
        <a:accent3>
          <a:srgbClr val="FFE9E9"/>
        </a:accent3>
        <a:accent4>
          <a:srgbClr val="2A2A82"/>
        </a:accent4>
        <a:accent5>
          <a:srgbClr val="D3E5D9"/>
        </a:accent5>
        <a:accent6>
          <a:srgbClr val="E78A2D"/>
        </a:accent6>
        <a:hlink>
          <a:srgbClr val="CC3300"/>
        </a:hlink>
        <a:folHlink>
          <a:srgbClr val="0066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12689</TotalTime>
  <Words>36521</Words>
  <Application>Microsoft Office PowerPoint</Application>
  <PresentationFormat>全屏显示(4:3)</PresentationFormat>
  <Paragraphs>3751</Paragraphs>
  <Slides>349</Slides>
  <Notes>126</Notes>
  <HiddenSlides>0</HiddenSlides>
  <MMClips>0</MMClips>
  <ScaleCrop>false</ScaleCrop>
  <HeadingPairs>
    <vt:vector size="8" baseType="variant">
      <vt:variant>
        <vt:lpstr>已用的字体</vt:lpstr>
      </vt:variant>
      <vt:variant>
        <vt:i4>25</vt:i4>
      </vt:variant>
      <vt:variant>
        <vt:lpstr>主题</vt:lpstr>
      </vt:variant>
      <vt:variant>
        <vt:i4>2</vt:i4>
      </vt:variant>
      <vt:variant>
        <vt:lpstr>嵌入 OLE 服务器</vt:lpstr>
      </vt:variant>
      <vt:variant>
        <vt:i4>4</vt:i4>
      </vt:variant>
      <vt:variant>
        <vt:lpstr>幻灯片标题</vt:lpstr>
      </vt:variant>
      <vt:variant>
        <vt:i4>349</vt:i4>
      </vt:variant>
    </vt:vector>
  </HeadingPairs>
  <TitlesOfParts>
    <vt:vector size="380" baseType="lpstr">
      <vt:lpstr>-apple-system</vt:lpstr>
      <vt:lpstr>Helvetica Neue</vt:lpstr>
      <vt:lpstr>Monotype Sorts</vt:lpstr>
      <vt:lpstr>MS UI Gothic</vt:lpstr>
      <vt:lpstr>UbuntuMono</vt:lpstr>
      <vt:lpstr>等线</vt:lpstr>
      <vt:lpstr>仿宋_GB2312</vt:lpstr>
      <vt:lpstr>黑体</vt:lpstr>
      <vt:lpstr>华文楷体</vt:lpstr>
      <vt:lpstr>华文中宋</vt:lpstr>
      <vt:lpstr>楷体</vt:lpstr>
      <vt:lpstr>楷体_GB2312</vt:lpstr>
      <vt:lpstr>宋体</vt:lpstr>
      <vt:lpstr>微软雅黑</vt:lpstr>
      <vt:lpstr>Arial</vt:lpstr>
      <vt:lpstr>Arial Black</vt:lpstr>
      <vt:lpstr>Century Gothic</vt:lpstr>
      <vt:lpstr>Comic Sans MS</vt:lpstr>
      <vt:lpstr>Courier New</vt:lpstr>
      <vt:lpstr>Gill Sans MT</vt:lpstr>
      <vt:lpstr>Helvetica</vt:lpstr>
      <vt:lpstr>Tahoma</vt:lpstr>
      <vt:lpstr>Times New Roman</vt:lpstr>
      <vt:lpstr>Wingdings</vt:lpstr>
      <vt:lpstr>Wingdings 2</vt:lpstr>
      <vt:lpstr>菱形网格 16x9</vt:lpstr>
      <vt:lpstr>1_砖雕艺术</vt:lpstr>
      <vt:lpstr>VISIO</vt:lpstr>
      <vt:lpstr>剪辑</vt:lpstr>
      <vt:lpstr>Visio</vt:lpstr>
      <vt:lpstr>Artwork</vt:lpstr>
      <vt:lpstr>第二章 进程管理</vt:lpstr>
      <vt:lpstr>PowerPoint 演示文稿</vt:lpstr>
      <vt:lpstr>计算机用来干什么?</vt:lpstr>
      <vt:lpstr>执行程序是计算机的基本任务</vt:lpstr>
      <vt:lpstr>程序执行的细节</vt:lpstr>
      <vt:lpstr>程序执行的细节</vt:lpstr>
      <vt:lpstr>程序执行的细节</vt:lpstr>
      <vt:lpstr>计算机中只有一个程序在执行吗?</vt:lpstr>
      <vt:lpstr>计算机系统的基本特征</vt:lpstr>
      <vt:lpstr>一个程序 vs. 多个程序</vt:lpstr>
      <vt:lpstr>并发</vt:lpstr>
      <vt:lpstr>并发</vt:lpstr>
      <vt:lpstr>为什么引入进程?</vt:lpstr>
      <vt:lpstr>进程概念让许多事情豁然开朗</vt:lpstr>
      <vt:lpstr>章节目录</vt:lpstr>
      <vt:lpstr>2.1 前趋图和程序执行</vt:lpstr>
      <vt:lpstr>PowerPoint 演示文稿</vt:lpstr>
      <vt:lpstr>PowerPoint 演示文稿</vt:lpstr>
      <vt:lpstr>PowerPoint 演示文稿</vt:lpstr>
      <vt:lpstr>程序的顺序执行</vt:lpstr>
      <vt:lpstr>程序顺序执行时的特征 </vt:lpstr>
      <vt:lpstr>2.1.3 程序的并发执行及其特征  </vt:lpstr>
      <vt:lpstr>PowerPoint 演示文稿</vt:lpstr>
      <vt:lpstr> 2．程序并发执行时的特征 </vt:lpstr>
      <vt:lpstr>程序A和B以不同的速度运行出现的情况：</vt:lpstr>
      <vt:lpstr>进程并发执行的判断方法</vt:lpstr>
      <vt:lpstr>PowerPoint 演示文稿</vt:lpstr>
      <vt:lpstr>2.2 进程（process）的描述</vt:lpstr>
      <vt:lpstr>进程的定义 </vt:lpstr>
      <vt:lpstr>2.2.1 进程的定义与特征</vt:lpstr>
      <vt:lpstr>PowerPoint 演示文稿</vt:lpstr>
      <vt:lpstr>PowerPoint 演示文稿</vt:lpstr>
      <vt:lpstr>2．进程的特征  </vt:lpstr>
      <vt:lpstr>进程的特征</vt:lpstr>
      <vt:lpstr>2.2.2 进程的状态 </vt:lpstr>
      <vt:lpstr>进程的三种基本状态及其转换</vt:lpstr>
      <vt:lpstr>三种基本状态的思考？ </vt:lpstr>
      <vt:lpstr>PowerPoint 演示文稿</vt:lpstr>
      <vt:lpstr>3. 挂起状态 </vt:lpstr>
      <vt:lpstr>1）造成挂起状态的原因？</vt:lpstr>
      <vt:lpstr>2）进程挂起状态的转换</vt:lpstr>
      <vt:lpstr>PowerPoint 演示文稿</vt:lpstr>
      <vt:lpstr>PowerPoint 演示文稿</vt:lpstr>
      <vt:lpstr>挂起状态的思考？</vt:lpstr>
      <vt:lpstr>小结</vt:lpstr>
      <vt:lpstr>PowerPoint 演示文稿</vt:lpstr>
      <vt:lpstr> 2.2.4 进程管理中的数据结构</vt:lpstr>
      <vt:lpstr>2.2.4 进程控制块 PCB</vt:lpstr>
      <vt:lpstr>进程控制块--常驻内存 </vt:lpstr>
      <vt:lpstr> 2．进程控制块中的信息 </vt:lpstr>
      <vt:lpstr> 2．进程控制块中的信息 </vt:lpstr>
      <vt:lpstr>PowerPoint 演示文稿</vt:lpstr>
      <vt:lpstr>PowerPoint 演示文稿</vt:lpstr>
      <vt:lpstr>3）进程调度信息 </vt:lpstr>
      <vt:lpstr>PowerPoint 演示文稿</vt:lpstr>
      <vt:lpstr>PowerPoint 演示文稿</vt:lpstr>
      <vt:lpstr>PowerPoint 演示文稿</vt:lpstr>
      <vt:lpstr>3．进程控制块的组织方式  </vt:lpstr>
      <vt:lpstr>PowerPoint 演示文稿</vt:lpstr>
      <vt:lpstr>PowerPoint 演示文稿</vt:lpstr>
      <vt:lpstr>2.2.5 PCB实例解析</vt:lpstr>
      <vt:lpstr>课后练习</vt:lpstr>
      <vt:lpstr>PowerPoint 演示文稿</vt:lpstr>
      <vt:lpstr>PowerPoint 演示文稿</vt:lpstr>
      <vt:lpstr>2.3 操作系统对进程的控制</vt:lpstr>
      <vt:lpstr>2.3 操作系统对进程的控制</vt:lpstr>
      <vt:lpstr>2.3.1 操作系统内核</vt:lpstr>
      <vt:lpstr>CPU执行状态</vt:lpstr>
      <vt:lpstr>PowerPoint 演示文稿</vt:lpstr>
      <vt:lpstr>内核功能</vt:lpstr>
      <vt:lpstr>2.3.2  进程的创建与撤消 </vt:lpstr>
      <vt:lpstr> 引起创建进程的事件</vt:lpstr>
      <vt:lpstr>进程创建</vt:lpstr>
      <vt:lpstr>进程创建举例</vt:lpstr>
      <vt:lpstr>Linux进程空间的获取</vt:lpstr>
      <vt:lpstr>PowerPoint 演示文稿</vt:lpstr>
      <vt:lpstr>进程的终止</vt:lpstr>
      <vt:lpstr>进程的终止</vt:lpstr>
      <vt:lpstr>进程的终止过程</vt:lpstr>
      <vt:lpstr>Linux进程终止</vt:lpstr>
      <vt:lpstr>2.3.3 进程的阻塞与唤醒</vt:lpstr>
      <vt:lpstr>进程的阻塞过程</vt:lpstr>
      <vt:lpstr>进程的唤醒过程</vt:lpstr>
      <vt:lpstr>2.3.4 进程的挂起与激活</vt:lpstr>
      <vt:lpstr>思考：挂起和阻塞的区别</vt:lpstr>
      <vt:lpstr>思考：挂起和阻塞的区别</vt:lpstr>
      <vt:lpstr>进程的激活</vt:lpstr>
      <vt:lpstr>进程控制原语可能引起的调度</vt:lpstr>
      <vt:lpstr>课堂练习</vt:lpstr>
      <vt:lpstr>课堂练习</vt:lpstr>
      <vt:lpstr>PowerPoint 演示文稿</vt:lpstr>
      <vt:lpstr>进程的并发性</vt:lpstr>
      <vt:lpstr>进程的并发性</vt:lpstr>
      <vt:lpstr>并发进程之间的关系</vt:lpstr>
      <vt:lpstr>问题的引入</vt:lpstr>
      <vt:lpstr>例1 银行存款问题</vt:lpstr>
      <vt:lpstr>分析及措施</vt:lpstr>
      <vt:lpstr>例2 生产者-消费者问题</vt:lpstr>
      <vt:lpstr>缓冲池和缓冲区</vt:lpstr>
      <vt:lpstr>生产者和消费者两进程使用的变量：</vt:lpstr>
      <vt:lpstr>程序代码</vt:lpstr>
      <vt:lpstr>PowerPoint 演示文稿</vt:lpstr>
      <vt:lpstr>PowerPoint 演示文稿</vt:lpstr>
      <vt:lpstr>原因</vt:lpstr>
      <vt:lpstr>解决办法 </vt:lpstr>
      <vt:lpstr>临界区(critical section)  </vt:lpstr>
      <vt:lpstr>并发控制                  --竞争资源</vt:lpstr>
      <vt:lpstr>PowerPoint 演示文稿</vt:lpstr>
      <vt:lpstr>PowerPoint 演示文稿</vt:lpstr>
      <vt:lpstr>例3：航班售票系统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临界资源和临界区</vt:lpstr>
      <vt:lpstr>避免“与时间有关错误”的一个尝试</vt:lpstr>
      <vt:lpstr>如何实现？--信号量机制</vt:lpstr>
      <vt:lpstr>信号量实现同步的基本原理</vt:lpstr>
      <vt:lpstr>信号量的类型</vt:lpstr>
      <vt:lpstr>信号量的类型</vt:lpstr>
      <vt:lpstr>1. 整型信号量</vt:lpstr>
      <vt:lpstr>注意：</vt:lpstr>
      <vt:lpstr>2．记录型信号量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利用信号量实现互斥 </vt:lpstr>
      <vt:lpstr>PowerPoint 演示文稿</vt:lpstr>
      <vt:lpstr>3．AND型信号量</vt:lpstr>
      <vt:lpstr>3．AND型信号量</vt:lpstr>
      <vt:lpstr>1）Swait（S1，S2，… ，Sn）</vt:lpstr>
      <vt:lpstr>2）Ssignal（S1，S2，… ，Sn）</vt:lpstr>
      <vt:lpstr>PowerPoint 演示文稿</vt:lpstr>
      <vt:lpstr>PowerPoint 演示文稿</vt:lpstr>
      <vt:lpstr>4．信号量集</vt:lpstr>
      <vt:lpstr>1）Swait ( S1, t1, d1; ... ; Sn, tn, dn )</vt:lpstr>
      <vt:lpstr>2）Ssignal (S1, d1; ...; Sn, dn)  操作 </vt:lpstr>
      <vt:lpstr>PowerPoint 演示文稿</vt:lpstr>
      <vt:lpstr>小结：信号量</vt:lpstr>
      <vt:lpstr>Linux同步工具  信号量</vt:lpstr>
      <vt:lpstr>信号量的应用 </vt:lpstr>
      <vt:lpstr>PowerPoint 演示文稿</vt:lpstr>
      <vt:lpstr>2. 利用信号量来描述前趋（合作）关系</vt:lpstr>
      <vt:lpstr>PowerPoint 演示文稿</vt:lpstr>
      <vt:lpstr>例：用And信号量来描述如下的前趋图</vt:lpstr>
      <vt:lpstr>PowerPoint 演示文稿</vt:lpstr>
      <vt:lpstr>　　1. 关中断</vt:lpstr>
      <vt:lpstr>1. 关中断</vt:lpstr>
      <vt:lpstr>PowerPoint 演示文稿</vt:lpstr>
      <vt:lpstr>　　2. 利用Test-and-Set指令实现互斥 </vt:lpstr>
      <vt:lpstr>　　3. 利用Swap指令实现进程互斥　　</vt:lpstr>
      <vt:lpstr>2.4.5 管程</vt:lpstr>
      <vt:lpstr>PowerPoint 演示文稿</vt:lpstr>
      <vt:lpstr>PowerPoint 演示文稿</vt:lpstr>
      <vt:lpstr>PowerPoint 演示文稿</vt:lpstr>
      <vt:lpstr>PowerPoint 演示文稿</vt:lpstr>
      <vt:lpstr>PowerPoint 演示文稿</vt:lpstr>
      <vt:lpstr>PowerPoint 演示文稿</vt:lpstr>
      <vt:lpstr>简单的生产者/消费者问题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采用记录型信号量机制解决该同步问题</vt:lpstr>
      <vt:lpstr>PowerPoint 演示文稿</vt:lpstr>
      <vt:lpstr>PowerPoint 演示文稿</vt:lpstr>
      <vt:lpstr>PowerPoint 演示文稿</vt:lpstr>
      <vt:lpstr>PowerPoint 演示文稿</vt:lpstr>
      <vt:lpstr>PowerPoint 演示文稿</vt:lpstr>
      <vt:lpstr>利用记录型信号量解决 哲学家进餐问题</vt:lpstr>
      <vt:lpstr>PowerPoint 演示文稿</vt:lpstr>
      <vt:lpstr>PowerPoint 演示文稿</vt:lpstr>
      <vt:lpstr>可采用以下几种解决方法来解决死锁：</vt:lpstr>
      <vt:lpstr>PowerPoint 演示文稿</vt:lpstr>
      <vt:lpstr>(2)利用AND信号量机制解决死锁问题</vt:lpstr>
      <vt:lpstr>PowerPoint 演示文稿</vt:lpstr>
      <vt:lpstr>PowerPoint 演示文稿</vt:lpstr>
      <vt:lpstr>PowerPoint 演示文稿</vt:lpstr>
      <vt:lpstr>PowerPoint 演示文稿</vt:lpstr>
      <vt:lpstr>PowerPoint 演示文稿</vt:lpstr>
      <vt:lpstr>PowerPoint 演示文稿</vt:lpstr>
      <vt:lpstr>问题描述</vt:lpstr>
      <vt:lpstr>PowerPoint 演示文稿</vt:lpstr>
      <vt:lpstr>如何控制读者和写者？</vt:lpstr>
      <vt:lpstr>1. 利用记录型信号量解决读者-写者问题</vt:lpstr>
      <vt:lpstr>1. 利用记录型信号量解决读者-写者问题(续）</vt:lpstr>
      <vt:lpstr>PowerPoint 演示文稿</vt:lpstr>
      <vt:lpstr>PowerPoint 演示文稿</vt:lpstr>
      <vt:lpstr>2. 利用信号量集解决读者-写者问题</vt:lpstr>
      <vt:lpstr>PowerPoint 演示文稿</vt:lpstr>
      <vt:lpstr>例1</vt:lpstr>
      <vt:lpstr>PowerPoint 演示文稿</vt:lpstr>
      <vt:lpstr>PowerPoint 演示文稿</vt:lpstr>
      <vt:lpstr>引申</vt:lpstr>
      <vt:lpstr>例2</vt:lpstr>
      <vt:lpstr>PowerPoint 演示文稿</vt:lpstr>
      <vt:lpstr>例3</vt:lpstr>
      <vt:lpstr>PowerPoint 演示文稿</vt:lpstr>
      <vt:lpstr>引申</vt:lpstr>
      <vt:lpstr>PowerPoint 演示文稿</vt:lpstr>
      <vt:lpstr>wait,signal操作讨论</vt:lpstr>
      <vt:lpstr>2.6 进程通信 </vt:lpstr>
      <vt:lpstr>进程通信的方式 </vt:lpstr>
      <vt:lpstr>低级通信-信号量机制</vt:lpstr>
      <vt:lpstr>常用的高级进程通信机制</vt:lpstr>
      <vt:lpstr>1.共享存储器系统</vt:lpstr>
      <vt:lpstr>(2) 基于共享存储区的通信方式</vt:lpstr>
      <vt:lpstr>2. 管道(Pipe)通信</vt:lpstr>
      <vt:lpstr>PowerPoint 演示文稿</vt:lpstr>
      <vt:lpstr>Linux中的管道</vt:lpstr>
      <vt:lpstr>3. 消息传递系统</vt:lpstr>
      <vt:lpstr>3. 消息传递系统</vt:lpstr>
      <vt:lpstr>消息传递通信的实现方法</vt:lpstr>
      <vt:lpstr>PowerPoint 演示文稿</vt:lpstr>
      <vt:lpstr>直接通信实例 </vt:lpstr>
      <vt:lpstr>（2）消息缓冲队列通信机制 </vt:lpstr>
      <vt:lpstr>（2）消息缓冲队列通信机制 </vt:lpstr>
      <vt:lpstr>接收消息进程的PCB和它的消息缓冲链</vt:lpstr>
      <vt:lpstr>（2）消息缓冲队列通信机制 </vt:lpstr>
      <vt:lpstr>3. 接收原语</vt:lpstr>
      <vt:lpstr>PowerPoint 演示文稿</vt:lpstr>
      <vt:lpstr>发送消息</vt:lpstr>
      <vt:lpstr>接收消息</vt:lpstr>
      <vt:lpstr>PowerPoint 演示文稿</vt:lpstr>
      <vt:lpstr>PowerPoint 演示文稿</vt:lpstr>
      <vt:lpstr>PowerPoint 演示文稿</vt:lpstr>
      <vt:lpstr>PowerPoint 演示文稿</vt:lpstr>
      <vt:lpstr>PowerPoint 演示文稿</vt:lpstr>
      <vt:lpstr>2). 间接通信方式 </vt:lpstr>
      <vt:lpstr>信箱结构</vt:lpstr>
      <vt:lpstr>PowerPoint 演示文稿</vt:lpstr>
      <vt:lpstr>PowerPoint 演示文稿</vt:lpstr>
      <vt:lpstr>PowerPoint 演示文稿</vt:lpstr>
      <vt:lpstr>课堂练习</vt:lpstr>
      <vt:lpstr>课堂练习</vt:lpstr>
      <vt:lpstr>PowerPoint 演示文稿</vt:lpstr>
      <vt:lpstr>补充1：有关进程操作的命令</vt:lpstr>
      <vt:lpstr>PowerPoint 演示文稿</vt:lpstr>
      <vt:lpstr>4. 客户机-服务器系统（C/S system)</vt:lpstr>
      <vt:lpstr>TCP/IP协议核心与应用程序</vt:lpstr>
      <vt:lpstr>SOCKET工作层次</vt:lpstr>
      <vt:lpstr>TCP/IP协议与WinSock的关系</vt:lpstr>
      <vt:lpstr>面向连接的套接字调用时序图</vt:lpstr>
      <vt:lpstr>无连接协议的套接字调用时序图</vt:lpstr>
      <vt:lpstr>　　2) 远程过程调用和远程方法调用</vt:lpstr>
      <vt:lpstr>远程过程调用的主要步骤　　</vt:lpstr>
      <vt:lpstr>PowerPoint 演示文稿</vt:lpstr>
      <vt:lpstr>PowerPoint 演示文稿</vt:lpstr>
      <vt:lpstr>补充： 有关进程管理的系统调用 </vt:lpstr>
      <vt:lpstr>PowerPoint 演示文稿</vt:lpstr>
      <vt:lpstr>2.7 线程和线程控制</vt:lpstr>
      <vt:lpstr>1 线程的基本概念</vt:lpstr>
      <vt:lpstr>1.1 线程的引入</vt:lpstr>
      <vt:lpstr>线程 -- 另一种并发实体 </vt:lpstr>
      <vt:lpstr>进程回顾</vt:lpstr>
      <vt:lpstr>多个执行序列+一个地址空间是否实用?</vt:lpstr>
      <vt:lpstr>创建进程和线程</vt:lpstr>
      <vt:lpstr>1.2 线程的共享问题</vt:lpstr>
      <vt:lpstr>线程的数据共享</vt:lpstr>
      <vt:lpstr>1.3 线程的互斥问题</vt:lpstr>
      <vt:lpstr>2.线程与进程的比较</vt:lpstr>
      <vt:lpstr>线程与进程的对比</vt:lpstr>
      <vt:lpstr>2.线程与进程的比较</vt:lpstr>
      <vt:lpstr>2.线程与进程的比较</vt:lpstr>
      <vt:lpstr>2.线程与进程的比较</vt:lpstr>
      <vt:lpstr>2.线程与进程的比较</vt:lpstr>
      <vt:lpstr>PowerPoint 演示文稿</vt:lpstr>
      <vt:lpstr>PowerPoint 演示文稿</vt:lpstr>
      <vt:lpstr>课堂练习</vt:lpstr>
      <vt:lpstr>PowerPoint 演示文稿</vt:lpstr>
      <vt:lpstr>PowerPoint 演示文稿</vt:lpstr>
      <vt:lpstr>   5. 线程的组成</vt:lpstr>
      <vt:lpstr>线程的组成 </vt:lpstr>
      <vt:lpstr>线程ID</vt:lpstr>
      <vt:lpstr>获取线程ID</vt:lpstr>
      <vt:lpstr>比较线程ID</vt:lpstr>
      <vt:lpstr>pthread_equal函数</vt:lpstr>
      <vt:lpstr>进程/线程控制操作对比 </vt:lpstr>
      <vt:lpstr> 6. 线程的创建和终止</vt:lpstr>
      <vt:lpstr>Linux下多线程编程（C语言）</vt:lpstr>
      <vt:lpstr>线程实现浏览器</vt:lpstr>
      <vt:lpstr>创建子线程代码示例</vt:lpstr>
      <vt:lpstr>线程的终止</vt:lpstr>
      <vt:lpstr>PowerPoint 演示文稿</vt:lpstr>
      <vt:lpstr>父线程等待子线程终止</vt:lpstr>
      <vt:lpstr>pthread_join函数</vt:lpstr>
      <vt:lpstr>创建并等待子线程代码示例</vt:lpstr>
      <vt:lpstr>取消线程</vt:lpstr>
      <vt:lpstr>取消线程</vt:lpstr>
      <vt:lpstr>线程清理处理函数</vt:lpstr>
      <vt:lpstr>线程清理处理函数</vt:lpstr>
      <vt:lpstr>线程清理处理函数</vt:lpstr>
      <vt:lpstr>线程退出与清理示例</vt:lpstr>
      <vt:lpstr>线程退出与清理示例</vt:lpstr>
      <vt:lpstr>pthread_detach函数</vt:lpstr>
      <vt:lpstr>pthread_detach函数</vt:lpstr>
      <vt:lpstr>7. 线程属性</vt:lpstr>
      <vt:lpstr>线程属性</vt:lpstr>
      <vt:lpstr>线程属性</vt:lpstr>
      <vt:lpstr>初始化和销毁</vt:lpstr>
      <vt:lpstr>线程属性操作示例代码</vt:lpstr>
      <vt:lpstr>初始化线程属性对象 </vt:lpstr>
      <vt:lpstr>获取线程栈属性</vt:lpstr>
      <vt:lpstr>设置线程栈属性</vt:lpstr>
      <vt:lpstr>设置线程栈属性</vt:lpstr>
      <vt:lpstr> 8.线程间的同步和通信</vt:lpstr>
      <vt:lpstr>线程间的同步和通信  </vt:lpstr>
      <vt:lpstr>关锁的两种方式</vt:lpstr>
      <vt:lpstr>Linux 中的线程互斥锁</vt:lpstr>
      <vt:lpstr>线程间的同步和通信</vt:lpstr>
      <vt:lpstr>对资源申请操作的描述</vt:lpstr>
      <vt:lpstr>对资源释放操作的描述：</vt:lpstr>
      <vt:lpstr>线程间的同步和通信</vt:lpstr>
      <vt:lpstr>线程间的同步和通信</vt:lpstr>
      <vt:lpstr>2.8  线程的实现方式</vt:lpstr>
      <vt:lpstr>用户级线程（User Level Thread）</vt:lpstr>
      <vt:lpstr>用户级线程的优点和缺点</vt:lpstr>
      <vt:lpstr>用户级线程的工作模型</vt:lpstr>
      <vt:lpstr>2.8  线程的实现方式  </vt:lpstr>
      <vt:lpstr>内核支持线程（Kernel Supported Threads)</vt:lpstr>
      <vt:lpstr>内核支持线程的主要优点</vt:lpstr>
      <vt:lpstr>内核支持线程的主要缺点</vt:lpstr>
      <vt:lpstr>内核支持线程的工作模型</vt:lpstr>
      <vt:lpstr>和用户级相比，内核支持线程有什么不同?</vt:lpstr>
      <vt:lpstr>课堂思考</vt:lpstr>
      <vt:lpstr>2.8  线程的实现方式</vt:lpstr>
      <vt:lpstr>用户级+内核级线程的工作模型</vt:lpstr>
      <vt:lpstr>内核支持线程的实现</vt:lpstr>
      <vt:lpstr> 用户级线程的实现</vt:lpstr>
      <vt:lpstr> 用户级线程的实现</vt:lpstr>
      <vt:lpstr>PowerPoint 演示文稿</vt:lpstr>
      <vt:lpstr>PowerPoint 演示文稿</vt:lpstr>
      <vt:lpstr>实现方案的对比</vt:lpstr>
      <vt:lpstr>采用线程的优点: </vt:lpstr>
      <vt:lpstr>线程总结</vt:lpstr>
      <vt:lpstr>作业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软件工程概述 h5</dc:title>
  <dc:creator>lan tian</dc:creator>
  <cp:lastModifiedBy>Yao</cp:lastModifiedBy>
  <cp:revision>411</cp:revision>
  <dcterms:created xsi:type="dcterms:W3CDTF">2018-03-05T08:16:37Z</dcterms:created>
  <dcterms:modified xsi:type="dcterms:W3CDTF">2024-04-15T07:13:21Z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